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6" r:id="rId4"/>
    <p:sldId id="267" r:id="rId5"/>
    <p:sldId id="268" r:id="rId6"/>
    <p:sldId id="261" r:id="rId7"/>
    <p:sldId id="262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97B0"/>
    <a:srgbClr val="D6DCE5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2" autoAdjust="0"/>
    <p:restoredTop sz="82192" autoAdjust="0"/>
  </p:normalViewPr>
  <p:slideViewPr>
    <p:cSldViewPr snapToGrid="0">
      <p:cViewPr>
        <p:scale>
          <a:sx n="66" d="100"/>
          <a:sy n="66" d="100"/>
        </p:scale>
        <p:origin x="1282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6A0AC-8CFD-46CC-AE39-2E0808A33FAA}" type="datetimeFigureOut">
              <a:rPr lang="ko-KR" altLang="en-US" smtClean="0"/>
              <a:t>2017-04-28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BC673F-DE1A-40D2-ADD4-DD71BF7322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64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BC673F-DE1A-40D2-ADD4-DD71BF73226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988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참고로 메소드 </a:t>
            </a:r>
            <a:r>
              <a:rPr lang="ko-KR" altLang="en-US" dirty="0" err="1"/>
              <a:t>두개이용해서</a:t>
            </a:r>
            <a:r>
              <a:rPr lang="en-US" altLang="ko-KR" dirty="0"/>
              <a:t>,, split</a:t>
            </a:r>
            <a:r>
              <a:rPr lang="ko-KR" altLang="en-US" dirty="0" err="1"/>
              <a:t>햇다구</a:t>
            </a:r>
            <a:r>
              <a:rPr lang="ko-KR" altLang="en-US" dirty="0"/>
              <a:t> 하면 </a:t>
            </a:r>
            <a:r>
              <a:rPr lang="ko-KR" altLang="en-US" dirty="0" err="1"/>
              <a:t>대갠내요</a:t>
            </a:r>
            <a:r>
              <a:rPr lang="en-US" altLang="ko-KR" dirty="0"/>
              <a:t>,,</a:t>
            </a:r>
          </a:p>
          <a:p>
            <a:r>
              <a:rPr lang="en-US" altLang="ko-KR" dirty="0"/>
              <a:t>public static String </a:t>
            </a:r>
            <a:r>
              <a:rPr lang="en-US" altLang="ko-KR" dirty="0" err="1"/>
              <a:t>StringReplace</a:t>
            </a:r>
            <a:r>
              <a:rPr lang="en-US" altLang="ko-KR" dirty="0"/>
              <a:t>(String </a:t>
            </a:r>
            <a:r>
              <a:rPr lang="en-US" altLang="ko-KR" dirty="0" err="1"/>
              <a:t>str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public static String </a:t>
            </a:r>
            <a:r>
              <a:rPr lang="en-US" altLang="ko-KR" dirty="0" err="1"/>
              <a:t>continueSpaceRemove</a:t>
            </a:r>
            <a:r>
              <a:rPr lang="en-US" altLang="ko-KR" dirty="0"/>
              <a:t>(String </a:t>
            </a:r>
            <a:r>
              <a:rPr lang="en-US" altLang="ko-KR" dirty="0" err="1"/>
              <a:t>str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BC673F-DE1A-40D2-ADD4-DD71BF73226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151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28B4D-FE81-4C6C-903F-3B3284123098}" type="datetimeFigureOut">
              <a:rPr lang="ko-KR" altLang="en-US" smtClean="0"/>
              <a:t>2017-04-28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431A-3C42-4ABF-B03A-289280F29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798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28B4D-FE81-4C6C-903F-3B3284123098}" type="datetimeFigureOut">
              <a:rPr lang="ko-KR" altLang="en-US" smtClean="0"/>
              <a:t>2017-04-28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431A-3C42-4ABF-B03A-289280F29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456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28B4D-FE81-4C6C-903F-3B3284123098}" type="datetimeFigureOut">
              <a:rPr lang="ko-KR" altLang="en-US" smtClean="0"/>
              <a:t>2017-04-28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431A-3C42-4ABF-B03A-289280F29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692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168676"/>
            <a:ext cx="12192000" cy="905522"/>
          </a:xfrm>
          <a:prstGeom prst="rect">
            <a:avLst/>
          </a:prstGeom>
          <a:solidFill>
            <a:srgbClr val="EDEDED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28B4D-FE81-4C6C-903F-3B3284123098}" type="datetimeFigureOut">
              <a:rPr lang="ko-KR" altLang="en-US" smtClean="0"/>
              <a:t>2017-04-28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431A-3C42-4ABF-B03A-289280F29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630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28B4D-FE81-4C6C-903F-3B3284123098}" type="datetimeFigureOut">
              <a:rPr lang="ko-KR" altLang="en-US" smtClean="0"/>
              <a:t>2017-04-28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431A-3C42-4ABF-B03A-289280F29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887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28B4D-FE81-4C6C-903F-3B3284123098}" type="datetimeFigureOut">
              <a:rPr lang="ko-KR" altLang="en-US" smtClean="0"/>
              <a:t>2017-04-28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431A-3C42-4ABF-B03A-289280F29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981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28B4D-FE81-4C6C-903F-3B3284123098}" type="datetimeFigureOut">
              <a:rPr lang="ko-KR" altLang="en-US" smtClean="0"/>
              <a:t>2017-04-28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431A-3C42-4ABF-B03A-289280F29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188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168676"/>
            <a:ext cx="12192000" cy="905522"/>
          </a:xfrm>
          <a:prstGeom prst="rect">
            <a:avLst/>
          </a:prstGeom>
          <a:solidFill>
            <a:srgbClr val="EDEDED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28B4D-FE81-4C6C-903F-3B3284123098}" type="datetimeFigureOut">
              <a:rPr lang="ko-KR" altLang="en-US" smtClean="0"/>
              <a:t>2017-04-28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431A-3C42-4ABF-B03A-289280F29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461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28B4D-FE81-4C6C-903F-3B3284123098}" type="datetimeFigureOut">
              <a:rPr lang="ko-KR" altLang="en-US" smtClean="0"/>
              <a:t>2017-04-28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431A-3C42-4ABF-B03A-289280F29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354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28B4D-FE81-4C6C-903F-3B3284123098}" type="datetimeFigureOut">
              <a:rPr lang="ko-KR" altLang="en-US" smtClean="0"/>
              <a:t>2017-04-28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431A-3C42-4ABF-B03A-289280F29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405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28B4D-FE81-4C6C-903F-3B3284123098}" type="datetimeFigureOut">
              <a:rPr lang="ko-KR" altLang="en-US" smtClean="0"/>
              <a:t>2017-04-28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431A-3C42-4ABF-B03A-289280F29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773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464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330204"/>
            <a:ext cx="10515600" cy="4846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28B4D-FE81-4C6C-903F-3B3284123098}" type="datetimeFigureOut">
              <a:rPr lang="ko-KR" altLang="en-US" smtClean="0"/>
              <a:t>2017-04-28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0431A-3C42-4ABF-B03A-289280F29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203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624614"/>
            <a:ext cx="12192000" cy="3363946"/>
          </a:xfrm>
          <a:prstGeom prst="rect">
            <a:avLst/>
          </a:prstGeom>
          <a:solidFill>
            <a:srgbClr val="EDEDED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81223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6600" dirty="0"/>
              <a:t>Data Mining</a:t>
            </a:r>
            <a:br>
              <a:rPr lang="en-US" altLang="ko-KR" sz="6600" dirty="0"/>
            </a:br>
            <a:r>
              <a:rPr lang="en-US" altLang="ko-KR" sz="6600" dirty="0"/>
              <a:t>Presentation #2</a:t>
            </a:r>
            <a:endParaRPr lang="ko-KR" altLang="en-US" sz="6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776189"/>
            <a:ext cx="9144000" cy="1655762"/>
          </a:xfrm>
        </p:spPr>
        <p:txBody>
          <a:bodyPr anchor="ctr">
            <a:normAutofit/>
          </a:bodyPr>
          <a:lstStyle/>
          <a:p>
            <a:r>
              <a:rPr lang="en-US" altLang="ko-KR" sz="2800" dirty="0"/>
              <a:t>3</a:t>
            </a:r>
            <a:r>
              <a:rPr lang="ko-KR" altLang="en-US" sz="2800" dirty="0"/>
              <a:t>조 </a:t>
            </a:r>
            <a:r>
              <a:rPr lang="ko-KR" altLang="en-US" sz="2800" dirty="0" err="1"/>
              <a:t>배소미</a:t>
            </a:r>
            <a:r>
              <a:rPr lang="ko-KR" altLang="en-US" sz="2800" dirty="0"/>
              <a:t> </a:t>
            </a:r>
            <a:r>
              <a:rPr lang="ko-KR" altLang="en-US" sz="2800" dirty="0" err="1"/>
              <a:t>유채린</a:t>
            </a:r>
            <a:r>
              <a:rPr lang="ko-KR" altLang="en-US" sz="2800" dirty="0"/>
              <a:t> 한주연</a:t>
            </a:r>
          </a:p>
        </p:txBody>
      </p:sp>
    </p:spTree>
    <p:extLst>
      <p:ext uri="{BB962C8B-B14F-4D97-AF65-F5344CB8AC3E}">
        <p14:creationId xmlns:p14="http://schemas.microsoft.com/office/powerpoint/2010/main" val="3656515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624614"/>
            <a:ext cx="12192000" cy="3363946"/>
          </a:xfrm>
          <a:prstGeom prst="rect">
            <a:avLst/>
          </a:prstGeom>
          <a:solidFill>
            <a:srgbClr val="EDEDED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0" b="1" dirty="0">
                <a:solidFill>
                  <a:schemeClr val="tx1"/>
                </a:solidFill>
              </a:rPr>
              <a:t>Thank You.</a:t>
            </a:r>
            <a:endParaRPr lang="ko-KR" altLang="en-US" sz="8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942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68676"/>
            <a:ext cx="12192000" cy="905522"/>
          </a:xfrm>
          <a:prstGeom prst="rect">
            <a:avLst/>
          </a:prstGeom>
          <a:solidFill>
            <a:srgbClr val="EDEDED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Total Comparison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Train/Test File Analysis</a:t>
            </a:r>
            <a:endParaRPr lang="ko-KR" altLang="en-US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 </a:t>
            </a:r>
            <a:r>
              <a:rPr lang="en-US" altLang="ko-KR" b="1" dirty="0"/>
              <a:t>Performance Analysis 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Examples of False Positive and False Negative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70035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Total Comparison</a:t>
            </a:r>
            <a:endParaRPr lang="ko-KR" altLang="en-US" dirty="0"/>
          </a:p>
        </p:txBody>
      </p:sp>
      <p:sp>
        <p:nvSpPr>
          <p:cNvPr id="7" name="사각형: 둥근 모서리 6"/>
          <p:cNvSpPr/>
          <p:nvPr/>
        </p:nvSpPr>
        <p:spPr>
          <a:xfrm>
            <a:off x="345440" y="1330204"/>
            <a:ext cx="3738880" cy="5425702"/>
          </a:xfrm>
          <a:prstGeom prst="roundRect">
            <a:avLst>
              <a:gd name="adj" fmla="val 6341"/>
            </a:avLst>
          </a:prstGeom>
          <a:solidFill>
            <a:schemeClr val="tx2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</a:rPr>
              <a:t>Merge 4 files with selected components (preprocessing)</a:t>
            </a:r>
          </a:p>
          <a:p>
            <a:pPr algn="ctr"/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</a:rPr>
              <a:t>↓</a:t>
            </a:r>
          </a:p>
          <a:p>
            <a:pPr algn="ctr"/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</a:rPr>
              <a:t>Extract Features per category </a:t>
            </a:r>
          </a:p>
          <a:p>
            <a:pPr algn="ctr"/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</a:rPr>
              <a:t>↓</a:t>
            </a:r>
          </a:p>
          <a:p>
            <a:pPr algn="ctr"/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</a:rPr>
              <a:t>Count the number of document with feature per each category</a:t>
            </a:r>
          </a:p>
          <a:p>
            <a:pPr algn="ctr"/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</a:rPr>
              <a:t>↓</a:t>
            </a:r>
          </a:p>
          <a:p>
            <a:pPr algn="ctr"/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</a:rPr>
              <a:t>Calculation chi-square of each features</a:t>
            </a:r>
          </a:p>
          <a:p>
            <a:pPr algn="ctr"/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</a:rPr>
              <a:t>↓</a:t>
            </a:r>
          </a:p>
          <a:p>
            <a:pPr algn="ctr"/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</a:rPr>
              <a:t>Each feature assigned Max chi-square value and make the train file (1~4)</a:t>
            </a:r>
          </a:p>
          <a:p>
            <a:pPr algn="ctr"/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</a:rPr>
              <a:t>↓</a:t>
            </a:r>
          </a:p>
          <a:p>
            <a:pPr algn="ctr"/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</a:rPr>
              <a:t>5th file preprocessing same way and apply vector space (test file)</a:t>
            </a:r>
          </a:p>
          <a:p>
            <a:pPr algn="ctr"/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</a:rPr>
              <a:t>↓</a:t>
            </a:r>
          </a:p>
          <a:p>
            <a:pPr algn="ctr"/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</a:rPr>
              <a:t>Run SVM</a:t>
            </a:r>
          </a:p>
        </p:txBody>
      </p:sp>
      <p:sp>
        <p:nvSpPr>
          <p:cNvPr id="8" name="사각형: 둥근 모서리 7"/>
          <p:cNvSpPr/>
          <p:nvPr/>
        </p:nvSpPr>
        <p:spPr>
          <a:xfrm>
            <a:off x="8112760" y="1330203"/>
            <a:ext cx="3738880" cy="5425703"/>
          </a:xfrm>
          <a:prstGeom prst="roundRect">
            <a:avLst>
              <a:gd name="adj" fmla="val 6341"/>
            </a:avLst>
          </a:prstGeom>
          <a:solidFill>
            <a:schemeClr val="tx2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</a:rPr>
              <a:t>Merge 4 files</a:t>
            </a:r>
          </a:p>
          <a:p>
            <a:pPr algn="ctr"/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</a:rPr>
              <a:t>↓</a:t>
            </a:r>
            <a:endParaRPr lang="en-US" altLang="ko-KR" b="1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</a:rPr>
              <a:t>Extract features from merged file without duplication</a:t>
            </a:r>
          </a:p>
          <a:p>
            <a:pPr algn="ctr"/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</a:rPr>
              <a:t>↓</a:t>
            </a:r>
            <a:endParaRPr lang="en-US" altLang="ko-KR" b="1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</a:rPr>
              <a:t>Count appearance time of each feature from documents</a:t>
            </a:r>
          </a:p>
          <a:p>
            <a:pPr algn="ctr"/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</a:rPr>
              <a:t>↓</a:t>
            </a:r>
            <a:endParaRPr lang="en-US" altLang="ko-KR" b="1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</a:rPr>
              <a:t>Calculate chi-square of each features</a:t>
            </a:r>
          </a:p>
          <a:p>
            <a:pPr algn="ctr"/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</a:rPr>
              <a:t>↓</a:t>
            </a:r>
            <a:endParaRPr lang="en-US" altLang="ko-KR" b="1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</a:rPr>
              <a:t>Make a file for training</a:t>
            </a:r>
          </a:p>
          <a:p>
            <a:pPr algn="ctr"/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</a:rPr>
              <a:t>↓</a:t>
            </a:r>
            <a:endParaRPr lang="en-US" altLang="ko-KR" b="1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</a:rPr>
              <a:t>Apply same vector space for making testing file</a:t>
            </a:r>
          </a:p>
          <a:p>
            <a:pPr algn="ctr"/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</a:rPr>
              <a:t>↓</a:t>
            </a:r>
            <a:endParaRPr lang="en-US" altLang="ko-KR" b="1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</a:rPr>
              <a:t>Run SVM</a:t>
            </a:r>
            <a:endParaRPr lang="ko-KR" alt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사각형: 둥근 모서리 8"/>
          <p:cNvSpPr/>
          <p:nvPr/>
        </p:nvSpPr>
        <p:spPr>
          <a:xfrm>
            <a:off x="4229100" y="1330204"/>
            <a:ext cx="3738880" cy="5425702"/>
          </a:xfrm>
          <a:prstGeom prst="roundRect">
            <a:avLst>
              <a:gd name="adj" fmla="val 6341"/>
            </a:avLst>
          </a:prstGeom>
          <a:solidFill>
            <a:schemeClr val="tx2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</a:rPr>
              <a:t>Merge 4 Files and create new file</a:t>
            </a:r>
          </a:p>
          <a:p>
            <a:pPr algn="ctr"/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</a:rPr>
              <a:t>The New file form is [category# Text contents]</a:t>
            </a:r>
          </a:p>
          <a:p>
            <a:pPr algn="ctr"/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</a:rPr>
              <a:t>↓</a:t>
            </a:r>
          </a:p>
          <a:p>
            <a:pPr algn="ctr"/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</a:rPr>
              <a:t>Extract features from merged file without duplication</a:t>
            </a:r>
          </a:p>
          <a:p>
            <a:pPr algn="ctr"/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</a:rPr>
              <a:t>↓</a:t>
            </a:r>
          </a:p>
          <a:p>
            <a:pPr algn="ctr"/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</a:rPr>
              <a:t>Count appearance of each feature</a:t>
            </a:r>
          </a:p>
          <a:p>
            <a:pPr algn="ctr"/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</a:rPr>
              <a:t>↓</a:t>
            </a:r>
          </a:p>
          <a:p>
            <a:pPr algn="ctr"/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</a:rPr>
              <a:t>Calculate chi-square of each features</a:t>
            </a:r>
          </a:p>
          <a:p>
            <a:pPr algn="ctr"/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</a:rPr>
              <a:t>↓</a:t>
            </a:r>
          </a:p>
          <a:p>
            <a:pPr algn="ctr"/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</a:rPr>
              <a:t>?</a:t>
            </a:r>
          </a:p>
          <a:p>
            <a:pPr algn="ctr"/>
            <a:endParaRPr lang="ko-KR" alt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66800" y="1158240"/>
            <a:ext cx="2438400" cy="711200"/>
          </a:xfrm>
          <a:prstGeom prst="rect">
            <a:avLst/>
          </a:prstGeom>
          <a:solidFill>
            <a:srgbClr val="84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800" b="1" dirty="0" err="1"/>
              <a:t>배소미</a:t>
            </a:r>
            <a:endParaRPr lang="ko-KR" altLang="en-US" sz="2800" b="1" dirty="0"/>
          </a:p>
        </p:txBody>
      </p:sp>
      <p:sp>
        <p:nvSpPr>
          <p:cNvPr id="11" name="직사각형 10"/>
          <p:cNvSpPr/>
          <p:nvPr/>
        </p:nvSpPr>
        <p:spPr>
          <a:xfrm>
            <a:off x="4876800" y="1158240"/>
            <a:ext cx="2438400" cy="711200"/>
          </a:xfrm>
          <a:prstGeom prst="rect">
            <a:avLst/>
          </a:prstGeom>
          <a:solidFill>
            <a:srgbClr val="84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800" b="1"/>
              <a:t>유채린</a:t>
            </a:r>
            <a:endParaRPr lang="ko-KR" altLang="en-US" sz="2800" b="1" dirty="0"/>
          </a:p>
        </p:txBody>
      </p:sp>
      <p:sp>
        <p:nvSpPr>
          <p:cNvPr id="12" name="직사각형 11"/>
          <p:cNvSpPr/>
          <p:nvPr/>
        </p:nvSpPr>
        <p:spPr>
          <a:xfrm>
            <a:off x="8768080" y="1158240"/>
            <a:ext cx="2438400" cy="711200"/>
          </a:xfrm>
          <a:prstGeom prst="rect">
            <a:avLst/>
          </a:prstGeom>
          <a:solidFill>
            <a:srgbClr val="84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800" b="1" dirty="0"/>
              <a:t>한주연</a:t>
            </a:r>
          </a:p>
        </p:txBody>
      </p:sp>
    </p:spTree>
    <p:extLst>
      <p:ext uri="{BB962C8B-B14F-4D97-AF65-F5344CB8AC3E}">
        <p14:creationId xmlns:p14="http://schemas.microsoft.com/office/powerpoint/2010/main" val="2434923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Train/Test File Analysis</a:t>
            </a:r>
            <a:endParaRPr lang="ko-KR" alt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94640" y="1712045"/>
            <a:ext cx="184731" cy="5078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68960" y="171204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45344" y="6381106"/>
            <a:ext cx="1866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* (Train) / (Test) 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387005" y="1240240"/>
          <a:ext cx="11558436" cy="50207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87337">
                  <a:extLst>
                    <a:ext uri="{9D8B030D-6E8A-4147-A177-3AD203B41FA5}">
                      <a16:colId xmlns:a16="http://schemas.microsoft.com/office/drawing/2014/main" val="2911339230"/>
                    </a:ext>
                  </a:extLst>
                </a:gridCol>
                <a:gridCol w="2957033">
                  <a:extLst>
                    <a:ext uri="{9D8B030D-6E8A-4147-A177-3AD203B41FA5}">
                      <a16:colId xmlns:a16="http://schemas.microsoft.com/office/drawing/2014/main" val="210967591"/>
                    </a:ext>
                  </a:extLst>
                </a:gridCol>
                <a:gridCol w="2957033">
                  <a:extLst>
                    <a:ext uri="{9D8B030D-6E8A-4147-A177-3AD203B41FA5}">
                      <a16:colId xmlns:a16="http://schemas.microsoft.com/office/drawing/2014/main" val="870954065"/>
                    </a:ext>
                  </a:extLst>
                </a:gridCol>
                <a:gridCol w="2957033">
                  <a:extLst>
                    <a:ext uri="{9D8B030D-6E8A-4147-A177-3AD203B41FA5}">
                      <a16:colId xmlns:a16="http://schemas.microsoft.com/office/drawing/2014/main" val="2130049475"/>
                    </a:ext>
                  </a:extLst>
                </a:gridCol>
              </a:tblGrid>
              <a:tr h="569389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err="1">
                          <a:solidFill>
                            <a:schemeClr val="bg1"/>
                          </a:solidFill>
                        </a:rPr>
                        <a:t>배소미</a:t>
                      </a:r>
                      <a:endParaRPr lang="ko-KR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err="1">
                          <a:solidFill>
                            <a:schemeClr val="bg1"/>
                          </a:solidFill>
                        </a:rPr>
                        <a:t>유채린</a:t>
                      </a:r>
                      <a:endParaRPr lang="ko-KR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1"/>
                          </a:solidFill>
                        </a:rPr>
                        <a:t>한주연</a:t>
                      </a:r>
                    </a:p>
                  </a:txBody>
                  <a:tcPr anchor="ctr">
                    <a:solidFill>
                      <a:srgbClr val="8497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546095"/>
                  </a:ext>
                </a:extLst>
              </a:tr>
              <a:tr h="834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>
                          <a:solidFill>
                            <a:schemeClr val="bg1"/>
                          </a:solidFill>
                        </a:rPr>
                        <a:t>Data Type</a:t>
                      </a:r>
                      <a:endParaRPr lang="ko-KR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HashMap</a:t>
                      </a:r>
                      <a:endParaRPr lang="en-US" altLang="ko-KR" sz="20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2000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TreeSet</a:t>
                      </a:r>
                      <a:endParaRPr lang="ko-KR" altLang="en-US" sz="20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HashMap</a:t>
                      </a:r>
                      <a:endParaRPr lang="ko-KR" altLang="en-US" sz="20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Dictionary, List</a:t>
                      </a:r>
                      <a:endParaRPr lang="ko-KR" altLang="en-US" sz="20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815395"/>
                  </a:ext>
                </a:extLst>
              </a:tr>
              <a:tr h="11132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>
                          <a:solidFill>
                            <a:schemeClr val="bg1"/>
                          </a:solidFill>
                        </a:rPr>
                        <a:t>Split character</a:t>
                      </a:r>
                      <a:endParaRPr lang="ko-KR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/ . &lt; &gt; “ [ ] { } ‘ ; ? ! : ( ) </a:t>
                      </a:r>
                      <a:r>
                        <a:rPr lang="ko-KR" altLang="en-US" sz="20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。 、</a:t>
                      </a:r>
                      <a:r>
                        <a:rPr lang="en-US" altLang="ko-KR" sz="20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# = + * $ &amp; - \s</a:t>
                      </a:r>
                      <a:endParaRPr lang="ko-KR" altLang="en-US" sz="2000" b="1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Eliminate special letters and continuous space</a:t>
                      </a:r>
                      <a:endParaRPr lang="ko-KR" altLang="en-US" sz="20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ko-KR" sz="20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20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20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altLang="ko-KR" sz="20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20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lang="ko-KR" altLang="ko-KR" sz="2000" b="1" kern="120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altLang="ko-KR" sz="20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20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20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20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ko-KR" sz="20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20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20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20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en-US" altLang="ko-KR" sz="20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20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altLang="ko-KR" sz="20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20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r>
                        <a:rPr lang="en-US" altLang="ko-KR" sz="20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20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en-US" altLang="ko-KR" sz="20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20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ko-KR" sz="20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20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20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20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20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20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ko-KR" sz="20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20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ko-KR" altLang="en-US" sz="2000" b="1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883534"/>
                  </a:ext>
                </a:extLst>
              </a:tr>
              <a:tr h="834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>
                          <a:solidFill>
                            <a:schemeClr val="bg1"/>
                          </a:solidFill>
                        </a:rPr>
                        <a:t>Features</a:t>
                      </a:r>
                      <a:endParaRPr lang="ko-KR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572368</a:t>
                      </a:r>
                      <a:endParaRPr lang="ko-KR" altLang="en-US" sz="20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63,912</a:t>
                      </a:r>
                      <a:endParaRPr lang="ko-KR" altLang="en-US" sz="20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583600</a:t>
                      </a:r>
                      <a:endParaRPr lang="ko-KR" altLang="en-US" sz="20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580378"/>
                  </a:ext>
                </a:extLst>
              </a:tr>
              <a:tr h="834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>
                          <a:solidFill>
                            <a:schemeClr val="bg1"/>
                          </a:solidFill>
                        </a:rPr>
                        <a:t>Chi-square range</a:t>
                      </a:r>
                      <a:endParaRPr lang="ko-KR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[0.17461258, 223.5008]</a:t>
                      </a:r>
                      <a:endParaRPr lang="ko-KR" altLang="en-US" sz="20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[0.0013013141,</a:t>
                      </a:r>
                    </a:p>
                    <a:p>
                      <a:pPr latinLnBrk="1"/>
                      <a:r>
                        <a:rPr lang="en-US" altLang="ko-KR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306.51678]</a:t>
                      </a:r>
                      <a:endParaRPr lang="ko-KR" altLang="en-US" sz="20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[0.17461258, 2419.68729529]</a:t>
                      </a:r>
                      <a:endParaRPr lang="ko-KR" altLang="en-US" sz="20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584676"/>
                  </a:ext>
                </a:extLst>
              </a:tr>
              <a:tr h="834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>
                          <a:solidFill>
                            <a:schemeClr val="bg1"/>
                          </a:solidFill>
                        </a:rPr>
                        <a:t>Capacity</a:t>
                      </a:r>
                      <a:endParaRPr lang="ko-KR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49,873kb / 39,240 kb</a:t>
                      </a:r>
                      <a:endParaRPr lang="ko-KR" altLang="en-US" sz="20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47,782 kb / 10,148 kb</a:t>
                      </a:r>
                      <a:endParaRPr lang="ko-KR" altLang="en-US" sz="20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0622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7584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 </a:t>
            </a:r>
            <a:r>
              <a:rPr lang="en-US" altLang="ko-KR" dirty="0"/>
              <a:t>Performance Analysis 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45344" y="6381106"/>
            <a:ext cx="1866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* (Train) / (Test) 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316782" y="1287417"/>
          <a:ext cx="11558436" cy="50936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1416">
                  <a:extLst>
                    <a:ext uri="{9D8B030D-6E8A-4147-A177-3AD203B41FA5}">
                      <a16:colId xmlns:a16="http://schemas.microsoft.com/office/drawing/2014/main" val="2911339230"/>
                    </a:ext>
                  </a:extLst>
                </a:gridCol>
                <a:gridCol w="3162340">
                  <a:extLst>
                    <a:ext uri="{9D8B030D-6E8A-4147-A177-3AD203B41FA5}">
                      <a16:colId xmlns:a16="http://schemas.microsoft.com/office/drawing/2014/main" val="210967591"/>
                    </a:ext>
                  </a:extLst>
                </a:gridCol>
                <a:gridCol w="3162340">
                  <a:extLst>
                    <a:ext uri="{9D8B030D-6E8A-4147-A177-3AD203B41FA5}">
                      <a16:colId xmlns:a16="http://schemas.microsoft.com/office/drawing/2014/main" val="870954065"/>
                    </a:ext>
                  </a:extLst>
                </a:gridCol>
                <a:gridCol w="3162340">
                  <a:extLst>
                    <a:ext uri="{9D8B030D-6E8A-4147-A177-3AD203B41FA5}">
                      <a16:colId xmlns:a16="http://schemas.microsoft.com/office/drawing/2014/main" val="2130049475"/>
                    </a:ext>
                  </a:extLst>
                </a:gridCol>
              </a:tblGrid>
              <a:tr h="440310">
                <a:tc>
                  <a:txBody>
                    <a:bodyPr/>
                    <a:lstStyle/>
                    <a:p>
                      <a:pPr latinLnBrk="1"/>
                      <a:endParaRPr lang="ko-KR" altLang="en-US" sz="2000" b="1" dirty="0"/>
                    </a:p>
                  </a:txBody>
                  <a:tcPr anchor="ctr"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err="1">
                          <a:solidFill>
                            <a:schemeClr val="bg1"/>
                          </a:solidFill>
                        </a:rPr>
                        <a:t>배소미</a:t>
                      </a:r>
                      <a:endParaRPr lang="ko-KR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err="1">
                          <a:solidFill>
                            <a:schemeClr val="bg1"/>
                          </a:solidFill>
                        </a:rPr>
                        <a:t>유채린</a:t>
                      </a:r>
                      <a:endParaRPr lang="ko-KR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1"/>
                          </a:solidFill>
                        </a:rPr>
                        <a:t>한주연</a:t>
                      </a:r>
                    </a:p>
                  </a:txBody>
                  <a:tcPr anchor="ctr">
                    <a:solidFill>
                      <a:srgbClr val="8497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546095"/>
                  </a:ext>
                </a:extLst>
              </a:tr>
              <a:tr h="5622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>
                          <a:solidFill>
                            <a:schemeClr val="bg1"/>
                          </a:solidFill>
                        </a:rPr>
                        <a:t>Language</a:t>
                      </a:r>
                      <a:endParaRPr lang="ko-KR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JAVA</a:t>
                      </a:r>
                      <a:endParaRPr lang="ko-KR" altLang="en-US" sz="20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JAVA</a:t>
                      </a:r>
                      <a:endParaRPr lang="ko-KR" altLang="en-US" sz="20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Python</a:t>
                      </a:r>
                      <a:endParaRPr lang="ko-KR" altLang="en-US" sz="20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492936"/>
                  </a:ext>
                </a:extLst>
              </a:tr>
              <a:tr h="5622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>
                          <a:solidFill>
                            <a:schemeClr val="bg1"/>
                          </a:solidFill>
                        </a:rPr>
                        <a:t>Tool</a:t>
                      </a:r>
                      <a:endParaRPr lang="ko-KR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Eclipse Neon</a:t>
                      </a:r>
                      <a:endParaRPr lang="ko-KR" altLang="en-US" sz="20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Eclipse Neon</a:t>
                      </a:r>
                      <a:endParaRPr lang="ko-KR" altLang="en-US" sz="20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PyCharm</a:t>
                      </a:r>
                      <a:r>
                        <a:rPr lang="en-US" altLang="ko-KR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2017.1.1</a:t>
                      </a:r>
                      <a:endParaRPr lang="ko-KR" altLang="en-US" sz="20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688312"/>
                  </a:ext>
                </a:extLst>
              </a:tr>
              <a:tr h="5622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>
                          <a:solidFill>
                            <a:schemeClr val="bg1"/>
                          </a:solidFill>
                        </a:rPr>
                        <a:t>Accuracy</a:t>
                      </a:r>
                      <a:endParaRPr lang="ko-KR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40.4%</a:t>
                      </a:r>
                      <a:endParaRPr lang="ko-KR" altLang="en-US" sz="20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69.0453% (2777/4022)</a:t>
                      </a:r>
                      <a:endParaRPr lang="ko-KR" altLang="en-US" sz="20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2157218"/>
                  </a:ext>
                </a:extLst>
              </a:tr>
              <a:tr h="5622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>
                          <a:solidFill>
                            <a:schemeClr val="bg1"/>
                          </a:solidFill>
                        </a:rPr>
                        <a:t>Code line</a:t>
                      </a:r>
                      <a:endParaRPr lang="ko-KR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587 lines / 190 lines</a:t>
                      </a:r>
                      <a:endParaRPr lang="ko-KR" altLang="en-US" sz="20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186 lines / 33 lines</a:t>
                      </a:r>
                      <a:endParaRPr lang="ko-KR" altLang="en-US" sz="20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170017"/>
                  </a:ext>
                </a:extLst>
              </a:tr>
              <a:tr h="5622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>
                          <a:solidFill>
                            <a:schemeClr val="bg1"/>
                          </a:solidFill>
                        </a:rPr>
                        <a:t>Lead time</a:t>
                      </a:r>
                      <a:endParaRPr lang="ko-KR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Long ..</a:t>
                      </a:r>
                      <a:endParaRPr lang="ko-KR" altLang="en-US" sz="20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10</a:t>
                      </a:r>
                      <a:r>
                        <a:rPr lang="ko-KR" altLang="en-US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minutes/ 55 seconds</a:t>
                      </a:r>
                      <a:endParaRPr lang="ko-KR" altLang="en-US" sz="20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883534"/>
                  </a:ext>
                </a:extLst>
              </a:tr>
              <a:tr h="6751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>
                          <a:solidFill>
                            <a:schemeClr val="bg1"/>
                          </a:solidFill>
                        </a:rPr>
                        <a:t>Process</a:t>
                      </a:r>
                      <a:endParaRPr lang="ko-KR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Intel® Core™ i3-6100U CPU @ 2.30 GHz</a:t>
                      </a:r>
                      <a:endParaRPr lang="ko-KR" altLang="en-US" sz="20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Intel® Core™ i5-5200U CPU @ 2.20 GHz</a:t>
                      </a:r>
                      <a:endParaRPr lang="ko-KR" altLang="en-US" sz="20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Intel® Core™ i3-6100U CPU @ 2.30 GHz</a:t>
                      </a:r>
                      <a:endParaRPr lang="ko-KR" altLang="en-US" sz="20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243198"/>
                  </a:ext>
                </a:extLst>
              </a:tr>
              <a:tr h="5622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>
                          <a:solidFill>
                            <a:schemeClr val="bg1"/>
                          </a:solidFill>
                        </a:rPr>
                        <a:t>RAM</a:t>
                      </a:r>
                      <a:endParaRPr lang="ko-KR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4.00 GB</a:t>
                      </a:r>
                      <a:endParaRPr lang="ko-KR" altLang="en-US" sz="20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8.00 GB</a:t>
                      </a:r>
                      <a:endParaRPr lang="ko-KR" altLang="en-US" sz="20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8.00 GB</a:t>
                      </a:r>
                      <a:endParaRPr lang="ko-KR" altLang="en-US" sz="20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691314"/>
                  </a:ext>
                </a:extLst>
              </a:tr>
              <a:tr h="5622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>
                          <a:solidFill>
                            <a:schemeClr val="bg1"/>
                          </a:solidFill>
                        </a:rPr>
                        <a:t>System</a:t>
                      </a:r>
                      <a:endParaRPr lang="ko-KR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64-bit, x64</a:t>
                      </a:r>
                      <a:endParaRPr lang="ko-KR" altLang="en-US" sz="20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64-bit, x64</a:t>
                      </a:r>
                      <a:endParaRPr lang="ko-KR" altLang="en-US" sz="20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64-bit, x64</a:t>
                      </a:r>
                      <a:endParaRPr lang="ko-KR" altLang="en-US" sz="20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8129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1472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Examples of Error Factor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6251" y="1375054"/>
            <a:ext cx="18204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One-word duplication</a:t>
            </a:r>
            <a:endParaRPr lang="ko-KR" altLang="en-US" sz="24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778" y="2365729"/>
            <a:ext cx="1657350" cy="27622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655" y="1203265"/>
            <a:ext cx="6112135" cy="48945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7799" y="1605638"/>
            <a:ext cx="6079881" cy="48945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2722" y="1947582"/>
            <a:ext cx="5313848" cy="44591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5348" y="2641954"/>
            <a:ext cx="5043377" cy="40297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24374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835" y="3943168"/>
            <a:ext cx="2209800" cy="2952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Examples of Error Factor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6251" y="1375054"/>
            <a:ext cx="18204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Un-handled special characters</a:t>
            </a:r>
            <a:endParaRPr lang="ko-KR" altLang="en-US" sz="2400" b="1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553" y="3210111"/>
            <a:ext cx="1628775" cy="28575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251" y="2962461"/>
            <a:ext cx="1762125" cy="24765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6239" y="1984784"/>
            <a:ext cx="4603933" cy="44639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949" y="3454314"/>
            <a:ext cx="1514475" cy="2857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66456" y="1362500"/>
            <a:ext cx="4267432" cy="21541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83922" y="2528628"/>
            <a:ext cx="4154766" cy="40099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0684" y="3741977"/>
            <a:ext cx="1733550" cy="238125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1835" y="4187371"/>
            <a:ext cx="196215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9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641"/>
            <a:ext cx="10515600" cy="1325563"/>
          </a:xfrm>
        </p:spPr>
        <p:txBody>
          <a:bodyPr/>
          <a:lstStyle/>
          <a:p>
            <a:r>
              <a:rPr lang="en-US" altLang="ko-KR" dirty="0"/>
              <a:t>Examples of False Positive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9675" y="1330204"/>
            <a:ext cx="4252101" cy="546588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6162" y="1634290"/>
            <a:ext cx="4863832" cy="1295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Category Standard:</a:t>
            </a:r>
            <a:r>
              <a:rPr lang="en-US" altLang="ko-KR" dirty="0"/>
              <a:t> 0.</a:t>
            </a:r>
            <a:r>
              <a:rPr lang="ko-KR" altLang="en-US" dirty="0"/>
              <a:t>건강과 의학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Ordinary</a:t>
            </a:r>
            <a:r>
              <a:rPr lang="ko-KR" altLang="en-US" b="1" dirty="0"/>
              <a:t> </a:t>
            </a:r>
            <a:r>
              <a:rPr lang="en-US" altLang="ko-KR" b="1" dirty="0"/>
              <a:t>document category#: </a:t>
            </a:r>
            <a:r>
              <a:rPr lang="en-US" altLang="ko-KR" dirty="0"/>
              <a:t>0.</a:t>
            </a:r>
            <a:r>
              <a:rPr lang="ko-KR" altLang="en-US" dirty="0"/>
              <a:t>건강과 의학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Output file document category#: </a:t>
            </a:r>
            <a:r>
              <a:rPr lang="en-US" altLang="ko-KR" dirty="0"/>
              <a:t>1.</a:t>
            </a:r>
            <a:r>
              <a:rPr lang="ko-KR" altLang="en-US" dirty="0"/>
              <a:t>경제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6627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641"/>
            <a:ext cx="10515600" cy="1325563"/>
          </a:xfrm>
        </p:spPr>
        <p:txBody>
          <a:bodyPr/>
          <a:lstStyle/>
          <a:p>
            <a:r>
              <a:rPr lang="en-US" altLang="ko-KR" dirty="0"/>
              <a:t>Examples of False Negative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771" y="1225568"/>
            <a:ext cx="3858996" cy="56324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6162" y="1634290"/>
            <a:ext cx="5137240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Category Standard:</a:t>
            </a:r>
            <a:r>
              <a:rPr lang="en-US" altLang="ko-KR" dirty="0"/>
              <a:t> 0.</a:t>
            </a:r>
            <a:r>
              <a:rPr lang="ko-KR" altLang="en-US" dirty="0"/>
              <a:t>건강과 의학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Ordinary</a:t>
            </a:r>
            <a:r>
              <a:rPr lang="ko-KR" altLang="en-US" b="1" dirty="0"/>
              <a:t> </a:t>
            </a:r>
            <a:r>
              <a:rPr lang="en-US" altLang="ko-KR" b="1" dirty="0"/>
              <a:t>document category#: </a:t>
            </a:r>
            <a:r>
              <a:rPr lang="en-US" altLang="ko-KR" dirty="0"/>
              <a:t>7.</a:t>
            </a:r>
            <a:r>
              <a:rPr lang="ko-KR" altLang="en-US" dirty="0"/>
              <a:t>여가생활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Output file document category#: </a:t>
            </a:r>
            <a:r>
              <a:rPr lang="en-US" altLang="ko-KR" dirty="0"/>
              <a:t>4.</a:t>
            </a:r>
            <a:r>
              <a:rPr lang="ko-KR" altLang="en-US" dirty="0"/>
              <a:t>문화와 종교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5528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7">
      <a:majorFont>
        <a:latin typeface="나눔스퀘어"/>
        <a:ea typeface="맑은 고딕"/>
        <a:cs typeface=""/>
      </a:majorFont>
      <a:minorFont>
        <a:latin typeface="나눔스퀘어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463</Words>
  <Application>Microsoft Office PowerPoint</Application>
  <PresentationFormat>와이드스크린</PresentationFormat>
  <Paragraphs>126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굴림체</vt:lpstr>
      <vt:lpstr>나눔스퀘어</vt:lpstr>
      <vt:lpstr>맑은 고딕</vt:lpstr>
      <vt:lpstr>Arial</vt:lpstr>
      <vt:lpstr>Office 테마</vt:lpstr>
      <vt:lpstr>Data Mining Presentation #2</vt:lpstr>
      <vt:lpstr>Contents</vt:lpstr>
      <vt:lpstr>Total Comparison</vt:lpstr>
      <vt:lpstr>Train/Test File Analysis</vt:lpstr>
      <vt:lpstr> Performance Analysis </vt:lpstr>
      <vt:lpstr>Examples of Error Factor</vt:lpstr>
      <vt:lpstr>Examples of Error Factor</vt:lpstr>
      <vt:lpstr>Examples of False Positive</vt:lpstr>
      <vt:lpstr>Examples of False Negative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OneStar</dc:creator>
  <cp:lastModifiedBy>OneStar</cp:lastModifiedBy>
  <cp:revision>67</cp:revision>
  <dcterms:created xsi:type="dcterms:W3CDTF">2017-04-27T08:21:48Z</dcterms:created>
  <dcterms:modified xsi:type="dcterms:W3CDTF">2017-04-28T04:16:26Z</dcterms:modified>
</cp:coreProperties>
</file>