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60" r:id="rId4"/>
    <p:sldId id="259" r:id="rId5"/>
    <p:sldId id="262" r:id="rId6"/>
    <p:sldId id="261" r:id="rId7"/>
    <p:sldId id="264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0F68-75E5-7949-A5B2-6681783511B7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55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0F68-75E5-7949-A5B2-6681783511B7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72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0F68-75E5-7949-A5B2-6681783511B7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22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0F68-75E5-7949-A5B2-6681783511B7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0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0F68-75E5-7949-A5B2-6681783511B7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37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0F68-75E5-7949-A5B2-6681783511B7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84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0F68-75E5-7949-A5B2-6681783511B7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46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0F68-75E5-7949-A5B2-6681783511B7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25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0F68-75E5-7949-A5B2-6681783511B7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09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0F68-75E5-7949-A5B2-6681783511B7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54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0F68-75E5-7949-A5B2-6681783511B7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6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B0F68-75E5-7949-A5B2-6681783511B7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6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3726F-D182-BE8E-BDFF-4D257CF2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Job Story Format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49232A-A9BF-06EC-BD8B-1FC17C164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63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FEB48E1-0183-B3BA-1A0F-3FDF4DE15B3C}"/>
              </a:ext>
            </a:extLst>
          </p:cNvPr>
          <p:cNvSpPr txBox="1"/>
          <p:nvPr/>
        </p:nvSpPr>
        <p:spPr>
          <a:xfrm>
            <a:off x="1319917" y="1452287"/>
            <a:ext cx="13358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/>
              <a:t>〇〇の場合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6282508-1A2B-5A77-EA6C-DEF2101EF1B5}"/>
              </a:ext>
            </a:extLst>
          </p:cNvPr>
          <p:cNvSpPr txBox="1"/>
          <p:nvPr/>
        </p:nvSpPr>
        <p:spPr>
          <a:xfrm>
            <a:off x="1319917" y="1955588"/>
            <a:ext cx="15571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/>
              <a:t>〇〇をしたい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B39BFB-3574-F4B5-5D16-93C66A6D3A6B}"/>
              </a:ext>
            </a:extLst>
          </p:cNvPr>
          <p:cNvSpPr txBox="1"/>
          <p:nvPr/>
        </p:nvSpPr>
        <p:spPr>
          <a:xfrm>
            <a:off x="1319917" y="2458889"/>
            <a:ext cx="34508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/>
              <a:t>そうすれば、〇〇できるからだ</a:t>
            </a:r>
          </a:p>
        </p:txBody>
      </p:sp>
      <p:sp>
        <p:nvSpPr>
          <p:cNvPr id="11" name="右大かっこ 10">
            <a:extLst>
              <a:ext uri="{FF2B5EF4-FFF2-40B4-BE49-F238E27FC236}">
                <a16:creationId xmlns:a16="http://schemas.microsoft.com/office/drawing/2014/main" id="{3DA01D92-CC78-0055-BDC5-FCF138139CDE}"/>
              </a:ext>
            </a:extLst>
          </p:cNvPr>
          <p:cNvSpPr/>
          <p:nvPr/>
        </p:nvSpPr>
        <p:spPr>
          <a:xfrm>
            <a:off x="4794638" y="1472550"/>
            <a:ext cx="103367" cy="312903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大かっこ 11">
            <a:extLst>
              <a:ext uri="{FF2B5EF4-FFF2-40B4-BE49-F238E27FC236}">
                <a16:creationId xmlns:a16="http://schemas.microsoft.com/office/drawing/2014/main" id="{B48B4B6C-7BAD-BC2D-3086-4EC200B734BC}"/>
              </a:ext>
            </a:extLst>
          </p:cNvPr>
          <p:cNvSpPr/>
          <p:nvPr/>
        </p:nvSpPr>
        <p:spPr>
          <a:xfrm>
            <a:off x="4794638" y="1973614"/>
            <a:ext cx="103367" cy="312903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大かっこ 12">
            <a:extLst>
              <a:ext uri="{FF2B5EF4-FFF2-40B4-BE49-F238E27FC236}">
                <a16:creationId xmlns:a16="http://schemas.microsoft.com/office/drawing/2014/main" id="{17BA63E9-E974-3837-9133-A7E8CA75B7A5}"/>
              </a:ext>
            </a:extLst>
          </p:cNvPr>
          <p:cNvSpPr/>
          <p:nvPr/>
        </p:nvSpPr>
        <p:spPr>
          <a:xfrm>
            <a:off x="4794638" y="2479152"/>
            <a:ext cx="103367" cy="312903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13A6172-0D4A-9405-6248-6AC16FD5A7E6}"/>
              </a:ext>
            </a:extLst>
          </p:cNvPr>
          <p:cNvSpPr txBox="1"/>
          <p:nvPr/>
        </p:nvSpPr>
        <p:spPr>
          <a:xfrm>
            <a:off x="4898005" y="1457437"/>
            <a:ext cx="13358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/>
              <a:t>状況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D0593C7-605F-53A6-48FE-B74A3DE196EB}"/>
              </a:ext>
            </a:extLst>
          </p:cNvPr>
          <p:cNvSpPr txBox="1"/>
          <p:nvPr/>
        </p:nvSpPr>
        <p:spPr>
          <a:xfrm>
            <a:off x="4898005" y="2458889"/>
            <a:ext cx="193216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/>
              <a:t>期待される結果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D5B8AF-DEB5-0EA1-451C-8E033870D9B2}"/>
              </a:ext>
            </a:extLst>
          </p:cNvPr>
          <p:cNvSpPr txBox="1"/>
          <p:nvPr/>
        </p:nvSpPr>
        <p:spPr>
          <a:xfrm>
            <a:off x="4898005" y="1957112"/>
            <a:ext cx="193216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/>
              <a:t>動機</a:t>
            </a:r>
          </a:p>
        </p:txBody>
      </p:sp>
    </p:spTree>
    <p:extLst>
      <p:ext uri="{BB962C8B-B14F-4D97-AF65-F5344CB8AC3E}">
        <p14:creationId xmlns:p14="http://schemas.microsoft.com/office/powerpoint/2010/main" val="43211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90A75-B458-0AB6-E9C3-ACFBA2CE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リーンキャンバス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A57B3C-CC82-346E-10D6-FEE7CA7FB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6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97E03387-340E-913E-EF3D-709824E52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0566"/>
              </p:ext>
            </p:extLst>
          </p:nvPr>
        </p:nvGraphicFramePr>
        <p:xfrm>
          <a:off x="1223173" y="599355"/>
          <a:ext cx="6697654" cy="3944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9532">
                  <a:extLst>
                    <a:ext uri="{9D8B030D-6E8A-4147-A177-3AD203B41FA5}">
                      <a16:colId xmlns:a16="http://schemas.microsoft.com/office/drawing/2014/main" val="681694993"/>
                    </a:ext>
                  </a:extLst>
                </a:gridCol>
                <a:gridCol w="1339532">
                  <a:extLst>
                    <a:ext uri="{9D8B030D-6E8A-4147-A177-3AD203B41FA5}">
                      <a16:colId xmlns:a16="http://schemas.microsoft.com/office/drawing/2014/main" val="1413614490"/>
                    </a:ext>
                  </a:extLst>
                </a:gridCol>
                <a:gridCol w="669763">
                  <a:extLst>
                    <a:ext uri="{9D8B030D-6E8A-4147-A177-3AD203B41FA5}">
                      <a16:colId xmlns:a16="http://schemas.microsoft.com/office/drawing/2014/main" val="3620300620"/>
                    </a:ext>
                  </a:extLst>
                </a:gridCol>
                <a:gridCol w="669763">
                  <a:extLst>
                    <a:ext uri="{9D8B030D-6E8A-4147-A177-3AD203B41FA5}">
                      <a16:colId xmlns:a16="http://schemas.microsoft.com/office/drawing/2014/main" val="3235087602"/>
                    </a:ext>
                  </a:extLst>
                </a:gridCol>
                <a:gridCol w="1339532">
                  <a:extLst>
                    <a:ext uri="{9D8B030D-6E8A-4147-A177-3AD203B41FA5}">
                      <a16:colId xmlns:a16="http://schemas.microsoft.com/office/drawing/2014/main" val="3964430562"/>
                    </a:ext>
                  </a:extLst>
                </a:gridCol>
                <a:gridCol w="1339532">
                  <a:extLst>
                    <a:ext uri="{9D8B030D-6E8A-4147-A177-3AD203B41FA5}">
                      <a16:colId xmlns:a16="http://schemas.microsoft.com/office/drawing/2014/main" val="3429911576"/>
                    </a:ext>
                  </a:extLst>
                </a:gridCol>
              </a:tblGrid>
              <a:tr h="6574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課題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ソリューション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独自の</a:t>
                      </a:r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ja-JP" altLang="en-US" sz="1400" b="1"/>
                        <a:t>価値提案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圧倒的な</a:t>
                      </a:r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ja-JP" altLang="en-US" sz="1400" b="1"/>
                        <a:t>優位性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顧客</a:t>
                      </a:r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ja-JP" altLang="en-US" sz="1400" b="1"/>
                        <a:t>セグメント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272609"/>
                  </a:ext>
                </a:extLst>
              </a:tr>
              <a:tr h="6574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どんな課題？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どうやって課題を</a:t>
                      </a:r>
                      <a:endParaRPr kumimoji="1" lang="en-US" altLang="ja-JP" sz="900" dirty="0"/>
                    </a:p>
                    <a:p>
                      <a:pPr algn="ctr"/>
                      <a:r>
                        <a:rPr kumimoji="1" lang="ja-JP" altLang="en-US" sz="900"/>
                        <a:t>解決する？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何ができるように</a:t>
                      </a:r>
                      <a:endParaRPr kumimoji="1" lang="en-US" altLang="ja-JP" sz="900" dirty="0"/>
                    </a:p>
                    <a:p>
                      <a:pPr algn="ctr"/>
                      <a:r>
                        <a:rPr kumimoji="1" lang="ja-JP" altLang="en-US" sz="900"/>
                        <a:t>なる？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他には真似できない</a:t>
                      </a:r>
                      <a:endParaRPr kumimoji="1" lang="en-US" altLang="ja-JP" sz="900" dirty="0"/>
                    </a:p>
                    <a:p>
                      <a:pPr algn="ctr"/>
                      <a:r>
                        <a:rPr kumimoji="1" lang="ja-JP" altLang="en-US" sz="900"/>
                        <a:t>ところはどこか？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誰に喜んで欲しい？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203448"/>
                  </a:ext>
                </a:extLst>
              </a:tr>
              <a:tr h="6574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既存の代替品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主要指標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ハイレベル</a:t>
                      </a:r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ja-JP" altLang="en-US" sz="1400" b="1"/>
                        <a:t>コンセプト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販路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アーリー</a:t>
                      </a:r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ja-JP" altLang="en-US" sz="1400" b="1"/>
                        <a:t>アダプター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145693"/>
                  </a:ext>
                </a:extLst>
              </a:tr>
              <a:tr h="6574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その課題に対して</a:t>
                      </a:r>
                      <a:endParaRPr kumimoji="1" lang="en-US" altLang="ja-JP" sz="900" dirty="0"/>
                    </a:p>
                    <a:p>
                      <a:pPr algn="ctr"/>
                      <a:r>
                        <a:rPr kumimoji="1" lang="ja-JP" altLang="en-US" sz="900"/>
                        <a:t>今はどうしてる？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サービスがうまくいっているか、何で測る？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「〇〇版〇〇」など、顧客がサービスをパッと想像できる一言は？</a:t>
                      </a:r>
                      <a:endParaRPr kumimoji="1" lang="en-US" altLang="ja-JP" sz="9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どうやって知って</a:t>
                      </a:r>
                      <a:endParaRPr kumimoji="1" lang="en-US" altLang="ja-JP" sz="900" dirty="0"/>
                    </a:p>
                    <a:p>
                      <a:pPr algn="ctr"/>
                      <a:r>
                        <a:rPr kumimoji="1" lang="ja-JP" altLang="en-US" sz="900"/>
                        <a:t>買ってもらう？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その中でも最初に</a:t>
                      </a:r>
                      <a:endParaRPr kumimoji="1" lang="en-US" altLang="ja-JP" sz="900" dirty="0"/>
                    </a:p>
                    <a:p>
                      <a:pPr algn="ctr"/>
                      <a:r>
                        <a:rPr kumimoji="1" lang="ja-JP" altLang="en-US" sz="900"/>
                        <a:t>使ってくれそうな人はどんな人？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109661"/>
                  </a:ext>
                </a:extLst>
              </a:tr>
              <a:tr h="657465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コスト構造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収益の流れ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09980"/>
                  </a:ext>
                </a:extLst>
              </a:tr>
              <a:tr h="657465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サービスを提供し始めるまで、提供し始めてから提供</a:t>
                      </a:r>
                      <a:endParaRPr kumimoji="1" lang="en-US" altLang="ja-JP" sz="900" dirty="0"/>
                    </a:p>
                    <a:p>
                      <a:pPr algn="ctr"/>
                      <a:r>
                        <a:rPr kumimoji="1" lang="ja-JP" altLang="en-US" sz="900"/>
                        <a:t>し続けるためには、どういったコストがかかる？</a:t>
                      </a:r>
                      <a:endParaRPr kumimoji="1" lang="en-US" altLang="ja-JP" sz="9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誰からどうやって収益を得る？</a:t>
                      </a:r>
                      <a:endParaRPr kumimoji="1" lang="en-US" altLang="ja-JP" sz="9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32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56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8DDC2A-ADF2-D464-8DD5-CD081523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ブレインライティング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B7B19-2747-5268-56E2-789AA1E51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08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A517C10D-6B04-D069-DC1E-D14B4CB47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71863"/>
              </p:ext>
            </p:extLst>
          </p:nvPr>
        </p:nvGraphicFramePr>
        <p:xfrm>
          <a:off x="917742" y="939290"/>
          <a:ext cx="4248645" cy="4020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6215">
                  <a:extLst>
                    <a:ext uri="{9D8B030D-6E8A-4147-A177-3AD203B41FA5}">
                      <a16:colId xmlns:a16="http://schemas.microsoft.com/office/drawing/2014/main" val="3707535615"/>
                    </a:ext>
                  </a:extLst>
                </a:gridCol>
                <a:gridCol w="1416215">
                  <a:extLst>
                    <a:ext uri="{9D8B030D-6E8A-4147-A177-3AD203B41FA5}">
                      <a16:colId xmlns:a16="http://schemas.microsoft.com/office/drawing/2014/main" val="546366868"/>
                    </a:ext>
                  </a:extLst>
                </a:gridCol>
                <a:gridCol w="1416215">
                  <a:extLst>
                    <a:ext uri="{9D8B030D-6E8A-4147-A177-3AD203B41FA5}">
                      <a16:colId xmlns:a16="http://schemas.microsoft.com/office/drawing/2014/main" val="3618995523"/>
                    </a:ext>
                  </a:extLst>
                </a:gridCol>
              </a:tblGrid>
              <a:tr h="80406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538516"/>
                  </a:ext>
                </a:extLst>
              </a:tr>
              <a:tr h="80406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41808"/>
                  </a:ext>
                </a:extLst>
              </a:tr>
              <a:tr h="80406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70114"/>
                  </a:ext>
                </a:extLst>
              </a:tr>
              <a:tr h="80406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942984"/>
                  </a:ext>
                </a:extLst>
              </a:tr>
              <a:tr h="80406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20423"/>
                  </a:ext>
                </a:extLst>
              </a:tr>
            </a:tbl>
          </a:graphicData>
        </a:graphic>
      </p:graphicFrame>
      <p:sp>
        <p:nvSpPr>
          <p:cNvPr id="7" name="右大かっこ 6">
            <a:extLst>
              <a:ext uri="{FF2B5EF4-FFF2-40B4-BE49-F238E27FC236}">
                <a16:creationId xmlns:a16="http://schemas.microsoft.com/office/drawing/2014/main" id="{CF2CA4E5-4217-4B42-5E2E-B6473F769DB3}"/>
              </a:ext>
            </a:extLst>
          </p:cNvPr>
          <p:cNvSpPr/>
          <p:nvPr/>
        </p:nvSpPr>
        <p:spPr>
          <a:xfrm rot="16200000">
            <a:off x="2922794" y="-1406127"/>
            <a:ext cx="238539" cy="4248645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46BFE8-5BE6-6A62-CCAB-8941B0D0236A}"/>
              </a:ext>
            </a:extLst>
          </p:cNvPr>
          <p:cNvSpPr txBox="1"/>
          <p:nvPr/>
        </p:nvSpPr>
        <p:spPr>
          <a:xfrm>
            <a:off x="1229166" y="127768"/>
            <a:ext cx="362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基本的には</a:t>
            </a:r>
            <a:r>
              <a:rPr kumimoji="1" lang="en-US" altLang="ja-JP" dirty="0"/>
              <a:t>3</a:t>
            </a:r>
            <a:r>
              <a:rPr kumimoji="1" lang="ja-JP" altLang="en-US"/>
              <a:t>列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E09B52-2534-D1EA-0650-0DB094AD84EC}"/>
              </a:ext>
            </a:extLst>
          </p:cNvPr>
          <p:cNvSpPr txBox="1"/>
          <p:nvPr/>
        </p:nvSpPr>
        <p:spPr>
          <a:xfrm>
            <a:off x="385838" y="939290"/>
            <a:ext cx="461665" cy="26398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/>
              <a:t>１人目の表</a:t>
            </a:r>
          </a:p>
        </p:txBody>
      </p:sp>
      <p:sp>
        <p:nvSpPr>
          <p:cNvPr id="10" name="右大かっこ 9">
            <a:extLst>
              <a:ext uri="{FF2B5EF4-FFF2-40B4-BE49-F238E27FC236}">
                <a16:creationId xmlns:a16="http://schemas.microsoft.com/office/drawing/2014/main" id="{F79B5AAF-AA1F-76AA-E398-FFE5A932DED8}"/>
              </a:ext>
            </a:extLst>
          </p:cNvPr>
          <p:cNvSpPr/>
          <p:nvPr/>
        </p:nvSpPr>
        <p:spPr>
          <a:xfrm>
            <a:off x="5293608" y="939289"/>
            <a:ext cx="201200" cy="4020345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C141382-36C7-8D68-D8D5-ED25A476A78A}"/>
              </a:ext>
            </a:extLst>
          </p:cNvPr>
          <p:cNvSpPr txBox="1"/>
          <p:nvPr/>
        </p:nvSpPr>
        <p:spPr>
          <a:xfrm>
            <a:off x="5663795" y="4197740"/>
            <a:ext cx="256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基本的には人数＋１行</a:t>
            </a:r>
            <a:endParaRPr kumimoji="1" lang="en-US" altLang="ja-JP" dirty="0"/>
          </a:p>
          <a:p>
            <a:r>
              <a:rPr kumimoji="1" lang="ja-JP" altLang="en-US"/>
              <a:t>（４人の場合）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39D2143E-2D83-24DC-A25E-FF876E3BFBA7}"/>
              </a:ext>
            </a:extLst>
          </p:cNvPr>
          <p:cNvSpPr/>
          <p:nvPr/>
        </p:nvSpPr>
        <p:spPr>
          <a:xfrm>
            <a:off x="1093993" y="1090368"/>
            <a:ext cx="3896139" cy="5009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1</a:t>
            </a:r>
            <a:r>
              <a:rPr kumimoji="1" lang="ja-JP" altLang="en-US" b="1"/>
              <a:t>人目が</a:t>
            </a:r>
            <a:r>
              <a:rPr kumimoji="1" lang="en-US" altLang="ja-JP" b="1" dirty="0"/>
              <a:t>1</a:t>
            </a:r>
            <a:r>
              <a:rPr kumimoji="1" lang="ja-JP" altLang="en-US" b="1"/>
              <a:t>ターン目で書く</a:t>
            </a: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135227E3-82DB-B1B1-3C84-DB3279718726}"/>
              </a:ext>
            </a:extLst>
          </p:cNvPr>
          <p:cNvSpPr/>
          <p:nvPr/>
        </p:nvSpPr>
        <p:spPr>
          <a:xfrm>
            <a:off x="1093993" y="1892952"/>
            <a:ext cx="3896139" cy="5009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2</a:t>
            </a:r>
            <a:r>
              <a:rPr kumimoji="1" lang="ja-JP" altLang="en-US" b="1"/>
              <a:t>人目が</a:t>
            </a:r>
            <a:r>
              <a:rPr kumimoji="1" lang="en-US" altLang="ja-JP" b="1" dirty="0"/>
              <a:t>2</a:t>
            </a:r>
            <a:r>
              <a:rPr kumimoji="1" lang="ja-JP" altLang="en-US" b="1"/>
              <a:t>ターン目で書く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C9D47DE-B571-3FFD-5E43-CD52669C9744}"/>
              </a:ext>
            </a:extLst>
          </p:cNvPr>
          <p:cNvSpPr/>
          <p:nvPr/>
        </p:nvSpPr>
        <p:spPr>
          <a:xfrm>
            <a:off x="1093992" y="2695536"/>
            <a:ext cx="3896139" cy="5009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3</a:t>
            </a:r>
            <a:r>
              <a:rPr kumimoji="1" lang="ja-JP" altLang="en-US" b="1"/>
              <a:t>人目が</a:t>
            </a:r>
            <a:r>
              <a:rPr kumimoji="1" lang="en-US" altLang="ja-JP" b="1" dirty="0"/>
              <a:t>3</a:t>
            </a:r>
            <a:r>
              <a:rPr kumimoji="1" lang="ja-JP" altLang="en-US" b="1"/>
              <a:t>ターン目で書く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67AAF65-BE8E-B396-E69C-4F54989FD8BD}"/>
              </a:ext>
            </a:extLst>
          </p:cNvPr>
          <p:cNvSpPr/>
          <p:nvPr/>
        </p:nvSpPr>
        <p:spPr>
          <a:xfrm>
            <a:off x="1093992" y="3498120"/>
            <a:ext cx="3896139" cy="5009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4</a:t>
            </a:r>
            <a:r>
              <a:rPr kumimoji="1" lang="ja-JP" altLang="en-US" b="1"/>
              <a:t>人目が</a:t>
            </a:r>
            <a:r>
              <a:rPr kumimoji="1" lang="en-US" altLang="ja-JP" b="1" dirty="0"/>
              <a:t>4</a:t>
            </a:r>
            <a:r>
              <a:rPr kumimoji="1" lang="ja-JP" altLang="en-US" b="1"/>
              <a:t>ターン目で書く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6D28249-5F54-D737-64A2-765B15B1F078}"/>
              </a:ext>
            </a:extLst>
          </p:cNvPr>
          <p:cNvSpPr txBox="1"/>
          <p:nvPr/>
        </p:nvSpPr>
        <p:spPr>
          <a:xfrm>
            <a:off x="7467068" y="297599"/>
            <a:ext cx="738664" cy="26398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/>
              <a:t>２・３・４人目の表</a:t>
            </a:r>
            <a:endParaRPr kumimoji="1" lang="en-US" altLang="ja-JP" dirty="0"/>
          </a:p>
          <a:p>
            <a:r>
              <a:rPr kumimoji="1" lang="ja-JP" altLang="en-US"/>
              <a:t>（４人の場合）</a:t>
            </a:r>
            <a:endParaRPr kumimoji="1" lang="en-US" altLang="ja-JP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041F2FC-2049-936B-042A-4F82219159D7}"/>
              </a:ext>
            </a:extLst>
          </p:cNvPr>
          <p:cNvGrpSpPr>
            <a:grpSpLocks noChangeAspect="1"/>
          </p:cNvGrpSpPr>
          <p:nvPr/>
        </p:nvGrpSpPr>
        <p:grpSpPr>
          <a:xfrm>
            <a:off x="5672107" y="2393884"/>
            <a:ext cx="929306" cy="932980"/>
            <a:chOff x="6019136" y="2561010"/>
            <a:chExt cx="1098325" cy="1102667"/>
          </a:xfrm>
        </p:grpSpPr>
        <p:sp>
          <p:nvSpPr>
            <p:cNvPr id="19" name="環状矢印 18">
              <a:extLst>
                <a:ext uri="{FF2B5EF4-FFF2-40B4-BE49-F238E27FC236}">
                  <a16:creationId xmlns:a16="http://schemas.microsoft.com/office/drawing/2014/main" id="{C53D9525-5E4C-B6B8-340E-D1759E05C2F8}"/>
                </a:ext>
              </a:extLst>
            </p:cNvPr>
            <p:cNvSpPr/>
            <p:nvPr/>
          </p:nvSpPr>
          <p:spPr>
            <a:xfrm>
              <a:off x="6019136" y="2583677"/>
              <a:ext cx="1080000" cy="108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48802"/>
                <a:gd name="adj5" fmla="val 12500"/>
              </a:avLst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環状矢印 21">
              <a:extLst>
                <a:ext uri="{FF2B5EF4-FFF2-40B4-BE49-F238E27FC236}">
                  <a16:creationId xmlns:a16="http://schemas.microsoft.com/office/drawing/2014/main" id="{556966AB-0846-7D1F-F24D-2522CF0614F3}"/>
                </a:ext>
              </a:extLst>
            </p:cNvPr>
            <p:cNvSpPr/>
            <p:nvPr/>
          </p:nvSpPr>
          <p:spPr>
            <a:xfrm rot="14400000">
              <a:off x="6024400" y="2583677"/>
              <a:ext cx="1080000" cy="108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48802"/>
                <a:gd name="adj5" fmla="val 12500"/>
              </a:avLst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環状矢印 22">
              <a:extLst>
                <a:ext uri="{FF2B5EF4-FFF2-40B4-BE49-F238E27FC236}">
                  <a16:creationId xmlns:a16="http://schemas.microsoft.com/office/drawing/2014/main" id="{AD8A2B2C-F20E-BC5E-EBA8-E54239E0A0CB}"/>
                </a:ext>
              </a:extLst>
            </p:cNvPr>
            <p:cNvSpPr/>
            <p:nvPr/>
          </p:nvSpPr>
          <p:spPr>
            <a:xfrm rot="7200000">
              <a:off x="6037461" y="2561010"/>
              <a:ext cx="1080000" cy="108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48802"/>
                <a:gd name="adj5" fmla="val 12500"/>
              </a:avLst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AA25AEF-8AC6-973E-7E5D-7E63F75471A7}"/>
              </a:ext>
            </a:extLst>
          </p:cNvPr>
          <p:cNvSpPr txBox="1"/>
          <p:nvPr/>
        </p:nvSpPr>
        <p:spPr>
          <a:xfrm>
            <a:off x="6480018" y="2850784"/>
            <a:ext cx="2278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（３列なら）１分ごとに表を回して、</a:t>
            </a:r>
            <a:endParaRPr kumimoji="1" lang="en-US" altLang="ja-JP" dirty="0"/>
          </a:p>
          <a:p>
            <a:r>
              <a:rPr kumimoji="1" lang="ja-JP" altLang="en-US"/>
              <a:t>１ターンで１行書く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2F968DC2-62CA-0FC7-62E6-8AC0DEC9BE5F}"/>
              </a:ext>
            </a:extLst>
          </p:cNvPr>
          <p:cNvSpPr/>
          <p:nvPr/>
        </p:nvSpPr>
        <p:spPr>
          <a:xfrm>
            <a:off x="1109895" y="4304265"/>
            <a:ext cx="3896139" cy="5009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1</a:t>
            </a:r>
            <a:r>
              <a:rPr kumimoji="1" lang="ja-JP" altLang="en-US" b="1"/>
              <a:t>人目が</a:t>
            </a:r>
            <a:r>
              <a:rPr kumimoji="1" lang="en-US" altLang="ja-JP" b="1" dirty="0"/>
              <a:t>5</a:t>
            </a:r>
            <a:r>
              <a:rPr kumimoji="1" lang="ja-JP" altLang="en-US" b="1"/>
              <a:t>ターン目で書く</a:t>
            </a:r>
          </a:p>
        </p:txBody>
      </p:sp>
      <p:graphicFrame>
        <p:nvGraphicFramePr>
          <p:cNvPr id="28" name="表 27">
            <a:extLst>
              <a:ext uri="{FF2B5EF4-FFF2-40B4-BE49-F238E27FC236}">
                <a16:creationId xmlns:a16="http://schemas.microsoft.com/office/drawing/2014/main" id="{5B26CFA8-7D94-AD2A-C88E-3F182EF35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787740"/>
              </p:ext>
            </p:extLst>
          </p:nvPr>
        </p:nvGraphicFramePr>
        <p:xfrm>
          <a:off x="5764713" y="729665"/>
          <a:ext cx="1368600" cy="129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200">
                  <a:extLst>
                    <a:ext uri="{9D8B030D-6E8A-4147-A177-3AD203B41FA5}">
                      <a16:colId xmlns:a16="http://schemas.microsoft.com/office/drawing/2014/main" val="3707535615"/>
                    </a:ext>
                  </a:extLst>
                </a:gridCol>
                <a:gridCol w="456200">
                  <a:extLst>
                    <a:ext uri="{9D8B030D-6E8A-4147-A177-3AD203B41FA5}">
                      <a16:colId xmlns:a16="http://schemas.microsoft.com/office/drawing/2014/main" val="546366868"/>
                    </a:ext>
                  </a:extLst>
                </a:gridCol>
                <a:gridCol w="456200">
                  <a:extLst>
                    <a:ext uri="{9D8B030D-6E8A-4147-A177-3AD203B41FA5}">
                      <a16:colId xmlns:a16="http://schemas.microsoft.com/office/drawing/2014/main" val="3618995523"/>
                    </a:ext>
                  </a:extLst>
                </a:gridCol>
              </a:tblGrid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538516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141808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970114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942984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0423"/>
                  </a:ext>
                </a:extLst>
              </a:tr>
            </a:tbl>
          </a:graphicData>
        </a:graphic>
      </p:graphicFrame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95FB18EE-44EB-1EA1-126B-FF1199765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90373"/>
              </p:ext>
            </p:extLst>
          </p:nvPr>
        </p:nvGraphicFramePr>
        <p:xfrm>
          <a:off x="5917113" y="882065"/>
          <a:ext cx="1368600" cy="129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200">
                  <a:extLst>
                    <a:ext uri="{9D8B030D-6E8A-4147-A177-3AD203B41FA5}">
                      <a16:colId xmlns:a16="http://schemas.microsoft.com/office/drawing/2014/main" val="3707535615"/>
                    </a:ext>
                  </a:extLst>
                </a:gridCol>
                <a:gridCol w="456200">
                  <a:extLst>
                    <a:ext uri="{9D8B030D-6E8A-4147-A177-3AD203B41FA5}">
                      <a16:colId xmlns:a16="http://schemas.microsoft.com/office/drawing/2014/main" val="546366868"/>
                    </a:ext>
                  </a:extLst>
                </a:gridCol>
                <a:gridCol w="456200">
                  <a:extLst>
                    <a:ext uri="{9D8B030D-6E8A-4147-A177-3AD203B41FA5}">
                      <a16:colId xmlns:a16="http://schemas.microsoft.com/office/drawing/2014/main" val="3618995523"/>
                    </a:ext>
                  </a:extLst>
                </a:gridCol>
              </a:tblGrid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538516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141808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970114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942984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0423"/>
                  </a:ext>
                </a:extLst>
              </a:tr>
            </a:tbl>
          </a:graphicData>
        </a:graphic>
      </p:graphicFrame>
      <p:graphicFrame>
        <p:nvGraphicFramePr>
          <p:cNvPr id="34" name="表 33">
            <a:extLst>
              <a:ext uri="{FF2B5EF4-FFF2-40B4-BE49-F238E27FC236}">
                <a16:creationId xmlns:a16="http://schemas.microsoft.com/office/drawing/2014/main" id="{29E01224-DEB6-E41E-1F2A-6D7DBFA4C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577638"/>
              </p:ext>
            </p:extLst>
          </p:nvPr>
        </p:nvGraphicFramePr>
        <p:xfrm>
          <a:off x="6069513" y="1034465"/>
          <a:ext cx="1368600" cy="129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200">
                  <a:extLst>
                    <a:ext uri="{9D8B030D-6E8A-4147-A177-3AD203B41FA5}">
                      <a16:colId xmlns:a16="http://schemas.microsoft.com/office/drawing/2014/main" val="3707535615"/>
                    </a:ext>
                  </a:extLst>
                </a:gridCol>
                <a:gridCol w="456200">
                  <a:extLst>
                    <a:ext uri="{9D8B030D-6E8A-4147-A177-3AD203B41FA5}">
                      <a16:colId xmlns:a16="http://schemas.microsoft.com/office/drawing/2014/main" val="546366868"/>
                    </a:ext>
                  </a:extLst>
                </a:gridCol>
                <a:gridCol w="456200">
                  <a:extLst>
                    <a:ext uri="{9D8B030D-6E8A-4147-A177-3AD203B41FA5}">
                      <a16:colId xmlns:a16="http://schemas.microsoft.com/office/drawing/2014/main" val="3618995523"/>
                    </a:ext>
                  </a:extLst>
                </a:gridCol>
              </a:tblGrid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538516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141808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970114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942984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31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DD444D-D1E6-DD6D-D782-AD6ED0AF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プロダクトバックログ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53195B-5DAF-01B8-7967-5D20F33F9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33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16040B1-5B04-1713-BE7F-ADE9A1B7936D}"/>
              </a:ext>
            </a:extLst>
          </p:cNvPr>
          <p:cNvSpPr/>
          <p:nvPr/>
        </p:nvSpPr>
        <p:spPr>
          <a:xfrm>
            <a:off x="3699763" y="260881"/>
            <a:ext cx="3983397" cy="475488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kumimoji="1" lang="ja-JP" altLang="en-US"/>
              <a:t>プロダクトバックログ</a:t>
            </a:r>
          </a:p>
        </p:txBody>
      </p:sp>
      <p:sp>
        <p:nvSpPr>
          <p:cNvPr id="2" name="直方体 1">
            <a:extLst>
              <a:ext uri="{FF2B5EF4-FFF2-40B4-BE49-F238E27FC236}">
                <a16:creationId xmlns:a16="http://schemas.microsoft.com/office/drawing/2014/main" id="{6ABCD75A-6A77-C1B6-5C45-F976FA39A0F7}"/>
              </a:ext>
            </a:extLst>
          </p:cNvPr>
          <p:cNvSpPr>
            <a:spLocks/>
          </p:cNvSpPr>
          <p:nvPr/>
        </p:nvSpPr>
        <p:spPr>
          <a:xfrm>
            <a:off x="1595600" y="877762"/>
            <a:ext cx="1693628" cy="108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プロダクト</a:t>
            </a:r>
            <a:endParaRPr kumimoji="1"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E7FBEB-E033-D03D-32C3-D0C0DEDC5AB6}"/>
              </a:ext>
            </a:extLst>
          </p:cNvPr>
          <p:cNvSpPr/>
          <p:nvPr/>
        </p:nvSpPr>
        <p:spPr>
          <a:xfrm>
            <a:off x="3846759" y="838919"/>
            <a:ext cx="3689406" cy="47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プロダクトバックログアイテム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0602F4-F805-5571-BC26-C2A66BC5D555}"/>
              </a:ext>
            </a:extLst>
          </p:cNvPr>
          <p:cNvSpPr/>
          <p:nvPr/>
        </p:nvSpPr>
        <p:spPr>
          <a:xfrm>
            <a:off x="3854710" y="1412497"/>
            <a:ext cx="3689406" cy="47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プロダクトバックログアイテム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61C1DFC-7703-7B79-BD05-E1CF63D373BB}"/>
              </a:ext>
            </a:extLst>
          </p:cNvPr>
          <p:cNvSpPr/>
          <p:nvPr/>
        </p:nvSpPr>
        <p:spPr>
          <a:xfrm>
            <a:off x="3846759" y="1988665"/>
            <a:ext cx="3689406" cy="47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プロダクトバックログアイテム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951ABDF-A312-C412-C98C-6A5E02153409}"/>
              </a:ext>
            </a:extLst>
          </p:cNvPr>
          <p:cNvSpPr/>
          <p:nvPr/>
        </p:nvSpPr>
        <p:spPr>
          <a:xfrm>
            <a:off x="3846758" y="3455649"/>
            <a:ext cx="3689406" cy="106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プロダクトバックログアイテム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FE78EFA-3989-CAE1-B8AC-03904D7B6EC6}"/>
              </a:ext>
            </a:extLst>
          </p:cNvPr>
          <p:cNvSpPr/>
          <p:nvPr/>
        </p:nvSpPr>
        <p:spPr>
          <a:xfrm>
            <a:off x="3846758" y="2564999"/>
            <a:ext cx="3689406" cy="791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プロダクトバックログアイテム</a:t>
            </a:r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F1F68474-5B4B-BC5F-EDB6-3A5C3C0EC60B}"/>
              </a:ext>
            </a:extLst>
          </p:cNvPr>
          <p:cNvSpPr/>
          <p:nvPr/>
        </p:nvSpPr>
        <p:spPr>
          <a:xfrm>
            <a:off x="7797826" y="954819"/>
            <a:ext cx="222637" cy="3848431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00AB51-69AA-2C6A-AF75-D1253368DC96}"/>
              </a:ext>
            </a:extLst>
          </p:cNvPr>
          <p:cNvSpPr txBox="1"/>
          <p:nvPr/>
        </p:nvSpPr>
        <p:spPr>
          <a:xfrm>
            <a:off x="8020463" y="4201550"/>
            <a:ext cx="133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下の方が</a:t>
            </a:r>
            <a:endParaRPr kumimoji="1" lang="en-US" altLang="ja-JP" dirty="0"/>
          </a:p>
          <a:p>
            <a:r>
              <a:rPr kumimoji="1" lang="ja-JP" altLang="en-US"/>
              <a:t>粗い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C55718-6731-AF6D-EAEC-290BC1FC0012}"/>
              </a:ext>
            </a:extLst>
          </p:cNvPr>
          <p:cNvSpPr txBox="1"/>
          <p:nvPr/>
        </p:nvSpPr>
        <p:spPr>
          <a:xfrm>
            <a:off x="8020462" y="877762"/>
            <a:ext cx="133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上の方が</a:t>
            </a:r>
            <a:endParaRPr kumimoji="1" lang="en-US" altLang="ja-JP" dirty="0"/>
          </a:p>
          <a:p>
            <a:r>
              <a:rPr kumimoji="1" lang="ja-JP" altLang="en-US"/>
              <a:t>細かい</a:t>
            </a:r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86B7FD56-3168-FD85-C961-BD2819E53AF2}"/>
              </a:ext>
            </a:extLst>
          </p:cNvPr>
          <p:cNvSpPr/>
          <p:nvPr/>
        </p:nvSpPr>
        <p:spPr>
          <a:xfrm>
            <a:off x="3383177" y="846627"/>
            <a:ext cx="222637" cy="1162215"/>
          </a:xfrm>
          <a:prstGeom prst="leftBrace">
            <a:avLst>
              <a:gd name="adj1" fmla="val 3214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3C974FBD-465D-8A88-8CF2-D62998ABC167}"/>
              </a:ext>
            </a:extLst>
          </p:cNvPr>
          <p:cNvSpPr/>
          <p:nvPr/>
        </p:nvSpPr>
        <p:spPr>
          <a:xfrm>
            <a:off x="3383177" y="846627"/>
            <a:ext cx="222637" cy="1791694"/>
          </a:xfrm>
          <a:prstGeom prst="leftBrace">
            <a:avLst>
              <a:gd name="adj1" fmla="val 32143"/>
              <a:gd name="adj2" fmla="val 32425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A8A73620-D752-2306-7B1C-2A157F5183C1}"/>
              </a:ext>
            </a:extLst>
          </p:cNvPr>
          <p:cNvSpPr/>
          <p:nvPr/>
        </p:nvSpPr>
        <p:spPr>
          <a:xfrm>
            <a:off x="3383177" y="846627"/>
            <a:ext cx="222637" cy="2679588"/>
          </a:xfrm>
          <a:prstGeom prst="leftBrace">
            <a:avLst>
              <a:gd name="adj1" fmla="val 32143"/>
              <a:gd name="adj2" fmla="val 21749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C34633-8B03-ED2C-5F18-4F6A7F3AF62E}"/>
              </a:ext>
            </a:extLst>
          </p:cNvPr>
          <p:cNvSpPr txBox="1"/>
          <p:nvPr/>
        </p:nvSpPr>
        <p:spPr>
          <a:xfrm>
            <a:off x="657549" y="2037247"/>
            <a:ext cx="307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だんだんとプロダクトになっていく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1D9EECD-0338-B57F-2CBC-0001223CD3F0}"/>
              </a:ext>
            </a:extLst>
          </p:cNvPr>
          <p:cNvSpPr txBox="1"/>
          <p:nvPr/>
        </p:nvSpPr>
        <p:spPr>
          <a:xfrm>
            <a:off x="83855" y="4195283"/>
            <a:ext cx="368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プロダクトバックログアイテムが一意の順番で並んでいる　　　</a:t>
            </a: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8BBEA967-4474-EAFB-5E0F-83E28A9D8EDF}"/>
              </a:ext>
            </a:extLst>
          </p:cNvPr>
          <p:cNvGrpSpPr/>
          <p:nvPr/>
        </p:nvGrpSpPr>
        <p:grpSpPr>
          <a:xfrm>
            <a:off x="5654413" y="4588275"/>
            <a:ext cx="90000" cy="357659"/>
            <a:chOff x="606392" y="232059"/>
            <a:chExt cx="90000" cy="357659"/>
          </a:xfrm>
        </p:grpSpPr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106D3027-C363-2A59-B351-06543A4DDE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392" y="232059"/>
              <a:ext cx="90000" cy="9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>
              <a:extLst>
                <a:ext uri="{FF2B5EF4-FFF2-40B4-BE49-F238E27FC236}">
                  <a16:creationId xmlns:a16="http://schemas.microsoft.com/office/drawing/2014/main" id="{7205765E-0BC6-E936-0848-1CC6FB910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392" y="366691"/>
              <a:ext cx="90000" cy="9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6348AC44-A197-B46D-B97F-2EB5B4C5DD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392" y="499718"/>
              <a:ext cx="90000" cy="9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DDFDF2-67E7-E2AB-A3FE-277D11271565}"/>
              </a:ext>
            </a:extLst>
          </p:cNvPr>
          <p:cNvSpPr txBox="1"/>
          <p:nvPr/>
        </p:nvSpPr>
        <p:spPr>
          <a:xfrm>
            <a:off x="657549" y="2719296"/>
            <a:ext cx="2830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/>
              <a:t>プロダクトを削るようなものがアイテムになることもある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44C74A3-F69F-C191-40B2-0964548E2865}"/>
              </a:ext>
            </a:extLst>
          </p:cNvPr>
          <p:cNvCxnSpPr/>
          <p:nvPr/>
        </p:nvCxnSpPr>
        <p:spPr>
          <a:xfrm>
            <a:off x="2838616" y="4678275"/>
            <a:ext cx="767198" cy="1776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01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173</TotalTime>
  <Words>290</Words>
  <Application>Microsoft Macintosh PowerPoint</Application>
  <PresentationFormat>画面に合わせる (16:9)</PresentationFormat>
  <Paragraphs>73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2013 - 2022 テーマ</vt:lpstr>
      <vt:lpstr>The Job Story Format</vt:lpstr>
      <vt:lpstr>PowerPoint プレゼンテーション</vt:lpstr>
      <vt:lpstr>リーンキャンバス</vt:lpstr>
      <vt:lpstr>PowerPoint プレゼンテーション</vt:lpstr>
      <vt:lpstr>ブレインライティング</vt:lpstr>
      <vt:lpstr>PowerPoint プレゼンテーション</vt:lpstr>
      <vt:lpstr>プロダクトバックログ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保 龍児</dc:creator>
  <cp:lastModifiedBy>保 龍児</cp:lastModifiedBy>
  <cp:revision>6</cp:revision>
  <dcterms:created xsi:type="dcterms:W3CDTF">2024-10-06T09:48:49Z</dcterms:created>
  <dcterms:modified xsi:type="dcterms:W3CDTF">2024-10-26T11:35:09Z</dcterms:modified>
</cp:coreProperties>
</file>