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7"/>
    <p:sldId id="260" r:id="rId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C09D782-1B32-4D5D-B50D-49654754B300}" type="slidenum">
              <a:t>&lt;#&gt;</a:t>
            </a:fld>
          </a:p>
        </p:txBody>
      </p:sp>
      <p:sp>
        <p:nvSpPr>
          <p:cNvPr id="4" name="PlaceHolder 3"/>
          <p:cNvSpPr>
            <a:spLocks noGrp="1"/>
          </p:cNvSpPr>
          <p:nvPr>
            <p:ph type="dt" idx="3"/>
          </p:nvPr>
        </p:nvSpPr>
        <p:spPr/>
        <p:txBody>
          <a:bodyPr/>
          <a:p>
            <a:r>
              <a:rPr lang="ko-K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69BE4A-3DF7-40E4-8D3D-BA8B8DA5493E}"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B8078CF-4003-4D9A-9A04-020F9204E6A3}" type="slidenum">
              <a:t>&lt;#&gt;</a:t>
            </a:fld>
          </a:p>
        </p:txBody>
      </p:sp>
      <p:sp>
        <p:nvSpPr>
          <p:cNvPr id="9" name="PlaceHolder 8"/>
          <p:cNvSpPr>
            <a:spLocks noGrp="1"/>
          </p:cNvSpPr>
          <p:nvPr>
            <p:ph type="dt" idx="3"/>
          </p:nvPr>
        </p:nvSpPr>
        <p:spPr/>
        <p:txBody>
          <a:bodyPr/>
          <a:p>
            <a:r>
              <a:rPr lang="ko-K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95AF346-347D-4A8F-960B-D09F6BD8F7F8}" type="slidenum">
              <a:t>&lt;#&gt;</a:t>
            </a:fld>
          </a:p>
        </p:txBody>
      </p:sp>
      <p:sp>
        <p:nvSpPr>
          <p:cNvPr id="11" name="PlaceHolder 10"/>
          <p:cNvSpPr>
            <a:spLocks noGrp="1"/>
          </p:cNvSpPr>
          <p:nvPr>
            <p:ph type="dt" idx="3"/>
          </p:nvPr>
        </p:nvSpPr>
        <p:spPr/>
        <p:txBody>
          <a:bodyPr/>
          <a:p>
            <a:r>
              <a:rPr lang="ko-K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73A95F-E5F9-492C-BF18-E46C03BAAF53}"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F66DBC5-F7A5-4BA1-90A1-5CE492BDB58C}"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5A39EB5-747E-4969-983B-5DF8840FA505}"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9B3CBA-4F86-489B-B99C-8A4DE60751DC}"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8160" cy="5292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0BD0744-99A5-4711-93AC-1FBD06536C72}"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2048AE-02D8-41C1-B707-D9DA5BC775D6}"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13B5BE-DBB6-4087-85C0-77300AC58A60}"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CB25D4-69F0-49DE-A458-4C3858FAACEE}" type="slidenum">
              <a:t>&lt;#&gt;</a:t>
            </a:fld>
          </a:p>
        </p:txBody>
      </p:sp>
      <p:sp>
        <p:nvSpPr>
          <p:cNvPr id="8" name="PlaceHolder 7"/>
          <p:cNvSpPr>
            <a:spLocks noGrp="1"/>
          </p:cNvSpPr>
          <p:nvPr>
            <p:ph type="dt" idx="3"/>
          </p:nvPr>
        </p:nvSpPr>
        <p:spPr/>
        <p:txBody>
          <a:bodyPr/>
          <a:p>
            <a:r>
              <a:rPr lang="ko-KR"/>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NanumGothic"/>
              </a:defRPr>
            </a:lvl1pPr>
          </a:lstStyle>
          <a:p>
            <a:pPr indent="0" algn="ctr">
              <a:lnSpc>
                <a:spcPct val="100000"/>
              </a:lnSpc>
              <a:buNone/>
              <a:tabLst>
                <a:tab algn="l" pos="0"/>
              </a:tabLst>
            </a:pPr>
            <a:r>
              <a:rPr b="0" lang="en-US" sz="1400" spc="-1" strike="noStrike">
                <a:solidFill>
                  <a:srgbClr val="000000"/>
                </a:solidFill>
                <a:latin typeface="NanumGothic"/>
              </a:rPr>
              <a:t>&lt;footer&gt;</a:t>
            </a:r>
            <a:endParaRPr b="0" lang="en-US" sz="1400" spc="-1" strike="noStrike">
              <a:solidFill>
                <a:srgbClr val="000000"/>
              </a:solidFill>
              <a:latin typeface="NanumGothic"/>
            </a:endParaRPr>
          </a:p>
        </p:txBody>
      </p:sp>
      <p:sp>
        <p:nvSpPr>
          <p:cNvPr id="2"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8911FA58-7321-408E-A696-2B2AF58F0AC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NanumGothic"/>
            </a:endParaRPr>
          </a:p>
        </p:txBody>
      </p:sp>
      <p:sp>
        <p:nvSpPr>
          <p:cNvPr id="3"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NanumGothic"/>
              </a:defRPr>
            </a:lvl1pPr>
          </a:lstStyle>
          <a:p>
            <a:pPr indent="0">
              <a:buNone/>
            </a:pPr>
            <a:r>
              <a:rPr b="0" lang="en-US" sz="1400" spc="-1" strike="noStrike">
                <a:solidFill>
                  <a:srgbClr val="000000"/>
                </a:solidFill>
                <a:latin typeface="NanumGothic"/>
              </a:rPr>
              <a:t>&lt;date/time&gt;</a:t>
            </a:r>
            <a:endParaRPr b="0" lang="en-US" sz="1400" spc="-1" strike="noStrike">
              <a:solidFill>
                <a:srgbClr val="000000"/>
              </a:solidFill>
              <a:latin typeface="Nanum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영화 소개</a:t>
            </a:r>
          </a:p>
        </p:txBody>
      </p:sp>
      <p:sp>
        <p:nvSpPr>
          <p:cNvPr id="41" name="textbox_1"/>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2" name="TextBox 41"/>
          <p:cNvSpPr txBox="1"/>
          <p:nvPr/>
        </p:nvSpPr>
        <p:spPr>
          <a:xfrm>
            <a:off x="457200" y="1081800"/>
            <a:ext cx="8229600" cy="3657600"/>
          </a:xfrm>
          <a:prstGeom prst="rect">
            <a:avLst/>
          </a:prstGeom>
          <a:noFill/>
        </p:spPr>
        <p:txBody>
          <a:bodyPr wrap="square">
            <a:spAutoFit/>
          </a:bodyPr>
          <a:lstStyle/>
          <a:p/>
          <a:p>
            <a:pPr algn="l">
              <a:defRPr sz="1400"/>
            </a:pPr>
            <a:r>
              <a:t>- 제목: 꿈꾸는 청춘</a:t>
            </a:r>
          </a:p>
          <a:p>
            <a:pPr algn="l">
              <a:defRPr sz="1400"/>
            </a:pPr>
            <a:r>
              <a:t>- 캐치프레이즈: "우리의 꿈은 아직 시작되지 않았다."</a:t>
            </a:r>
          </a:p>
          <a:p>
            <a:pPr algn="l">
              <a:defRPr sz="1400"/>
            </a:pPr>
            <a:r>
              <a:t>- 장르: 드라마, 청춘</a:t>
            </a:r>
          </a:p>
          <a:p>
            <a:pPr algn="l">
              <a:defRPr sz="1400"/>
            </a:pPr>
            <a:r>
              <a:t>- 예상 러닝타임: 120분</a:t>
            </a:r>
          </a:p>
          <a:p>
            <a:pPr algn="l">
              <a:defRPr sz="1400"/>
            </a:pPr>
            <a:r>
              <a:t>- 타겟목표 관객층: 20대~30대 청년층, 꿈을 꾸는 모든 이들</a:t>
            </a:r>
          </a:p>
          <a:p>
            <a:pPr algn="l">
              <a:defRPr sz="1400"/>
            </a:pPr>
            <a:r>
              <a:t>- 예상 관람등급: 전체 관람가</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기획의도</a:t>
            </a:r>
          </a:p>
        </p:txBody>
      </p:sp>
      <p:sp>
        <p:nvSpPr>
          <p:cNvPr id="43" name="textbox_2"/>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TextBox 43"/>
          <p:cNvSpPr txBox="1"/>
          <p:nvPr/>
        </p:nvSpPr>
        <p:spPr>
          <a:xfrm>
            <a:off x="457200" y="1081800"/>
            <a:ext cx="8229600" cy="3657600"/>
          </a:xfrm>
          <a:prstGeom prst="rect">
            <a:avLst/>
          </a:prstGeom>
          <a:noFill/>
        </p:spPr>
        <p:txBody>
          <a:bodyPr wrap="square">
            <a:spAutoFit/>
          </a:bodyPr>
          <a:lstStyle/>
          <a:p/>
          <a:p>
            <a:pPr algn="l">
              <a:defRPr sz="1400"/>
            </a:pPr>
            <a:r>
              <a:t>'꿈꾸는 청춘'은 우리가 살아가면서 마주하는 도전과 꿈, 그리고 그 과정에서의 성장과 우정을 담아낸 이야기입니다. 이 영화는 졸업 후 사회로 나아가는 네 명의 친구들이 각자의 길을 찾아가는 여정을 통해, 청춘의 아름다움과 그 이면의 고뇌를 진솔하게 그려냅니다. 현대 사회에서 청년들이 겪는 불안과 두려움, 그리고 그 속에서 피어나는 희망을 통해, 관객들에게 따뜻한 위로와 용기를 주고자 합니다. 영화는 꿈을 이루기 위한 여정이 결코 혼자서는 이루어질 수 없음을, 서로의 손을 맞잡고 함께 걸어갈 때 비로소 완성된다는 메시지를 전합니다. 또한, 각자의 꿈을 향해 나아가는 과정에서의 실패와 좌절, 그리고 그로부터 얻는 깨달음을 통해, 청춘의 진정한 의미를 되새기게 합니다. 이 영화는 단순한 성장 드라마를 넘어, 관객들에게 자신의 꿈을 다시 한 번 돌아보고, 그 꿈을 향한 첫 발걸음을 내딛을 용기를 선사할 것입니다. '꿈꾸는 청춘'은 꿈을 향한 여정의 시작을 함께하는 모든 이들에게 바치는 헌사이며, 그 과정에서의 작지만 소중한 순간들을 함께 나누고자 합니다.</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시놉시스</a:t>
            </a:r>
          </a:p>
        </p:txBody>
      </p:sp>
      <p:sp>
        <p:nvSpPr>
          <p:cNvPr id="45" name="textbox_3"/>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6" name="TextBox 45"/>
          <p:cNvSpPr txBox="1"/>
          <p:nvPr/>
        </p:nvSpPr>
        <p:spPr>
          <a:xfrm>
            <a:off x="457200" y="1081800"/>
            <a:ext cx="8229600" cy="3657600"/>
          </a:xfrm>
          <a:prstGeom prst="rect">
            <a:avLst/>
          </a:prstGeom>
          <a:noFill/>
        </p:spPr>
        <p:txBody>
          <a:bodyPr wrap="square">
            <a:spAutoFit/>
          </a:bodyPr>
          <a:lstStyle/>
          <a:p/>
          <a:p>
            <a:pPr algn="l">
              <a:defRPr sz="1400"/>
            </a:pPr>
            <a:r>
              <a:t>서울의 한 작은 동네, 청년 창업을 꿈꾸는 네 명의 친구들이 있다. 각자 다른 전공과 개성을 가진 이들은 졸업 후 취업 대신 창업을 선택한다. 하지만 현실은 녹록지 않다. 자본금 부족, 경험 부족, 그리고 서로 다른 의견으로 갈등이 끊이지 않는다. </a:t>
            </a:r>
            <a:br/>
            <a:br/>
            <a:r>
              <a:t>그러던 어느 날, 이들은 동네의 낡은 카페를 인수해 자신들만의 독특한 컨셉으로 리모델링하기로 결심한다. 카페 이름은 '꿈꾸는 청춘'. 각자의 장기를 살려 메뉴 개발, 인테리어, 마케팅 등을 분담하며 고군분투한다. </a:t>
            </a:r>
            <a:br/>
            <a:br/>
            <a:r>
              <a:t>초반에는 손님이 거의 없고, 주변 사람들은 '애들 장난'이라고 비웃는다. 그러나 이들은 포기하지 않고, 지역 축제에 참여해 카페를 홍보하고, SNS를 통해 입소문을 내기 시작한다. 그 과정에서 작은 성공을 거두며 팀워크의 중요성을 깨닫게 된다.</a:t>
            </a:r>
            <a:br/>
            <a:br/>
            <a:r>
              <a:t>서로의 장점을 인정하고, 부족한 부분을 채워주며 이들은 점점 더 단단한 팀이 되어간다. 카페는 점점 인기를 끌고, 손님들도 늘어나기 시작한다. 그들의 열정과 노력이 결실을 맺는 순간, 이들은 비로소 자신들의 꿈을 현실로 만들어낸다.</a:t>
            </a:r>
            <a:br/>
            <a:br/>
            <a:r>
              <a:t>마지막으로, 이들은 카페의 수익 일부를 지역 사회에 환원하며, 또 다른 청년 창업가들을 지원하기로 결심한다. 그들의 이야기는 단순한 성공이 아닌, 함께 성장하고 나누는 감동적인 여정으로 마무리된다.</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관전포인트</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1. 청춘의 도전과 좌절</a:t>
            </a:r>
          </a:p>
          <a:p>
            <a:pPr algn="l">
              <a:defRPr sz="1400"/>
            </a:pPr>
            <a:r>
              <a:t>이 영화는 청춘의 도전과 좌절, 그 속에서 피어나는 희망을 그립니다. 관객들은 주인공들이 마주하는 현실의 벽과 그로 인한 좌절을 통해, 자신의 삶을 돌아보게 됩니다. "우리도 그랬지"라는 공감과 함께, 그들이 다시 일어서는 모습을 보며 용기를 얻습니다. 영화는 청춘이란 실패를 두려워하지 않고, 그로부터 배우고 성장하는 과정임을 상기시킵니다. 관객들은 주인공들의 여정을 통해, 자신의 꿈을 다시 한 번 돌아보는 기회를 갖게 될 것입니다.</a:t>
            </a:r>
          </a:p>
          <a:p>
            <a:pPr algn="l">
              <a:defRPr sz="1400"/>
            </a:pPr>
          </a:p>
          <a:p>
            <a:pPr algn="l">
              <a:defRPr sz="1400"/>
            </a:pPr>
            <a:r>
              <a:t>2. 우정의 힘과 가치</a:t>
            </a:r>
          </a:p>
          <a:p>
            <a:pPr algn="l">
              <a:defRPr sz="1400"/>
            </a:pPr>
            <a:r>
              <a:t>'꿈꾸는 청춘'은 우정의 힘과 그 가치에 대해 깊이 있게 탐구합니다. 친구들이 서로의 부족한 부분을 채워주며 함께 성장하는 과정을 통해, 관객들은 진정한 우정이란 무엇인지 생각하게 됩니다. "함께라면 무엇이든 할 수 있어"라는 메시지를 전달하며, 관객들은 자신의 삶 속에서도 그러한 관계를 돌아보게 됩니다. 영화는 우정이란 단순한 감정이 아닌, 서로의 꿈을 지지하고 함께 나아가는 동반자임을 보여줍니다.</a:t>
            </a:r>
          </a:p>
          <a:p>
            <a:pPr algn="l">
              <a:defRPr sz="1400"/>
            </a:pPr>
          </a:p>
          <a:p>
            <a:pPr algn="l">
              <a:defRPr sz="1400"/>
            </a:pPr>
            <a:r>
              <a:t>3. 꿈을 향한 열정과 노력</a:t>
            </a:r>
          </a:p>
          <a:p>
            <a:pPr algn="l">
              <a:defRPr sz="1400"/>
            </a:pPr>
            <a:r>
              <a:t>영화는 꿈을 향한 열정과 노력을 통해 이루어지는 성취의 기쁨을 그립니다. 주인공들이 각자의 꿈을 위해 끊임없이 도전하고, 그 과정에서 얻는 작은 성취들이 모여 큰 결과로 이어지는 모습을 통해, 관객들은 자신의 꿈을 향한 열정을 다시금 불태우게 됩니다. 영화는 "포기하지 않으면 언젠가 이룰 수 있다"는 희망의 메시지를 전달하며, 관객들에게 꿈을 향한 첫 발걸음을 내딛을 용기를 줍니다.</a:t>
            </a:r>
          </a:p>
          <a:p>
            <a:pPr algn="l">
              <a:defRPr sz="1400"/>
            </a:pPr>
          </a:p>
          <a:p>
            <a:pPr algn="l">
              <a:defRPr sz="1400"/>
            </a:pPr>
            <a:r>
              <a:t>4. 현실과 이상의 조화</a:t>
            </a:r>
          </a:p>
          <a:p>
            <a:pPr algn="l">
              <a:defRPr sz="1400"/>
            </a:pPr>
            <a:r>
              <a:t>'꿈꾸는 청춘'은 현실과 이상의 조화를 이루는 과정을 통해, 관객들에게 깊은 감동을 선사합니다. 주인공들이 이상을 추구하면서도 현실을 직시하고, 그 안에서 최선의 선택을 하며 나아가는 모습은, 관객들에게도 큰 울림을 줍니다. 영화는 이상만을 좇는 것이 아닌, 현실 속에서 그 이상을 실현하기 위한 노력이 중요함을 강조합니다. 관객들은 이를 통해 자신의 삶에서도 현실과 이상의 균형을 맞추는 지혜를 얻을 수 있을 것입니다.</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캐릭터 소개</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1. 지훈</a:t>
            </a:r>
          </a:p>
          <a:p>
            <a:pPr algn="l">
              <a:defRPr sz="1400"/>
            </a:pPr>
            <a:r>
              <a:t>나이: 25세, 직업: 청년 창업가</a:t>
            </a:r>
          </a:p>
          <a:p>
            <a:pPr algn="l">
              <a:defRPr sz="1400"/>
            </a:pPr>
            <a:r>
              <a:t>성격: 긍정적이고 에너지가 넘치며, 리더십이 강하다.</a:t>
            </a:r>
          </a:p>
          <a:p>
            <a:pPr algn="l">
              <a:defRPr sz="1400"/>
            </a:pPr>
            <a:r>
              <a:t>특징: "우리가 함께라면 불가능은 없어!"라는 말을 자주 하며, 친구들을 이끌고자 한다. 항상 웃음을 잃지 않고, 힘든 상황에서도 긍정적인 마인드로 팀을 이끈다. 그의 리더십은 팀원들에게 큰 힘이 되며, 그가 가진 에너지는 주변 사람들에게도 긍정적인 영향을 미친다.</a:t>
            </a:r>
          </a:p>
          <a:p>
            <a:pPr algn="l">
              <a:defRPr sz="1400"/>
            </a:pPr>
          </a:p>
          <a:p>
            <a:pPr algn="l">
              <a:defRPr sz="1400"/>
            </a:pPr>
            <a:r>
              <a:t>2. 수진</a:t>
            </a:r>
          </a:p>
          <a:p>
            <a:pPr algn="l">
              <a:defRPr sz="1400"/>
            </a:pPr>
            <a:r>
              <a:t>나이: 24세, 직업: 마케팅 전문가</a:t>
            </a:r>
          </a:p>
          <a:p>
            <a:pPr algn="l">
              <a:defRPr sz="1400"/>
            </a:pPr>
            <a:r>
              <a:t>성격: 현실적이면서도 창의적이다.</a:t>
            </a:r>
          </a:p>
          <a:p>
            <a:pPr algn="l">
              <a:defRPr sz="1400"/>
            </a:pPr>
            <a:r>
              <a:t>특징: "작은 아이디어가 큰 변화를 만든다."라는 신념을 가지고 있다. 항상 새로운 아이디어를 제시하며, 팀의 방향성을 제시하는 데 큰 역할을 한다. 그녀의 창의적인 사고는 팀이 어려운 상황에서도 새로운 길을 찾게 하는 데 도움을 준다.</a:t>
            </a:r>
          </a:p>
          <a:p>
            <a:pPr algn="l">
              <a:defRPr sz="1400"/>
            </a:pPr>
          </a:p>
          <a:p>
            <a:pPr algn="l">
              <a:defRPr sz="1400"/>
            </a:pPr>
            <a:r>
              <a:t>3. 민수</a:t>
            </a:r>
          </a:p>
          <a:p>
            <a:pPr algn="l">
              <a:defRPr sz="1400"/>
            </a:pPr>
            <a:r>
              <a:t>나이: 25세, 직업: IT 전문가</a:t>
            </a:r>
          </a:p>
          <a:p>
            <a:pPr algn="l">
              <a:defRPr sz="1400"/>
            </a:pPr>
            <a:r>
              <a:t>성격: 조용하지만 결단력 있다.</a:t>
            </a:r>
          </a:p>
          <a:p>
            <a:pPr algn="l">
              <a:defRPr sz="1400"/>
            </a:pPr>
            <a:r>
              <a:t>특징: "기술은 문제를 해결하는 열쇠야."라는 생각으로, 팀의 기술적인 부분을 담당한다. 그의 조용한 성격은 때로는 팀의 안정감을 주며, 필요할 때는 결단력 있는 행동으로 팀을 이끌기도 한다. 그는 문제를 해결하는 데 있어 항상 최선의 방법을 찾고자 노력한다.</a:t>
            </a:r>
          </a:p>
          <a:p>
            <a:pPr algn="l">
              <a:defRPr sz="1400"/>
            </a:pPr>
          </a:p>
          <a:p>
            <a:pPr algn="l">
              <a:defRPr sz="1400"/>
            </a:pPr>
            <a:r>
              <a:t>4. 유진</a:t>
            </a:r>
          </a:p>
          <a:p>
            <a:pPr algn="l">
              <a:defRPr sz="1400"/>
            </a:pPr>
            <a:r>
              <a:t>나이: 24세, 직업: 예술가</a:t>
            </a:r>
          </a:p>
          <a:p>
            <a:pPr algn="l">
              <a:defRPr sz="1400"/>
            </a:pPr>
            <a:r>
              <a:t>성격: 감수성이 풍부하고 예술적 감각이 뛰어나다.</a:t>
            </a:r>
          </a:p>
          <a:p>
            <a:pPr algn="l">
              <a:defRPr sz="1400"/>
            </a:pPr>
            <a:r>
              <a:t>특징: "예술은 삶을 더 아름답게 만들어."라는 철학을 가지고 있다. 그녀의 예술적 감각은 팀의 프로젝트에 독창성을 더하며, 시각적인 부분에서 큰 기여를 한다. 그녀의 감수성은 팀의 분위기를 부드럽게 만들고, 때로는 팀원들에게 감동을 주기도 한다.</a:t>
            </a:r>
          </a:p>
          <a:p>
            <a:pPr algn="l">
              <a:defRPr sz="1400"/>
            </a:pPr>
          </a:p>
          <a:p>
            <a:pPr algn="l">
              <a:defRPr sz="1400"/>
            </a:pPr>
            <a:r>
              <a:t>5. 영호</a:t>
            </a:r>
          </a:p>
          <a:p>
            <a:pPr algn="l">
              <a:defRPr sz="1400"/>
            </a:pPr>
            <a:r>
              <a:t>나이: 26세, 직업: 재무 전문가</a:t>
            </a:r>
          </a:p>
          <a:p>
            <a:pPr algn="l">
              <a:defRPr sz="1400"/>
            </a:pPr>
            <a:r>
              <a:t>성격: 침착하고 신중하다.</a:t>
            </a:r>
          </a:p>
          <a:p>
            <a:pPr algn="l">
              <a:defRPr sz="1400"/>
            </a:pPr>
            <a:r>
              <a:t>특징: "숫자는 거짓말을 하지 않아."라는 말을 자주 하며, 팀의 재무적인 부분을 책임진다. 그의 침착한 성격은 팀이 위기에 처했을 때 냉철한 판단을 가능하게 하며, 신중한 태도는 팀의 결정을 더욱 견고하게 만든다. 그의 재무적 조언은 팀의 지속 가능성을 높이는 데 큰 역할을 한다.</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LibreOffice/7.6.2.1$Linux_X86_64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ko-KR</dc:language>
  <cp:lastModifiedBy/>
  <dcterms:modified xsi:type="dcterms:W3CDTF">2024-09-24T18:37:24Z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