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3343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402819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382900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215232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16220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1091317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421501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264642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181415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341376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BE5AF44-CAC1-4176-90C4-F39D0E91AE6A}" type="datetimeFigureOut">
              <a:rPr lang="zh-CN" altLang="en-US" smtClean="0"/>
              <a:t>2025/2/8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130468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EBE5AF44-CAC1-4176-90C4-F39D0E91AE6A}" type="datetimeFigureOut">
              <a:rPr lang="zh-CN" altLang="en-US" smtClean="0"/>
              <a:t>2025/2/8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50A1DD48-E691-4E8A-BA71-5DFAF79C9F8C}" type="slidenum">
              <a:rPr lang="zh-CN" altLang="en-US" smtClean="0"/>
              <a:t>‹#›</a:t>
            </a:fld>
            <a:endParaRPr lang="zh-CN" altLang="en-US"/>
          </a:p>
        </p:txBody>
      </p:sp>
    </p:spTree>
    <p:extLst>
      <p:ext uri="{BB962C8B-B14F-4D97-AF65-F5344CB8AC3E}">
        <p14:creationId xmlns:p14="http://schemas.microsoft.com/office/powerpoint/2010/main" val="39247105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codeforgermany/click_that_hood/blob/main/public/data/california-counties.geojs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onetrue-6657/dataio202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fdc.energy.gov/data/1096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968DA0-1A23-D9E0-EEE0-4C4FDD30CAEB}"/>
              </a:ext>
            </a:extLst>
          </p:cNvPr>
          <p:cNvSpPr>
            <a:spLocks noGrp="1"/>
          </p:cNvSpPr>
          <p:nvPr>
            <p:ph type="ctrTitle"/>
          </p:nvPr>
        </p:nvSpPr>
        <p:spPr/>
        <p:txBody>
          <a:bodyPr/>
          <a:lstStyle/>
          <a:p>
            <a:r>
              <a:rPr lang="en-US" altLang="zh-CN" dirty="0" err="1"/>
              <a:t>DataI</a:t>
            </a:r>
            <a:r>
              <a:rPr lang="en-US" altLang="zh-CN" dirty="0"/>
              <a:t>/O 2025</a:t>
            </a:r>
            <a:br>
              <a:rPr lang="en-US" altLang="zh-CN" dirty="0"/>
            </a:br>
            <a:r>
              <a:rPr lang="en-US" altLang="zh-CN" dirty="0"/>
              <a:t>Beginner Track Project</a:t>
            </a:r>
            <a:endParaRPr lang="zh-CN" altLang="en-US" dirty="0"/>
          </a:p>
        </p:txBody>
      </p:sp>
      <p:sp>
        <p:nvSpPr>
          <p:cNvPr id="3" name="副标题 2">
            <a:extLst>
              <a:ext uri="{FF2B5EF4-FFF2-40B4-BE49-F238E27FC236}">
                <a16:creationId xmlns:a16="http://schemas.microsoft.com/office/drawing/2014/main" id="{28B004BB-93FB-B9AB-ADE2-59AE52348AC6}"/>
              </a:ext>
            </a:extLst>
          </p:cNvPr>
          <p:cNvSpPr>
            <a:spLocks noGrp="1"/>
          </p:cNvSpPr>
          <p:nvPr>
            <p:ph type="subTitle" idx="1"/>
          </p:nvPr>
        </p:nvSpPr>
        <p:spPr/>
        <p:txBody>
          <a:bodyPr>
            <a:normAutofit lnSpcReduction="10000"/>
          </a:bodyPr>
          <a:lstStyle/>
          <a:p>
            <a:r>
              <a:rPr lang="en-US" altLang="zh-CN" dirty="0"/>
              <a:t>Presented by Team KFC:</a:t>
            </a:r>
          </a:p>
          <a:p>
            <a:r>
              <a:rPr lang="en-US" altLang="zh-CN" dirty="0"/>
              <a:t>Zheng Ni</a:t>
            </a:r>
          </a:p>
          <a:p>
            <a:r>
              <a:rPr lang="en-US" altLang="zh-CN" dirty="0"/>
              <a:t>Rocky Fang</a:t>
            </a:r>
          </a:p>
          <a:p>
            <a:r>
              <a:rPr lang="en-US" altLang="zh-CN" dirty="0"/>
              <a:t>Ken Ning</a:t>
            </a:r>
            <a:endParaRPr lang="zh-CN" altLang="en-US" dirty="0"/>
          </a:p>
        </p:txBody>
      </p:sp>
    </p:spTree>
    <p:extLst>
      <p:ext uri="{BB962C8B-B14F-4D97-AF65-F5344CB8AC3E}">
        <p14:creationId xmlns:p14="http://schemas.microsoft.com/office/powerpoint/2010/main" val="2048815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3CA01-F50E-D878-697F-781308164C3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A9FBC22-81AB-DE8B-CF81-112B0ED98D6C}"/>
              </a:ext>
            </a:extLst>
          </p:cNvPr>
          <p:cNvSpPr>
            <a:spLocks noGrp="1"/>
          </p:cNvSpPr>
          <p:nvPr>
            <p:ph type="title"/>
          </p:nvPr>
        </p:nvSpPr>
        <p:spPr/>
        <p:txBody>
          <a:bodyPr/>
          <a:lstStyle/>
          <a:p>
            <a:r>
              <a:rPr lang="en-US" altLang="zh-CN" dirty="0"/>
              <a:t>Deeper Research</a:t>
            </a:r>
            <a:endParaRPr lang="zh-CN" altLang="en-US" dirty="0"/>
          </a:p>
        </p:txBody>
      </p:sp>
      <p:pic>
        <p:nvPicPr>
          <p:cNvPr id="5" name="内容占位符 4">
            <a:extLst>
              <a:ext uri="{FF2B5EF4-FFF2-40B4-BE49-F238E27FC236}">
                <a16:creationId xmlns:a16="http://schemas.microsoft.com/office/drawing/2014/main" id="{A5046C78-D473-098C-CF3D-B6A9FB4675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226288" y="2839479"/>
            <a:ext cx="4973271" cy="2689451"/>
          </a:xfrm>
        </p:spPr>
      </p:pic>
      <p:pic>
        <p:nvPicPr>
          <p:cNvPr id="7" name="图片 6">
            <a:extLst>
              <a:ext uri="{FF2B5EF4-FFF2-40B4-BE49-F238E27FC236}">
                <a16:creationId xmlns:a16="http://schemas.microsoft.com/office/drawing/2014/main" id="{67E426D3-99BA-4B73-5ABE-511C774EC2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28391" y="2839479"/>
            <a:ext cx="5154241" cy="2744758"/>
          </a:xfrm>
          <a:prstGeom prst="rect">
            <a:avLst/>
          </a:prstGeom>
        </p:spPr>
      </p:pic>
      <p:sp>
        <p:nvSpPr>
          <p:cNvPr id="10" name="内容占位符 2">
            <a:extLst>
              <a:ext uri="{FF2B5EF4-FFF2-40B4-BE49-F238E27FC236}">
                <a16:creationId xmlns:a16="http://schemas.microsoft.com/office/drawing/2014/main" id="{B715FCA6-B984-0439-7010-135C1FFDE39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Since 2022 seems to have an incomplete data, we removed the data of 2022 in later analysis.</a:t>
            </a:r>
            <a:endParaRPr lang="zh-CN" altLang="en-US" dirty="0"/>
          </a:p>
        </p:txBody>
      </p:sp>
    </p:spTree>
    <p:extLst>
      <p:ext uri="{BB962C8B-B14F-4D97-AF65-F5344CB8AC3E}">
        <p14:creationId xmlns:p14="http://schemas.microsoft.com/office/powerpoint/2010/main" val="284868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D5ECB-B148-E428-EC32-7A934810551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7AE7CF-AD2B-60E0-0316-CABD7FC4F9EF}"/>
              </a:ext>
            </a:extLst>
          </p:cNvPr>
          <p:cNvSpPr>
            <a:spLocks noGrp="1"/>
          </p:cNvSpPr>
          <p:nvPr>
            <p:ph type="title"/>
          </p:nvPr>
        </p:nvSpPr>
        <p:spPr/>
        <p:txBody>
          <a:bodyPr/>
          <a:lstStyle/>
          <a:p>
            <a:r>
              <a:rPr lang="en-US" altLang="zh-CN" dirty="0"/>
              <a:t>Deeper Research</a:t>
            </a:r>
            <a:endParaRPr lang="zh-CN" altLang="en-US" dirty="0"/>
          </a:p>
        </p:txBody>
      </p:sp>
      <p:pic>
        <p:nvPicPr>
          <p:cNvPr id="8" name="内容占位符 7" descr="图表, 折线图&#10;&#10;AI 生成的内容可能不正确。">
            <a:extLst>
              <a:ext uri="{FF2B5EF4-FFF2-40B4-BE49-F238E27FC236}">
                <a16:creationId xmlns:a16="http://schemas.microsoft.com/office/drawing/2014/main" id="{7B756E59-252E-F665-11C2-E82C94187F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83625"/>
            <a:ext cx="10515600" cy="3635338"/>
          </a:xfrm>
        </p:spPr>
      </p:pic>
      <p:sp>
        <p:nvSpPr>
          <p:cNvPr id="10" name="内容占位符 2">
            <a:extLst>
              <a:ext uri="{FF2B5EF4-FFF2-40B4-BE49-F238E27FC236}">
                <a16:creationId xmlns:a16="http://schemas.microsoft.com/office/drawing/2014/main" id="{2C6D2DE0-9A4A-1FDD-7620-F37F4C27332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number of EV charging stations quickly raised in 2020 and 2021.</a:t>
            </a:r>
            <a:endParaRPr lang="zh-CN" altLang="en-US" dirty="0"/>
          </a:p>
        </p:txBody>
      </p:sp>
    </p:spTree>
    <p:extLst>
      <p:ext uri="{BB962C8B-B14F-4D97-AF65-F5344CB8AC3E}">
        <p14:creationId xmlns:p14="http://schemas.microsoft.com/office/powerpoint/2010/main" val="64802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F815F-B38A-61CF-9982-E88144BCD0E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A8F4992-B7C8-591B-434C-DB11E4DD61DA}"/>
              </a:ext>
            </a:extLst>
          </p:cNvPr>
          <p:cNvSpPr>
            <a:spLocks noGrp="1"/>
          </p:cNvSpPr>
          <p:nvPr>
            <p:ph type="title"/>
          </p:nvPr>
        </p:nvSpPr>
        <p:spPr/>
        <p:txBody>
          <a:bodyPr/>
          <a:lstStyle/>
          <a:p>
            <a:r>
              <a:rPr lang="en-US" altLang="zh-CN" dirty="0"/>
              <a:t>Deeper Research</a:t>
            </a:r>
            <a:endParaRPr lang="zh-CN" altLang="en-US" dirty="0"/>
          </a:p>
        </p:txBody>
      </p:sp>
      <p:pic>
        <p:nvPicPr>
          <p:cNvPr id="6" name="内容占位符 5" descr="图表&#10;&#10;AI 生成的内容可能不正确。">
            <a:extLst>
              <a:ext uri="{FF2B5EF4-FFF2-40B4-BE49-F238E27FC236}">
                <a16:creationId xmlns:a16="http://schemas.microsoft.com/office/drawing/2014/main" id="{099D6606-965B-176A-CAE4-68BB74B924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963" y="2481263"/>
            <a:ext cx="10515600" cy="3695700"/>
          </a:xfrm>
        </p:spPr>
      </p:pic>
      <p:sp>
        <p:nvSpPr>
          <p:cNvPr id="10" name="内容占位符 2">
            <a:extLst>
              <a:ext uri="{FF2B5EF4-FFF2-40B4-BE49-F238E27FC236}">
                <a16:creationId xmlns:a16="http://schemas.microsoft.com/office/drawing/2014/main" id="{03A1C465-5DB8-6A73-A657-A126CEEAEDA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more detailed trend based on each quarter.</a:t>
            </a:r>
            <a:endParaRPr lang="zh-CN" altLang="en-US" dirty="0"/>
          </a:p>
        </p:txBody>
      </p:sp>
    </p:spTree>
    <p:extLst>
      <p:ext uri="{BB962C8B-B14F-4D97-AF65-F5344CB8AC3E}">
        <p14:creationId xmlns:p14="http://schemas.microsoft.com/office/powerpoint/2010/main" val="299095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ACD705-0125-D5E7-9CAA-CA762945DF24}"/>
              </a:ext>
            </a:extLst>
          </p:cNvPr>
          <p:cNvSpPr>
            <a:spLocks noGrp="1"/>
          </p:cNvSpPr>
          <p:nvPr>
            <p:ph type="title"/>
          </p:nvPr>
        </p:nvSpPr>
        <p:spPr/>
        <p:txBody>
          <a:bodyPr/>
          <a:lstStyle/>
          <a:p>
            <a:r>
              <a:rPr lang="en-US" altLang="zh-CN" dirty="0"/>
              <a:t>Deeper Research</a:t>
            </a:r>
            <a:endParaRPr lang="zh-CN" altLang="en-US" dirty="0"/>
          </a:p>
        </p:txBody>
      </p:sp>
      <p:sp>
        <p:nvSpPr>
          <p:cNvPr id="3" name="内容占位符 2">
            <a:extLst>
              <a:ext uri="{FF2B5EF4-FFF2-40B4-BE49-F238E27FC236}">
                <a16:creationId xmlns:a16="http://schemas.microsoft.com/office/drawing/2014/main" id="{AA91B0EF-6FE0-484D-F0D4-3696E877D3DD}"/>
              </a:ext>
            </a:extLst>
          </p:cNvPr>
          <p:cNvSpPr>
            <a:spLocks noGrp="1"/>
          </p:cNvSpPr>
          <p:nvPr>
            <p:ph idx="1"/>
          </p:nvPr>
        </p:nvSpPr>
        <p:spPr>
          <a:xfrm>
            <a:off x="838200" y="1825625"/>
            <a:ext cx="6399028" cy="4351338"/>
          </a:xfrm>
        </p:spPr>
        <p:txBody>
          <a:bodyPr/>
          <a:lstStyle/>
          <a:p>
            <a:r>
              <a:rPr lang="en-US" altLang="zh-CN" dirty="0"/>
              <a:t>We also tried to analyze if public/private would make difference in whether the charging station is free or not.</a:t>
            </a:r>
          </a:p>
          <a:p>
            <a:r>
              <a:rPr lang="en-US" altLang="zh-CN" dirty="0"/>
              <a:t>There are significantly more private stations, but it doesn’t show a big difference whether private or public would impact the charge.</a:t>
            </a:r>
            <a:endParaRPr lang="zh-CN" altLang="en-US" dirty="0"/>
          </a:p>
        </p:txBody>
      </p:sp>
      <p:pic>
        <p:nvPicPr>
          <p:cNvPr id="9" name="图片 8" descr="图表, 树状图&#10;&#10;AI 生成的内容可能不正确。">
            <a:extLst>
              <a:ext uri="{FF2B5EF4-FFF2-40B4-BE49-F238E27FC236}">
                <a16:creationId xmlns:a16="http://schemas.microsoft.com/office/drawing/2014/main" id="{DDE973A4-B774-E89C-DF46-B8C6FE99A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022" y="3385780"/>
            <a:ext cx="3583922" cy="3020655"/>
          </a:xfrm>
          <a:prstGeom prst="rect">
            <a:avLst/>
          </a:prstGeom>
        </p:spPr>
      </p:pic>
      <p:pic>
        <p:nvPicPr>
          <p:cNvPr id="11" name="图片 10" descr="图表, 树状图&#10;&#10;AI 生成的内容可能不正确。">
            <a:extLst>
              <a:ext uri="{FF2B5EF4-FFF2-40B4-BE49-F238E27FC236}">
                <a16:creationId xmlns:a16="http://schemas.microsoft.com/office/drawing/2014/main" id="{A8928BE8-9387-32EB-1AA2-6465BACC7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1322" y="180360"/>
            <a:ext cx="3633622" cy="3020655"/>
          </a:xfrm>
          <a:prstGeom prst="rect">
            <a:avLst/>
          </a:prstGeom>
        </p:spPr>
      </p:pic>
    </p:spTree>
    <p:extLst>
      <p:ext uri="{BB962C8B-B14F-4D97-AF65-F5344CB8AC3E}">
        <p14:creationId xmlns:p14="http://schemas.microsoft.com/office/powerpoint/2010/main" val="193638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2A757-2425-3C50-2F81-BD6313E8B602}"/>
              </a:ext>
            </a:extLst>
          </p:cNvPr>
          <p:cNvSpPr>
            <a:spLocks noGrp="1"/>
          </p:cNvSpPr>
          <p:nvPr>
            <p:ph type="title"/>
          </p:nvPr>
        </p:nvSpPr>
        <p:spPr/>
        <p:txBody>
          <a:bodyPr/>
          <a:lstStyle/>
          <a:p>
            <a:r>
              <a:rPr lang="en-US" altLang="zh-CN" dirty="0"/>
              <a:t>Deeper Research</a:t>
            </a:r>
            <a:endParaRPr lang="zh-CN" altLang="en-US" dirty="0"/>
          </a:p>
        </p:txBody>
      </p:sp>
      <p:sp>
        <p:nvSpPr>
          <p:cNvPr id="3" name="内容占位符 2">
            <a:extLst>
              <a:ext uri="{FF2B5EF4-FFF2-40B4-BE49-F238E27FC236}">
                <a16:creationId xmlns:a16="http://schemas.microsoft.com/office/drawing/2014/main" id="{437A49D7-6B4F-279A-7910-2E7F9A19EA47}"/>
              </a:ext>
            </a:extLst>
          </p:cNvPr>
          <p:cNvSpPr>
            <a:spLocks noGrp="1"/>
          </p:cNvSpPr>
          <p:nvPr>
            <p:ph idx="1"/>
          </p:nvPr>
        </p:nvSpPr>
        <p:spPr/>
        <p:txBody>
          <a:bodyPr/>
          <a:lstStyle/>
          <a:p>
            <a:r>
              <a:rPr lang="en-US" altLang="zh-CN" dirty="0"/>
              <a:t>We collected data of EV registrations by states from the Internet, and tried to find the relationship between the registration number and station number.</a:t>
            </a:r>
          </a:p>
          <a:p>
            <a:r>
              <a:rPr lang="en-US" altLang="zh-CN" dirty="0"/>
              <a:t>Because of the difference, we dealt with EV registration count with a log to make the bar chart look better.</a:t>
            </a:r>
            <a:endParaRPr lang="zh-CN" altLang="en-US" dirty="0"/>
          </a:p>
        </p:txBody>
      </p:sp>
    </p:spTree>
    <p:extLst>
      <p:ext uri="{BB962C8B-B14F-4D97-AF65-F5344CB8AC3E}">
        <p14:creationId xmlns:p14="http://schemas.microsoft.com/office/powerpoint/2010/main" val="92599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72C19-1DCF-4659-5844-4079734F844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169C680-D954-4397-19D0-D7C1C3AE5122}"/>
              </a:ext>
            </a:extLst>
          </p:cNvPr>
          <p:cNvSpPr>
            <a:spLocks noGrp="1"/>
          </p:cNvSpPr>
          <p:nvPr>
            <p:ph type="title"/>
          </p:nvPr>
        </p:nvSpPr>
        <p:spPr/>
        <p:txBody>
          <a:bodyPr/>
          <a:lstStyle/>
          <a:p>
            <a:r>
              <a:rPr lang="en-US" altLang="zh-CN" dirty="0"/>
              <a:t>Deeper Research</a:t>
            </a:r>
            <a:endParaRPr lang="zh-CN" altLang="en-US" dirty="0"/>
          </a:p>
        </p:txBody>
      </p:sp>
      <p:sp>
        <p:nvSpPr>
          <p:cNvPr id="3" name="内容占位符 2">
            <a:extLst>
              <a:ext uri="{FF2B5EF4-FFF2-40B4-BE49-F238E27FC236}">
                <a16:creationId xmlns:a16="http://schemas.microsoft.com/office/drawing/2014/main" id="{FC674799-E966-1BE1-1688-83B921DA3D72}"/>
              </a:ext>
            </a:extLst>
          </p:cNvPr>
          <p:cNvSpPr>
            <a:spLocks noGrp="1"/>
          </p:cNvSpPr>
          <p:nvPr>
            <p:ph idx="1"/>
          </p:nvPr>
        </p:nvSpPr>
        <p:spPr>
          <a:xfrm>
            <a:off x="838200" y="3983665"/>
            <a:ext cx="10515600" cy="2193298"/>
          </a:xfrm>
        </p:spPr>
        <p:txBody>
          <a:bodyPr/>
          <a:lstStyle/>
          <a:p>
            <a:r>
              <a:rPr lang="en-US" altLang="zh-CN" dirty="0"/>
              <a:t>California seemed to have too large numbers of EVs and EV charging stations, so we removed the data of CA for a later chart to make the trend clearer.</a:t>
            </a:r>
          </a:p>
          <a:p>
            <a:r>
              <a:rPr lang="en-US" altLang="zh-CN" dirty="0"/>
              <a:t>Actually it’s hard to get any conclusion from this chart.</a:t>
            </a:r>
          </a:p>
        </p:txBody>
      </p:sp>
      <p:pic>
        <p:nvPicPr>
          <p:cNvPr id="7" name="图片 6" descr="图表, 条形图, 直方图&#10;&#10;AI 生成的内容可能不正确。">
            <a:extLst>
              <a:ext uri="{FF2B5EF4-FFF2-40B4-BE49-F238E27FC236}">
                <a16:creationId xmlns:a16="http://schemas.microsoft.com/office/drawing/2014/main" id="{7CD64D98-077F-94CA-A472-25131E914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122" y="1375173"/>
            <a:ext cx="5901756" cy="2479462"/>
          </a:xfrm>
          <a:prstGeom prst="rect">
            <a:avLst/>
          </a:prstGeom>
        </p:spPr>
      </p:pic>
    </p:spTree>
    <p:extLst>
      <p:ext uri="{BB962C8B-B14F-4D97-AF65-F5344CB8AC3E}">
        <p14:creationId xmlns:p14="http://schemas.microsoft.com/office/powerpoint/2010/main" val="2202451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9AE52-4335-5188-1D35-D5DD517DFB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4347B07-E451-9CE3-D077-D645410574C5}"/>
              </a:ext>
            </a:extLst>
          </p:cNvPr>
          <p:cNvSpPr>
            <a:spLocks noGrp="1"/>
          </p:cNvSpPr>
          <p:nvPr>
            <p:ph type="title"/>
          </p:nvPr>
        </p:nvSpPr>
        <p:spPr/>
        <p:txBody>
          <a:bodyPr/>
          <a:lstStyle/>
          <a:p>
            <a:r>
              <a:rPr lang="en-US" altLang="zh-CN" dirty="0"/>
              <a:t>Deeper Research</a:t>
            </a:r>
            <a:endParaRPr lang="zh-CN" altLang="en-US" dirty="0"/>
          </a:p>
        </p:txBody>
      </p:sp>
      <p:sp>
        <p:nvSpPr>
          <p:cNvPr id="3" name="内容占位符 2">
            <a:extLst>
              <a:ext uri="{FF2B5EF4-FFF2-40B4-BE49-F238E27FC236}">
                <a16:creationId xmlns:a16="http://schemas.microsoft.com/office/drawing/2014/main" id="{7E6428B8-5F6E-71AF-30FD-834091F37A2D}"/>
              </a:ext>
            </a:extLst>
          </p:cNvPr>
          <p:cNvSpPr>
            <a:spLocks noGrp="1"/>
          </p:cNvSpPr>
          <p:nvPr>
            <p:ph idx="1"/>
          </p:nvPr>
        </p:nvSpPr>
        <p:spPr>
          <a:xfrm>
            <a:off x="838200" y="3983665"/>
            <a:ext cx="10515600" cy="2193298"/>
          </a:xfrm>
        </p:spPr>
        <p:txBody>
          <a:bodyPr>
            <a:normAutofit/>
          </a:bodyPr>
          <a:lstStyle/>
          <a:p>
            <a:r>
              <a:rPr lang="en-US" altLang="zh-CN" dirty="0"/>
              <a:t>It seems much better without the data of CA! (I’m sorry California </a:t>
            </a:r>
            <a:r>
              <a:rPr lang="en-US" altLang="zh-CN" dirty="0">
                <a:sym typeface="Wingdings" panose="05000000000000000000" pitchFamily="2" charset="2"/>
              </a:rPr>
              <a:t>)</a:t>
            </a:r>
          </a:p>
          <a:p>
            <a:r>
              <a:rPr lang="en-US" altLang="zh-CN" dirty="0">
                <a:sym typeface="Wingdings" panose="05000000000000000000" pitchFamily="2" charset="2"/>
              </a:rPr>
              <a:t>Though there are not strongly positively correlations for every state clearly, we can infer that the more EVs the state registers, the more EV charging stations it will have, most significant in NY and FL.</a:t>
            </a:r>
            <a:endParaRPr lang="en-US" altLang="zh-CN" dirty="0"/>
          </a:p>
        </p:txBody>
      </p:sp>
      <p:pic>
        <p:nvPicPr>
          <p:cNvPr id="8" name="图片 7" descr="图表, 条形图, 直方图&#10;&#10;AI 生成的内容可能不正确。">
            <a:extLst>
              <a:ext uri="{FF2B5EF4-FFF2-40B4-BE49-F238E27FC236}">
                <a16:creationId xmlns:a16="http://schemas.microsoft.com/office/drawing/2014/main" id="{18A9C530-01C1-799E-9B35-747EC86EB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376" y="1411778"/>
            <a:ext cx="5773247" cy="2442356"/>
          </a:xfrm>
          <a:prstGeom prst="rect">
            <a:avLst/>
          </a:prstGeom>
        </p:spPr>
      </p:pic>
    </p:spTree>
    <p:extLst>
      <p:ext uri="{BB962C8B-B14F-4D97-AF65-F5344CB8AC3E}">
        <p14:creationId xmlns:p14="http://schemas.microsoft.com/office/powerpoint/2010/main" val="186170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8F48E-6CD9-10CC-396C-CCE6618585C1}"/>
              </a:ext>
            </a:extLst>
          </p:cNvPr>
          <p:cNvSpPr>
            <a:spLocks noGrp="1"/>
          </p:cNvSpPr>
          <p:nvPr>
            <p:ph type="title"/>
          </p:nvPr>
        </p:nvSpPr>
        <p:spPr/>
        <p:txBody>
          <a:bodyPr/>
          <a:lstStyle/>
          <a:p>
            <a:r>
              <a:rPr lang="en-US" altLang="zh-CN" dirty="0"/>
              <a:t>California Alone</a:t>
            </a:r>
            <a:endParaRPr lang="zh-CN" altLang="en-US" dirty="0"/>
          </a:p>
        </p:txBody>
      </p:sp>
      <p:sp>
        <p:nvSpPr>
          <p:cNvPr id="3" name="内容占位符 2">
            <a:extLst>
              <a:ext uri="{FF2B5EF4-FFF2-40B4-BE49-F238E27FC236}">
                <a16:creationId xmlns:a16="http://schemas.microsoft.com/office/drawing/2014/main" id="{9595B669-C5DB-6550-FDAC-25D5EE434833}"/>
              </a:ext>
            </a:extLst>
          </p:cNvPr>
          <p:cNvSpPr>
            <a:spLocks noGrp="1"/>
          </p:cNvSpPr>
          <p:nvPr>
            <p:ph idx="1"/>
          </p:nvPr>
        </p:nvSpPr>
        <p:spPr>
          <a:xfrm>
            <a:off x="838200" y="1839801"/>
            <a:ext cx="5690191" cy="4351338"/>
          </a:xfrm>
        </p:spPr>
        <p:txBody>
          <a:bodyPr>
            <a:normAutofit fontScale="92500" lnSpcReduction="10000"/>
          </a:bodyPr>
          <a:lstStyle/>
          <a:p>
            <a:r>
              <a:rPr lang="en-US" altLang="zh-CN" dirty="0"/>
              <a:t>CA has the LARGEST number of EV charging stations in the U.S., almost five times the second place NY, so we decided to make CA an exception and do some extra analysis on CA.</a:t>
            </a:r>
          </a:p>
          <a:p>
            <a:r>
              <a:rPr lang="en-US" altLang="zh-CN" dirty="0"/>
              <a:t>Here is the distribution by counties of CA:</a:t>
            </a:r>
          </a:p>
          <a:p>
            <a:r>
              <a:rPr lang="en-US" altLang="zh-CN" dirty="0"/>
              <a:t>Los Angeles County has the most.</a:t>
            </a:r>
          </a:p>
          <a:p>
            <a:r>
              <a:rPr lang="en-US" altLang="zh-CN" dirty="0"/>
              <a:t>This correlates to the distribution by cities in the U.S. (Though not exactly the same)</a:t>
            </a:r>
          </a:p>
        </p:txBody>
      </p:sp>
      <p:pic>
        <p:nvPicPr>
          <p:cNvPr id="9" name="图片 8" descr="图表, 直方图&#10;&#10;AI 生成的内容可能不正确。">
            <a:extLst>
              <a:ext uri="{FF2B5EF4-FFF2-40B4-BE49-F238E27FC236}">
                <a16:creationId xmlns:a16="http://schemas.microsoft.com/office/drawing/2014/main" id="{3D2BC940-0B39-3F44-A576-BF7B0EB0F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717" y="2476066"/>
            <a:ext cx="4430454" cy="2809450"/>
          </a:xfrm>
          <a:prstGeom prst="rect">
            <a:avLst/>
          </a:prstGeom>
        </p:spPr>
      </p:pic>
    </p:spTree>
    <p:extLst>
      <p:ext uri="{BB962C8B-B14F-4D97-AF65-F5344CB8AC3E}">
        <p14:creationId xmlns:p14="http://schemas.microsoft.com/office/powerpoint/2010/main" val="177934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7D2C60-B6C4-FFB8-1F4A-DA18575DA487}"/>
              </a:ext>
            </a:extLst>
          </p:cNvPr>
          <p:cNvSpPr>
            <a:spLocks noGrp="1"/>
          </p:cNvSpPr>
          <p:nvPr>
            <p:ph type="title"/>
          </p:nvPr>
        </p:nvSpPr>
        <p:spPr/>
        <p:txBody>
          <a:bodyPr/>
          <a:lstStyle/>
          <a:p>
            <a:r>
              <a:rPr lang="en-US" altLang="zh-CN" dirty="0"/>
              <a:t>California Alone</a:t>
            </a:r>
            <a:endParaRPr lang="zh-CN" altLang="en-US" dirty="0"/>
          </a:p>
        </p:txBody>
      </p:sp>
      <p:sp>
        <p:nvSpPr>
          <p:cNvPr id="3" name="内容占位符 2">
            <a:extLst>
              <a:ext uri="{FF2B5EF4-FFF2-40B4-BE49-F238E27FC236}">
                <a16:creationId xmlns:a16="http://schemas.microsoft.com/office/drawing/2014/main" id="{FF97E797-CFB6-190A-9A7F-20509061D080}"/>
              </a:ext>
            </a:extLst>
          </p:cNvPr>
          <p:cNvSpPr>
            <a:spLocks noGrp="1"/>
          </p:cNvSpPr>
          <p:nvPr>
            <p:ph idx="1"/>
          </p:nvPr>
        </p:nvSpPr>
        <p:spPr>
          <a:xfrm>
            <a:off x="838200" y="1825625"/>
            <a:ext cx="6633463" cy="4351338"/>
          </a:xfrm>
        </p:spPr>
        <p:txBody>
          <a:bodyPr>
            <a:normAutofit fontScale="92500" lnSpcReduction="10000"/>
          </a:bodyPr>
          <a:lstStyle/>
          <a:p>
            <a:r>
              <a:rPr lang="en-US" altLang="zh-CN" dirty="0"/>
              <a:t>We also created a heatmap for each county of California. It does not have a very clear view, but is enough for us to analyze the regions of CA that have the most EVs.</a:t>
            </a:r>
          </a:p>
          <a:p>
            <a:r>
              <a:rPr lang="en-US" altLang="zh-CN" dirty="0"/>
              <a:t>We got the map (.</a:t>
            </a:r>
            <a:r>
              <a:rPr lang="en-US" altLang="zh-CN" dirty="0" err="1"/>
              <a:t>geojson</a:t>
            </a:r>
            <a:r>
              <a:rPr lang="en-US" altLang="zh-CN" dirty="0"/>
              <a:t> file) from </a:t>
            </a:r>
            <a:r>
              <a:rPr lang="en-US" altLang="zh-CN" dirty="0" err="1"/>
              <a:t>github</a:t>
            </a:r>
            <a:r>
              <a:rPr lang="en-US" altLang="zh-CN" dirty="0"/>
              <a:t>.</a:t>
            </a:r>
          </a:p>
          <a:p>
            <a:r>
              <a:rPr lang="en-US" altLang="zh-CN" dirty="0"/>
              <a:t>(</a:t>
            </a:r>
            <a:r>
              <a:rPr lang="en-US" altLang="zh-CN" dirty="0">
                <a:hlinkClick r:id="rId2"/>
              </a:rPr>
              <a:t>https://github.com/codeforgermany/click_that_hood/blob/main/public/data/california-counties.geojson</a:t>
            </a:r>
            <a:r>
              <a:rPr lang="en-US" altLang="zh-CN" dirty="0"/>
              <a:t>)</a:t>
            </a:r>
          </a:p>
          <a:p>
            <a:r>
              <a:rPr lang="en-US" altLang="zh-CN" dirty="0"/>
              <a:t>South California and Bay area have the most EV charging stations, which are also two most significant regions in CA in economics.</a:t>
            </a:r>
            <a:endParaRPr lang="zh-CN" altLang="en-US" dirty="0"/>
          </a:p>
        </p:txBody>
      </p:sp>
      <p:pic>
        <p:nvPicPr>
          <p:cNvPr id="5" name="图片 4" descr="图示&#10;&#10;AI 生成的内容可能不正确。">
            <a:extLst>
              <a:ext uri="{FF2B5EF4-FFF2-40B4-BE49-F238E27FC236}">
                <a16:creationId xmlns:a16="http://schemas.microsoft.com/office/drawing/2014/main" id="{5BF4604F-FA88-E88B-1F09-71159FDD7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663" y="1825625"/>
            <a:ext cx="4057421" cy="4249110"/>
          </a:xfrm>
          <a:prstGeom prst="rect">
            <a:avLst/>
          </a:prstGeom>
        </p:spPr>
      </p:pic>
    </p:spTree>
    <p:extLst>
      <p:ext uri="{BB962C8B-B14F-4D97-AF65-F5344CB8AC3E}">
        <p14:creationId xmlns:p14="http://schemas.microsoft.com/office/powerpoint/2010/main" val="515386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E6B5D4-C32E-416A-A44E-3C025129B82D}"/>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B40379AB-2E4F-1049-6222-5A2D794CB58D}"/>
              </a:ext>
            </a:extLst>
          </p:cNvPr>
          <p:cNvSpPr>
            <a:spLocks noGrp="1"/>
          </p:cNvSpPr>
          <p:nvPr>
            <p:ph idx="1"/>
          </p:nvPr>
        </p:nvSpPr>
        <p:spPr/>
        <p:txBody>
          <a:bodyPr/>
          <a:lstStyle/>
          <a:p>
            <a:r>
              <a:rPr lang="en-US" altLang="zh-CN" dirty="0"/>
              <a:t>Through the process of dealing with data analysis, we also practiced our ability to code with Python.</a:t>
            </a:r>
          </a:p>
          <a:p>
            <a:r>
              <a:rPr lang="en-US" altLang="zh-CN" dirty="0"/>
              <a:t>Pandas, </a:t>
            </a:r>
            <a:r>
              <a:rPr lang="en-US" altLang="zh-CN" dirty="0" err="1"/>
              <a:t>Numpy</a:t>
            </a:r>
            <a:r>
              <a:rPr lang="en-US" altLang="zh-CN" dirty="0"/>
              <a:t>, Seaborn, Matplotlib, Basemap, etc. The packages were used to help with our data visualization and analysis.</a:t>
            </a:r>
          </a:p>
          <a:p>
            <a:r>
              <a:rPr lang="en-US" altLang="zh-CN" dirty="0"/>
              <a:t>We did some very good work assignment and concluded a Python program of over 800 lines, producing about 20 diagrams.</a:t>
            </a:r>
          </a:p>
          <a:p>
            <a:r>
              <a:rPr lang="en-US" altLang="zh-CN" dirty="0"/>
              <a:t>Repository: </a:t>
            </a:r>
            <a:r>
              <a:rPr lang="en-US" altLang="zh-CN" dirty="0">
                <a:hlinkClick r:id="rId2"/>
              </a:rPr>
              <a:t>https://github.com/onetrue-6657/dataio2025</a:t>
            </a:r>
            <a:r>
              <a:rPr lang="en-US" altLang="zh-CN" dirty="0"/>
              <a:t> </a:t>
            </a:r>
            <a:endParaRPr lang="zh-CN" altLang="en-US" dirty="0"/>
          </a:p>
        </p:txBody>
      </p:sp>
    </p:spTree>
    <p:extLst>
      <p:ext uri="{BB962C8B-B14F-4D97-AF65-F5344CB8AC3E}">
        <p14:creationId xmlns:p14="http://schemas.microsoft.com/office/powerpoint/2010/main" val="360756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2734B-E3FB-8118-3E26-14A5A8E3F4FA}"/>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90275B6C-89FF-C799-CAC0-312C222EA6EB}"/>
              </a:ext>
            </a:extLst>
          </p:cNvPr>
          <p:cNvSpPr>
            <a:spLocks noGrp="1"/>
          </p:cNvSpPr>
          <p:nvPr>
            <p:ph idx="1"/>
          </p:nvPr>
        </p:nvSpPr>
        <p:spPr/>
        <p:txBody>
          <a:bodyPr/>
          <a:lstStyle/>
          <a:p>
            <a:r>
              <a:rPr lang="en-US" altLang="zh-CN" dirty="0"/>
              <a:t>Introduction</a:t>
            </a:r>
          </a:p>
          <a:p>
            <a:r>
              <a:rPr lang="en-US" altLang="zh-CN" dirty="0"/>
              <a:t>Basic Distribution Around U.S.</a:t>
            </a:r>
          </a:p>
          <a:p>
            <a:r>
              <a:rPr lang="en-US" altLang="zh-CN" dirty="0"/>
              <a:t>Distribution by Map</a:t>
            </a:r>
          </a:p>
          <a:p>
            <a:r>
              <a:rPr lang="en-US" altLang="zh-CN" dirty="0"/>
              <a:t>Deeper Research</a:t>
            </a:r>
          </a:p>
          <a:p>
            <a:r>
              <a:rPr lang="en-US" altLang="zh-CN" dirty="0"/>
              <a:t>California – the Exception</a:t>
            </a:r>
          </a:p>
          <a:p>
            <a:r>
              <a:rPr lang="en-US" altLang="zh-CN" dirty="0"/>
              <a:t>Conclusion</a:t>
            </a:r>
            <a:endParaRPr lang="zh-CN" altLang="en-US" dirty="0"/>
          </a:p>
        </p:txBody>
      </p:sp>
    </p:spTree>
    <p:extLst>
      <p:ext uri="{BB962C8B-B14F-4D97-AF65-F5344CB8AC3E}">
        <p14:creationId xmlns:p14="http://schemas.microsoft.com/office/powerpoint/2010/main" val="427104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4C82E-A636-BFB5-5428-A4319608CFC5}"/>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6BC893F1-9459-F68B-26CF-4C135BBF6C77}"/>
              </a:ext>
            </a:extLst>
          </p:cNvPr>
          <p:cNvSpPr>
            <a:spLocks noGrp="1"/>
          </p:cNvSpPr>
          <p:nvPr>
            <p:ph idx="1"/>
          </p:nvPr>
        </p:nvSpPr>
        <p:spPr/>
        <p:txBody>
          <a:bodyPr/>
          <a:lstStyle/>
          <a:p>
            <a:r>
              <a:rPr lang="en-US" altLang="zh-CN" dirty="0"/>
              <a:t>In this project, we did some data visualization and attempt to analyze deeper meanings and connections of the data.</a:t>
            </a:r>
          </a:p>
          <a:p>
            <a:r>
              <a:rPr lang="en-US" altLang="zh-CN" dirty="0"/>
              <a:t>Our project uses the dataset EV Charging Stations in the USA, and also used another dataset EV Registrations by State from U.S. Department of Energy. (</a:t>
            </a:r>
            <a:r>
              <a:rPr lang="en-US" altLang="zh-CN" dirty="0">
                <a:hlinkClick r:id="rId2"/>
              </a:rPr>
              <a:t>https://afdc.energy.gov/data/10962</a:t>
            </a:r>
            <a:r>
              <a:rPr lang="en-US" altLang="zh-CN" dirty="0"/>
              <a:t>)</a:t>
            </a:r>
          </a:p>
          <a:p>
            <a:r>
              <a:rPr lang="en-US" altLang="zh-CN" dirty="0"/>
              <a:t>As beginners to data analytics, our group started from visualization and did some deeper research in the process of both learning and using Python to deal with the dataset.</a:t>
            </a:r>
            <a:endParaRPr lang="zh-CN" altLang="en-US" dirty="0"/>
          </a:p>
        </p:txBody>
      </p:sp>
    </p:spTree>
    <p:extLst>
      <p:ext uri="{BB962C8B-B14F-4D97-AF65-F5344CB8AC3E}">
        <p14:creationId xmlns:p14="http://schemas.microsoft.com/office/powerpoint/2010/main" val="2075311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5456A4-5165-3F90-6414-8D81EE90DE75}"/>
              </a:ext>
            </a:extLst>
          </p:cNvPr>
          <p:cNvSpPr>
            <a:spLocks noGrp="1"/>
          </p:cNvSpPr>
          <p:nvPr>
            <p:ph type="title"/>
          </p:nvPr>
        </p:nvSpPr>
        <p:spPr/>
        <p:txBody>
          <a:bodyPr/>
          <a:lstStyle/>
          <a:p>
            <a:r>
              <a:rPr lang="en-US" altLang="zh-CN" dirty="0"/>
              <a:t>Basic Distribution Around U.S.</a:t>
            </a:r>
            <a:endParaRPr lang="zh-CN" altLang="en-US" dirty="0"/>
          </a:p>
        </p:txBody>
      </p:sp>
      <p:sp>
        <p:nvSpPr>
          <p:cNvPr id="3" name="内容占位符 2">
            <a:extLst>
              <a:ext uri="{FF2B5EF4-FFF2-40B4-BE49-F238E27FC236}">
                <a16:creationId xmlns:a16="http://schemas.microsoft.com/office/drawing/2014/main" id="{A67F46CC-0947-8A5D-645B-9BFB8FA30405}"/>
              </a:ext>
            </a:extLst>
          </p:cNvPr>
          <p:cNvSpPr>
            <a:spLocks noGrp="1"/>
          </p:cNvSpPr>
          <p:nvPr>
            <p:ph idx="1"/>
          </p:nvPr>
        </p:nvSpPr>
        <p:spPr>
          <a:xfrm>
            <a:off x="838200" y="1690688"/>
            <a:ext cx="10515600" cy="4873145"/>
          </a:xfrm>
        </p:spPr>
        <p:txBody>
          <a:bodyPr>
            <a:normAutofit/>
          </a:bodyPr>
          <a:lstStyle/>
          <a:p>
            <a:r>
              <a:rPr lang="en-US" altLang="zh-CN" dirty="0"/>
              <a:t>The easiest visualization: Bar chart based on EV Stations by state and by city.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From this, we can observe that California and the city of Los Angeles have the largest number of stations in the U.S.</a:t>
            </a:r>
            <a:endParaRPr lang="zh-CN" altLang="en-US" dirty="0"/>
          </a:p>
        </p:txBody>
      </p:sp>
      <p:pic>
        <p:nvPicPr>
          <p:cNvPr id="5" name="图片 4" descr="图表, 条形图&#10;&#10;AI 生成的内容可能不正确。">
            <a:extLst>
              <a:ext uri="{FF2B5EF4-FFF2-40B4-BE49-F238E27FC236}">
                <a16:creationId xmlns:a16="http://schemas.microsoft.com/office/drawing/2014/main" id="{4904BBAD-9E9A-FA9B-2F89-7D3CBCF7C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654" y="2495107"/>
            <a:ext cx="5109405" cy="3164404"/>
          </a:xfrm>
          <a:prstGeom prst="rect">
            <a:avLst/>
          </a:prstGeom>
        </p:spPr>
      </p:pic>
      <p:pic>
        <p:nvPicPr>
          <p:cNvPr id="7" name="图片 6" descr="图片包含 表格&#10;&#10;AI 生成的内容可能不正确。">
            <a:extLst>
              <a:ext uri="{FF2B5EF4-FFF2-40B4-BE49-F238E27FC236}">
                <a16:creationId xmlns:a16="http://schemas.microsoft.com/office/drawing/2014/main" id="{851D3B84-F040-3A9A-E2F9-912C95C76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233" y="2615275"/>
            <a:ext cx="5380073" cy="2924067"/>
          </a:xfrm>
          <a:prstGeom prst="rect">
            <a:avLst/>
          </a:prstGeom>
        </p:spPr>
      </p:pic>
    </p:spTree>
    <p:extLst>
      <p:ext uri="{BB962C8B-B14F-4D97-AF65-F5344CB8AC3E}">
        <p14:creationId xmlns:p14="http://schemas.microsoft.com/office/powerpoint/2010/main" val="119421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073A8-5397-4243-E889-5D1A64160D20}"/>
              </a:ext>
            </a:extLst>
          </p:cNvPr>
          <p:cNvSpPr>
            <a:spLocks noGrp="1"/>
          </p:cNvSpPr>
          <p:nvPr>
            <p:ph type="title"/>
          </p:nvPr>
        </p:nvSpPr>
        <p:spPr/>
        <p:txBody>
          <a:bodyPr/>
          <a:lstStyle/>
          <a:p>
            <a:r>
              <a:rPr lang="en-US" altLang="zh-CN" dirty="0"/>
              <a:t>Distribution by Map</a:t>
            </a:r>
            <a:endParaRPr lang="zh-CN" altLang="en-US" dirty="0"/>
          </a:p>
        </p:txBody>
      </p:sp>
      <p:sp>
        <p:nvSpPr>
          <p:cNvPr id="3" name="内容占位符 2">
            <a:extLst>
              <a:ext uri="{FF2B5EF4-FFF2-40B4-BE49-F238E27FC236}">
                <a16:creationId xmlns:a16="http://schemas.microsoft.com/office/drawing/2014/main" id="{72234D96-8142-1D1F-61C6-638A8EBA3A02}"/>
              </a:ext>
            </a:extLst>
          </p:cNvPr>
          <p:cNvSpPr>
            <a:spLocks noGrp="1"/>
          </p:cNvSpPr>
          <p:nvPr>
            <p:ph idx="1"/>
          </p:nvPr>
        </p:nvSpPr>
        <p:spPr>
          <a:xfrm>
            <a:off x="838200" y="1825625"/>
            <a:ext cx="4816462" cy="4351338"/>
          </a:xfrm>
        </p:spPr>
        <p:txBody>
          <a:bodyPr>
            <a:normAutofit fontScale="92500" lnSpcReduction="10000"/>
          </a:bodyPr>
          <a:lstStyle/>
          <a:p>
            <a:r>
              <a:rPr lang="en-US" altLang="zh-CN" dirty="0"/>
              <a:t>We first used Python’s basemap package to draw a map of the U.S. Then we used the latitudes and longitudes the dataset provides to get every station on the map.</a:t>
            </a:r>
          </a:p>
          <a:p>
            <a:r>
              <a:rPr lang="en-US" altLang="zh-CN" dirty="0"/>
              <a:t>We made EV Network as a parameter to show the various distribution of stations around the U.S.</a:t>
            </a:r>
          </a:p>
          <a:p>
            <a:r>
              <a:rPr lang="en-US" altLang="zh-CN" dirty="0"/>
              <a:t>The variance is very abundant, leaving only Tesla obvious.</a:t>
            </a:r>
            <a:endParaRPr lang="zh-CN" altLang="en-US" dirty="0"/>
          </a:p>
        </p:txBody>
      </p:sp>
      <p:pic>
        <p:nvPicPr>
          <p:cNvPr id="5" name="图片 4" descr="地图&#10;&#10;AI 生成的内容可能不正确。">
            <a:extLst>
              <a:ext uri="{FF2B5EF4-FFF2-40B4-BE49-F238E27FC236}">
                <a16:creationId xmlns:a16="http://schemas.microsoft.com/office/drawing/2014/main" id="{FCDFF920-E178-5611-EFD3-A1DEB60CF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662" y="2071550"/>
            <a:ext cx="5699138" cy="3389487"/>
          </a:xfrm>
          <a:prstGeom prst="rect">
            <a:avLst/>
          </a:prstGeom>
        </p:spPr>
      </p:pic>
    </p:spTree>
    <p:extLst>
      <p:ext uri="{BB962C8B-B14F-4D97-AF65-F5344CB8AC3E}">
        <p14:creationId xmlns:p14="http://schemas.microsoft.com/office/powerpoint/2010/main" val="3179903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3FC5C-E32E-5C3E-E6D5-C838C3911237}"/>
              </a:ext>
            </a:extLst>
          </p:cNvPr>
          <p:cNvSpPr>
            <a:spLocks noGrp="1"/>
          </p:cNvSpPr>
          <p:nvPr>
            <p:ph type="title"/>
          </p:nvPr>
        </p:nvSpPr>
        <p:spPr/>
        <p:txBody>
          <a:bodyPr/>
          <a:lstStyle/>
          <a:p>
            <a:r>
              <a:rPr lang="en-US" altLang="zh-CN" dirty="0"/>
              <a:t>Distribution by Map</a:t>
            </a:r>
            <a:endParaRPr lang="zh-CN" altLang="en-US" dirty="0"/>
          </a:p>
        </p:txBody>
      </p:sp>
      <p:sp>
        <p:nvSpPr>
          <p:cNvPr id="3" name="内容占位符 2">
            <a:extLst>
              <a:ext uri="{FF2B5EF4-FFF2-40B4-BE49-F238E27FC236}">
                <a16:creationId xmlns:a16="http://schemas.microsoft.com/office/drawing/2014/main" id="{4D65C11A-47BA-1939-F82D-2F0C8A7ABBD7}"/>
              </a:ext>
            </a:extLst>
          </p:cNvPr>
          <p:cNvSpPr>
            <a:spLocks noGrp="1"/>
          </p:cNvSpPr>
          <p:nvPr>
            <p:ph idx="1"/>
          </p:nvPr>
        </p:nvSpPr>
        <p:spPr/>
        <p:txBody>
          <a:bodyPr/>
          <a:lstStyle/>
          <a:p>
            <a:r>
              <a:rPr lang="en-US" altLang="zh-CN" dirty="0"/>
              <a:t>We further made a better map including Alaska and Hawaii and labeled it with charger types (different levels, private/public)</a:t>
            </a:r>
          </a:p>
          <a:p>
            <a:endParaRPr lang="zh-CN" altLang="en-US" dirty="0"/>
          </a:p>
        </p:txBody>
      </p:sp>
      <p:pic>
        <p:nvPicPr>
          <p:cNvPr id="7" name="图片 6" descr="地图&#10;&#10;AI 生成的内容可能不正确。">
            <a:extLst>
              <a:ext uri="{FF2B5EF4-FFF2-40B4-BE49-F238E27FC236}">
                <a16:creationId xmlns:a16="http://schemas.microsoft.com/office/drawing/2014/main" id="{0EAD0F63-8B86-FC0B-5524-C5BB2C33A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1860" y="2625414"/>
            <a:ext cx="6336899" cy="3991581"/>
          </a:xfrm>
          <a:prstGeom prst="rect">
            <a:avLst/>
          </a:prstGeom>
        </p:spPr>
      </p:pic>
      <p:sp>
        <p:nvSpPr>
          <p:cNvPr id="8" name="内容占位符 2">
            <a:extLst>
              <a:ext uri="{FF2B5EF4-FFF2-40B4-BE49-F238E27FC236}">
                <a16:creationId xmlns:a16="http://schemas.microsoft.com/office/drawing/2014/main" id="{BBEA8C51-E1FC-0039-52D3-DCD9833BDA7C}"/>
              </a:ext>
            </a:extLst>
          </p:cNvPr>
          <p:cNvSpPr txBox="1">
            <a:spLocks/>
          </p:cNvSpPr>
          <p:nvPr/>
        </p:nvSpPr>
        <p:spPr>
          <a:xfrm>
            <a:off x="838200" y="2842733"/>
            <a:ext cx="4178701" cy="3650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From this, we can observe that level 2 chargers have a much larger quantity than level 1 and DC Fast.</a:t>
            </a:r>
            <a:endParaRPr lang="zh-CN" altLang="en-US" dirty="0"/>
          </a:p>
        </p:txBody>
      </p:sp>
    </p:spTree>
    <p:extLst>
      <p:ext uri="{BB962C8B-B14F-4D97-AF65-F5344CB8AC3E}">
        <p14:creationId xmlns:p14="http://schemas.microsoft.com/office/powerpoint/2010/main" val="225601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AB4D7-D024-986B-47E7-78B58969C4D7}"/>
              </a:ext>
            </a:extLst>
          </p:cNvPr>
          <p:cNvSpPr>
            <a:spLocks noGrp="1"/>
          </p:cNvSpPr>
          <p:nvPr>
            <p:ph type="title"/>
          </p:nvPr>
        </p:nvSpPr>
        <p:spPr/>
        <p:txBody>
          <a:bodyPr/>
          <a:lstStyle/>
          <a:p>
            <a:r>
              <a:rPr lang="en-US" altLang="zh-CN" dirty="0"/>
              <a:t>Distribution by Map</a:t>
            </a:r>
            <a:endParaRPr lang="zh-CN" altLang="en-US" dirty="0"/>
          </a:p>
        </p:txBody>
      </p:sp>
      <p:sp>
        <p:nvSpPr>
          <p:cNvPr id="3" name="内容占位符 2">
            <a:extLst>
              <a:ext uri="{FF2B5EF4-FFF2-40B4-BE49-F238E27FC236}">
                <a16:creationId xmlns:a16="http://schemas.microsoft.com/office/drawing/2014/main" id="{A297BC17-D163-3ED0-412C-8C62E875CEE5}"/>
              </a:ext>
            </a:extLst>
          </p:cNvPr>
          <p:cNvSpPr>
            <a:spLocks noGrp="1"/>
          </p:cNvSpPr>
          <p:nvPr>
            <p:ph idx="1"/>
          </p:nvPr>
        </p:nvSpPr>
        <p:spPr/>
        <p:txBody>
          <a:bodyPr/>
          <a:lstStyle/>
          <a:p>
            <a:r>
              <a:rPr lang="en-US" altLang="zh-CN" dirty="0"/>
              <a:t>You can even interact with this map to find more details. Demo:</a:t>
            </a:r>
            <a:endParaRPr lang="zh-CN" altLang="en-US" dirty="0"/>
          </a:p>
        </p:txBody>
      </p:sp>
      <p:pic>
        <p:nvPicPr>
          <p:cNvPr id="5" name="map_distribution">
            <a:hlinkClick r:id="" action="ppaction://media"/>
            <a:extLst>
              <a:ext uri="{FF2B5EF4-FFF2-40B4-BE49-F238E27FC236}">
                <a16:creationId xmlns:a16="http://schemas.microsoft.com/office/drawing/2014/main" id="{40114B1D-7C6B-6092-7C0A-04EF05977557}"/>
              </a:ext>
            </a:extLst>
          </p:cNvPr>
          <p:cNvPicPr>
            <a:picLocks noChangeAspect="1"/>
          </p:cNvPicPr>
          <p:nvPr>
            <a:videoFile r:link="rId2"/>
            <p:extLst>
              <p:ext uri="{DAA4B4D4-6D71-4841-9C94-3DE7FCFB9230}">
                <p14:media xmlns:p14="http://schemas.microsoft.com/office/powerpoint/2010/main" r:embed="rId1"/>
              </p:ext>
            </p:extLst>
          </p:nvPr>
        </p:nvPicPr>
        <p:blipFill>
          <a:blip r:embed="rId4"/>
          <a:srcRect b="3883"/>
          <a:stretch/>
        </p:blipFill>
        <p:spPr>
          <a:xfrm>
            <a:off x="2565133" y="2416526"/>
            <a:ext cx="7061734" cy="4242234"/>
          </a:xfrm>
          <a:prstGeom prst="rect">
            <a:avLst/>
          </a:prstGeom>
        </p:spPr>
      </p:pic>
    </p:spTree>
    <p:extLst>
      <p:ext uri="{BB962C8B-B14F-4D97-AF65-F5344CB8AC3E}">
        <p14:creationId xmlns:p14="http://schemas.microsoft.com/office/powerpoint/2010/main" val="52096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23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9969E-DB97-0D3E-A035-C0B1F3833A6B}"/>
              </a:ext>
            </a:extLst>
          </p:cNvPr>
          <p:cNvSpPr>
            <a:spLocks noGrp="1"/>
          </p:cNvSpPr>
          <p:nvPr>
            <p:ph type="title"/>
          </p:nvPr>
        </p:nvSpPr>
        <p:spPr/>
        <p:txBody>
          <a:bodyPr/>
          <a:lstStyle/>
          <a:p>
            <a:r>
              <a:rPr lang="en-US" altLang="zh-CN" dirty="0"/>
              <a:t>Deeper Research</a:t>
            </a:r>
            <a:endParaRPr lang="zh-CN" altLang="en-US" dirty="0"/>
          </a:p>
        </p:txBody>
      </p:sp>
      <p:sp>
        <p:nvSpPr>
          <p:cNvPr id="3" name="内容占位符 2">
            <a:extLst>
              <a:ext uri="{FF2B5EF4-FFF2-40B4-BE49-F238E27FC236}">
                <a16:creationId xmlns:a16="http://schemas.microsoft.com/office/drawing/2014/main" id="{849108D7-51C1-F427-0D30-A577F8AC8C7E}"/>
              </a:ext>
            </a:extLst>
          </p:cNvPr>
          <p:cNvSpPr>
            <a:spLocks noGrp="1"/>
          </p:cNvSpPr>
          <p:nvPr>
            <p:ph idx="1"/>
          </p:nvPr>
        </p:nvSpPr>
        <p:spPr>
          <a:xfrm>
            <a:off x="838200" y="1825625"/>
            <a:ext cx="5711456" cy="4351338"/>
          </a:xfrm>
        </p:spPr>
        <p:txBody>
          <a:bodyPr/>
          <a:lstStyle/>
          <a:p>
            <a:endParaRPr lang="en-US" altLang="zh-CN" dirty="0"/>
          </a:p>
          <a:p>
            <a:r>
              <a:rPr lang="en-US" altLang="zh-CN" dirty="0"/>
              <a:t>To further evaluate the dataset, we tried to find more facts about EVs in the U.S.</a:t>
            </a:r>
          </a:p>
          <a:p>
            <a:r>
              <a:rPr lang="en-US" altLang="zh-CN" dirty="0"/>
              <a:t>Among the facility types, hotel and car dealer are the most popular.</a:t>
            </a:r>
          </a:p>
        </p:txBody>
      </p:sp>
      <p:pic>
        <p:nvPicPr>
          <p:cNvPr id="5" name="图片 4" descr="图表, 饼图&#10;&#10;AI 生成的内容可能不正确。">
            <a:extLst>
              <a:ext uri="{FF2B5EF4-FFF2-40B4-BE49-F238E27FC236}">
                <a16:creationId xmlns:a16="http://schemas.microsoft.com/office/drawing/2014/main" id="{9D8C4822-8AEF-42B5-ED43-F500C5847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8565" y="2097496"/>
            <a:ext cx="4230019" cy="3807596"/>
          </a:xfrm>
          <a:prstGeom prst="rect">
            <a:avLst/>
          </a:prstGeom>
        </p:spPr>
      </p:pic>
    </p:spTree>
    <p:extLst>
      <p:ext uri="{BB962C8B-B14F-4D97-AF65-F5344CB8AC3E}">
        <p14:creationId xmlns:p14="http://schemas.microsoft.com/office/powerpoint/2010/main" val="143342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FB664-2549-66AE-EA36-673B4890A61D}"/>
              </a:ext>
            </a:extLst>
          </p:cNvPr>
          <p:cNvSpPr>
            <a:spLocks noGrp="1"/>
          </p:cNvSpPr>
          <p:nvPr>
            <p:ph type="title"/>
          </p:nvPr>
        </p:nvSpPr>
        <p:spPr/>
        <p:txBody>
          <a:bodyPr/>
          <a:lstStyle/>
          <a:p>
            <a:r>
              <a:rPr lang="en-US" altLang="zh-CN" dirty="0"/>
              <a:t>Deeper Research</a:t>
            </a:r>
            <a:endParaRPr lang="zh-CN" altLang="en-US" dirty="0"/>
          </a:p>
        </p:txBody>
      </p:sp>
      <p:pic>
        <p:nvPicPr>
          <p:cNvPr id="5" name="内容占位符 4" descr="图表, 条形图&#10;&#10;AI 生成的内容可能不正确。">
            <a:extLst>
              <a:ext uri="{FF2B5EF4-FFF2-40B4-BE49-F238E27FC236}">
                <a16:creationId xmlns:a16="http://schemas.microsoft.com/office/drawing/2014/main" id="{9A240397-0278-1D49-DC50-28E71BFA4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843" y="2381691"/>
            <a:ext cx="5154241" cy="3660333"/>
          </a:xfrm>
        </p:spPr>
      </p:pic>
      <p:pic>
        <p:nvPicPr>
          <p:cNvPr id="7" name="图片 6" descr="图表, 条形图&#10;&#10;AI 生成的内容可能不正确。">
            <a:extLst>
              <a:ext uri="{FF2B5EF4-FFF2-40B4-BE49-F238E27FC236}">
                <a16:creationId xmlns:a16="http://schemas.microsoft.com/office/drawing/2014/main" id="{013B776D-B0B2-71DE-EFC2-F00888901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918" y="2381691"/>
            <a:ext cx="5154241" cy="3660333"/>
          </a:xfrm>
          <a:prstGeom prst="rect">
            <a:avLst/>
          </a:prstGeom>
        </p:spPr>
      </p:pic>
      <p:sp>
        <p:nvSpPr>
          <p:cNvPr id="10" name="内容占位符 2">
            <a:extLst>
              <a:ext uri="{FF2B5EF4-FFF2-40B4-BE49-F238E27FC236}">
                <a16:creationId xmlns:a16="http://schemas.microsoft.com/office/drawing/2014/main" id="{E0F137CE-D7DF-7DAE-3FEF-E8E74F466DA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Owner Type Distribution by State</a:t>
            </a:r>
            <a:endParaRPr lang="zh-CN" altLang="en-US" dirty="0"/>
          </a:p>
        </p:txBody>
      </p:sp>
    </p:spTree>
    <p:extLst>
      <p:ext uri="{BB962C8B-B14F-4D97-AF65-F5344CB8AC3E}">
        <p14:creationId xmlns:p14="http://schemas.microsoft.com/office/powerpoint/2010/main" val="2083278485"/>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自定义 2">
      <a:majorFont>
        <a:latin typeface="Berlin Sans FB Demi"/>
        <a:ea typeface="等线 Light"/>
        <a:cs typeface=""/>
      </a:majorFont>
      <a:minorFont>
        <a:latin typeface="Berlin Sans FB"/>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861</Words>
  <Application>Microsoft Office PowerPoint</Application>
  <PresentationFormat>宽屏</PresentationFormat>
  <Paragraphs>73</Paragraphs>
  <Slides>19</Slides>
  <Notes>0</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Arial</vt:lpstr>
      <vt:lpstr>Berlin Sans FB</vt:lpstr>
      <vt:lpstr>Berlin Sans FB Demi</vt:lpstr>
      <vt:lpstr>Wingdings</vt:lpstr>
      <vt:lpstr>Office Theme</vt:lpstr>
      <vt:lpstr>DataI/O 2025 Beginner Track Project</vt:lpstr>
      <vt:lpstr>Contents</vt:lpstr>
      <vt:lpstr>Introduction</vt:lpstr>
      <vt:lpstr>Basic Distribution Around U.S.</vt:lpstr>
      <vt:lpstr>Distribution by Map</vt:lpstr>
      <vt:lpstr>Distribution by Map</vt:lpstr>
      <vt:lpstr>Distribution by Map</vt:lpstr>
      <vt:lpstr>Deeper Research</vt:lpstr>
      <vt:lpstr>Deeper Research</vt:lpstr>
      <vt:lpstr>Deeper Research</vt:lpstr>
      <vt:lpstr>Deeper Research</vt:lpstr>
      <vt:lpstr>Deeper Research</vt:lpstr>
      <vt:lpstr>Deeper Research</vt:lpstr>
      <vt:lpstr>Deeper Research</vt:lpstr>
      <vt:lpstr>Deeper Research</vt:lpstr>
      <vt:lpstr>Deeper Research</vt:lpstr>
      <vt:lpstr>California Alone</vt:lpstr>
      <vt:lpstr>California Alone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 N</dc:creator>
  <cp:lastModifiedBy>Z N</cp:lastModifiedBy>
  <cp:revision>2</cp:revision>
  <dcterms:created xsi:type="dcterms:W3CDTF">2025-02-08T21:33:29Z</dcterms:created>
  <dcterms:modified xsi:type="dcterms:W3CDTF">2025-02-08T22:12:07Z</dcterms:modified>
</cp:coreProperties>
</file>