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65" r:id="rId5"/>
    <p:sldId id="266" r:id="rId6"/>
    <p:sldId id="258" r:id="rId7"/>
    <p:sldId id="259" r:id="rId8"/>
    <p:sldId id="260" r:id="rId9"/>
    <p:sldId id="261" r:id="rId10"/>
    <p:sldId id="262" r:id="rId11"/>
    <p:sldId id="263" r:id="rId1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9"/>
    <p:restoredTop sz="81835"/>
  </p:normalViewPr>
  <p:slideViewPr>
    <p:cSldViewPr snapToGrid="0">
      <p:cViewPr varScale="1">
        <p:scale>
          <a:sx n="115" d="100"/>
          <a:sy n="115" d="100"/>
        </p:scale>
        <p:origin x="2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55DF7-4BD9-4B4E-BF4A-8950C9FA10B1}" type="datetimeFigureOut">
              <a:rPr lang="en-CN" smtClean="0"/>
              <a:t>2022/9/20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6F23-C26C-5E4B-9CAB-05A509089B5A}" type="slidenum">
              <a:rPr lang="en-CN" smtClean="0"/>
              <a:t>‹#›</a:t>
            </a:fld>
            <a:endParaRPr lang="en-CN"/>
          </a:p>
        </p:txBody>
      </p:sp>
    </p:spTree>
    <p:extLst>
      <p:ext uri="{BB962C8B-B14F-4D97-AF65-F5344CB8AC3E}">
        <p14:creationId xmlns:p14="http://schemas.microsoft.com/office/powerpoint/2010/main" val="23406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u="none" strike="noStrike" dirty="0">
                <a:solidFill>
                  <a:srgbClr val="333333"/>
                </a:solidFill>
                <a:effectLst/>
                <a:latin typeface="Open Sans" panose="020F0502020204030204" pitchFamily="34" charset="0"/>
              </a:rPr>
              <a:t>知识图谱在推荐系统中扮演非常重要的一个角色，因为知识图谱在提升推荐系统的准确率和可解释性方面有很大的潜力（丰富的实体和关系信息）。</a:t>
            </a:r>
            <a:r>
              <a:rPr lang="zh-CN" altLang="en-US" b="0" i="0" u="none" strike="noStrike" dirty="0">
                <a:solidFill>
                  <a:srgbClr val="333333"/>
                </a:solidFill>
                <a:effectLst/>
                <a:latin typeface="Open Sans" panose="020B0606030504020204" pitchFamily="34" charset="0"/>
              </a:rPr>
              <a:t>现在一个比较流行的方式是使用图神经网络建造端到端的模型。但是目前的这种模型对关系的建模是比较粗粒度的，因此这些模型的效果仍有待提高。</a:t>
            </a:r>
            <a:endParaRPr lang="en-CN" dirty="0"/>
          </a:p>
          <a:p>
            <a:r>
              <a:rPr lang="zh-CN" altLang="en-US" b="0" i="0" u="none" strike="noStrike" dirty="0">
                <a:solidFill>
                  <a:srgbClr val="333333"/>
                </a:solidFill>
                <a:effectLst/>
                <a:latin typeface="Open Sans" panose="020B0606030504020204" pitchFamily="34" charset="0"/>
              </a:rPr>
              <a:t>在这篇文章中，我们使用辅助的商品信息来探索每次用户与商品交互背后的意图，并提出一个新的模型，基于知识图谱的意图网络。具体来说，意图就是知识图谱关系的组合，且意图之间相互独立以使模型有更好的性能和可解释性。另外，文章也给图神经网络设计了一个新的信息聚合的方法，它能够递归地聚合长距离连接的关系信息。这种方法能够让我们提炼出关于用户意图的有用信息，并且将这些信息嵌入到用户和商品的表示中。</a:t>
            </a:r>
            <a:endParaRPr lang="en-US" altLang="zh-CN" dirty="0"/>
          </a:p>
        </p:txBody>
      </p:sp>
      <p:sp>
        <p:nvSpPr>
          <p:cNvPr id="4" name="Slide Number Placeholder 3"/>
          <p:cNvSpPr>
            <a:spLocks noGrp="1"/>
          </p:cNvSpPr>
          <p:nvPr>
            <p:ph type="sldNum" sz="quarter" idx="5"/>
          </p:nvPr>
        </p:nvSpPr>
        <p:spPr/>
        <p:txBody>
          <a:bodyPr/>
          <a:lstStyle/>
          <a:p>
            <a:fld id="{5D066F23-C26C-5E4B-9CAB-05A509089B5A}" type="slidenum">
              <a:rPr lang="en-CN" smtClean="0"/>
              <a:t>1</a:t>
            </a:fld>
            <a:endParaRPr lang="en-CN"/>
          </a:p>
        </p:txBody>
      </p:sp>
    </p:spTree>
    <p:extLst>
      <p:ext uri="{BB962C8B-B14F-4D97-AF65-F5344CB8AC3E}">
        <p14:creationId xmlns:p14="http://schemas.microsoft.com/office/powerpoint/2010/main" val="2338633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CN" b="0" dirty="0"/>
              <a:t>另一组</a:t>
            </a:r>
            <a:r>
              <a:rPr lang="zh-CN" altLang="en-US" b="0" dirty="0"/>
              <a:t>对比实验探究信息的聚合长度对模型性能的影响。这里长度分别取</a:t>
            </a:r>
            <a:r>
              <a:rPr lang="en-US" altLang="zh-CN" b="0" dirty="0"/>
              <a:t>1-3</a:t>
            </a:r>
            <a:r>
              <a:rPr lang="zh-CN" altLang="en-US" b="0" dirty="0"/>
              <a:t>。</a:t>
            </a:r>
            <a:endParaRPr lang="en-US" altLang="zh-CN" b="0" dirty="0"/>
          </a:p>
          <a:p>
            <a:pPr algn="l"/>
            <a:r>
              <a:rPr lang="zh-CN" altLang="en-US" b="0" dirty="0"/>
              <a:t>结果显示增加聚合层数在绝大部分情况下能提升模型的性能。</a:t>
            </a:r>
            <a:endParaRPr lang="en-US" altLang="zh-CN" b="0" dirty="0"/>
          </a:p>
        </p:txBody>
      </p:sp>
      <p:sp>
        <p:nvSpPr>
          <p:cNvPr id="4" name="Slide Number Placeholder 3"/>
          <p:cNvSpPr>
            <a:spLocks noGrp="1"/>
          </p:cNvSpPr>
          <p:nvPr>
            <p:ph type="sldNum" sz="quarter" idx="5"/>
          </p:nvPr>
        </p:nvSpPr>
        <p:spPr/>
        <p:txBody>
          <a:bodyPr/>
          <a:lstStyle/>
          <a:p>
            <a:fld id="{5D066F23-C26C-5E4B-9CAB-05A509089B5A}" type="slidenum">
              <a:rPr lang="en-CN" smtClean="0"/>
              <a:t>10</a:t>
            </a:fld>
            <a:endParaRPr lang="en-CN"/>
          </a:p>
        </p:txBody>
      </p:sp>
    </p:spTree>
    <p:extLst>
      <p:ext uri="{BB962C8B-B14F-4D97-AF65-F5344CB8AC3E}">
        <p14:creationId xmlns:p14="http://schemas.microsoft.com/office/powerpoint/2010/main" val="228502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dirty="0"/>
              <a:t>最后一个对比实验室探究意图数量的影响。</a:t>
            </a:r>
            <a:endParaRPr lang="en-US" altLang="zh-CN" b="0" dirty="0"/>
          </a:p>
          <a:p>
            <a:pPr marL="228600" indent="-228600" algn="l">
              <a:buAutoNum type="arabicPeriod"/>
            </a:pP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在大多数情况下，增加意图数量可以提高性能。</a:t>
            </a:r>
            <a:endPar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endParaRPr>
          </a:p>
          <a:p>
            <a:pPr marL="228600" indent="-228600" algn="l">
              <a:buAutoNum type="arabicPeriod"/>
            </a:pP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在</a:t>
            </a:r>
            <a:r>
              <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rPr>
              <a:t>AB</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中，数量超过</a:t>
            </a:r>
            <a:r>
              <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rPr>
              <a:t>4</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个后反而使性能降低。一个可能的原因是，由于意图建模时考虑意图的相互独立，但这也使一些意图过于细粒度，无法携带有用的信息。</a:t>
            </a:r>
            <a:endParaRPr lang="en-US" altLang="zh-CN" b="0" dirty="0"/>
          </a:p>
        </p:txBody>
      </p:sp>
      <p:sp>
        <p:nvSpPr>
          <p:cNvPr id="4" name="Slide Number Placeholder 3"/>
          <p:cNvSpPr>
            <a:spLocks noGrp="1"/>
          </p:cNvSpPr>
          <p:nvPr>
            <p:ph type="sldNum" sz="quarter" idx="5"/>
          </p:nvPr>
        </p:nvSpPr>
        <p:spPr/>
        <p:txBody>
          <a:bodyPr/>
          <a:lstStyle/>
          <a:p>
            <a:fld id="{5D066F23-C26C-5E4B-9CAB-05A509089B5A}" type="slidenum">
              <a:rPr lang="en-CN" smtClean="0"/>
              <a:t>11</a:t>
            </a:fld>
            <a:endParaRPr lang="en-CN"/>
          </a:p>
        </p:txBody>
      </p:sp>
    </p:spTree>
    <p:extLst>
      <p:ext uri="{BB962C8B-B14F-4D97-AF65-F5344CB8AC3E}">
        <p14:creationId xmlns:p14="http://schemas.microsoft.com/office/powerpoint/2010/main" val="144216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交互信息就是推荐系统中的一些隐含的反馈</a:t>
            </a:r>
            <a:r>
              <a:rPr lang="zh-CN" altLang="en-US" dirty="0"/>
              <a:t>，比如每次的浏览或者点击。每个</a:t>
            </a:r>
            <a:r>
              <a:rPr lang="en-US" altLang="zh-CN" dirty="0"/>
              <a:t>pair</a:t>
            </a:r>
            <a:r>
              <a:rPr lang="zh-CN" altLang="en-US" dirty="0"/>
              <a:t>表示用户</a:t>
            </a:r>
            <a:r>
              <a:rPr lang="en-US" altLang="zh-CN" dirty="0"/>
              <a:t>u</a:t>
            </a:r>
            <a:r>
              <a:rPr lang="zh-CN" altLang="en-US" dirty="0"/>
              <a:t>与物品</a:t>
            </a:r>
            <a:r>
              <a:rPr lang="en-US" altLang="zh-CN" dirty="0" err="1"/>
              <a:t>i</a:t>
            </a:r>
            <a:r>
              <a:rPr lang="zh-CN" altLang="en-US" dirty="0"/>
              <a:t>有一次交互。</a:t>
            </a:r>
            <a:endParaRPr lang="en-US" altLang="zh-CN" dirty="0"/>
          </a:p>
          <a:p>
            <a:r>
              <a:rPr lang="zh-CN" altLang="en-US" dirty="0"/>
              <a:t>知识图谱以图的形式存储现实生活中的结构化数据。三元组表示头节点</a:t>
            </a:r>
            <a:r>
              <a:rPr lang="en-US" altLang="zh-CN" dirty="0"/>
              <a:t>h</a:t>
            </a:r>
            <a:r>
              <a:rPr lang="zh-CN" altLang="en-US" dirty="0"/>
              <a:t>对</a:t>
            </a:r>
            <a:r>
              <a:rPr lang="zh-CN" altLang="en-CN" dirty="0"/>
              <a:t>尾节点</a:t>
            </a:r>
            <a:r>
              <a:rPr lang="en-US" altLang="zh-CN" dirty="0"/>
              <a:t>t</a:t>
            </a:r>
            <a:r>
              <a:rPr lang="zh-CN" altLang="en-US" dirty="0"/>
              <a:t>有一个单向的关系</a:t>
            </a:r>
            <a:r>
              <a:rPr lang="en-US" altLang="zh-CN" dirty="0"/>
              <a:t>r</a:t>
            </a:r>
            <a:r>
              <a:rPr lang="zh-CN" altLang="en-US" dirty="0"/>
              <a:t>。知识图谱的作用是为物品提供额外的信息。</a:t>
            </a:r>
            <a:endParaRPr lang="en-CN" dirty="0"/>
          </a:p>
        </p:txBody>
      </p:sp>
      <p:sp>
        <p:nvSpPr>
          <p:cNvPr id="4" name="Slide Number Placeholder 3"/>
          <p:cNvSpPr>
            <a:spLocks noGrp="1"/>
          </p:cNvSpPr>
          <p:nvPr>
            <p:ph type="sldNum" sz="quarter" idx="5"/>
          </p:nvPr>
        </p:nvSpPr>
        <p:spPr/>
        <p:txBody>
          <a:bodyPr/>
          <a:lstStyle/>
          <a:p>
            <a:fld id="{5D066F23-C26C-5E4B-9CAB-05A509089B5A}" type="slidenum">
              <a:rPr lang="en-CN" smtClean="0"/>
              <a:t>2</a:t>
            </a:fld>
            <a:endParaRPr lang="en-CN"/>
          </a:p>
        </p:txBody>
      </p:sp>
    </p:spTree>
    <p:extLst>
      <p:ext uri="{BB962C8B-B14F-4D97-AF65-F5344CB8AC3E}">
        <p14:creationId xmlns:p14="http://schemas.microsoft.com/office/powerpoint/2010/main" val="396859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u="none" strike="noStrike" dirty="0">
                <a:solidFill>
                  <a:srgbClr val="333333"/>
                </a:solidFill>
                <a:effectLst/>
                <a:latin typeface="Open Sans" panose="020F0502020204030204" pitchFamily="34" charset="0"/>
              </a:rPr>
              <a:t>对于这种方法，如何在知识图谱的基础上学习到高质量的用户和商品的表示在推荐系统中非常重要。之前的</a:t>
            </a:r>
            <a:r>
              <a:rPr lang="en-US" b="0" i="0" u="none" strike="noStrike" dirty="0">
                <a:solidFill>
                  <a:srgbClr val="333333"/>
                </a:solidFill>
                <a:effectLst/>
                <a:latin typeface="Open Sans" panose="020F0502020204030204" pitchFamily="34" charset="0"/>
              </a:rPr>
              <a:t>embeddings</a:t>
            </a:r>
            <a:r>
              <a:rPr lang="zh-CN" altLang="en-US" b="0" i="0" u="none" strike="noStrike" dirty="0">
                <a:solidFill>
                  <a:srgbClr val="333333"/>
                </a:solidFill>
                <a:effectLst/>
                <a:latin typeface="Open Sans" panose="020F0502020204030204" pitchFamily="34" charset="0"/>
              </a:rPr>
              <a:t>都是通过</a:t>
            </a:r>
            <a:r>
              <a:rPr lang="en-US" b="0" i="0" u="none" strike="noStrike" dirty="0">
                <a:solidFill>
                  <a:srgbClr val="333333"/>
                </a:solidFill>
                <a:effectLst/>
                <a:latin typeface="Open Sans" panose="020F0502020204030204" pitchFamily="34" charset="0"/>
              </a:rPr>
              <a:t>KG</a:t>
            </a:r>
            <a:r>
              <a:rPr lang="zh-CN" altLang="en-US" b="0" i="0" u="none" strike="noStrike" dirty="0">
                <a:solidFill>
                  <a:srgbClr val="333333"/>
                </a:solidFill>
                <a:effectLst/>
                <a:latin typeface="Open Sans" panose="020F0502020204030204" pitchFamily="34" charset="0"/>
              </a:rPr>
              <a:t>三元组生成并将他们看成先验知识。后来的研究将</a:t>
            </a:r>
            <a:r>
              <a:rPr lang="en-US" b="0" i="0" u="none" strike="noStrike" dirty="0">
                <a:solidFill>
                  <a:srgbClr val="333333"/>
                </a:solidFill>
                <a:effectLst/>
                <a:latin typeface="Open Sans" panose="020F0502020204030204" pitchFamily="34" charset="0"/>
              </a:rPr>
              <a:t>embeddings</a:t>
            </a:r>
            <a:r>
              <a:rPr lang="zh-CN" altLang="en-US" b="0" i="0" u="none" strike="noStrike" dirty="0">
                <a:solidFill>
                  <a:srgbClr val="333333"/>
                </a:solidFill>
                <a:effectLst/>
                <a:latin typeface="Open Sans" panose="020F0502020204030204" pitchFamily="34" charset="0"/>
              </a:rPr>
              <a:t>融入更长路径上的信息，以得到更好的特征。但是这种方法类似于特征工程，需要得到高质量的路径，面临很多问题，比如重复劳动试错的特征工程，对不同领域的可移植性差，以及性能不稳定等。</a:t>
            </a:r>
            <a:endParaRPr lang="en-US" altLang="zh-CN" b="0" i="0" u="none" strike="noStrike" dirty="0">
              <a:solidFill>
                <a:srgbClr val="333333"/>
              </a:solidFill>
              <a:effectLst/>
              <a:latin typeface="Open Sans" panose="020F0502020204030204" pitchFamily="34" charset="0"/>
            </a:endParaRPr>
          </a:p>
          <a:p>
            <a:r>
              <a:rPr lang="zh-CN" altLang="en-US" b="0" i="0" u="none" strike="noStrike" dirty="0">
                <a:solidFill>
                  <a:srgbClr val="333333"/>
                </a:solidFill>
                <a:effectLst/>
                <a:latin typeface="Open Sans" panose="020B0606030504020204" pitchFamily="34" charset="0"/>
              </a:rPr>
              <a:t>目前主流方法是基于图神经网络来建立端到端的模型。这种模型的核心是使用一个信息融合策略，能够高效地融合图中路径上的信息形成</a:t>
            </a:r>
            <a:r>
              <a:rPr lang="en-US" b="0" i="0" u="none" strike="noStrike" dirty="0">
                <a:solidFill>
                  <a:srgbClr val="333333"/>
                </a:solidFill>
                <a:effectLst/>
                <a:latin typeface="Open Sans" panose="020B0606030504020204" pitchFamily="34" charset="0"/>
              </a:rPr>
              <a:t>embedding。</a:t>
            </a:r>
            <a:r>
              <a:rPr lang="zh-CN" altLang="en-US" b="0" i="0" u="none" strike="noStrike" dirty="0">
                <a:solidFill>
                  <a:srgbClr val="333333"/>
                </a:solidFill>
                <a:effectLst/>
                <a:latin typeface="Open Sans" panose="020B0606030504020204" pitchFamily="34" charset="0"/>
              </a:rPr>
              <a:t>这种基于图神经网络的模型在推荐系统中已经取得了非常优异的效果。</a:t>
            </a:r>
            <a:endParaRPr lang="en-US" altLang="zh-CN" b="0" i="0" u="none" strike="noStrike" dirty="0">
              <a:solidFill>
                <a:srgbClr val="333333"/>
              </a:solidFill>
              <a:effectLst/>
              <a:latin typeface="Open Sans" panose="020B0606030504020204" pitchFamily="34" charset="0"/>
            </a:endParaRPr>
          </a:p>
          <a:p>
            <a:r>
              <a:rPr lang="zh-CN" altLang="en-US" b="0" i="0" u="none" strike="noStrike" dirty="0">
                <a:solidFill>
                  <a:srgbClr val="333333"/>
                </a:solidFill>
                <a:effectLst/>
                <a:latin typeface="Open Sans" panose="020B0606030504020204" pitchFamily="34" charset="0"/>
              </a:rPr>
              <a:t>尽管图神经模型已经非常优秀了，但是文章仍然认为当前模型在两个方面建模效果差。一是用户意图，二是关系路径。</a:t>
            </a:r>
            <a:endParaRPr lang="en-CN" dirty="0"/>
          </a:p>
        </p:txBody>
      </p:sp>
      <p:sp>
        <p:nvSpPr>
          <p:cNvPr id="4" name="Slide Number Placeholder 3"/>
          <p:cNvSpPr>
            <a:spLocks noGrp="1"/>
          </p:cNvSpPr>
          <p:nvPr>
            <p:ph type="sldNum" sz="quarter" idx="5"/>
          </p:nvPr>
        </p:nvSpPr>
        <p:spPr/>
        <p:txBody>
          <a:bodyPr/>
          <a:lstStyle/>
          <a:p>
            <a:fld id="{5D066F23-C26C-5E4B-9CAB-05A509089B5A}" type="slidenum">
              <a:rPr lang="en-CN" smtClean="0"/>
              <a:t>3</a:t>
            </a:fld>
            <a:endParaRPr lang="en-CN"/>
          </a:p>
        </p:txBody>
      </p:sp>
    </p:spTree>
    <p:extLst>
      <p:ext uri="{BB962C8B-B14F-4D97-AF65-F5344CB8AC3E}">
        <p14:creationId xmlns:p14="http://schemas.microsoft.com/office/powerpoint/2010/main" val="207371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u="none" strike="noStrike" dirty="0">
                <a:solidFill>
                  <a:srgbClr val="333333"/>
                </a:solidFill>
                <a:effectLst/>
                <a:latin typeface="Open Sans" panose="020B0606030504020204" pitchFamily="34" charset="0"/>
              </a:rPr>
              <a:t>目前所有对用户商品交互的研究都没有更加细粒度地考虑到用户意图。也就是有一个非常重要的事实被忽略了，一个用户会有特定的多个意图，这些意图才是驱使用户消费不同商品的直接因素。例如有一个意图是一个导演和一个明星的组合，表示用户喜欢这个导演和这个明星，因此这个意图会驱使用户去看这个导演和明星的电影。这里的意图都是倾向性的意图，忽略具有抑制性的意图。</a:t>
            </a:r>
            <a:endParaRPr kumimoji="1" lang="zh-CN" altLang="en-US" dirty="0"/>
          </a:p>
        </p:txBody>
      </p:sp>
      <p:sp>
        <p:nvSpPr>
          <p:cNvPr id="4" name="Slide Number Placeholder 3"/>
          <p:cNvSpPr>
            <a:spLocks noGrp="1"/>
          </p:cNvSpPr>
          <p:nvPr>
            <p:ph type="sldNum" sz="quarter" idx="5"/>
          </p:nvPr>
        </p:nvSpPr>
        <p:spPr/>
        <p:txBody>
          <a:bodyPr/>
          <a:lstStyle/>
          <a:p>
            <a:fld id="{5D066F23-C26C-5E4B-9CAB-05A509089B5A}" type="slidenum">
              <a:rPr lang="en-CN" smtClean="0"/>
              <a:t>4</a:t>
            </a:fld>
            <a:endParaRPr lang="en-CN"/>
          </a:p>
        </p:txBody>
      </p:sp>
    </p:spTree>
    <p:extLst>
      <p:ext uri="{BB962C8B-B14F-4D97-AF65-F5344CB8AC3E}">
        <p14:creationId xmlns:p14="http://schemas.microsoft.com/office/powerpoint/2010/main" val="425019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u="none" strike="noStrike" dirty="0">
                <a:solidFill>
                  <a:srgbClr val="333333"/>
                </a:solidFill>
                <a:effectLst/>
                <a:latin typeface="Open Sans" panose="020B0606030504020204" pitchFamily="34" charset="0"/>
              </a:rPr>
              <a:t>很多研究的路径聚合都是基于节点的，也就是路径上仅聚合节点的信息，忽略路径上的边的信息，也就是不关心这边的含义。如左图所示，用户</a:t>
            </a:r>
            <a:r>
              <a:rPr lang="en-US" b="0" i="0" u="none" strike="noStrike" dirty="0">
                <a:solidFill>
                  <a:srgbClr val="333333"/>
                </a:solidFill>
                <a:effectLst/>
                <a:latin typeface="Open Sans" panose="020B0606030504020204" pitchFamily="34" charset="0"/>
              </a:rPr>
              <a:t>u1</a:t>
            </a:r>
            <a:r>
              <a:rPr lang="zh-CN" altLang="en-US" b="0" i="0" u="none" strike="noStrike" dirty="0">
                <a:solidFill>
                  <a:srgbClr val="333333"/>
                </a:solidFill>
                <a:effectLst/>
                <a:latin typeface="Open Sans" panose="020B0606030504020204" pitchFamily="34" charset="0"/>
              </a:rPr>
              <a:t>的</a:t>
            </a:r>
            <a:r>
              <a:rPr lang="en-US" b="0" i="0" u="none" strike="noStrike" dirty="0">
                <a:solidFill>
                  <a:srgbClr val="333333"/>
                </a:solidFill>
                <a:effectLst/>
                <a:latin typeface="Open Sans" panose="020B0606030504020204" pitchFamily="34" charset="0"/>
              </a:rPr>
              <a:t>embedding</a:t>
            </a:r>
            <a:r>
              <a:rPr lang="zh-CN" altLang="en-US" b="0" i="0" u="none" strike="noStrike" dirty="0">
                <a:solidFill>
                  <a:srgbClr val="333333"/>
                </a:solidFill>
                <a:effectLst/>
                <a:latin typeface="Open Sans" panose="020B0606030504020204" pitchFamily="34" charset="0"/>
              </a:rPr>
              <a:t>表示为前三阶邻居信息的聚合。这种方法就忽略了关系的依赖以及路径序列信息。比如从</a:t>
            </a:r>
            <a:r>
              <a:rPr lang="en-US" b="0" i="0" u="none" strike="noStrike" dirty="0">
                <a:solidFill>
                  <a:srgbClr val="333333"/>
                </a:solidFill>
                <a:effectLst/>
                <a:latin typeface="Open Sans" panose="020B0606030504020204" pitchFamily="34" charset="0"/>
              </a:rPr>
              <a:t>u1</a:t>
            </a:r>
            <a:r>
              <a:rPr lang="zh-CN" altLang="en-US" b="0" i="0" u="none" strike="noStrike" dirty="0">
                <a:solidFill>
                  <a:srgbClr val="333333"/>
                </a:solidFill>
                <a:effectLst/>
                <a:latin typeface="Open Sans" panose="020B0606030504020204" pitchFamily="34" charset="0"/>
              </a:rPr>
              <a:t>到</a:t>
            </a:r>
            <a:r>
              <a:rPr lang="en-US" b="0" i="0" u="none" strike="noStrike" dirty="0">
                <a:solidFill>
                  <a:srgbClr val="333333"/>
                </a:solidFill>
                <a:effectLst/>
                <a:latin typeface="Open Sans" panose="020B0606030504020204" pitchFamily="34" charset="0"/>
              </a:rPr>
              <a:t>v3</a:t>
            </a:r>
            <a:r>
              <a:rPr lang="zh-CN" altLang="en-US" b="0" i="0" u="none" strike="noStrike" dirty="0">
                <a:solidFill>
                  <a:srgbClr val="333333"/>
                </a:solidFill>
                <a:effectLst/>
                <a:latin typeface="Open Sans" panose="020B0606030504020204" pitchFamily="34" charset="0"/>
              </a:rPr>
              <a:t>的</a:t>
            </a:r>
            <a:r>
              <a:rPr lang="en-US" b="0" i="0" u="none" strike="noStrike" dirty="0">
                <a:solidFill>
                  <a:srgbClr val="333333"/>
                </a:solidFill>
                <a:effectLst/>
                <a:latin typeface="Open Sans" panose="020B0606030504020204" pitchFamily="34" charset="0"/>
              </a:rPr>
              <a:t>p1，r2，r3。</a:t>
            </a:r>
            <a:r>
              <a:rPr lang="zh-CN" altLang="en-US" b="0" i="0" u="none" strike="noStrike" dirty="0">
                <a:solidFill>
                  <a:srgbClr val="333333"/>
                </a:solidFill>
                <a:effectLst/>
                <a:latin typeface="Open Sans" panose="020B0606030504020204" pitchFamily="34" charset="0"/>
              </a:rPr>
              <a:t>因此，过去的基于节点的路径聚合方法不足以捕捉到关系信息。</a:t>
            </a:r>
            <a:endParaRPr kumimoji="1" lang="zh-CN" altLang="en-US" dirty="0"/>
          </a:p>
        </p:txBody>
      </p:sp>
      <p:sp>
        <p:nvSpPr>
          <p:cNvPr id="4" name="Slide Number Placeholder 3"/>
          <p:cNvSpPr>
            <a:spLocks noGrp="1"/>
          </p:cNvSpPr>
          <p:nvPr>
            <p:ph type="sldNum" sz="quarter" idx="5"/>
          </p:nvPr>
        </p:nvSpPr>
        <p:spPr/>
        <p:txBody>
          <a:bodyPr/>
          <a:lstStyle/>
          <a:p>
            <a:fld id="{5D066F23-C26C-5E4B-9CAB-05A509089B5A}" type="slidenum">
              <a:rPr lang="en-CN" smtClean="0"/>
              <a:t>5</a:t>
            </a:fld>
            <a:endParaRPr lang="en-CN"/>
          </a:p>
        </p:txBody>
      </p:sp>
    </p:spTree>
    <p:extLst>
      <p:ext uri="{BB962C8B-B14F-4D97-AF65-F5344CB8AC3E}">
        <p14:creationId xmlns:p14="http://schemas.microsoft.com/office/powerpoint/2010/main" val="248425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因此，本文的出现就是要解决这两个问题的。</a:t>
            </a:r>
          </a:p>
          <a:p>
            <a:pPr algn="l">
              <a:buFont typeface="+mj-lt"/>
              <a:buAutoNum type="arabicPeriod"/>
            </a:pPr>
            <a:r>
              <a:rPr lang="zh-CN" altLang="en-US" b="0" i="0" u="none" strike="noStrike" dirty="0">
                <a:solidFill>
                  <a:srgbClr val="333333"/>
                </a:solidFill>
                <a:effectLst/>
                <a:latin typeface="Open Sans" panose="020B0606030504020204" pitchFamily="34" charset="0"/>
              </a:rPr>
              <a:t>用户意图建模。每个用户商品交互都可以加入隐藏的意图。这些意图我们使用向量表示，并且将意图与知识图谱的关系分布联系起来，可以理解为关系组合的重要程度，这个意图的关系越重要，相应的权重就会越大。同时，意图与意图之间要加入相互独立的限制条件，防止信息冗余，增加意图的可解释性。</a:t>
            </a:r>
          </a:p>
          <a:p>
            <a:pPr algn="l">
              <a:buFont typeface="+mj-lt"/>
              <a:buAutoNum type="arabicPeriod"/>
            </a:pPr>
            <a:r>
              <a:rPr lang="zh-CN" altLang="en-US" b="0" i="0" u="none" strike="noStrike" dirty="0">
                <a:solidFill>
                  <a:srgbClr val="333333"/>
                </a:solidFill>
                <a:effectLst/>
                <a:latin typeface="Open Sans" panose="020B0606030504020204" pitchFamily="34" charset="0"/>
              </a:rPr>
              <a:t>含关系的路径聚合。我们将关系路径看成是一个信息通道，将每个信息通道都映射成一个表征向量。由于用户</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意图</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商品三元组与知识图谱三元组这两组关系是异构的，因此需要两种策略分别进行关系的</a:t>
            </a:r>
            <a:r>
              <a:rPr lang="en-US" b="0" i="0" u="none" strike="noStrike" dirty="0">
                <a:solidFill>
                  <a:srgbClr val="333333"/>
                </a:solidFill>
                <a:effectLst/>
                <a:latin typeface="Open Sans" panose="020B0606030504020204" pitchFamily="34" charset="0"/>
              </a:rPr>
              <a:t>embedding。</a:t>
            </a:r>
            <a:r>
              <a:rPr lang="zh-CN" altLang="en-US" b="0" i="0" u="none" strike="noStrike" dirty="0">
                <a:solidFill>
                  <a:srgbClr val="333333"/>
                </a:solidFill>
                <a:effectLst/>
                <a:latin typeface="Open Sans" panose="020B0606030504020204" pitchFamily="34" charset="0"/>
              </a:rPr>
              <a:t>这种方式聚合成的</a:t>
            </a:r>
            <a:r>
              <a:rPr lang="en-US" b="0" i="0" u="none" strike="noStrike" dirty="0">
                <a:solidFill>
                  <a:srgbClr val="333333"/>
                </a:solidFill>
                <a:effectLst/>
                <a:latin typeface="Open Sans" panose="020B0606030504020204" pitchFamily="34" charset="0"/>
              </a:rPr>
              <a:t>embedding</a:t>
            </a:r>
            <a:r>
              <a:rPr lang="zh-CN" altLang="en-US" b="0" i="0" u="none" strike="noStrike" dirty="0">
                <a:solidFill>
                  <a:srgbClr val="333333"/>
                </a:solidFill>
                <a:effectLst/>
                <a:latin typeface="Open Sans" panose="020B0606030504020204" pitchFamily="34" charset="0"/>
              </a:rPr>
              <a:t>能够区分不同的意图，以及不同的关系。</a:t>
            </a:r>
          </a:p>
        </p:txBody>
      </p:sp>
      <p:sp>
        <p:nvSpPr>
          <p:cNvPr id="4" name="Slide Number Placeholder 3"/>
          <p:cNvSpPr>
            <a:spLocks noGrp="1"/>
          </p:cNvSpPr>
          <p:nvPr>
            <p:ph type="sldNum" sz="quarter" idx="5"/>
          </p:nvPr>
        </p:nvSpPr>
        <p:spPr/>
        <p:txBody>
          <a:bodyPr/>
          <a:lstStyle/>
          <a:p>
            <a:fld id="{5D066F23-C26C-5E4B-9CAB-05A509089B5A}" type="slidenum">
              <a:rPr lang="en-CN" smtClean="0"/>
              <a:t>6</a:t>
            </a:fld>
            <a:endParaRPr lang="en-CN"/>
          </a:p>
        </p:txBody>
      </p:sp>
    </p:spTree>
    <p:extLst>
      <p:ext uri="{BB962C8B-B14F-4D97-AF65-F5344CB8AC3E}">
        <p14:creationId xmlns:p14="http://schemas.microsoft.com/office/powerpoint/2010/main" val="356449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这个网络有两个关键组件</a:t>
            </a:r>
            <a:r>
              <a:rPr lang="zh-CN" altLang="en-US" dirty="0"/>
              <a:t>。一是用户意图建模，意图定义为知识图谱中关系的组合分布，同时使不同意图相互独立。二是关系路径信息聚合，能够保留关系路径的整体语义。</a:t>
            </a:r>
            <a:endParaRPr lang="en-US" altLang="zh-CN" dirty="0"/>
          </a:p>
          <a:p>
            <a:r>
              <a:rPr lang="en-CN" dirty="0"/>
              <a:t>意图表示的学习</a:t>
            </a:r>
            <a:r>
              <a:rPr lang="zh-CN" altLang="en-US" dirty="0"/>
              <a:t>，意图与知识图谱的关系匹配，并加上</a:t>
            </a:r>
            <a:r>
              <a:rPr lang="zh-CN" altLang="en-CN" dirty="0"/>
              <a:t>可学习</a:t>
            </a:r>
            <a:r>
              <a:rPr lang="zh-CN" altLang="en-US" dirty="0"/>
              <a:t>的参数，表示重要程度。独立性建模用于消除意图的冗余，提高模型效率，可以使用统计方法来进行独立性建模，比如互相关信息、皮尔逊相关系数等。</a:t>
            </a:r>
            <a:endParaRPr lang="en-US" altLang="zh-CN" dirty="0"/>
          </a:p>
          <a:p>
            <a:r>
              <a:rPr lang="en-US" dirty="0" err="1"/>
              <a:t>聚合层的意图图和知识图谱分开定义</a:t>
            </a:r>
            <a:r>
              <a:rPr lang="zh-CN" altLang="en-US" dirty="0"/>
              <a:t>，以为两个图是异构的。</a:t>
            </a:r>
            <a:endParaRPr lang="en-US" altLang="zh-CN" dirty="0"/>
          </a:p>
          <a:p>
            <a:r>
              <a:rPr lang="zh-CN" altLang="en-US" dirty="0"/>
              <a:t>在意图图上，将意图表示向量与物品表示向量作哈达姆乘积，可以强调意图关系的作用，因为不同的意图会驱使不一样的行为，因此对每个意图产生的影响加入一个可学习的</a:t>
            </a:r>
            <a:r>
              <a:rPr lang="en-US" altLang="zh-CN" dirty="0"/>
              <a:t>attention</a:t>
            </a:r>
            <a:r>
              <a:rPr lang="zh-CN" altLang="en-US" dirty="0"/>
              <a:t>参数。</a:t>
            </a:r>
            <a:endParaRPr lang="en-US" altLang="zh-CN" dirty="0"/>
          </a:p>
          <a:p>
            <a:r>
              <a:rPr lang="zh-CN" altLang="en-US" dirty="0"/>
              <a:t>在指数图谱上，对于每个三元组来说，我们对关系</a:t>
            </a:r>
            <a:r>
              <a:rPr lang="en-US" altLang="zh-CN" dirty="0"/>
              <a:t>r</a:t>
            </a:r>
            <a:r>
              <a:rPr lang="zh-CN" altLang="en-US" dirty="0"/>
              <a:t>进行投影操作，也就是</a:t>
            </a:r>
            <a:r>
              <a:rPr lang="en-US" altLang="zh-CN" dirty="0"/>
              <a:t>r</a:t>
            </a:r>
            <a:r>
              <a:rPr lang="zh-CN" altLang="en-US" dirty="0"/>
              <a:t>与</a:t>
            </a:r>
            <a:r>
              <a:rPr lang="en-US" altLang="zh-CN" dirty="0"/>
              <a:t>v</a:t>
            </a:r>
            <a:r>
              <a:rPr lang="zh-CN" altLang="en-US" dirty="0"/>
              <a:t>进行哈达姆乘积后得到关系的信息，并对所有结果求平均得到最终物品的表示。</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因此，关系消息能够表示三元组所携带的不同含义，即使它们的实体完全相同。</a:t>
            </a:r>
            <a:endPar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endParaRPr>
          </a:p>
          <a:p>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前面两个式子如果仅计算一次，仅能聚合其相邻节点的信息，也就是聚合其一阶邻点。通过增加多层多聚合层，可以聚合更高阶的邻点，也就是聚合远点信息。而且这种表示反映了关系之间的相互作用，并保留了路径的整体语义。</a:t>
            </a:r>
            <a:endPar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endParaRPr>
          </a:p>
          <a:p>
            <a:r>
              <a:rPr lang="en-CN" dirty="0"/>
              <a:t>最终u点表示为所有层的表示的和</a:t>
            </a:r>
            <a:r>
              <a:rPr lang="zh-CN" altLang="en-US" dirty="0"/>
              <a:t>，这样就能嵌入意图信息以及知识图谱中的关系路径信息。对用户表示和物品表示进行内积结果表示用户愿意购买商品的可能性。</a:t>
            </a:r>
            <a:endParaRPr lang="en-CN" dirty="0"/>
          </a:p>
        </p:txBody>
      </p:sp>
      <p:sp>
        <p:nvSpPr>
          <p:cNvPr id="4" name="Slide Number Placeholder 3"/>
          <p:cNvSpPr>
            <a:spLocks noGrp="1"/>
          </p:cNvSpPr>
          <p:nvPr>
            <p:ph type="sldNum" sz="quarter" idx="5"/>
          </p:nvPr>
        </p:nvSpPr>
        <p:spPr/>
        <p:txBody>
          <a:bodyPr/>
          <a:lstStyle/>
          <a:p>
            <a:fld id="{5D066F23-C26C-5E4B-9CAB-05A509089B5A}" type="slidenum">
              <a:rPr lang="en-CN" smtClean="0"/>
              <a:t>7</a:t>
            </a:fld>
            <a:endParaRPr lang="en-CN"/>
          </a:p>
        </p:txBody>
      </p:sp>
    </p:spTree>
    <p:extLst>
      <p:ext uri="{BB962C8B-B14F-4D97-AF65-F5344CB8AC3E}">
        <p14:creationId xmlns:p14="http://schemas.microsoft.com/office/powerpoint/2010/main" val="45187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202124"/>
                </a:solidFill>
                <a:effectLst/>
                <a:latin typeface="arial" panose="020B0604020202020204" pitchFamily="34" charset="0"/>
              </a:rPr>
              <a:t>Normalized Discounted Cumulative Gain(</a:t>
            </a:r>
            <a:r>
              <a:rPr lang="en-US" b="0" i="0" u="none" strike="noStrike" dirty="0" err="1">
                <a:solidFill>
                  <a:srgbClr val="202124"/>
                </a:solidFill>
                <a:effectLst/>
                <a:latin typeface="arial" panose="020B0604020202020204" pitchFamily="34" charset="0"/>
              </a:rPr>
              <a:t>ndcg</a:t>
            </a:r>
            <a:r>
              <a:rPr lang="en-US" b="0" i="0" u="none" strike="noStrike" dirty="0">
                <a:solidFill>
                  <a:srgbClr val="202124"/>
                </a:solidFill>
                <a:effectLst/>
                <a:latin typeface="arial" panose="020B0604020202020204" pitchFamily="34" charset="0"/>
              </a:rPr>
              <a:t>): </a:t>
            </a:r>
            <a:r>
              <a:rPr lang="en-US" b="0" i="0" u="none" strike="noStrike" dirty="0" err="1">
                <a:solidFill>
                  <a:srgbClr val="202124"/>
                </a:solidFill>
                <a:effectLst/>
                <a:latin typeface="arial" panose="020B0604020202020204" pitchFamily="34" charset="0"/>
              </a:rPr>
              <a:t>衡量推荐结果相关性的指标</a:t>
            </a:r>
            <a:r>
              <a:rPr lang="zh-CN" altLang="en-US" b="0" i="0" u="none" strike="noStrike" dirty="0">
                <a:solidFill>
                  <a:srgbClr val="202124"/>
                </a:solidFill>
                <a:effectLst/>
                <a:latin typeface="arial" panose="020B0604020202020204" pitchFamily="34" charset="0"/>
              </a:rPr>
              <a:t>，</a:t>
            </a:r>
            <a:r>
              <a:rPr lang="en-US" altLang="zh-CN" b="0" i="0" u="none" strike="noStrike" dirty="0">
                <a:solidFill>
                  <a:srgbClr val="202124"/>
                </a:solidFill>
                <a:effectLst/>
                <a:latin typeface="arial" panose="020B0604020202020204" pitchFamily="34" charset="0"/>
              </a:rPr>
              <a:t>Imp</a:t>
            </a:r>
            <a:r>
              <a:rPr lang="zh-CN" altLang="en-US" b="0" i="0" u="none" strike="noStrike" dirty="0">
                <a:solidFill>
                  <a:srgbClr val="202124"/>
                </a:solidFill>
                <a:effectLst/>
                <a:latin typeface="arial" panose="020B0604020202020204" pitchFamily="34" charset="0"/>
              </a:rPr>
              <a:t>是</a:t>
            </a:r>
            <a:r>
              <a:rPr lang="en-US" altLang="zh-CN" b="0" i="0" u="none" strike="noStrike" dirty="0">
                <a:solidFill>
                  <a:srgbClr val="202124"/>
                </a:solidFill>
                <a:effectLst/>
                <a:latin typeface="arial" panose="020B0604020202020204" pitchFamily="34" charset="0"/>
              </a:rPr>
              <a:t>KGIN</a:t>
            </a:r>
            <a:r>
              <a:rPr lang="zh-CN" altLang="en-US" b="0" i="0" u="none" strike="noStrike" dirty="0">
                <a:solidFill>
                  <a:srgbClr val="202124"/>
                </a:solidFill>
                <a:effectLst/>
                <a:latin typeface="arial" panose="020B0604020202020204" pitchFamily="34" charset="0"/>
              </a:rPr>
              <a:t>模型与最好模型的提升百分比。</a:t>
            </a:r>
            <a:endParaRPr lang="en-US" altLang="zh-CN" b="0" i="0" u="none" strike="noStrike" dirty="0">
              <a:solidFill>
                <a:srgbClr val="202124"/>
              </a:solidFill>
              <a:effectLst/>
              <a:latin typeface="arial" panose="020B0604020202020204" pitchFamily="34" charset="0"/>
            </a:endParaRPr>
          </a:p>
          <a:p>
            <a:pPr marL="228600" indent="-228600" algn="l">
              <a:buAutoNum type="arabicPeriod"/>
            </a:pPr>
            <a:r>
              <a:rPr lang="en-CN" b="0" dirty="0"/>
              <a:t>结果显示KGIN模型对比所有模型在三个数据集中都有明显提升</a:t>
            </a:r>
            <a:r>
              <a:rPr lang="zh-CN" altLang="en-US" b="0" dirty="0"/>
              <a:t>，这得益于三个方面。</a:t>
            </a:r>
            <a:r>
              <a:rPr lang="en-US" altLang="zh-CN" b="0" dirty="0"/>
              <a:t>1.</a:t>
            </a:r>
            <a:r>
              <a:rPr lang="zh-CN" altLang="en-US" b="0" dirty="0"/>
              <a:t>找到了用户的隐藏意图。</a:t>
            </a:r>
            <a:r>
              <a:rPr lang="en-US" altLang="zh-CN" b="0" dirty="0"/>
              <a:t>2.</a:t>
            </a:r>
            <a:r>
              <a:rPr lang="zh-CN" altLang="en-US" b="0" dirty="0"/>
              <a:t>关系路径的聚合方案聚合了更多有用信息。</a:t>
            </a:r>
            <a:endParaRPr lang="en-US" altLang="zh-CN" b="0" dirty="0"/>
          </a:p>
          <a:p>
            <a:pPr marL="228600" indent="-228600" algn="l">
              <a:buAutoNum type="arabicPeriod"/>
            </a:pPr>
            <a:r>
              <a:rPr lang="zh-CN" altLang="en-US" b="0" dirty="0"/>
              <a:t>模型在</a:t>
            </a:r>
            <a:r>
              <a:rPr lang="en-US" altLang="zh-CN" b="0" dirty="0"/>
              <a:t>AB</a:t>
            </a:r>
            <a:r>
              <a:rPr lang="zh-CN" altLang="en-US" b="0" dirty="0"/>
              <a:t>上的提升明显高于</a:t>
            </a:r>
            <a:r>
              <a:rPr lang="en-US" altLang="zh-CN" b="0" dirty="0"/>
              <a:t>Alibaba</a:t>
            </a:r>
            <a:r>
              <a:rPr lang="zh-CN" altLang="en-US" b="0" dirty="0"/>
              <a:t>。这是因为</a:t>
            </a:r>
            <a:r>
              <a:rPr lang="en-US" altLang="zh-CN" b="0" dirty="0"/>
              <a:t>AB</a:t>
            </a:r>
            <a:r>
              <a:rPr lang="zh-CN" altLang="en-US" b="0" dirty="0"/>
              <a:t>数据集上的知识图谱信息密度更高，信息更加丰富。其次是</a:t>
            </a:r>
            <a:r>
              <a:rPr lang="en-US" altLang="zh-CN" b="0" dirty="0"/>
              <a:t>Ali</a:t>
            </a:r>
            <a:r>
              <a:rPr lang="zh-CN" altLang="en-US" b="0" dirty="0"/>
              <a:t>数据集上一阶邻点信息占主导因素，而</a:t>
            </a:r>
            <a:r>
              <a:rPr lang="en-US" altLang="zh-CN" b="0" dirty="0"/>
              <a:t>KGIN</a:t>
            </a:r>
            <a:r>
              <a:rPr lang="zh-CN" altLang="en-US" b="0" dirty="0"/>
              <a:t>模型更擅长挖掘远距离的高阶信息。</a:t>
            </a:r>
            <a:endParaRPr lang="en-US" altLang="zh-CN" b="0" dirty="0"/>
          </a:p>
          <a:p>
            <a:pPr algn="l"/>
            <a:endParaRPr lang="en-CN" b="0" dirty="0"/>
          </a:p>
        </p:txBody>
      </p:sp>
      <p:sp>
        <p:nvSpPr>
          <p:cNvPr id="4" name="Slide Number Placeholder 3"/>
          <p:cNvSpPr>
            <a:spLocks noGrp="1"/>
          </p:cNvSpPr>
          <p:nvPr>
            <p:ph type="sldNum" sz="quarter" idx="5"/>
          </p:nvPr>
        </p:nvSpPr>
        <p:spPr/>
        <p:txBody>
          <a:bodyPr/>
          <a:lstStyle/>
          <a:p>
            <a:fld id="{5D066F23-C26C-5E4B-9CAB-05A509089B5A}" type="slidenum">
              <a:rPr lang="en-CN" smtClean="0"/>
              <a:t>8</a:t>
            </a:fld>
            <a:endParaRPr lang="en-CN"/>
          </a:p>
        </p:txBody>
      </p:sp>
    </p:spTree>
    <p:extLst>
      <p:ext uri="{BB962C8B-B14F-4D97-AF65-F5344CB8AC3E}">
        <p14:creationId xmlns:p14="http://schemas.microsoft.com/office/powerpoint/2010/main" val="261792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N" b="0" dirty="0"/>
              <a:t>为了探究我们设计的意图和路径聚合是否起到作用</a:t>
            </a:r>
            <a:r>
              <a:rPr lang="zh-CN" altLang="en-US" b="0" dirty="0"/>
              <a:t>，我们进行了一些对比实验。第一个模型是去掉了所有的意图以及知识图谱的关系，第二个模型去掉了所有的意图但保留知识图谱的关系。</a:t>
            </a:r>
            <a:endParaRPr lang="en-US" altLang="zh-CN" b="0" dirty="0"/>
          </a:p>
          <a:p>
            <a:pPr algn="l"/>
            <a:r>
              <a:rPr lang="zh-CN" altLang="en-US" b="0" dirty="0"/>
              <a:t>当我们去掉了所有的关系后结果的精确度下降，这表明知识图谱中的关系能够给模型提供有用的信息。</a:t>
            </a:r>
            <a:endParaRPr lang="en-US" altLang="zh-CN" b="0" dirty="0"/>
          </a:p>
          <a:p>
            <a:pPr algn="l"/>
            <a:r>
              <a:rPr lang="zh-CN" altLang="en-US" b="0" dirty="0"/>
              <a:t>而仅提供关系信息，但是没有加入意图的模型中，用户的商品偏好关系非常粗糙，从而导致用户的表示不够精准。</a:t>
            </a:r>
            <a:endParaRPr lang="en-US" altLang="zh-CN" b="0" dirty="0"/>
          </a:p>
        </p:txBody>
      </p:sp>
      <p:sp>
        <p:nvSpPr>
          <p:cNvPr id="4" name="Slide Number Placeholder 3"/>
          <p:cNvSpPr>
            <a:spLocks noGrp="1"/>
          </p:cNvSpPr>
          <p:nvPr>
            <p:ph type="sldNum" sz="quarter" idx="5"/>
          </p:nvPr>
        </p:nvSpPr>
        <p:spPr/>
        <p:txBody>
          <a:bodyPr/>
          <a:lstStyle/>
          <a:p>
            <a:fld id="{5D066F23-C26C-5E4B-9CAB-05A509089B5A}" type="slidenum">
              <a:rPr lang="en-CN" smtClean="0"/>
              <a:t>9</a:t>
            </a:fld>
            <a:endParaRPr lang="en-CN"/>
          </a:p>
        </p:txBody>
      </p:sp>
    </p:spTree>
    <p:extLst>
      <p:ext uri="{BB962C8B-B14F-4D97-AF65-F5344CB8AC3E}">
        <p14:creationId xmlns:p14="http://schemas.microsoft.com/office/powerpoint/2010/main" val="186445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AC08-9935-08A6-FB9E-1AF21499D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D549E64-FE62-C831-9C38-ED78EABB8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EB1FF42F-23C9-5630-A0F0-63554EF97C7D}"/>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FBD3903E-F471-B9D2-E4A4-3A22A032D9E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B0EB71B-4CBE-B2E8-B649-2A46A506A7A5}"/>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143215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49D4-0B41-AD8E-49BE-F639C5923DC1}"/>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59F9AF6-BE4C-1DC4-3080-09A7B4EAB0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2053DFB-7E89-12D3-33F5-ADBD72E7AA97}"/>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647720AB-068F-68D2-E9A5-2DA9FC61372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C49C72F-9C91-439E-579F-EB2C7665860C}"/>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269898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21EA0-7D89-92CC-56D1-496A2DD646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FC7B80A-1FAE-CCAE-DFB7-C001B33DC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8583014-5E2F-9758-5A53-B973A5FEC964}"/>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95969807-E1A8-50BD-30EF-BFDBA075254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E0042C9-727C-1012-73B7-7A1EDD1BB060}"/>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208617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6191-E0CB-A094-30C2-186EF8161C2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77BE4B8-E80D-3F93-D09A-5B1392A20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4C58798-CE84-6D97-D96F-F4B4A629FF1B}"/>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8CB90BAF-EB46-620F-0C1C-13107AE9E86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ADEF1BD-5272-44DB-E4E4-9A645E406107}"/>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84408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3FCC-8F82-568E-B3DF-26A34E2079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BC95BB1-3050-2A3E-4FFF-DE2B49267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9294A-233A-5F52-2E64-34D1B15554BC}"/>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DDACBCF0-F3E9-C911-48DF-B18A9750DF7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B481D5F-FF3F-E6C4-B3CC-3A2A28ACE36F}"/>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463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E403-6F61-9A01-E9FD-507C8F3E503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EB91143-3E3C-1C29-0D39-9C21C8931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786F6F0B-7288-4823-7FAD-46E302107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4C1DB272-21BF-4429-E5B9-95D169E47572}"/>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6" name="Footer Placeholder 5">
            <a:extLst>
              <a:ext uri="{FF2B5EF4-FFF2-40B4-BE49-F238E27FC236}">
                <a16:creationId xmlns:a16="http://schemas.microsoft.com/office/drawing/2014/main" id="{60A9C6EC-69EA-0035-97B7-861F0D158BC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9691374-9705-3D6D-6884-4491EF350CD2}"/>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76292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7F61-4E4C-1606-52BA-C2C2E704FBF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7FD621A-B975-E211-7EEF-5FED41EE8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962F-06EA-7F0F-2B36-34B671F9C0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05567350-30EA-6A68-BED3-47BCA4E93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9D447-A80A-DC30-3960-19EBBEBFF2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9EE178A-49B5-1509-5F32-47EEE638C1D9}"/>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8" name="Footer Placeholder 7">
            <a:extLst>
              <a:ext uri="{FF2B5EF4-FFF2-40B4-BE49-F238E27FC236}">
                <a16:creationId xmlns:a16="http://schemas.microsoft.com/office/drawing/2014/main" id="{83E3545C-F750-6159-79B4-90B82CC050FB}"/>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C5D5A2CD-AB48-7CFE-95C5-445BCC180650}"/>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36944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E576-153A-DF71-CC66-64E0A9054D1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4AD6895C-5E01-C6EE-C414-25A81A319207}"/>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4" name="Footer Placeholder 3">
            <a:extLst>
              <a:ext uri="{FF2B5EF4-FFF2-40B4-BE49-F238E27FC236}">
                <a16:creationId xmlns:a16="http://schemas.microsoft.com/office/drawing/2014/main" id="{4BFCD2B3-A618-F9C5-CA64-1B93B06C4D4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94EA26BD-3E64-0195-74A9-839507EDE64C}"/>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386623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D15E2-5B20-9590-9626-BA6D65CA67A5}"/>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3" name="Footer Placeholder 2">
            <a:extLst>
              <a:ext uri="{FF2B5EF4-FFF2-40B4-BE49-F238E27FC236}">
                <a16:creationId xmlns:a16="http://schemas.microsoft.com/office/drawing/2014/main" id="{7FB81D2B-0548-7ACF-6729-58A5790E299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BA9A17B-9D4C-0536-E16B-B308D3445FFF}"/>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345898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C5D3-8E30-CF2D-8836-779341B4A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727CE0B-326C-94C7-E6AC-2F92F0E75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55C2F26-A95A-3E41-DED8-55E2E8F28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804D6-E117-BB56-6E3D-D5FF9E22688D}"/>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6" name="Footer Placeholder 5">
            <a:extLst>
              <a:ext uri="{FF2B5EF4-FFF2-40B4-BE49-F238E27FC236}">
                <a16:creationId xmlns:a16="http://schemas.microsoft.com/office/drawing/2014/main" id="{E7F44B07-23CB-B219-93CF-79BB2108781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338E868-7B1B-B8F1-732C-7484E933B3EC}"/>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261202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8064-7F9E-840B-DB57-3E256D69B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5A5BFD0-5CA0-64A2-A40F-4E10E3DAD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5590591-B8AA-1D8B-6378-4A7A58E41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6D346-AA51-C2D5-1A9B-1D46EA4B3964}"/>
              </a:ext>
            </a:extLst>
          </p:cNvPr>
          <p:cNvSpPr>
            <a:spLocks noGrp="1"/>
          </p:cNvSpPr>
          <p:nvPr>
            <p:ph type="dt" sz="half" idx="10"/>
          </p:nvPr>
        </p:nvSpPr>
        <p:spPr/>
        <p:txBody>
          <a:bodyPr/>
          <a:lstStyle/>
          <a:p>
            <a:fld id="{1507AADF-9D5B-B844-B167-6B6DCF035894}" type="datetimeFigureOut">
              <a:rPr lang="en-CN" smtClean="0"/>
              <a:t>2022/9/20</a:t>
            </a:fld>
            <a:endParaRPr lang="en-CN"/>
          </a:p>
        </p:txBody>
      </p:sp>
      <p:sp>
        <p:nvSpPr>
          <p:cNvPr id="6" name="Footer Placeholder 5">
            <a:extLst>
              <a:ext uri="{FF2B5EF4-FFF2-40B4-BE49-F238E27FC236}">
                <a16:creationId xmlns:a16="http://schemas.microsoft.com/office/drawing/2014/main" id="{88C72AED-C74E-F0FA-026E-6B0E13B7FB7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769CC15-66E1-1238-5BF9-AB21413FCBEA}"/>
              </a:ext>
            </a:extLst>
          </p:cNvPr>
          <p:cNvSpPr>
            <a:spLocks noGrp="1"/>
          </p:cNvSpPr>
          <p:nvPr>
            <p:ph type="sldNum" sz="quarter" idx="12"/>
          </p:nvPr>
        </p:nvSpPr>
        <p:spPr/>
        <p:txBody>
          <a:bodyPr/>
          <a:lstStyle/>
          <a:p>
            <a:fld id="{B618F466-595A-2C48-958E-E8A5C60C84ED}" type="slidenum">
              <a:rPr lang="en-CN" smtClean="0"/>
              <a:t>‹#›</a:t>
            </a:fld>
            <a:endParaRPr lang="en-CN"/>
          </a:p>
        </p:txBody>
      </p:sp>
    </p:spTree>
    <p:extLst>
      <p:ext uri="{BB962C8B-B14F-4D97-AF65-F5344CB8AC3E}">
        <p14:creationId xmlns:p14="http://schemas.microsoft.com/office/powerpoint/2010/main" val="119016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C1827-3A34-7621-0AAA-5CFDDF02E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36EA32E-4FBA-3461-0781-0034916FB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773A5FD-092E-E96A-A682-509054C65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7AADF-9D5B-B844-B167-6B6DCF035894}" type="datetimeFigureOut">
              <a:rPr lang="en-CN" smtClean="0"/>
              <a:t>2022/9/20</a:t>
            </a:fld>
            <a:endParaRPr lang="en-CN"/>
          </a:p>
        </p:txBody>
      </p:sp>
      <p:sp>
        <p:nvSpPr>
          <p:cNvPr id="5" name="Footer Placeholder 4">
            <a:extLst>
              <a:ext uri="{FF2B5EF4-FFF2-40B4-BE49-F238E27FC236}">
                <a16:creationId xmlns:a16="http://schemas.microsoft.com/office/drawing/2014/main" id="{E2FAEFAB-F3AA-1B9F-B223-1C635B654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B9AE1D3-F629-80A1-7BE2-EEC5466DA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8F466-595A-2C48-958E-E8A5C60C84ED}" type="slidenum">
              <a:rPr lang="en-CN" smtClean="0"/>
              <a:t>‹#›</a:t>
            </a:fld>
            <a:endParaRPr lang="en-CN"/>
          </a:p>
        </p:txBody>
      </p:sp>
    </p:spTree>
    <p:extLst>
      <p:ext uri="{BB962C8B-B14F-4D97-AF65-F5344CB8AC3E}">
        <p14:creationId xmlns:p14="http://schemas.microsoft.com/office/powerpoint/2010/main" val="401411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DAB1-4D2C-1D1C-5863-E5F754A1943D}"/>
              </a:ext>
            </a:extLst>
          </p:cNvPr>
          <p:cNvSpPr>
            <a:spLocks noGrp="1"/>
          </p:cNvSpPr>
          <p:nvPr>
            <p:ph type="ctrTitle"/>
          </p:nvPr>
        </p:nvSpPr>
        <p:spPr>
          <a:xfrm>
            <a:off x="1524000" y="1122363"/>
            <a:ext cx="9144000" cy="1389609"/>
          </a:xfrm>
        </p:spPr>
        <p:txBody>
          <a:bodyPr>
            <a:normAutofit/>
          </a:bodyPr>
          <a:lstStyle/>
          <a:p>
            <a:r>
              <a:rPr lang="en-US" sz="4000" b="1" dirty="0"/>
              <a:t>Learning Intents behind Interactions with Knowledge Graph for Recommendation</a:t>
            </a:r>
            <a:endParaRPr lang="en-CN" sz="4000" b="1" dirty="0"/>
          </a:p>
        </p:txBody>
      </p:sp>
      <p:sp>
        <p:nvSpPr>
          <p:cNvPr id="3" name="Subtitle 2">
            <a:extLst>
              <a:ext uri="{FF2B5EF4-FFF2-40B4-BE49-F238E27FC236}">
                <a16:creationId xmlns:a16="http://schemas.microsoft.com/office/drawing/2014/main" id="{02CE3191-73C2-B12D-2878-6B5393CDE78A}"/>
              </a:ext>
            </a:extLst>
          </p:cNvPr>
          <p:cNvSpPr>
            <a:spLocks noGrp="1"/>
          </p:cNvSpPr>
          <p:nvPr>
            <p:ph type="subTitle" idx="1"/>
          </p:nvPr>
        </p:nvSpPr>
        <p:spPr>
          <a:xfrm>
            <a:off x="2230582" y="2992438"/>
            <a:ext cx="7730835" cy="1655762"/>
          </a:xfrm>
        </p:spPr>
        <p:txBody>
          <a:bodyPr>
            <a:normAutofit fontScale="92500" lnSpcReduction="10000"/>
          </a:bodyPr>
          <a:lstStyle/>
          <a:p>
            <a:r>
              <a:rPr lang="en-US" dirty="0">
                <a:solidFill>
                  <a:schemeClr val="tx1">
                    <a:lumMod val="75000"/>
                    <a:lumOff val="25000"/>
                  </a:schemeClr>
                </a:solidFill>
              </a:rPr>
              <a:t>In this study, we e</a:t>
            </a:r>
            <a:r>
              <a:rPr lang="en-CN" dirty="0">
                <a:solidFill>
                  <a:schemeClr val="tx1">
                    <a:lumMod val="75000"/>
                    <a:lumOff val="25000"/>
                  </a:schemeClr>
                </a:solidFill>
              </a:rPr>
              <a:t>xplore intents behind a user-item interaction by using auxiliary item knowledge, and propose a new model, </a:t>
            </a:r>
            <a:r>
              <a:rPr lang="en-CN" i="1" dirty="0">
                <a:solidFill>
                  <a:schemeClr val="tx1">
                    <a:lumMod val="75000"/>
                    <a:lumOff val="25000"/>
                  </a:schemeClr>
                </a:solidFill>
              </a:rPr>
              <a:t>Knowledge Graph-based Intent Network</a:t>
            </a:r>
            <a:r>
              <a:rPr lang="en-CN" dirty="0">
                <a:solidFill>
                  <a:schemeClr val="tx1">
                    <a:lumMod val="75000"/>
                    <a:lumOff val="25000"/>
                  </a:schemeClr>
                </a:solidFill>
              </a:rPr>
              <a:t>(KGIN)</a:t>
            </a:r>
          </a:p>
          <a:p>
            <a:r>
              <a:rPr lang="en-CN" dirty="0">
                <a:solidFill>
                  <a:schemeClr val="tx1">
                    <a:lumMod val="75000"/>
                    <a:lumOff val="25000"/>
                  </a:schemeClr>
                </a:solidFill>
              </a:rPr>
              <a:t>Furthermore, we devise a new information aggregation scheme for GNN.</a:t>
            </a:r>
          </a:p>
        </p:txBody>
      </p:sp>
      <p:sp>
        <p:nvSpPr>
          <p:cNvPr id="4" name="TextBox 3">
            <a:extLst>
              <a:ext uri="{FF2B5EF4-FFF2-40B4-BE49-F238E27FC236}">
                <a16:creationId xmlns:a16="http://schemas.microsoft.com/office/drawing/2014/main" id="{9B7E307E-0E84-FB55-E416-0C44BC497AB3}"/>
              </a:ext>
            </a:extLst>
          </p:cNvPr>
          <p:cNvSpPr txBox="1"/>
          <p:nvPr/>
        </p:nvSpPr>
        <p:spPr>
          <a:xfrm>
            <a:off x="10668000" y="1367210"/>
            <a:ext cx="1329732" cy="923330"/>
          </a:xfrm>
          <a:prstGeom prst="rect">
            <a:avLst/>
          </a:prstGeom>
          <a:noFill/>
        </p:spPr>
        <p:txBody>
          <a:bodyPr wrap="square" rtlCol="0">
            <a:spAutoFit/>
          </a:bodyPr>
          <a:lstStyle/>
          <a:p>
            <a:r>
              <a:rPr lang="en-CN" dirty="0">
                <a:solidFill>
                  <a:schemeClr val="bg1">
                    <a:lumMod val="50000"/>
                  </a:schemeClr>
                </a:solidFill>
              </a:rPr>
              <a:t>www’21</a:t>
            </a:r>
          </a:p>
          <a:p>
            <a:r>
              <a:rPr lang="en-CN" dirty="0">
                <a:solidFill>
                  <a:schemeClr val="bg1">
                    <a:lumMod val="50000"/>
                  </a:schemeClr>
                </a:solidFill>
              </a:rPr>
              <a:t>CCF</a:t>
            </a:r>
            <a:r>
              <a:rPr lang="zh-CN" altLang="en-US" dirty="0">
                <a:solidFill>
                  <a:schemeClr val="bg1">
                    <a:lumMod val="50000"/>
                  </a:schemeClr>
                </a:solidFill>
              </a:rPr>
              <a:t> </a:t>
            </a:r>
            <a:r>
              <a:rPr lang="en-US" altLang="zh-CN" dirty="0">
                <a:solidFill>
                  <a:schemeClr val="bg1">
                    <a:lumMod val="50000"/>
                  </a:schemeClr>
                </a:solidFill>
              </a:rPr>
              <a:t>A</a:t>
            </a:r>
          </a:p>
          <a:p>
            <a:r>
              <a:rPr lang="en-CN" dirty="0">
                <a:solidFill>
                  <a:schemeClr val="bg1">
                    <a:lumMod val="50000"/>
                  </a:schemeClr>
                </a:solidFill>
              </a:rPr>
              <a:t>”: 30</a:t>
            </a:r>
          </a:p>
        </p:txBody>
      </p:sp>
    </p:spTree>
    <p:extLst>
      <p:ext uri="{BB962C8B-B14F-4D97-AF65-F5344CB8AC3E}">
        <p14:creationId xmlns:p14="http://schemas.microsoft.com/office/powerpoint/2010/main" val="68888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FF84-83BC-8B7A-B6A5-BF31233B5127}"/>
              </a:ext>
            </a:extLst>
          </p:cNvPr>
          <p:cNvSpPr>
            <a:spLocks noGrp="1"/>
          </p:cNvSpPr>
          <p:nvPr>
            <p:ph type="title"/>
          </p:nvPr>
        </p:nvSpPr>
        <p:spPr>
          <a:xfrm>
            <a:off x="443753" y="0"/>
            <a:ext cx="10515600" cy="1325563"/>
          </a:xfrm>
        </p:spPr>
        <p:txBody>
          <a:bodyPr/>
          <a:lstStyle/>
          <a:p>
            <a:r>
              <a:rPr lang="en-CN" dirty="0"/>
              <a:t>EXPREMENTS</a:t>
            </a:r>
          </a:p>
        </p:txBody>
      </p:sp>
      <p:sp>
        <p:nvSpPr>
          <p:cNvPr id="5" name="TextBox 4">
            <a:extLst>
              <a:ext uri="{FF2B5EF4-FFF2-40B4-BE49-F238E27FC236}">
                <a16:creationId xmlns:a16="http://schemas.microsoft.com/office/drawing/2014/main" id="{22CA38B0-5F5D-36ED-A46C-A6E3B6BA39BA}"/>
              </a:ext>
            </a:extLst>
          </p:cNvPr>
          <p:cNvSpPr txBox="1"/>
          <p:nvPr/>
        </p:nvSpPr>
        <p:spPr>
          <a:xfrm>
            <a:off x="1488141" y="3299012"/>
            <a:ext cx="9305365" cy="646331"/>
          </a:xfrm>
          <a:prstGeom prst="rect">
            <a:avLst/>
          </a:prstGeom>
          <a:noFill/>
        </p:spPr>
        <p:txBody>
          <a:bodyPr wrap="square" rtlCol="0">
            <a:spAutoFit/>
          </a:bodyPr>
          <a:lstStyle/>
          <a:p>
            <a:pPr marL="342900" indent="-342900">
              <a:buFont typeface="+mj-lt"/>
              <a:buAutoNum type="arabicPeriod"/>
            </a:pPr>
            <a:r>
              <a:rPr lang="en-US" dirty="0"/>
              <a:t>Increasing the model depth is able to enhance the predictive results in most cases.</a:t>
            </a:r>
          </a:p>
          <a:p>
            <a:pPr marL="342900" indent="-342900">
              <a:buFont typeface="+mj-lt"/>
              <a:buAutoNum type="arabicPeriod"/>
            </a:pPr>
            <a:r>
              <a:rPr lang="en-US" dirty="0"/>
              <a:t>Some dataset is not suitable for long range connectivity.</a:t>
            </a:r>
            <a:endParaRPr lang="en-CN" dirty="0"/>
          </a:p>
        </p:txBody>
      </p:sp>
      <p:pic>
        <p:nvPicPr>
          <p:cNvPr id="3" name="Picture 2">
            <a:extLst>
              <a:ext uri="{FF2B5EF4-FFF2-40B4-BE49-F238E27FC236}">
                <a16:creationId xmlns:a16="http://schemas.microsoft.com/office/drawing/2014/main" id="{B977CC90-5C06-55C8-8B37-976AA53954BA}"/>
              </a:ext>
            </a:extLst>
          </p:cNvPr>
          <p:cNvPicPr>
            <a:picLocks noChangeAspect="1"/>
          </p:cNvPicPr>
          <p:nvPr/>
        </p:nvPicPr>
        <p:blipFill>
          <a:blip r:embed="rId3"/>
          <a:stretch>
            <a:fillRect/>
          </a:stretch>
        </p:blipFill>
        <p:spPr>
          <a:xfrm>
            <a:off x="2316256" y="937142"/>
            <a:ext cx="7559488" cy="2290754"/>
          </a:xfrm>
          <a:prstGeom prst="rect">
            <a:avLst/>
          </a:prstGeom>
        </p:spPr>
      </p:pic>
    </p:spTree>
    <p:extLst>
      <p:ext uri="{BB962C8B-B14F-4D97-AF65-F5344CB8AC3E}">
        <p14:creationId xmlns:p14="http://schemas.microsoft.com/office/powerpoint/2010/main" val="170953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FF84-83BC-8B7A-B6A5-BF31233B5127}"/>
              </a:ext>
            </a:extLst>
          </p:cNvPr>
          <p:cNvSpPr>
            <a:spLocks noGrp="1"/>
          </p:cNvSpPr>
          <p:nvPr>
            <p:ph type="title"/>
          </p:nvPr>
        </p:nvSpPr>
        <p:spPr>
          <a:xfrm>
            <a:off x="443753" y="0"/>
            <a:ext cx="10515600" cy="1325563"/>
          </a:xfrm>
        </p:spPr>
        <p:txBody>
          <a:bodyPr/>
          <a:lstStyle/>
          <a:p>
            <a:r>
              <a:rPr lang="en-CN" dirty="0"/>
              <a:t>EXPREMENTS</a:t>
            </a:r>
          </a:p>
        </p:txBody>
      </p:sp>
      <p:sp>
        <p:nvSpPr>
          <p:cNvPr id="5" name="TextBox 4">
            <a:extLst>
              <a:ext uri="{FF2B5EF4-FFF2-40B4-BE49-F238E27FC236}">
                <a16:creationId xmlns:a16="http://schemas.microsoft.com/office/drawing/2014/main" id="{22CA38B0-5F5D-36ED-A46C-A6E3B6BA39BA}"/>
              </a:ext>
            </a:extLst>
          </p:cNvPr>
          <p:cNvSpPr txBox="1"/>
          <p:nvPr/>
        </p:nvSpPr>
        <p:spPr>
          <a:xfrm>
            <a:off x="1371600" y="4446167"/>
            <a:ext cx="9305365" cy="646331"/>
          </a:xfrm>
          <a:prstGeom prst="rect">
            <a:avLst/>
          </a:prstGeom>
          <a:noFill/>
        </p:spPr>
        <p:txBody>
          <a:bodyPr wrap="square" rtlCol="0">
            <a:spAutoFit/>
          </a:bodyPr>
          <a:lstStyle/>
          <a:p>
            <a:pPr marL="342900" indent="-342900">
              <a:buFont typeface="+mj-lt"/>
              <a:buAutoNum type="arabicPeriod"/>
            </a:pPr>
            <a:r>
              <a:rPr lang="en-US" dirty="0"/>
              <a:t>Increasing the intent number enhances the performance in most cases.</a:t>
            </a:r>
          </a:p>
          <a:p>
            <a:pPr marL="342900" indent="-342900">
              <a:buFont typeface="+mj-lt"/>
              <a:buAutoNum type="arabicPeriod"/>
            </a:pPr>
            <a:r>
              <a:rPr lang="en-US" dirty="0"/>
              <a:t>In Amazon-Book, continuing one more partition beyond |P | = 4</a:t>
            </a:r>
            <a:r>
              <a:rPr lang="zh-CN" altLang="en-US" dirty="0"/>
              <a:t> </a:t>
            </a:r>
            <a:r>
              <a:rPr lang="en-US" dirty="0"/>
              <a:t>impairs the accuracy.</a:t>
            </a:r>
            <a:endParaRPr lang="en-CN" dirty="0"/>
          </a:p>
        </p:txBody>
      </p:sp>
      <p:pic>
        <p:nvPicPr>
          <p:cNvPr id="4" name="Picture 3">
            <a:extLst>
              <a:ext uri="{FF2B5EF4-FFF2-40B4-BE49-F238E27FC236}">
                <a16:creationId xmlns:a16="http://schemas.microsoft.com/office/drawing/2014/main" id="{AC13BEDE-49A9-81E5-A5CF-4E3F14A0B0D3}"/>
              </a:ext>
            </a:extLst>
          </p:cNvPr>
          <p:cNvPicPr>
            <a:picLocks noChangeAspect="1"/>
          </p:cNvPicPr>
          <p:nvPr/>
        </p:nvPicPr>
        <p:blipFill>
          <a:blip r:embed="rId3"/>
          <a:stretch>
            <a:fillRect/>
          </a:stretch>
        </p:blipFill>
        <p:spPr>
          <a:xfrm>
            <a:off x="2556809" y="1165084"/>
            <a:ext cx="6289488" cy="2780259"/>
          </a:xfrm>
          <a:prstGeom prst="rect">
            <a:avLst/>
          </a:prstGeom>
        </p:spPr>
      </p:pic>
    </p:spTree>
    <p:extLst>
      <p:ext uri="{BB962C8B-B14F-4D97-AF65-F5344CB8AC3E}">
        <p14:creationId xmlns:p14="http://schemas.microsoft.com/office/powerpoint/2010/main" val="92531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BB5-2AD1-443E-BB8B-656BECE9F4D2}"/>
              </a:ext>
            </a:extLst>
          </p:cNvPr>
          <p:cNvSpPr>
            <a:spLocks noGrp="1"/>
          </p:cNvSpPr>
          <p:nvPr>
            <p:ph type="title"/>
          </p:nvPr>
        </p:nvSpPr>
        <p:spPr/>
        <p:txBody>
          <a:bodyPr/>
          <a:lstStyle/>
          <a:p>
            <a:r>
              <a:rPr lang="en-CN" dirty="0"/>
              <a:t>问题描述</a:t>
            </a:r>
          </a:p>
        </p:txBody>
      </p:sp>
      <p:sp>
        <p:nvSpPr>
          <p:cNvPr id="3" name="TextBox 2">
            <a:extLst>
              <a:ext uri="{FF2B5EF4-FFF2-40B4-BE49-F238E27FC236}">
                <a16:creationId xmlns:a16="http://schemas.microsoft.com/office/drawing/2014/main" id="{2EEAB805-2B26-22FF-BE60-A3D51EBFA635}"/>
              </a:ext>
            </a:extLst>
          </p:cNvPr>
          <p:cNvSpPr txBox="1"/>
          <p:nvPr/>
        </p:nvSpPr>
        <p:spPr>
          <a:xfrm>
            <a:off x="838200" y="2133536"/>
            <a:ext cx="1125629" cy="369332"/>
          </a:xfrm>
          <a:prstGeom prst="rect">
            <a:avLst/>
          </a:prstGeom>
          <a:noFill/>
        </p:spPr>
        <p:txBody>
          <a:bodyPr wrap="none" rtlCol="0">
            <a:spAutoFit/>
          </a:bodyPr>
          <a:lstStyle/>
          <a:p>
            <a:r>
              <a:rPr lang="zh-CN" altLang="en-US" dirty="0"/>
              <a:t>交互信息</a:t>
            </a:r>
          </a:p>
        </p:txBody>
      </p:sp>
      <p:pic>
        <p:nvPicPr>
          <p:cNvPr id="4" name="Picture 3">
            <a:extLst>
              <a:ext uri="{FF2B5EF4-FFF2-40B4-BE49-F238E27FC236}">
                <a16:creationId xmlns:a16="http://schemas.microsoft.com/office/drawing/2014/main" id="{05B68179-98D5-E209-2588-60C29829C164}"/>
              </a:ext>
            </a:extLst>
          </p:cNvPr>
          <p:cNvPicPr>
            <a:picLocks noChangeAspect="1"/>
          </p:cNvPicPr>
          <p:nvPr/>
        </p:nvPicPr>
        <p:blipFill>
          <a:blip r:embed="rId3"/>
          <a:stretch>
            <a:fillRect/>
          </a:stretch>
        </p:blipFill>
        <p:spPr>
          <a:xfrm>
            <a:off x="2376139" y="2198068"/>
            <a:ext cx="2667000" cy="304800"/>
          </a:xfrm>
          <a:prstGeom prst="rect">
            <a:avLst/>
          </a:prstGeom>
        </p:spPr>
      </p:pic>
      <p:sp>
        <p:nvSpPr>
          <p:cNvPr id="5" name="TextBox 4">
            <a:extLst>
              <a:ext uri="{FF2B5EF4-FFF2-40B4-BE49-F238E27FC236}">
                <a16:creationId xmlns:a16="http://schemas.microsoft.com/office/drawing/2014/main" id="{F0C05293-0950-2934-D653-BB692156F283}"/>
              </a:ext>
            </a:extLst>
          </p:cNvPr>
          <p:cNvSpPr txBox="1"/>
          <p:nvPr/>
        </p:nvSpPr>
        <p:spPr>
          <a:xfrm>
            <a:off x="838200" y="3274433"/>
            <a:ext cx="1141659" cy="369332"/>
          </a:xfrm>
          <a:prstGeom prst="rect">
            <a:avLst/>
          </a:prstGeom>
          <a:noFill/>
        </p:spPr>
        <p:txBody>
          <a:bodyPr wrap="none" rtlCol="0">
            <a:spAutoFit/>
          </a:bodyPr>
          <a:lstStyle/>
          <a:p>
            <a:r>
              <a:rPr kumimoji="1" lang="zh-CN" altLang="en-US" dirty="0"/>
              <a:t>知识图谱</a:t>
            </a:r>
          </a:p>
        </p:txBody>
      </p:sp>
      <p:pic>
        <p:nvPicPr>
          <p:cNvPr id="7" name="Picture 6">
            <a:extLst>
              <a:ext uri="{FF2B5EF4-FFF2-40B4-BE49-F238E27FC236}">
                <a16:creationId xmlns:a16="http://schemas.microsoft.com/office/drawing/2014/main" id="{668523C5-C9A5-AF88-46DA-8EBF13A43AE3}"/>
              </a:ext>
            </a:extLst>
          </p:cNvPr>
          <p:cNvPicPr>
            <a:picLocks noChangeAspect="1"/>
          </p:cNvPicPr>
          <p:nvPr/>
        </p:nvPicPr>
        <p:blipFill>
          <a:blip r:embed="rId4"/>
          <a:stretch>
            <a:fillRect/>
          </a:stretch>
        </p:blipFill>
        <p:spPr>
          <a:xfrm>
            <a:off x="2299939" y="3344541"/>
            <a:ext cx="2819400" cy="304800"/>
          </a:xfrm>
          <a:prstGeom prst="rect">
            <a:avLst/>
          </a:prstGeom>
        </p:spPr>
      </p:pic>
      <p:sp>
        <p:nvSpPr>
          <p:cNvPr id="8" name="TextBox 7">
            <a:extLst>
              <a:ext uri="{FF2B5EF4-FFF2-40B4-BE49-F238E27FC236}">
                <a16:creationId xmlns:a16="http://schemas.microsoft.com/office/drawing/2014/main" id="{A9442990-7969-A38F-D7D3-3B9EB3BEAE7B}"/>
              </a:ext>
            </a:extLst>
          </p:cNvPr>
          <p:cNvSpPr txBox="1"/>
          <p:nvPr/>
        </p:nvSpPr>
        <p:spPr>
          <a:xfrm>
            <a:off x="838199" y="4415330"/>
            <a:ext cx="1107996" cy="369332"/>
          </a:xfrm>
          <a:prstGeom prst="rect">
            <a:avLst/>
          </a:prstGeom>
          <a:noFill/>
        </p:spPr>
        <p:txBody>
          <a:bodyPr wrap="none" rtlCol="0">
            <a:spAutoFit/>
          </a:bodyPr>
          <a:lstStyle/>
          <a:p>
            <a:r>
              <a:rPr kumimoji="1" lang="zh-CN" altLang="en-US" dirty="0"/>
              <a:t>问题描述</a:t>
            </a:r>
          </a:p>
        </p:txBody>
      </p:sp>
      <p:sp>
        <p:nvSpPr>
          <p:cNvPr id="9" name="TextBox 8">
            <a:extLst>
              <a:ext uri="{FF2B5EF4-FFF2-40B4-BE49-F238E27FC236}">
                <a16:creationId xmlns:a16="http://schemas.microsoft.com/office/drawing/2014/main" id="{0153B8DC-D2CB-4EE6-3034-0292BB7C0F9C}"/>
              </a:ext>
            </a:extLst>
          </p:cNvPr>
          <p:cNvSpPr txBox="1"/>
          <p:nvPr/>
        </p:nvSpPr>
        <p:spPr>
          <a:xfrm>
            <a:off x="2299939" y="4428702"/>
            <a:ext cx="8032968" cy="369332"/>
          </a:xfrm>
          <a:prstGeom prst="rect">
            <a:avLst/>
          </a:prstGeom>
          <a:noFill/>
        </p:spPr>
        <p:txBody>
          <a:bodyPr wrap="none" rtlCol="0">
            <a:spAutoFit/>
          </a:bodyPr>
          <a:lstStyle/>
          <a:p>
            <a:r>
              <a:rPr kumimoji="1" lang="zh-CN" altLang="en-US" dirty="0"/>
              <a:t>给定交互信息和知识图谱，得到一个模型用于预测用户对商品的感兴趣程度。</a:t>
            </a:r>
          </a:p>
        </p:txBody>
      </p:sp>
    </p:spTree>
    <p:extLst>
      <p:ext uri="{BB962C8B-B14F-4D97-AF65-F5344CB8AC3E}">
        <p14:creationId xmlns:p14="http://schemas.microsoft.com/office/powerpoint/2010/main" val="33669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BB5-2AD1-443E-BB8B-656BECE9F4D2}"/>
              </a:ext>
            </a:extLst>
          </p:cNvPr>
          <p:cNvSpPr>
            <a:spLocks noGrp="1"/>
          </p:cNvSpPr>
          <p:nvPr>
            <p:ph type="title"/>
          </p:nvPr>
        </p:nvSpPr>
        <p:spPr/>
        <p:txBody>
          <a:bodyPr/>
          <a:lstStyle/>
          <a:p>
            <a:r>
              <a:rPr lang="en-CN" dirty="0"/>
              <a:t>主流方法</a:t>
            </a:r>
          </a:p>
        </p:txBody>
      </p:sp>
      <p:sp>
        <p:nvSpPr>
          <p:cNvPr id="6" name="TextBox 5">
            <a:extLst>
              <a:ext uri="{FF2B5EF4-FFF2-40B4-BE49-F238E27FC236}">
                <a16:creationId xmlns:a16="http://schemas.microsoft.com/office/drawing/2014/main" id="{EC8F4EB7-546C-30DF-7AD1-E48D4B419ADF}"/>
              </a:ext>
            </a:extLst>
          </p:cNvPr>
          <p:cNvSpPr txBox="1"/>
          <p:nvPr/>
        </p:nvSpPr>
        <p:spPr>
          <a:xfrm>
            <a:off x="838200" y="2284078"/>
            <a:ext cx="1107996" cy="369332"/>
          </a:xfrm>
          <a:prstGeom prst="rect">
            <a:avLst/>
          </a:prstGeom>
          <a:noFill/>
        </p:spPr>
        <p:txBody>
          <a:bodyPr wrap="none" rtlCol="0">
            <a:spAutoFit/>
          </a:bodyPr>
          <a:lstStyle/>
          <a:p>
            <a:r>
              <a:rPr kumimoji="1" lang="zh-CN" altLang="en-US" dirty="0"/>
              <a:t>神经网络</a:t>
            </a:r>
          </a:p>
        </p:txBody>
      </p:sp>
      <p:sp>
        <p:nvSpPr>
          <p:cNvPr id="7" name="TextBox 6">
            <a:extLst>
              <a:ext uri="{FF2B5EF4-FFF2-40B4-BE49-F238E27FC236}">
                <a16:creationId xmlns:a16="http://schemas.microsoft.com/office/drawing/2014/main" id="{EF37D9F8-3180-3040-89EF-0E894D5A065F}"/>
              </a:ext>
            </a:extLst>
          </p:cNvPr>
          <p:cNvSpPr txBox="1"/>
          <p:nvPr/>
        </p:nvSpPr>
        <p:spPr>
          <a:xfrm>
            <a:off x="2571499" y="2284078"/>
            <a:ext cx="1107996" cy="369332"/>
          </a:xfrm>
          <a:prstGeom prst="rect">
            <a:avLst/>
          </a:prstGeom>
          <a:noFill/>
        </p:spPr>
        <p:txBody>
          <a:bodyPr wrap="none" rtlCol="0">
            <a:spAutoFit/>
          </a:bodyPr>
          <a:lstStyle/>
          <a:p>
            <a:r>
              <a:rPr kumimoji="1" lang="zh-CN" altLang="en-US" dirty="0"/>
              <a:t>原始向量</a:t>
            </a:r>
          </a:p>
        </p:txBody>
      </p:sp>
      <p:sp>
        <p:nvSpPr>
          <p:cNvPr id="9" name="TextBox 8">
            <a:extLst>
              <a:ext uri="{FF2B5EF4-FFF2-40B4-BE49-F238E27FC236}">
                <a16:creationId xmlns:a16="http://schemas.microsoft.com/office/drawing/2014/main" id="{65738C2C-87F7-E8D7-879E-67BB45256F36}"/>
              </a:ext>
            </a:extLst>
          </p:cNvPr>
          <p:cNvSpPr txBox="1"/>
          <p:nvPr/>
        </p:nvSpPr>
        <p:spPr>
          <a:xfrm>
            <a:off x="5481736" y="2284078"/>
            <a:ext cx="1710725" cy="369332"/>
          </a:xfrm>
          <a:prstGeom prst="rect">
            <a:avLst/>
          </a:prstGeom>
          <a:noFill/>
        </p:spPr>
        <p:txBody>
          <a:bodyPr wrap="none" rtlCol="0">
            <a:spAutoFit/>
          </a:bodyPr>
          <a:lstStyle/>
          <a:p>
            <a:r>
              <a:rPr kumimoji="1" lang="en-US" altLang="zh-CN" dirty="0"/>
              <a:t>embedding</a:t>
            </a:r>
            <a:r>
              <a:rPr kumimoji="1" lang="zh-CN" altLang="en-US" dirty="0"/>
              <a:t>向量</a:t>
            </a:r>
          </a:p>
        </p:txBody>
      </p:sp>
      <p:cxnSp>
        <p:nvCxnSpPr>
          <p:cNvPr id="11" name="Straight Arrow Connector 10">
            <a:extLst>
              <a:ext uri="{FF2B5EF4-FFF2-40B4-BE49-F238E27FC236}">
                <a16:creationId xmlns:a16="http://schemas.microsoft.com/office/drawing/2014/main" id="{4F41630E-4050-19EE-9E25-4ED3FBBE686D}"/>
              </a:ext>
              <a:ext uri="{C183D7F6-B498-43B3-948B-1728B52AA6E4}">
                <adec:decorative xmlns:adec="http://schemas.microsoft.com/office/drawing/2017/decorative" val="0"/>
              </a:ext>
            </a:extLst>
          </p:cNvPr>
          <p:cNvCxnSpPr>
            <a:cxnSpLocks/>
            <a:stCxn id="7" idx="3"/>
            <a:endCxn id="9" idx="1"/>
          </p:cNvCxnSpPr>
          <p:nvPr/>
        </p:nvCxnSpPr>
        <p:spPr>
          <a:xfrm>
            <a:off x="3679495" y="2468744"/>
            <a:ext cx="1802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90B2AF-AB56-5E1F-6661-DD62C439A6CC}"/>
              </a:ext>
            </a:extLst>
          </p:cNvPr>
          <p:cNvSpPr txBox="1"/>
          <p:nvPr/>
        </p:nvSpPr>
        <p:spPr>
          <a:xfrm>
            <a:off x="3980859" y="2134814"/>
            <a:ext cx="1107996" cy="369332"/>
          </a:xfrm>
          <a:prstGeom prst="rect">
            <a:avLst/>
          </a:prstGeom>
          <a:noFill/>
        </p:spPr>
        <p:txBody>
          <a:bodyPr wrap="none" rtlCol="0">
            <a:spAutoFit/>
          </a:bodyPr>
          <a:lstStyle/>
          <a:p>
            <a:r>
              <a:rPr kumimoji="1" lang="zh-CN" altLang="en-US" dirty="0"/>
              <a:t>特征工程</a:t>
            </a:r>
          </a:p>
        </p:txBody>
      </p:sp>
      <p:sp>
        <p:nvSpPr>
          <p:cNvPr id="15" name="TextBox 14">
            <a:extLst>
              <a:ext uri="{FF2B5EF4-FFF2-40B4-BE49-F238E27FC236}">
                <a16:creationId xmlns:a16="http://schemas.microsoft.com/office/drawing/2014/main" id="{2524A54E-69E7-23FE-B8EF-E1B9F3D7115F}"/>
              </a:ext>
            </a:extLst>
          </p:cNvPr>
          <p:cNvSpPr txBox="1"/>
          <p:nvPr/>
        </p:nvSpPr>
        <p:spPr>
          <a:xfrm>
            <a:off x="8878100" y="2284078"/>
            <a:ext cx="1142172" cy="369332"/>
          </a:xfrm>
          <a:prstGeom prst="rect">
            <a:avLst/>
          </a:prstGeom>
          <a:noFill/>
        </p:spPr>
        <p:txBody>
          <a:bodyPr wrap="none" rtlCol="0">
            <a:spAutoFit/>
          </a:bodyPr>
          <a:lstStyle/>
          <a:p>
            <a:r>
              <a:rPr kumimoji="1" lang="zh-CN" altLang="en-US" dirty="0"/>
              <a:t>输出概率</a:t>
            </a:r>
          </a:p>
        </p:txBody>
      </p:sp>
      <p:cxnSp>
        <p:nvCxnSpPr>
          <p:cNvPr id="17" name="Straight Arrow Connector 16">
            <a:extLst>
              <a:ext uri="{FF2B5EF4-FFF2-40B4-BE49-F238E27FC236}">
                <a16:creationId xmlns:a16="http://schemas.microsoft.com/office/drawing/2014/main" id="{F3E71D40-964E-334D-A2BA-CBB58E153FBE}"/>
              </a:ext>
            </a:extLst>
          </p:cNvPr>
          <p:cNvCxnSpPr>
            <a:cxnSpLocks/>
            <a:stCxn id="9" idx="3"/>
            <a:endCxn id="15" idx="1"/>
          </p:cNvCxnSpPr>
          <p:nvPr/>
        </p:nvCxnSpPr>
        <p:spPr>
          <a:xfrm>
            <a:off x="7192461" y="2468744"/>
            <a:ext cx="1685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BC46AE-5C1B-3E30-4DB5-1245591FCA1E}"/>
              </a:ext>
            </a:extLst>
          </p:cNvPr>
          <p:cNvSpPr txBox="1"/>
          <p:nvPr/>
        </p:nvSpPr>
        <p:spPr>
          <a:xfrm>
            <a:off x="7736160" y="2146269"/>
            <a:ext cx="598241" cy="369332"/>
          </a:xfrm>
          <a:prstGeom prst="rect">
            <a:avLst/>
          </a:prstGeom>
          <a:noFill/>
        </p:spPr>
        <p:txBody>
          <a:bodyPr wrap="none" rtlCol="0">
            <a:spAutoFit/>
          </a:bodyPr>
          <a:lstStyle/>
          <a:p>
            <a:r>
              <a:rPr kumimoji="1" lang="en-US" altLang="zh-CN" dirty="0"/>
              <a:t>MLP</a:t>
            </a:r>
            <a:endParaRPr kumimoji="1" lang="zh-CN" altLang="en-US" dirty="0"/>
          </a:p>
        </p:txBody>
      </p:sp>
      <p:sp>
        <p:nvSpPr>
          <p:cNvPr id="22" name="TextBox 21">
            <a:extLst>
              <a:ext uri="{FF2B5EF4-FFF2-40B4-BE49-F238E27FC236}">
                <a16:creationId xmlns:a16="http://schemas.microsoft.com/office/drawing/2014/main" id="{0C1CC9BE-6A3A-4810-0071-007F031099C0}"/>
              </a:ext>
            </a:extLst>
          </p:cNvPr>
          <p:cNvSpPr txBox="1"/>
          <p:nvPr/>
        </p:nvSpPr>
        <p:spPr>
          <a:xfrm>
            <a:off x="838200" y="3765396"/>
            <a:ext cx="1338828" cy="369332"/>
          </a:xfrm>
          <a:prstGeom prst="rect">
            <a:avLst/>
          </a:prstGeom>
          <a:noFill/>
        </p:spPr>
        <p:txBody>
          <a:bodyPr wrap="none" rtlCol="0">
            <a:spAutoFit/>
          </a:bodyPr>
          <a:lstStyle/>
          <a:p>
            <a:r>
              <a:rPr kumimoji="1" lang="zh-CN" altLang="en-US" dirty="0"/>
              <a:t>图神经网络</a:t>
            </a:r>
          </a:p>
        </p:txBody>
      </p:sp>
      <p:sp>
        <p:nvSpPr>
          <p:cNvPr id="23" name="TextBox 22">
            <a:extLst>
              <a:ext uri="{FF2B5EF4-FFF2-40B4-BE49-F238E27FC236}">
                <a16:creationId xmlns:a16="http://schemas.microsoft.com/office/drawing/2014/main" id="{2460AEC9-0217-64CB-B09F-91CCE99BC292}"/>
              </a:ext>
            </a:extLst>
          </p:cNvPr>
          <p:cNvSpPr txBox="1"/>
          <p:nvPr/>
        </p:nvSpPr>
        <p:spPr>
          <a:xfrm>
            <a:off x="2571499" y="3765396"/>
            <a:ext cx="2146742" cy="369332"/>
          </a:xfrm>
          <a:prstGeom prst="rect">
            <a:avLst/>
          </a:prstGeom>
          <a:noFill/>
        </p:spPr>
        <p:txBody>
          <a:bodyPr wrap="none" rtlCol="0">
            <a:spAutoFit/>
          </a:bodyPr>
          <a:lstStyle/>
          <a:p>
            <a:r>
              <a:rPr kumimoji="1" lang="zh-CN" altLang="en-US" dirty="0"/>
              <a:t>原始向量</a:t>
            </a:r>
            <a:r>
              <a:rPr kumimoji="1" lang="en-US" altLang="zh-CN" dirty="0"/>
              <a:t>+</a:t>
            </a:r>
            <a:r>
              <a:rPr kumimoji="1" lang="zh-CN" altLang="en-US" dirty="0"/>
              <a:t>知识图谱</a:t>
            </a:r>
          </a:p>
        </p:txBody>
      </p:sp>
      <p:cxnSp>
        <p:nvCxnSpPr>
          <p:cNvPr id="25" name="Straight Arrow Connector 24">
            <a:extLst>
              <a:ext uri="{FF2B5EF4-FFF2-40B4-BE49-F238E27FC236}">
                <a16:creationId xmlns:a16="http://schemas.microsoft.com/office/drawing/2014/main" id="{EF528E4C-14DE-1B32-4FD7-A3F6F1DA1157}"/>
              </a:ext>
              <a:ext uri="{C183D7F6-B498-43B3-948B-1728B52AA6E4}">
                <adec:decorative xmlns:adec="http://schemas.microsoft.com/office/drawing/2017/decorative" val="0"/>
              </a:ext>
            </a:extLst>
          </p:cNvPr>
          <p:cNvCxnSpPr>
            <a:cxnSpLocks/>
            <a:stCxn id="23" idx="3"/>
            <a:endCxn id="27" idx="1"/>
          </p:cNvCxnSpPr>
          <p:nvPr/>
        </p:nvCxnSpPr>
        <p:spPr>
          <a:xfrm>
            <a:off x="4718241" y="3950062"/>
            <a:ext cx="4159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BA19B09-D99A-F5F2-6A34-BC8FF4B1BCA1}"/>
              </a:ext>
            </a:extLst>
          </p:cNvPr>
          <p:cNvSpPr txBox="1"/>
          <p:nvPr/>
        </p:nvSpPr>
        <p:spPr>
          <a:xfrm>
            <a:off x="6336887" y="3580730"/>
            <a:ext cx="1338828" cy="369332"/>
          </a:xfrm>
          <a:prstGeom prst="rect">
            <a:avLst/>
          </a:prstGeom>
          <a:noFill/>
        </p:spPr>
        <p:txBody>
          <a:bodyPr wrap="none" rtlCol="0">
            <a:spAutoFit/>
          </a:bodyPr>
          <a:lstStyle/>
          <a:p>
            <a:r>
              <a:rPr kumimoji="1" lang="zh-CN" altLang="en-CN" dirty="0"/>
              <a:t>图</a:t>
            </a:r>
            <a:r>
              <a:rPr kumimoji="1" lang="zh-CN" altLang="en-US" dirty="0"/>
              <a:t>神经网络</a:t>
            </a:r>
          </a:p>
        </p:txBody>
      </p:sp>
      <p:sp>
        <p:nvSpPr>
          <p:cNvPr id="27" name="TextBox 26">
            <a:extLst>
              <a:ext uri="{FF2B5EF4-FFF2-40B4-BE49-F238E27FC236}">
                <a16:creationId xmlns:a16="http://schemas.microsoft.com/office/drawing/2014/main" id="{FF7A585A-FF5D-729B-AAB7-6C5F87CF4413}"/>
              </a:ext>
            </a:extLst>
          </p:cNvPr>
          <p:cNvSpPr txBox="1"/>
          <p:nvPr/>
        </p:nvSpPr>
        <p:spPr>
          <a:xfrm>
            <a:off x="8878100" y="3765396"/>
            <a:ext cx="1142172" cy="369332"/>
          </a:xfrm>
          <a:prstGeom prst="rect">
            <a:avLst/>
          </a:prstGeom>
          <a:noFill/>
        </p:spPr>
        <p:txBody>
          <a:bodyPr wrap="none" rtlCol="0">
            <a:spAutoFit/>
          </a:bodyPr>
          <a:lstStyle/>
          <a:p>
            <a:r>
              <a:rPr kumimoji="1" lang="zh-CN" altLang="en-US" dirty="0"/>
              <a:t>输出概率</a:t>
            </a:r>
          </a:p>
        </p:txBody>
      </p:sp>
      <p:sp>
        <p:nvSpPr>
          <p:cNvPr id="31" name="TextBox 30">
            <a:extLst>
              <a:ext uri="{FF2B5EF4-FFF2-40B4-BE49-F238E27FC236}">
                <a16:creationId xmlns:a16="http://schemas.microsoft.com/office/drawing/2014/main" id="{88C4E856-7203-7572-55BD-877E2230EF81}"/>
              </a:ext>
            </a:extLst>
          </p:cNvPr>
          <p:cNvSpPr txBox="1"/>
          <p:nvPr/>
        </p:nvSpPr>
        <p:spPr>
          <a:xfrm>
            <a:off x="3980859" y="5282527"/>
            <a:ext cx="1107996" cy="369332"/>
          </a:xfrm>
          <a:prstGeom prst="rect">
            <a:avLst/>
          </a:prstGeom>
          <a:noFill/>
        </p:spPr>
        <p:txBody>
          <a:bodyPr wrap="none" rtlCol="0">
            <a:spAutoFit/>
          </a:bodyPr>
          <a:lstStyle/>
          <a:p>
            <a:r>
              <a:rPr kumimoji="1" lang="zh-CN" altLang="en-US" dirty="0">
                <a:solidFill>
                  <a:srgbClr val="FF0000"/>
                </a:solidFill>
              </a:rPr>
              <a:t>用户意图</a:t>
            </a:r>
          </a:p>
        </p:txBody>
      </p:sp>
      <p:sp>
        <p:nvSpPr>
          <p:cNvPr id="32" name="TextBox 31">
            <a:extLst>
              <a:ext uri="{FF2B5EF4-FFF2-40B4-BE49-F238E27FC236}">
                <a16:creationId xmlns:a16="http://schemas.microsoft.com/office/drawing/2014/main" id="{33C4B332-9F72-11C5-D720-BD99A995AB14}"/>
              </a:ext>
            </a:extLst>
          </p:cNvPr>
          <p:cNvSpPr txBox="1"/>
          <p:nvPr/>
        </p:nvSpPr>
        <p:spPr>
          <a:xfrm>
            <a:off x="5690174" y="5278527"/>
            <a:ext cx="1107996" cy="369332"/>
          </a:xfrm>
          <a:prstGeom prst="rect">
            <a:avLst/>
          </a:prstGeom>
          <a:noFill/>
        </p:spPr>
        <p:txBody>
          <a:bodyPr wrap="none" rtlCol="0">
            <a:spAutoFit/>
          </a:bodyPr>
          <a:lstStyle/>
          <a:p>
            <a:r>
              <a:rPr kumimoji="1" lang="zh-CN" altLang="en-US" dirty="0">
                <a:solidFill>
                  <a:srgbClr val="FF0000"/>
                </a:solidFill>
              </a:rPr>
              <a:t>关系路径</a:t>
            </a:r>
          </a:p>
        </p:txBody>
      </p:sp>
      <p:sp>
        <p:nvSpPr>
          <p:cNvPr id="33" name="TextBox 32">
            <a:extLst>
              <a:ext uri="{FF2B5EF4-FFF2-40B4-BE49-F238E27FC236}">
                <a16:creationId xmlns:a16="http://schemas.microsoft.com/office/drawing/2014/main" id="{896CC1B8-DBB7-34C3-E340-A6E25FE3FD4E}"/>
              </a:ext>
            </a:extLst>
          </p:cNvPr>
          <p:cNvSpPr txBox="1"/>
          <p:nvPr/>
        </p:nvSpPr>
        <p:spPr>
          <a:xfrm>
            <a:off x="4350657" y="4841980"/>
            <a:ext cx="2262158" cy="369332"/>
          </a:xfrm>
          <a:prstGeom prst="rect">
            <a:avLst/>
          </a:prstGeom>
          <a:noFill/>
        </p:spPr>
        <p:txBody>
          <a:bodyPr wrap="none" rtlCol="0">
            <a:spAutoFit/>
          </a:bodyPr>
          <a:lstStyle/>
          <a:p>
            <a:r>
              <a:rPr kumimoji="1" lang="zh-CN" altLang="en-US" dirty="0"/>
              <a:t>两个方面建模效果差</a:t>
            </a:r>
          </a:p>
        </p:txBody>
      </p:sp>
    </p:spTree>
    <p:extLst>
      <p:ext uri="{BB962C8B-B14F-4D97-AF65-F5344CB8AC3E}">
        <p14:creationId xmlns:p14="http://schemas.microsoft.com/office/powerpoint/2010/main" val="141624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FD81-8387-787C-4DDE-0B32D0F1A848}"/>
              </a:ext>
            </a:extLst>
          </p:cNvPr>
          <p:cNvSpPr>
            <a:spLocks noGrp="1"/>
          </p:cNvSpPr>
          <p:nvPr>
            <p:ph type="title"/>
          </p:nvPr>
        </p:nvSpPr>
        <p:spPr/>
        <p:txBody>
          <a:bodyPr/>
          <a:lstStyle/>
          <a:p>
            <a:r>
              <a:rPr kumimoji="1" lang="zh-CN" altLang="en-US" dirty="0"/>
              <a:t>用户意图</a:t>
            </a:r>
          </a:p>
        </p:txBody>
      </p:sp>
      <p:pic>
        <p:nvPicPr>
          <p:cNvPr id="4" name="Picture 3">
            <a:extLst>
              <a:ext uri="{FF2B5EF4-FFF2-40B4-BE49-F238E27FC236}">
                <a16:creationId xmlns:a16="http://schemas.microsoft.com/office/drawing/2014/main" id="{4CFE467C-6A49-36E6-F837-CB6A64FDCCBE}"/>
              </a:ext>
            </a:extLst>
          </p:cNvPr>
          <p:cNvPicPr>
            <a:picLocks noChangeAspect="1"/>
          </p:cNvPicPr>
          <p:nvPr/>
        </p:nvPicPr>
        <p:blipFill>
          <a:blip r:embed="rId3"/>
          <a:stretch>
            <a:fillRect/>
          </a:stretch>
        </p:blipFill>
        <p:spPr>
          <a:xfrm>
            <a:off x="2187725" y="1609764"/>
            <a:ext cx="7816549" cy="2990114"/>
          </a:xfrm>
          <a:prstGeom prst="rect">
            <a:avLst/>
          </a:prstGeom>
        </p:spPr>
      </p:pic>
      <p:sp>
        <p:nvSpPr>
          <p:cNvPr id="5" name="TextBox 4">
            <a:extLst>
              <a:ext uri="{FF2B5EF4-FFF2-40B4-BE49-F238E27FC236}">
                <a16:creationId xmlns:a16="http://schemas.microsoft.com/office/drawing/2014/main" id="{2F9D46A3-1EB7-EF92-EAB0-30BA84A6FF42}"/>
              </a:ext>
            </a:extLst>
          </p:cNvPr>
          <p:cNvSpPr txBox="1"/>
          <p:nvPr/>
        </p:nvSpPr>
        <p:spPr>
          <a:xfrm>
            <a:off x="3847171" y="5084956"/>
            <a:ext cx="646331" cy="369332"/>
          </a:xfrm>
          <a:prstGeom prst="rect">
            <a:avLst/>
          </a:prstGeom>
          <a:noFill/>
        </p:spPr>
        <p:txBody>
          <a:bodyPr wrap="none" rtlCol="0">
            <a:spAutoFit/>
          </a:bodyPr>
          <a:lstStyle/>
          <a:p>
            <a:r>
              <a:rPr kumimoji="1" lang="zh-CN" altLang="en-US" dirty="0"/>
              <a:t>用户</a:t>
            </a:r>
          </a:p>
        </p:txBody>
      </p:sp>
      <p:sp>
        <p:nvSpPr>
          <p:cNvPr id="6" name="TextBox 5">
            <a:extLst>
              <a:ext uri="{FF2B5EF4-FFF2-40B4-BE49-F238E27FC236}">
                <a16:creationId xmlns:a16="http://schemas.microsoft.com/office/drawing/2014/main" id="{A59B92AF-F80F-1F5E-6D33-0E15A0047A20}"/>
              </a:ext>
            </a:extLst>
          </p:cNvPr>
          <p:cNvSpPr txBox="1"/>
          <p:nvPr/>
        </p:nvSpPr>
        <p:spPr>
          <a:xfrm>
            <a:off x="6779942" y="5084956"/>
            <a:ext cx="646331" cy="369332"/>
          </a:xfrm>
          <a:prstGeom prst="rect">
            <a:avLst/>
          </a:prstGeom>
          <a:noFill/>
        </p:spPr>
        <p:txBody>
          <a:bodyPr wrap="none" rtlCol="0">
            <a:spAutoFit/>
          </a:bodyPr>
          <a:lstStyle/>
          <a:p>
            <a:r>
              <a:rPr kumimoji="1" lang="zh-CN" altLang="en-US" dirty="0"/>
              <a:t>物品</a:t>
            </a:r>
          </a:p>
        </p:txBody>
      </p:sp>
      <p:cxnSp>
        <p:nvCxnSpPr>
          <p:cNvPr id="8" name="Straight Arrow Connector 7">
            <a:extLst>
              <a:ext uri="{FF2B5EF4-FFF2-40B4-BE49-F238E27FC236}">
                <a16:creationId xmlns:a16="http://schemas.microsoft.com/office/drawing/2014/main" id="{27478F53-FD6D-1CD2-E3FE-B0B5A7FA0ADE}"/>
              </a:ext>
            </a:extLst>
          </p:cNvPr>
          <p:cNvCxnSpPr>
            <a:cxnSpLocks/>
            <a:stCxn id="5" idx="3"/>
            <a:endCxn id="6" idx="1"/>
          </p:cNvCxnSpPr>
          <p:nvPr/>
        </p:nvCxnSpPr>
        <p:spPr>
          <a:xfrm>
            <a:off x="4493502" y="5269622"/>
            <a:ext cx="2286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6D06AF2-6443-B82D-03A6-7DABB734F5A3}"/>
              </a:ext>
            </a:extLst>
          </p:cNvPr>
          <p:cNvSpPr txBox="1"/>
          <p:nvPr/>
        </p:nvSpPr>
        <p:spPr>
          <a:xfrm>
            <a:off x="5313556" y="4922592"/>
            <a:ext cx="646331" cy="369332"/>
          </a:xfrm>
          <a:prstGeom prst="rect">
            <a:avLst/>
          </a:prstGeom>
          <a:noFill/>
        </p:spPr>
        <p:txBody>
          <a:bodyPr wrap="none" rtlCol="0">
            <a:spAutoFit/>
          </a:bodyPr>
          <a:lstStyle/>
          <a:p>
            <a:r>
              <a:rPr kumimoji="1" lang="zh-CN" altLang="en-US" dirty="0">
                <a:solidFill>
                  <a:srgbClr val="FF0000"/>
                </a:solidFill>
              </a:rPr>
              <a:t>意图</a:t>
            </a:r>
          </a:p>
        </p:txBody>
      </p:sp>
    </p:spTree>
    <p:extLst>
      <p:ext uri="{BB962C8B-B14F-4D97-AF65-F5344CB8AC3E}">
        <p14:creationId xmlns:p14="http://schemas.microsoft.com/office/powerpoint/2010/main" val="228547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05DB-B141-246D-93E1-52A401883787}"/>
              </a:ext>
            </a:extLst>
          </p:cNvPr>
          <p:cNvSpPr>
            <a:spLocks noGrp="1"/>
          </p:cNvSpPr>
          <p:nvPr>
            <p:ph type="title"/>
          </p:nvPr>
        </p:nvSpPr>
        <p:spPr/>
        <p:txBody>
          <a:bodyPr/>
          <a:lstStyle/>
          <a:p>
            <a:r>
              <a:rPr kumimoji="1" lang="zh-CN" altLang="en-US" dirty="0"/>
              <a:t>关系路径</a:t>
            </a:r>
          </a:p>
        </p:txBody>
      </p:sp>
      <p:pic>
        <p:nvPicPr>
          <p:cNvPr id="4" name="Picture 3">
            <a:extLst>
              <a:ext uri="{FF2B5EF4-FFF2-40B4-BE49-F238E27FC236}">
                <a16:creationId xmlns:a16="http://schemas.microsoft.com/office/drawing/2014/main" id="{7256A10F-CDAE-4653-F77A-423E03A6E956}"/>
              </a:ext>
            </a:extLst>
          </p:cNvPr>
          <p:cNvPicPr>
            <a:picLocks noChangeAspect="1"/>
          </p:cNvPicPr>
          <p:nvPr/>
        </p:nvPicPr>
        <p:blipFill>
          <a:blip r:embed="rId3"/>
          <a:stretch>
            <a:fillRect/>
          </a:stretch>
        </p:blipFill>
        <p:spPr>
          <a:xfrm>
            <a:off x="2152185" y="1329184"/>
            <a:ext cx="7621745" cy="3677714"/>
          </a:xfrm>
          <a:prstGeom prst="rect">
            <a:avLst/>
          </a:prstGeom>
        </p:spPr>
      </p:pic>
      <p:sp>
        <p:nvSpPr>
          <p:cNvPr id="5" name="TextBox 4">
            <a:extLst>
              <a:ext uri="{FF2B5EF4-FFF2-40B4-BE49-F238E27FC236}">
                <a16:creationId xmlns:a16="http://schemas.microsoft.com/office/drawing/2014/main" id="{02194872-36B3-7693-9BD5-67CA09C97DC6}"/>
              </a:ext>
            </a:extLst>
          </p:cNvPr>
          <p:cNvSpPr txBox="1"/>
          <p:nvPr/>
        </p:nvSpPr>
        <p:spPr>
          <a:xfrm>
            <a:off x="2732048" y="5344150"/>
            <a:ext cx="1818126" cy="369332"/>
          </a:xfrm>
          <a:prstGeom prst="rect">
            <a:avLst/>
          </a:prstGeom>
          <a:noFill/>
        </p:spPr>
        <p:txBody>
          <a:bodyPr wrap="none" rtlCol="0">
            <a:spAutoFit/>
          </a:bodyPr>
          <a:lstStyle/>
          <a:p>
            <a:r>
              <a:rPr kumimoji="1" lang="zh-CN" altLang="en-US" dirty="0"/>
              <a:t>仅考虑节点信息</a:t>
            </a:r>
          </a:p>
        </p:txBody>
      </p:sp>
      <p:sp>
        <p:nvSpPr>
          <p:cNvPr id="6" name="TextBox 5">
            <a:extLst>
              <a:ext uri="{FF2B5EF4-FFF2-40B4-BE49-F238E27FC236}">
                <a16:creationId xmlns:a16="http://schemas.microsoft.com/office/drawing/2014/main" id="{2F2AAF65-64E9-93A6-DFCD-A979606ED8D3}"/>
              </a:ext>
            </a:extLst>
          </p:cNvPr>
          <p:cNvSpPr txBox="1"/>
          <p:nvPr/>
        </p:nvSpPr>
        <p:spPr>
          <a:xfrm>
            <a:off x="7021551" y="5344150"/>
            <a:ext cx="1587294" cy="369332"/>
          </a:xfrm>
          <a:prstGeom prst="rect">
            <a:avLst/>
          </a:prstGeom>
          <a:noFill/>
        </p:spPr>
        <p:txBody>
          <a:bodyPr wrap="none" rtlCol="0">
            <a:spAutoFit/>
          </a:bodyPr>
          <a:lstStyle/>
          <a:p>
            <a:r>
              <a:rPr kumimoji="1" lang="zh-CN" altLang="en-US" dirty="0"/>
              <a:t>考虑关系信息</a:t>
            </a:r>
          </a:p>
        </p:txBody>
      </p:sp>
    </p:spTree>
    <p:extLst>
      <p:ext uri="{BB962C8B-B14F-4D97-AF65-F5344CB8AC3E}">
        <p14:creationId xmlns:p14="http://schemas.microsoft.com/office/powerpoint/2010/main" val="49290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5B7E-66B3-546D-0A1C-639CCA3CFB81}"/>
              </a:ext>
            </a:extLst>
          </p:cNvPr>
          <p:cNvSpPr>
            <a:spLocks noGrp="1"/>
          </p:cNvSpPr>
          <p:nvPr>
            <p:ph type="title"/>
          </p:nvPr>
        </p:nvSpPr>
        <p:spPr/>
        <p:txBody>
          <a:bodyPr/>
          <a:lstStyle/>
          <a:p>
            <a:r>
              <a:rPr lang="en-CN" dirty="0"/>
              <a:t>Knowledge Graph-based Intent Network</a:t>
            </a:r>
          </a:p>
        </p:txBody>
      </p:sp>
      <p:sp>
        <p:nvSpPr>
          <p:cNvPr id="3" name="Content Placeholder 2">
            <a:extLst>
              <a:ext uri="{FF2B5EF4-FFF2-40B4-BE49-F238E27FC236}">
                <a16:creationId xmlns:a16="http://schemas.microsoft.com/office/drawing/2014/main" id="{E4A8D1A7-0588-8545-60BB-73578F5399EE}"/>
              </a:ext>
            </a:extLst>
          </p:cNvPr>
          <p:cNvSpPr>
            <a:spLocks noGrp="1"/>
          </p:cNvSpPr>
          <p:nvPr>
            <p:ph idx="1"/>
          </p:nvPr>
        </p:nvSpPr>
        <p:spPr>
          <a:xfrm>
            <a:off x="838200" y="3851102"/>
            <a:ext cx="4693439" cy="1925805"/>
          </a:xfrm>
        </p:spPr>
        <p:txBody>
          <a:bodyPr/>
          <a:lstStyle/>
          <a:p>
            <a:pPr marL="0" indent="0" algn="ctr">
              <a:buNone/>
            </a:pPr>
            <a:r>
              <a:rPr lang="en-CN" dirty="0"/>
              <a:t>User Intent Modeling</a:t>
            </a:r>
          </a:p>
          <a:p>
            <a:pPr marL="0" indent="0" algn="just">
              <a:buNone/>
            </a:pPr>
            <a:r>
              <a:rPr lang="en-US" sz="1800" dirty="0"/>
              <a:t>Each user-item interaction is enriched with the underlying intents.</a:t>
            </a:r>
            <a:endParaRPr lang="en-CN" sz="1800" dirty="0"/>
          </a:p>
        </p:txBody>
      </p:sp>
      <p:pic>
        <p:nvPicPr>
          <p:cNvPr id="4" name="Picture 3">
            <a:extLst>
              <a:ext uri="{FF2B5EF4-FFF2-40B4-BE49-F238E27FC236}">
                <a16:creationId xmlns:a16="http://schemas.microsoft.com/office/drawing/2014/main" id="{B5C038A7-23E5-AFB4-2799-04F100DEB937}"/>
              </a:ext>
            </a:extLst>
          </p:cNvPr>
          <p:cNvPicPr>
            <a:picLocks noChangeAspect="1"/>
          </p:cNvPicPr>
          <p:nvPr/>
        </p:nvPicPr>
        <p:blipFill>
          <a:blip r:embed="rId3"/>
          <a:stretch>
            <a:fillRect/>
          </a:stretch>
        </p:blipFill>
        <p:spPr>
          <a:xfrm>
            <a:off x="838200" y="1633589"/>
            <a:ext cx="4693439" cy="1795411"/>
          </a:xfrm>
          <a:prstGeom prst="rect">
            <a:avLst/>
          </a:prstGeom>
        </p:spPr>
      </p:pic>
      <p:pic>
        <p:nvPicPr>
          <p:cNvPr id="5" name="Picture 4">
            <a:extLst>
              <a:ext uri="{FF2B5EF4-FFF2-40B4-BE49-F238E27FC236}">
                <a16:creationId xmlns:a16="http://schemas.microsoft.com/office/drawing/2014/main" id="{D7B08127-2BBF-3053-48E6-C964B4A379DE}"/>
              </a:ext>
            </a:extLst>
          </p:cNvPr>
          <p:cNvPicPr>
            <a:picLocks noChangeAspect="1"/>
          </p:cNvPicPr>
          <p:nvPr/>
        </p:nvPicPr>
        <p:blipFill>
          <a:blip r:embed="rId4"/>
          <a:stretch>
            <a:fillRect/>
          </a:stretch>
        </p:blipFill>
        <p:spPr>
          <a:xfrm>
            <a:off x="6660361" y="1309723"/>
            <a:ext cx="4693439" cy="2264721"/>
          </a:xfrm>
          <a:prstGeom prst="rect">
            <a:avLst/>
          </a:prstGeom>
        </p:spPr>
      </p:pic>
      <p:sp>
        <p:nvSpPr>
          <p:cNvPr id="6" name="Content Placeholder 2">
            <a:extLst>
              <a:ext uri="{FF2B5EF4-FFF2-40B4-BE49-F238E27FC236}">
                <a16:creationId xmlns:a16="http://schemas.microsoft.com/office/drawing/2014/main" id="{014594A6-0472-8067-94F1-00C81D0B5281}"/>
              </a:ext>
            </a:extLst>
          </p:cNvPr>
          <p:cNvSpPr txBox="1">
            <a:spLocks/>
          </p:cNvSpPr>
          <p:nvPr/>
        </p:nvSpPr>
        <p:spPr>
          <a:xfrm>
            <a:off x="6660361" y="3851102"/>
            <a:ext cx="4693439" cy="1925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N" dirty="0"/>
              <a:t>Relational Paths</a:t>
            </a:r>
          </a:p>
          <a:p>
            <a:pPr marL="0" indent="0" algn="just">
              <a:buFont typeface="Arial" panose="020B0604020202020204" pitchFamily="34" charset="0"/>
              <a:buNone/>
            </a:pPr>
            <a:r>
              <a:rPr lang="en-US" sz="1900" dirty="0"/>
              <a:t>This relational modeling allows us to identify influential intents and encode relation dependencies and semantics of paths into the representations.</a:t>
            </a:r>
            <a:endParaRPr lang="en-CN" sz="1900" dirty="0"/>
          </a:p>
        </p:txBody>
      </p:sp>
    </p:spTree>
    <p:extLst>
      <p:ext uri="{BB962C8B-B14F-4D97-AF65-F5344CB8AC3E}">
        <p14:creationId xmlns:p14="http://schemas.microsoft.com/office/powerpoint/2010/main" val="6285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5905-B20B-8006-2D93-B7AAE534A4DF}"/>
              </a:ext>
            </a:extLst>
          </p:cNvPr>
          <p:cNvSpPr>
            <a:spLocks noGrp="1"/>
          </p:cNvSpPr>
          <p:nvPr>
            <p:ph type="title"/>
          </p:nvPr>
        </p:nvSpPr>
        <p:spPr>
          <a:xfrm>
            <a:off x="838200" y="143761"/>
            <a:ext cx="10515600" cy="662782"/>
          </a:xfrm>
        </p:spPr>
        <p:txBody>
          <a:bodyPr>
            <a:normAutofit fontScale="90000"/>
          </a:bodyPr>
          <a:lstStyle/>
          <a:p>
            <a:pPr algn="ctr"/>
            <a:r>
              <a:rPr lang="en-CN" dirty="0"/>
              <a:t>Knowledge Graph-based Intent Network</a:t>
            </a:r>
          </a:p>
        </p:txBody>
      </p:sp>
      <p:sp>
        <p:nvSpPr>
          <p:cNvPr id="3" name="Content Placeholder 2">
            <a:extLst>
              <a:ext uri="{FF2B5EF4-FFF2-40B4-BE49-F238E27FC236}">
                <a16:creationId xmlns:a16="http://schemas.microsoft.com/office/drawing/2014/main" id="{3737D72D-C163-CDF8-E2B5-8FEEFA50B167}"/>
              </a:ext>
            </a:extLst>
          </p:cNvPr>
          <p:cNvSpPr>
            <a:spLocks noGrp="1"/>
          </p:cNvSpPr>
          <p:nvPr>
            <p:ph idx="1"/>
          </p:nvPr>
        </p:nvSpPr>
        <p:spPr>
          <a:xfrm>
            <a:off x="475130" y="3728742"/>
            <a:ext cx="3030070" cy="3102924"/>
          </a:xfrm>
        </p:spPr>
        <p:txBody>
          <a:bodyPr>
            <a:normAutofit/>
          </a:bodyPr>
          <a:lstStyle/>
          <a:p>
            <a:pPr marL="0" indent="0" algn="ctr">
              <a:buNone/>
            </a:pPr>
            <a:r>
              <a:rPr lang="en-US" dirty="0"/>
              <a:t>User Intent Modeling</a:t>
            </a:r>
          </a:p>
          <a:p>
            <a:pPr marL="514350" indent="-514350">
              <a:buFont typeface="+mj-lt"/>
              <a:buAutoNum type="arabicPeriod"/>
            </a:pPr>
            <a:r>
              <a:rPr lang="en-US" sz="2000" dirty="0"/>
              <a:t>Representation Learning of Intents.</a:t>
            </a:r>
          </a:p>
          <a:p>
            <a:pPr marL="514350" indent="-514350">
              <a:buFont typeface="+mj-lt"/>
              <a:buAutoNum type="arabicPeriod"/>
            </a:pPr>
            <a:r>
              <a:rPr lang="en-US" sz="2000" dirty="0"/>
              <a:t>Independence Modeling of Intents.</a:t>
            </a:r>
            <a:endParaRPr lang="en-CN" sz="2000" dirty="0"/>
          </a:p>
        </p:txBody>
      </p:sp>
      <p:pic>
        <p:nvPicPr>
          <p:cNvPr id="4" name="Picture 3">
            <a:extLst>
              <a:ext uri="{FF2B5EF4-FFF2-40B4-BE49-F238E27FC236}">
                <a16:creationId xmlns:a16="http://schemas.microsoft.com/office/drawing/2014/main" id="{9FF72FBC-14E0-0E3B-DFCA-7F1C1708E96F}"/>
              </a:ext>
            </a:extLst>
          </p:cNvPr>
          <p:cNvPicPr>
            <a:picLocks noChangeAspect="1"/>
          </p:cNvPicPr>
          <p:nvPr/>
        </p:nvPicPr>
        <p:blipFill>
          <a:blip r:embed="rId3"/>
          <a:stretch>
            <a:fillRect/>
          </a:stretch>
        </p:blipFill>
        <p:spPr>
          <a:xfrm>
            <a:off x="0" y="806543"/>
            <a:ext cx="12192000" cy="2738609"/>
          </a:xfrm>
          <a:prstGeom prst="rect">
            <a:avLst/>
          </a:prstGeom>
        </p:spPr>
      </p:pic>
      <p:sp>
        <p:nvSpPr>
          <p:cNvPr id="6" name="Content Placeholder 2">
            <a:extLst>
              <a:ext uri="{FF2B5EF4-FFF2-40B4-BE49-F238E27FC236}">
                <a16:creationId xmlns:a16="http://schemas.microsoft.com/office/drawing/2014/main" id="{437FC19B-1AD7-4A60-9F94-9201836AE747}"/>
              </a:ext>
            </a:extLst>
          </p:cNvPr>
          <p:cNvSpPr txBox="1">
            <a:spLocks/>
          </p:cNvSpPr>
          <p:nvPr/>
        </p:nvSpPr>
        <p:spPr>
          <a:xfrm>
            <a:off x="4379259" y="3729030"/>
            <a:ext cx="3550023" cy="3102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Relational Path-aware Aggregation</a:t>
            </a:r>
          </a:p>
          <a:p>
            <a:pPr marL="514350" indent="-514350">
              <a:buFont typeface="+mj-lt"/>
              <a:buAutoNum type="arabicPeriod"/>
            </a:pPr>
            <a:r>
              <a:rPr lang="en-US" sz="2000" dirty="0"/>
              <a:t>Aggregation Layer over Intent Graph.</a:t>
            </a:r>
          </a:p>
          <a:p>
            <a:pPr marL="514350" indent="-514350">
              <a:buFont typeface="+mj-lt"/>
              <a:buAutoNum type="arabicPeriod"/>
            </a:pPr>
            <a:r>
              <a:rPr lang="en-US" sz="2000" dirty="0"/>
              <a:t>Aggregation Layer over Knowledge Graph.</a:t>
            </a:r>
          </a:p>
          <a:p>
            <a:pPr marL="514350" indent="-514350">
              <a:buFont typeface="+mj-lt"/>
              <a:buAutoNum type="arabicPeriod"/>
            </a:pPr>
            <a:r>
              <a:rPr lang="en-US" sz="2000" dirty="0"/>
              <a:t>Capturing Relational Paths.</a:t>
            </a:r>
          </a:p>
        </p:txBody>
      </p:sp>
      <p:sp>
        <p:nvSpPr>
          <p:cNvPr id="8" name="Content Placeholder 2">
            <a:extLst>
              <a:ext uri="{FF2B5EF4-FFF2-40B4-BE49-F238E27FC236}">
                <a16:creationId xmlns:a16="http://schemas.microsoft.com/office/drawing/2014/main" id="{E2033A55-548D-A55F-BE45-4ADB4D2C8630}"/>
              </a:ext>
            </a:extLst>
          </p:cNvPr>
          <p:cNvSpPr txBox="1">
            <a:spLocks/>
          </p:cNvSpPr>
          <p:nvPr/>
        </p:nvSpPr>
        <p:spPr>
          <a:xfrm>
            <a:off x="8803341" y="3733088"/>
            <a:ext cx="3030070" cy="3102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Model Prediction</a:t>
            </a:r>
          </a:p>
          <a:p>
            <a:pPr marL="514350" indent="-514350">
              <a:buFont typeface="+mj-lt"/>
              <a:buAutoNum type="arabicPeriod"/>
            </a:pPr>
            <a:r>
              <a:rPr lang="en-US" sz="2000" dirty="0"/>
              <a:t>Final User Representation.</a:t>
            </a:r>
          </a:p>
          <a:p>
            <a:pPr marL="514350" indent="-514350">
              <a:buFont typeface="+mj-lt"/>
              <a:buAutoNum type="arabicPeriod"/>
            </a:pPr>
            <a:r>
              <a:rPr lang="en-US" sz="2000" dirty="0"/>
              <a:t>Predict how likely the user would adopt the item:</a:t>
            </a:r>
          </a:p>
        </p:txBody>
      </p:sp>
      <p:pic>
        <p:nvPicPr>
          <p:cNvPr id="9" name="Picture 8">
            <a:extLst>
              <a:ext uri="{FF2B5EF4-FFF2-40B4-BE49-F238E27FC236}">
                <a16:creationId xmlns:a16="http://schemas.microsoft.com/office/drawing/2014/main" id="{34302560-4997-3BEB-B1D5-12C2BE9A8D5D}"/>
              </a:ext>
            </a:extLst>
          </p:cNvPr>
          <p:cNvPicPr>
            <a:picLocks noChangeAspect="1"/>
          </p:cNvPicPr>
          <p:nvPr/>
        </p:nvPicPr>
        <p:blipFill>
          <a:blip r:embed="rId4"/>
          <a:stretch>
            <a:fillRect/>
          </a:stretch>
        </p:blipFill>
        <p:spPr>
          <a:xfrm>
            <a:off x="9619128" y="5955717"/>
            <a:ext cx="1472079" cy="431310"/>
          </a:xfrm>
          <a:prstGeom prst="rect">
            <a:avLst/>
          </a:prstGeom>
        </p:spPr>
      </p:pic>
    </p:spTree>
    <p:extLst>
      <p:ext uri="{BB962C8B-B14F-4D97-AF65-F5344CB8AC3E}">
        <p14:creationId xmlns:p14="http://schemas.microsoft.com/office/powerpoint/2010/main" val="34638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FF84-83BC-8B7A-B6A5-BF31233B5127}"/>
              </a:ext>
            </a:extLst>
          </p:cNvPr>
          <p:cNvSpPr>
            <a:spLocks noGrp="1"/>
          </p:cNvSpPr>
          <p:nvPr>
            <p:ph type="title"/>
          </p:nvPr>
        </p:nvSpPr>
        <p:spPr>
          <a:xfrm>
            <a:off x="443753" y="0"/>
            <a:ext cx="10515600" cy="1325563"/>
          </a:xfrm>
        </p:spPr>
        <p:txBody>
          <a:bodyPr/>
          <a:lstStyle/>
          <a:p>
            <a:r>
              <a:rPr lang="en-CN" dirty="0"/>
              <a:t>EXPREMENTS</a:t>
            </a:r>
          </a:p>
        </p:txBody>
      </p:sp>
      <p:pic>
        <p:nvPicPr>
          <p:cNvPr id="4" name="Content Placeholder 3">
            <a:extLst>
              <a:ext uri="{FF2B5EF4-FFF2-40B4-BE49-F238E27FC236}">
                <a16:creationId xmlns:a16="http://schemas.microsoft.com/office/drawing/2014/main" id="{5CCC457C-F06A-D366-CA55-D1ADECF6DF79}"/>
              </a:ext>
            </a:extLst>
          </p:cNvPr>
          <p:cNvPicPr>
            <a:picLocks noGrp="1" noChangeAspect="1"/>
          </p:cNvPicPr>
          <p:nvPr>
            <p:ph idx="1"/>
          </p:nvPr>
        </p:nvPicPr>
        <p:blipFill>
          <a:blip r:embed="rId3"/>
          <a:stretch>
            <a:fillRect/>
          </a:stretch>
        </p:blipFill>
        <p:spPr>
          <a:xfrm>
            <a:off x="3025663" y="1139218"/>
            <a:ext cx="6140674" cy="2913810"/>
          </a:xfrm>
          <a:prstGeom prst="rect">
            <a:avLst/>
          </a:prstGeom>
        </p:spPr>
      </p:pic>
      <p:sp>
        <p:nvSpPr>
          <p:cNvPr id="5" name="TextBox 4">
            <a:extLst>
              <a:ext uri="{FF2B5EF4-FFF2-40B4-BE49-F238E27FC236}">
                <a16:creationId xmlns:a16="http://schemas.microsoft.com/office/drawing/2014/main" id="{22CA38B0-5F5D-36ED-A46C-A6E3B6BA39BA}"/>
              </a:ext>
            </a:extLst>
          </p:cNvPr>
          <p:cNvSpPr txBox="1"/>
          <p:nvPr/>
        </p:nvSpPr>
        <p:spPr>
          <a:xfrm>
            <a:off x="1488141" y="4491318"/>
            <a:ext cx="8977394" cy="646331"/>
          </a:xfrm>
          <a:prstGeom prst="rect">
            <a:avLst/>
          </a:prstGeom>
          <a:noFill/>
        </p:spPr>
        <p:txBody>
          <a:bodyPr wrap="none" rtlCol="0">
            <a:spAutoFit/>
          </a:bodyPr>
          <a:lstStyle/>
          <a:p>
            <a:pPr marL="342900" indent="-342900">
              <a:buFont typeface="+mj-lt"/>
              <a:buAutoNum type="arabicPeriod"/>
            </a:pPr>
            <a:r>
              <a:rPr lang="en-US" dirty="0"/>
              <a:t>KGIN consistently outperforms all baselines across three datasets in terms of all measures.</a:t>
            </a:r>
          </a:p>
          <a:p>
            <a:pPr marL="342900" indent="-342900">
              <a:buFont typeface="+mj-lt"/>
              <a:buAutoNum type="arabicPeriod"/>
            </a:pPr>
            <a:r>
              <a:rPr lang="en-US" dirty="0"/>
              <a:t>The improvement on Amazon-Book is more significant than that on Alibaba-</a:t>
            </a:r>
            <a:r>
              <a:rPr lang="en-US" dirty="0" err="1"/>
              <a:t>iFashion</a:t>
            </a:r>
            <a:r>
              <a:rPr lang="en-US" dirty="0"/>
              <a:t>.</a:t>
            </a:r>
            <a:endParaRPr lang="en-CN" dirty="0"/>
          </a:p>
        </p:txBody>
      </p:sp>
    </p:spTree>
    <p:extLst>
      <p:ext uri="{BB962C8B-B14F-4D97-AF65-F5344CB8AC3E}">
        <p14:creationId xmlns:p14="http://schemas.microsoft.com/office/powerpoint/2010/main" val="218580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FF84-83BC-8B7A-B6A5-BF31233B5127}"/>
              </a:ext>
            </a:extLst>
          </p:cNvPr>
          <p:cNvSpPr>
            <a:spLocks noGrp="1"/>
          </p:cNvSpPr>
          <p:nvPr>
            <p:ph type="title"/>
          </p:nvPr>
        </p:nvSpPr>
        <p:spPr>
          <a:xfrm>
            <a:off x="443753" y="0"/>
            <a:ext cx="10515600" cy="1325563"/>
          </a:xfrm>
        </p:spPr>
        <p:txBody>
          <a:bodyPr/>
          <a:lstStyle/>
          <a:p>
            <a:r>
              <a:rPr lang="en-CN" dirty="0"/>
              <a:t>EXPREMENTS</a:t>
            </a:r>
          </a:p>
        </p:txBody>
      </p:sp>
      <p:sp>
        <p:nvSpPr>
          <p:cNvPr id="5" name="TextBox 4">
            <a:extLst>
              <a:ext uri="{FF2B5EF4-FFF2-40B4-BE49-F238E27FC236}">
                <a16:creationId xmlns:a16="http://schemas.microsoft.com/office/drawing/2014/main" id="{22CA38B0-5F5D-36ED-A46C-A6E3B6BA39BA}"/>
              </a:ext>
            </a:extLst>
          </p:cNvPr>
          <p:cNvSpPr txBox="1"/>
          <p:nvPr/>
        </p:nvSpPr>
        <p:spPr>
          <a:xfrm>
            <a:off x="1488141" y="3299012"/>
            <a:ext cx="9305365" cy="1200329"/>
          </a:xfrm>
          <a:prstGeom prst="rect">
            <a:avLst/>
          </a:prstGeom>
          <a:noFill/>
        </p:spPr>
        <p:txBody>
          <a:bodyPr wrap="square" rtlCol="0">
            <a:spAutoFit/>
          </a:bodyPr>
          <a:lstStyle/>
          <a:p>
            <a:pPr marL="342900" indent="-342900">
              <a:buFont typeface="+mj-lt"/>
              <a:buAutoNum type="arabicPeriod"/>
            </a:pPr>
            <a:r>
              <a:rPr lang="en-US" dirty="0"/>
              <a:t>removing all relations dramatically reduces the predictive accuracy, indicating the necessity of relational modeling.</a:t>
            </a:r>
          </a:p>
          <a:p>
            <a:pPr marL="342900" indent="-342900">
              <a:buFont typeface="+mj-lt"/>
              <a:buAutoNum type="arabicPeriod"/>
            </a:pPr>
            <a:r>
              <a:rPr lang="en-US" dirty="0"/>
              <a:t>“w/0 I” only considers coarser-gained preference of users and thus leads to suboptimal user representations.</a:t>
            </a:r>
            <a:endParaRPr lang="en-CN" dirty="0"/>
          </a:p>
        </p:txBody>
      </p:sp>
      <p:pic>
        <p:nvPicPr>
          <p:cNvPr id="7" name="Picture 6">
            <a:extLst>
              <a:ext uri="{FF2B5EF4-FFF2-40B4-BE49-F238E27FC236}">
                <a16:creationId xmlns:a16="http://schemas.microsoft.com/office/drawing/2014/main" id="{3C4722EB-B347-8438-87CC-9A448D7266AC}"/>
              </a:ext>
            </a:extLst>
          </p:cNvPr>
          <p:cNvPicPr>
            <a:picLocks noChangeAspect="1"/>
          </p:cNvPicPr>
          <p:nvPr/>
        </p:nvPicPr>
        <p:blipFill>
          <a:blip r:embed="rId3"/>
          <a:stretch>
            <a:fillRect/>
          </a:stretch>
        </p:blipFill>
        <p:spPr>
          <a:xfrm>
            <a:off x="2532604" y="1325563"/>
            <a:ext cx="6888468" cy="1770530"/>
          </a:xfrm>
          <a:prstGeom prst="rect">
            <a:avLst/>
          </a:prstGeom>
        </p:spPr>
      </p:pic>
    </p:spTree>
    <p:extLst>
      <p:ext uri="{BB962C8B-B14F-4D97-AF65-F5344CB8AC3E}">
        <p14:creationId xmlns:p14="http://schemas.microsoft.com/office/powerpoint/2010/main" val="39771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1873</Words>
  <Application>Microsoft Macintosh PowerPoint</Application>
  <PresentationFormat>Widescreen</PresentationFormat>
  <Paragraphs>101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PingFangSC-Regular</vt:lpstr>
      <vt:lpstr>Arial</vt:lpstr>
      <vt:lpstr>Arial</vt:lpstr>
      <vt:lpstr>Calibri</vt:lpstr>
      <vt:lpstr>Calibri Light</vt:lpstr>
      <vt:lpstr>Open Sans</vt:lpstr>
      <vt:lpstr>Office Theme</vt:lpstr>
      <vt:lpstr>Learning Intents behind Interactions with Knowledge Graph for Recommendation</vt:lpstr>
      <vt:lpstr>问题描述</vt:lpstr>
      <vt:lpstr>主流方法</vt:lpstr>
      <vt:lpstr>用户意图</vt:lpstr>
      <vt:lpstr>关系路径</vt:lpstr>
      <vt:lpstr>Knowledge Graph-based Intent Network</vt:lpstr>
      <vt:lpstr>Knowledge Graph-based Intent Network</vt:lpstr>
      <vt:lpstr>EXPREMENTS</vt:lpstr>
      <vt:lpstr>EXPREMENTS</vt:lpstr>
      <vt:lpstr>EXPREMENTS</vt:lpstr>
      <vt:lpstr>EXPREMENTS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Intents behind Interactions with Knowledge Graph for Recommendation</dc:title>
  <dc:creator>XIE ONETRUE</dc:creator>
  <cp:lastModifiedBy>XIE ONETRUE</cp:lastModifiedBy>
  <cp:revision>104</cp:revision>
  <dcterms:created xsi:type="dcterms:W3CDTF">2022-09-12T05:06:01Z</dcterms:created>
  <dcterms:modified xsi:type="dcterms:W3CDTF">2022-09-20T10:50:53Z</dcterms:modified>
</cp:coreProperties>
</file>