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75" r:id="rId29"/>
    <p:sldId id="27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664" autoAdjust="0"/>
  </p:normalViewPr>
  <p:slideViewPr>
    <p:cSldViewPr snapToGrid="0" snapToObjects="1">
      <p:cViewPr varScale="1">
        <p:scale>
          <a:sx n="68" d="100"/>
          <a:sy n="68" d="100"/>
        </p:scale>
        <p:origin x="-2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020B9-DF93-A441-91A6-F5A3D696224C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5DF33-512F-FC46-9D84-18544F334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2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 cloud platform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 existing applications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Streamline development of new applications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enhance on-premises applications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Integrates cloud services to develop, test, deploy, and manage your applications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5DF33-512F-FC46-9D84-18544F334E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1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to use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when you have code that is triggered by other services, by events, or on a schedule.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don't need the overhead of a complete hosted project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when you only want to pay for the time that your code runs.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5DF33-512F-FC46-9D84-18544F334E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17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 systems platform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it easy to build, package, deploy, and manage scalable and reliable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microservices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comprehensive application management capabilities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provisioning, deploying, monitoring, upgrading/patching, and deleting deployed applications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Apps, run on a shared pool of machines,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start small and scale to hundreds or thousands of machines as needed.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Fabric supports WebAPI with Open Web Interface for .NET (OWIN) and ASP.NET Core.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SDKs for building services on Linux in both .NET Core and Java.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5DF33-512F-FC46-9D84-18544F334E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17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to use: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choice when you’re creating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rewriting an existing application to use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architecture.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need more control over, or direct access to, the underlying infrastructure.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5DF33-512F-FC46-9D84-18544F334E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17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virtualization, let you deploy applications in a more efficient and predictable way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containerized app works in prod the same way as on your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test</a:t>
            </a:r>
          </a:p>
          <a:p>
            <a:r>
              <a:rPr lang="en-US" dirty="0" smtClean="0"/>
              <a:t>Manage with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tools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use your existing skills and popular open-source tools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5DF33-512F-FC46-9D84-18544F334E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82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Azure </a:t>
            </a:r>
            <a:r>
              <a:rPr lang="en-US" b="1" dirty="0" err="1" smtClean="0"/>
              <a:t>Docker</a:t>
            </a:r>
            <a:r>
              <a:rPr lang="en-US" b="1" dirty="0" smtClean="0"/>
              <a:t> VM extension: </a:t>
            </a:r>
          </a:p>
          <a:p>
            <a:r>
              <a:rPr lang="en-US" dirty="0" smtClean="0"/>
              <a:t>Configure VM with </a:t>
            </a:r>
            <a:r>
              <a:rPr lang="en-US" dirty="0" err="1" smtClean="0"/>
              <a:t>Docker</a:t>
            </a:r>
            <a:r>
              <a:rPr lang="en-US" dirty="0" smtClean="0"/>
              <a:t> tools to act as a </a:t>
            </a:r>
            <a:r>
              <a:rPr lang="en-US" dirty="0" err="1" smtClean="0"/>
              <a:t>Docker</a:t>
            </a:r>
            <a:r>
              <a:rPr lang="en-US" dirty="0" smtClean="0"/>
              <a:t> host. When to use: </a:t>
            </a:r>
          </a:p>
          <a:p>
            <a:r>
              <a:rPr lang="en-US" dirty="0" smtClean="0"/>
              <a:t>to generate consistent container deployments for your apps on a VM, or when you want to use </a:t>
            </a:r>
            <a:r>
              <a:rPr lang="en-US" dirty="0" err="1" smtClean="0"/>
              <a:t>Docker</a:t>
            </a:r>
            <a:r>
              <a:rPr lang="en-US" dirty="0" smtClean="0"/>
              <a:t> Compose. </a:t>
            </a:r>
          </a:p>
          <a:p>
            <a:r>
              <a:rPr lang="en-US" b="1" dirty="0" smtClean="0"/>
              <a:t>Azure Container Service: </a:t>
            </a:r>
          </a:p>
          <a:p>
            <a:r>
              <a:rPr lang="en-US" dirty="0" smtClean="0"/>
              <a:t>create, configure, and manage a cluster of virtual machines preconfigured to run containerized applications.</a:t>
            </a:r>
          </a:p>
          <a:p>
            <a:r>
              <a:rPr lang="en-US" dirty="0" smtClean="0"/>
              <a:t>When to use: </a:t>
            </a:r>
          </a:p>
          <a:p>
            <a:r>
              <a:rPr lang="en-US" dirty="0" smtClean="0"/>
              <a:t>When you need to build production-ready, scalable environments, or when you’re deploying a </a:t>
            </a:r>
            <a:r>
              <a:rPr lang="en-US" dirty="0" err="1" smtClean="0"/>
              <a:t>Docker</a:t>
            </a:r>
            <a:r>
              <a:rPr lang="en-US" dirty="0" smtClean="0"/>
              <a:t> Swarm cluster. </a:t>
            </a:r>
          </a:p>
          <a:p>
            <a:r>
              <a:rPr lang="en-US" b="1" dirty="0" err="1" smtClean="0"/>
              <a:t>Docker</a:t>
            </a:r>
            <a:r>
              <a:rPr lang="en-US" b="1" dirty="0" smtClean="0"/>
              <a:t> Machine: </a:t>
            </a:r>
          </a:p>
          <a:p>
            <a:r>
              <a:rPr lang="en-US" dirty="0" smtClean="0"/>
              <a:t>install and manage a </a:t>
            </a:r>
            <a:r>
              <a:rPr lang="en-US" dirty="0" err="1" smtClean="0"/>
              <a:t>Docker</a:t>
            </a:r>
            <a:r>
              <a:rPr lang="en-US" dirty="0" smtClean="0"/>
              <a:t> Engine on virtual hosts by using </a:t>
            </a:r>
            <a:r>
              <a:rPr lang="en-US" dirty="0" err="1" smtClean="0"/>
              <a:t>docker</a:t>
            </a:r>
            <a:r>
              <a:rPr lang="en-US" dirty="0" smtClean="0"/>
              <a:t>-machine commands. When to use: </a:t>
            </a:r>
          </a:p>
          <a:p>
            <a:r>
              <a:rPr lang="en-US" dirty="0" smtClean="0"/>
              <a:t>When you need to quickly prototype an app by creating a single </a:t>
            </a:r>
            <a:r>
              <a:rPr lang="en-US" dirty="0" err="1" smtClean="0"/>
              <a:t>Docker</a:t>
            </a:r>
            <a:r>
              <a:rPr lang="en-US" dirty="0" smtClean="0"/>
              <a:t> host. </a:t>
            </a:r>
          </a:p>
          <a:p>
            <a:r>
              <a:rPr lang="en-US" b="1" dirty="0" smtClean="0"/>
              <a:t>Custom </a:t>
            </a:r>
            <a:r>
              <a:rPr lang="en-US" b="1" dirty="0" err="1" smtClean="0"/>
              <a:t>Docker</a:t>
            </a:r>
            <a:r>
              <a:rPr lang="en-US" b="1" dirty="0" smtClean="0"/>
              <a:t> image for App Service: 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Docker</a:t>
            </a:r>
            <a:r>
              <a:rPr lang="en-US" dirty="0" smtClean="0"/>
              <a:t> containers from a container registry or a customer container when you deploy a web app on Linux. When to use: </a:t>
            </a:r>
          </a:p>
          <a:p>
            <a:r>
              <a:rPr lang="en-US" dirty="0" smtClean="0"/>
              <a:t>When deploying a web app on Linux to a </a:t>
            </a:r>
            <a:r>
              <a:rPr lang="en-US" dirty="0" err="1" smtClean="0"/>
              <a:t>Docker</a:t>
            </a:r>
            <a:r>
              <a:rPr lang="en-US" dirty="0" smtClean="0"/>
              <a:t> image. 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5DF33-512F-FC46-9D84-18544F334E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82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applications must store data,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regardless of how you decide to host your application in Azure,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 one or more of the following storage and data services.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5DF33-512F-FC46-9D84-18544F334E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86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SQL Database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Azure-based version of Microsoft SQL Server engine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storing relational tabular data in the cloud.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predictable performance, scalability with no downtime, business continuity, and data protection. 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to use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application requires data storage with referential integrity, transactional support, and support for TSQL queries. 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5DF33-512F-FC46-9D84-18544F334E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86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Cosmos 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globally distributed, multi-model database service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enables you to elastically scale throughput and storage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across any number of geographical regions with a comprehensive SLA.  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to use: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application needs document, table, or graph databases,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databases,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multiple well-defined consistency models.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5DF33-512F-FC46-9D84-18544F334E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86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Storage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Offers durable, highly available storage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blobs, queues, files, and other kinds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nonrelational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 provides the storage foundation for VMs, App Service and Functions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to use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your app stores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nonrelational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key-value pairs (tables), blobs, files shares, or messages (queues). 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5DF33-512F-FC46-9D84-18544F334E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86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crucial to not only know who is using your applications,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also to prevent unauthorized access to your resources.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provides several ways to authenticate your app clients.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5DF33-512F-FC46-9D84-18544F334E6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small and easily scale your application as your customer demand grows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offers the reliability that’s needed for high-availability applications, even including failover between different regions</a:t>
            </a:r>
            <a:r>
              <a:rPr lang="en-US" dirty="0" smtClean="0">
                <a:effectLst/>
              </a:rPr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Azure portal lets you easily manage all your Azure services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 your services programmatically by using service-specific APIs and templates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5DF33-512F-FC46-9D84-18544F334E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69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multitenant, cloud-based identity and access management service.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single-sign on (SSO) to your applications by integrating with Azure AD.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 Azure AD Graph API directly or the Microsoft Graph API.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 with Azure AD support for the OAuth2.0 authorization framework and Open ID Connect by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native HTTP/REST endpoints and the multiplatform Azure AD authentication libraries. 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to use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want to provide an SSO experience, work with Graph-based data, or authenticate domain-based users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5DF33-512F-FC46-9D84-18544F334E6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choose App Service to host your app,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also get built-in authentication support for Azure AD,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along with social identity providers—including Facebook, Google, Microsoft, and Twitter. 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to use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want to enable authentication in an App Service app by using Azure AD, social identity providers, or both.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5DF33-512F-FC46-9D84-18544F334E6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Studio Application Insights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Azure-hosted extensible analytics service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integrates with Visual Studio to monitor your live web applications.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gives you the data need to continuously improve the performance and usability of your apps,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 they’re hosted on Azure or not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Monitor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to visualize, query, route, archive, and act on the metrics and logs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 generated by your Azure infrastructure and resources.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 provides the data views that you see in the Azure portal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source for monitoring Azure resources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5DF33-512F-FC46-9D84-18544F334E6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517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provisioning VMs or publishing your web apps with continuous integration,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integrates with most of the popular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tools.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Jenkins,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Puppet, Chef,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TeamCity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VSTS,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work with the tools that you already have and maximize your existing experience.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5DF33-512F-FC46-9D84-18544F334E6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81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cloud platform 50 regions serving 140 countries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generally available in many regions around the world.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provision a service, application, or VM in Azure,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are asked to select a region,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represents a specific datacenter where application runs or data is stored.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regions correspond to specific locations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effectLst/>
              </a:rPr>
              <a:t>To make your app more resilient replicate across datacenters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5DF33-512F-FC46-9D84-18544F334E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817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5DF33-512F-FC46-9D84-18544F334E6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133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Previously Bizspark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helping startups become viable partners in the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enterprise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ecosystem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 our direct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salesforce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worldwide channel 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Giving them access to worldwide partner benefits (e.g. business and technical resources, co-selling and co-marketing) while providing the incremental support necessary for startups to help them grow in today’s cloud economy (e.g.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ScaleUp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program, unique co-sell assets, technical community support) 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Prioritizing B2B startups who have the greatest potential for market success by taking advantage of our commercial go-to-market (GTM) benefits 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Extending startup engagement beyond relationship building in small scale to create a much larger community motion that drives Azure and Dynamics adoption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marketplace (Azure Marketplace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AppSource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a startup’s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launchpad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all GTM efforts (all promotion activities will point back to their artifact - solution or offer – published in our marketplace)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Aligning to the Microsoft Partner Network (MPN) and the broader partner motion across the Microsoft field organizations</a:t>
            </a:r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3273" marR="0" lvl="0" indent="0" algn="l" defTabSz="93292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4/15/18 22:49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440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decide on how to host your application in Azure.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 your entire infrastructure as a virtual machine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platform management facilities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to host code execution only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needs cloud storage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 advantage of Azure's enterprise authentication.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 for cloud-based development and monitoring,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hosting services offer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integration.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5DF33-512F-FC46-9D84-18544F334E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0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offers services that support your application development and hosting needs.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provides Infrastructure as a Service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give you full control over your application hosting.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Azure's Platform as a Service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offerings provide the fully managed services needed to power your apps.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even true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hosting in Azure where all you need to do is write your code.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5DF33-512F-FC46-9D84-18544F334E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17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Quickest path to publish your web-based projects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it easy to extend your web apps to support your mobile clients and REST APIs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authentication by using social providers,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traffic-based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autoscaling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 in production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and container-based deployments.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web apps, mobile app back ends, and API apps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three app types share the App Service runtime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5DF33-512F-FC46-9D84-18544F334E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17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designed with </a:t>
            </a:r>
            <a:r>
              <a:rPr lang="en-US" dirty="0" err="1" smtClean="0"/>
              <a:t>DevOps</a:t>
            </a:r>
            <a:r>
              <a:rPr lang="en-US" dirty="0" smtClean="0"/>
              <a:t> in mind. </a:t>
            </a:r>
          </a:p>
          <a:p>
            <a:r>
              <a:rPr lang="en-US" dirty="0" smtClean="0"/>
              <a:t>supports various tools for publishing and CI, 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, Jenkins, Visual Studio Team Services, </a:t>
            </a:r>
            <a:r>
              <a:rPr lang="en-US" dirty="0" err="1" smtClean="0"/>
              <a:t>TeamCity</a:t>
            </a:r>
            <a:r>
              <a:rPr lang="en-US" dirty="0" smtClean="0"/>
              <a:t>, and others</a:t>
            </a:r>
          </a:p>
          <a:p>
            <a:r>
              <a:rPr lang="en-US" dirty="0" smtClean="0"/>
              <a:t>can migrate your existing applications by using the online migration tool</a:t>
            </a:r>
          </a:p>
          <a:p>
            <a:r>
              <a:rPr lang="en-US" b="1" dirty="0" smtClean="0"/>
              <a:t>When to use: </a:t>
            </a:r>
          </a:p>
          <a:p>
            <a:r>
              <a:rPr lang="en-US" dirty="0" smtClean="0"/>
              <a:t>Use when you’re migrating existing web applications to Azure, </a:t>
            </a:r>
          </a:p>
          <a:p>
            <a:r>
              <a:rPr lang="en-US" dirty="0" smtClean="0"/>
              <a:t>And need a fully managed hosting platform for your web apps. </a:t>
            </a:r>
          </a:p>
          <a:p>
            <a:r>
              <a:rPr lang="en-US" dirty="0" smtClean="0"/>
              <a:t>Use when you need to support mobile clients </a:t>
            </a:r>
          </a:p>
          <a:p>
            <a:r>
              <a:rPr lang="en-US" dirty="0" smtClean="0"/>
              <a:t>or expose REST APIs with your app.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5DF33-512F-FC46-9D84-18544F334E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17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IaaS</a:t>
            </a:r>
            <a:r>
              <a:rPr lang="en-US" dirty="0" smtClean="0"/>
              <a:t>) provider</a:t>
            </a:r>
          </a:p>
          <a:p>
            <a:r>
              <a:rPr lang="en-US" dirty="0" smtClean="0"/>
              <a:t>deploy to or migrate your application to either Windows or Linux VMs. </a:t>
            </a:r>
          </a:p>
          <a:p>
            <a:r>
              <a:rPr lang="en-US" dirty="0" smtClean="0"/>
              <a:t>Together with Virtual Network, VM</a:t>
            </a:r>
            <a:r>
              <a:rPr lang="en-US" baseline="0" dirty="0" smtClean="0"/>
              <a:t> </a:t>
            </a:r>
            <a:r>
              <a:rPr lang="en-US" dirty="0" smtClean="0"/>
              <a:t>supports of Windows or Linux</a:t>
            </a:r>
          </a:p>
          <a:p>
            <a:r>
              <a:rPr lang="en-US" dirty="0" smtClean="0"/>
              <a:t>total control over the configuration of the machine. </a:t>
            </a:r>
          </a:p>
          <a:p>
            <a:r>
              <a:rPr lang="en-US" dirty="0" smtClean="0"/>
              <a:t>responsible for server software, configuration, maintenance, and OS patches</a:t>
            </a:r>
          </a:p>
          <a:p>
            <a:r>
              <a:rPr lang="en-US" dirty="0" smtClean="0"/>
              <a:t>level of control HIGH </a:t>
            </a:r>
          </a:p>
          <a:p>
            <a:r>
              <a:rPr lang="en-US" dirty="0" smtClean="0"/>
              <a:t>can run a wide range of server workloads on Azure that don’t fit into a </a:t>
            </a:r>
            <a:r>
              <a:rPr lang="en-US" dirty="0" err="1" smtClean="0"/>
              <a:t>PaaS</a:t>
            </a:r>
            <a:r>
              <a:rPr lang="en-US" dirty="0" smtClean="0"/>
              <a:t> model. </a:t>
            </a:r>
          </a:p>
          <a:p>
            <a:r>
              <a:rPr lang="en-US" dirty="0" smtClean="0"/>
              <a:t>workloads include database servers, Active Directory, and Microsoft SharePoint.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5DF33-512F-FC46-9D84-18544F334E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17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to use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want full control over your application infrastructure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to migrate on-premises workloads to Azure without changes.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5DF33-512F-FC46-9D84-18544F334E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17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Rather than worrying about building out and managing a whole application or the infrastructure to run your code. </a:t>
            </a:r>
          </a:p>
          <a:p>
            <a:r>
              <a:rPr lang="en-US" dirty="0" smtClean="0"/>
              <a:t>What if you could just write your code and have it run in response to events or on a schedule? 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serverless</a:t>
            </a:r>
            <a:r>
              <a:rPr lang="en-US" dirty="0" smtClean="0"/>
              <a:t>” lets you write just the code you need. </a:t>
            </a:r>
          </a:p>
          <a:p>
            <a:r>
              <a:rPr lang="en-US" dirty="0" smtClean="0"/>
              <a:t>code execution triggered by HTTP requests, </a:t>
            </a:r>
            <a:r>
              <a:rPr lang="en-US" dirty="0" err="1" smtClean="0"/>
              <a:t>webhooks</a:t>
            </a:r>
            <a:r>
              <a:rPr lang="en-US" dirty="0" smtClean="0"/>
              <a:t>, cloud service events, or on a schedule. </a:t>
            </a:r>
          </a:p>
          <a:p>
            <a:r>
              <a:rPr lang="en-US" dirty="0" smtClean="0"/>
              <a:t>code in development language of choice, such as C#, F#, </a:t>
            </a:r>
            <a:r>
              <a:rPr lang="en-US" dirty="0" err="1" smtClean="0"/>
              <a:t>Node.js</a:t>
            </a:r>
            <a:r>
              <a:rPr lang="en-US" dirty="0" smtClean="0"/>
              <a:t>, Python, or PHP. </a:t>
            </a:r>
          </a:p>
          <a:p>
            <a:r>
              <a:rPr lang="en-US" dirty="0" smtClean="0"/>
              <a:t>With consumption-based billing, pay only for time code executes, and Azure scales as needed.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5DF33-512F-FC46-9D84-18544F334E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1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A2C1-0D0B-DD41-971B-DC2DCC15D4A2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C279-4A54-D04C-BE7C-A50A2A351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A2C1-0D0B-DD41-971B-DC2DCC15D4A2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C279-4A54-D04C-BE7C-A50A2A351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5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A2C1-0D0B-DD41-971B-DC2DCC15D4A2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C279-4A54-D04C-BE7C-A50A2A351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47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5" y="4928556"/>
            <a:ext cx="2035954" cy="1972396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0" y="2194769"/>
            <a:ext cx="9144001" cy="1081833"/>
          </a:xfrm>
          <a:prstGeom prst="rect">
            <a:avLst/>
          </a:prstGeom>
        </p:spPr>
        <p:txBody>
          <a:bodyPr/>
          <a:lstStyle>
            <a:lvl1pPr algn="ctr"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-1191" y="3276600"/>
            <a:ext cx="9144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200" b="0" kern="1200" cap="none" spc="-102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2456834544"/>
      </p:ext>
    </p:extLst>
  </p:cSld>
  <p:clrMapOvr>
    <a:masterClrMapping/>
  </p:clrMapOvr>
  <p:transition xmlns:p14="http://schemas.microsoft.com/office/powerpoint/2010/main"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ement"/>
          <p:cNvSpPr>
            <a:spLocks noGrp="1"/>
          </p:cNvSpPr>
          <p:nvPr>
            <p:ph type="ctrTitle" hasCustomPrompt="1"/>
          </p:nvPr>
        </p:nvSpPr>
        <p:spPr>
          <a:xfrm>
            <a:off x="577100" y="2709522"/>
            <a:ext cx="8041668" cy="12663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pPr algn="ctr"/>
            <a:r>
              <a:rPr lang="en-US" sz="7998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977806943"/>
      </p:ext>
    </p:extLst>
  </p:cSld>
  <p:clrMapOvr>
    <a:masterClrMapping/>
  </p:clrMapOvr>
  <p:transition xmlns:p14="http://schemas.microsoft.com/office/powerpoint/2010/main"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261121"/>
      </p:ext>
    </p:extLst>
  </p:cSld>
  <p:clrMapOvr>
    <a:masterClrMapping/>
  </p:clrMapOvr>
  <p:transition xmlns:p14="http://schemas.microsoft.com/office/powerpoint/2010/main"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Blank">
    <p:bg>
      <p:bgPr>
        <a:solidFill>
          <a:srgbClr val="00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882809"/>
      </p:ext>
    </p:extLst>
  </p:cSld>
  <p:clrMapOvr>
    <a:masterClrMapping/>
  </p:clrMapOvr>
  <p:transition xmlns:p14="http://schemas.microsoft.com/office/powerpoint/2010/main"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31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lank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9260664"/>
      </p:ext>
    </p:extLst>
  </p:cSld>
  <p:clrMapOvr>
    <a:masterClrMapping/>
  </p:clrMapOvr>
  <p:transition xmlns:p14="http://schemas.microsoft.com/office/powerpoint/2010/main"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lank">
    <p:bg>
      <p:bgPr>
        <a:solidFill>
          <a:srgbClr val="003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8267128"/>
      </p:ext>
    </p:extLst>
  </p:cSld>
  <p:clrMapOvr>
    <a:masterClrMapping/>
  </p:clrMapOvr>
  <p:transition xmlns:p14="http://schemas.microsoft.com/office/powerpoint/2010/main"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 Blank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749361"/>
      </p:ext>
    </p:extLst>
  </p:cSld>
  <p:clrMapOvr>
    <a:masterClrMapping/>
  </p:clrMapOvr>
  <p:transition xmlns:p14="http://schemas.microsoft.com/office/powerpoint/2010/main"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A2C1-0D0B-DD41-971B-DC2DCC15D4A2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C279-4A54-D04C-BE7C-A50A2A351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50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9144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Body"/>
          <p:cNvSpPr>
            <a:spLocks noGrp="1"/>
          </p:cNvSpPr>
          <p:nvPr>
            <p:ph type="body" sz="quarter" idx="11"/>
          </p:nvPr>
        </p:nvSpPr>
        <p:spPr>
          <a:xfrm>
            <a:off x="280489" y="4824405"/>
            <a:ext cx="5062523" cy="113982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281061" y="3873502"/>
            <a:ext cx="5061474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06035" y="930352"/>
            <a:ext cx="7482272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985338"/>
      </p:ext>
    </p:extLst>
  </p:cSld>
  <p:clrMapOvr>
    <a:masterClrMapping/>
  </p:clrMapOvr>
  <p:transition xmlns:p14="http://schemas.microsoft.com/office/powerpoint/2010/main"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9144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281061" y="3873502"/>
            <a:ext cx="5061474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06035" y="930352"/>
            <a:ext cx="7482272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5" y="4928556"/>
            <a:ext cx="2035954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64262"/>
      </p:ext>
    </p:extLst>
  </p:cSld>
  <p:clrMapOvr>
    <a:masterClrMapping/>
  </p:clrMapOvr>
  <p:transition xmlns:p14="http://schemas.microsoft.com/office/powerpoint/2010/main"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9144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5" y="4928556"/>
            <a:ext cx="2035954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09754"/>
      </p:ext>
    </p:extLst>
  </p:cSld>
  <p:clrMapOvr>
    <a:masterClrMapping/>
  </p:clrMapOvr>
  <p:transition xmlns:p14="http://schemas.microsoft.com/office/powerpoint/2010/main">
    <p:fade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hite Background"/>
          <p:cNvSpPr/>
          <p:nvPr/>
        </p:nvSpPr>
        <p:spPr bwMode="auto">
          <a:xfrm>
            <a:off x="1" y="5256716"/>
            <a:ext cx="9144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5" y="4928556"/>
            <a:ext cx="2035954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06035" y="930352"/>
            <a:ext cx="7482272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06034" y="2193928"/>
            <a:ext cx="7482645" cy="271938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391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6"/>
            <a:ext cx="9144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5" y="4928556"/>
            <a:ext cx="2035954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06035" y="930352"/>
            <a:ext cx="7482272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42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Bottom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6"/>
            <a:ext cx="9144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5" y="4928556"/>
            <a:ext cx="2035954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1888959" y="5576548"/>
            <a:ext cx="6051798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136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6"/>
            <a:ext cx="9144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5" y="4928556"/>
            <a:ext cx="2035954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68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6"/>
            <a:ext cx="9144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5" y="4928556"/>
            <a:ext cx="2035954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06034" y="2436272"/>
            <a:ext cx="2136536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548604" y="684718"/>
            <a:ext cx="6469137" cy="442068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0927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6"/>
            <a:ext cx="9144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5" y="4928556"/>
            <a:ext cx="2035954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06034" y="2436272"/>
            <a:ext cx="2136536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196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05793" y="2317689"/>
            <a:ext cx="8710739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/>
        </p:nvGrpSpPr>
        <p:grpSpPr>
          <a:xfrm>
            <a:off x="-1" y="0"/>
            <a:ext cx="9144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Subhead"/>
          <p:cNvSpPr txBox="1">
            <a:spLocks/>
          </p:cNvSpPr>
          <p:nvPr/>
        </p:nvSpPr>
        <p:spPr>
          <a:xfrm>
            <a:off x="205793" y="1415481"/>
            <a:ext cx="7406502" cy="923922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sz="4000">
                <a:solidFill>
                  <a:srgbClr val="0072C6"/>
                </a:solidFill>
                <a:latin typeface="Segoe UI Light"/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06033" y="295279"/>
            <a:ext cx="7406502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796559549"/>
      </p:ext>
    </p:extLst>
  </p:cSld>
  <p:clrMapOvr>
    <a:masterClrMapping/>
  </p:clrMapOvr>
  <p:transition xmlns:p14="http://schemas.microsoft.com/office/powerpoint/2010/main"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A2C1-0D0B-DD41-971B-DC2DCC15D4A2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C279-4A54-D04C-BE7C-A50A2A351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504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9144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06033" y="295279"/>
            <a:ext cx="7406502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635988679"/>
      </p:ext>
    </p:extLst>
  </p:cSld>
  <p:clrMapOvr>
    <a:masterClrMapping/>
  </p:clrMapOvr>
  <p:transition xmlns:p14="http://schemas.microsoft.com/office/powerpoint/2010/main">
    <p:fade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9144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2238988"/>
      </p:ext>
    </p:extLst>
  </p:cSld>
  <p:clrMapOvr>
    <a:masterClrMapping/>
  </p:clrMapOvr>
  <p:transition xmlns:p14="http://schemas.microsoft.com/office/powerpoint/2010/main">
    <p:fade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1556251" y="611795"/>
            <a:ext cx="6579095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Body"/>
          <p:cNvSpPr>
            <a:spLocks noGrp="1"/>
          </p:cNvSpPr>
          <p:nvPr>
            <p:ph sz="quarter" idx="10"/>
          </p:nvPr>
        </p:nvSpPr>
        <p:spPr>
          <a:xfrm>
            <a:off x="1577926" y="1828800"/>
            <a:ext cx="6557420" cy="4343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3107"/>
      </p:ext>
    </p:extLst>
  </p:cSld>
  <p:clrMapOvr>
    <a:masterClrMapping/>
  </p:clrMapOvr>
  <p:transition xmlns:p14="http://schemas.microsoft.com/office/powerpoint/2010/main">
    <p:fade/>
  </p:transition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1556251" y="611795"/>
            <a:ext cx="6579095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46470"/>
      </p:ext>
    </p:extLst>
  </p:cSld>
  <p:clrMapOvr>
    <a:masterClrMapping/>
  </p:clrMapOvr>
  <p:transition xmlns:p14="http://schemas.microsoft.com/office/powerpoint/2010/main">
    <p:fade/>
  </p:transition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789556" y="2970215"/>
            <a:ext cx="7564888" cy="917575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92D050"/>
                </a:solidFill>
              </a:defRPr>
            </a:lvl1pPr>
          </a:lstStyle>
          <a:p>
            <a:r>
              <a:rPr lang="en-US" sz="5400" dirty="0">
                <a:solidFill>
                  <a:srgbClr val="92D050"/>
                </a:solidFill>
              </a:rPr>
              <a:t>Demo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5" y="4928556"/>
            <a:ext cx="2035954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82901"/>
      </p:ext>
    </p:extLst>
  </p:cSld>
  <p:clrMapOvr>
    <a:masterClrMapping/>
  </p:clrMapOvr>
  <p:transition xmlns:p14="http://schemas.microsoft.com/office/powerpoint/2010/main">
    <p:fade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8"/>
            <a:ext cx="9144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3960958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8"/>
            <a:ext cx="9144000" cy="68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6745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7769618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8"/>
            <a:ext cx="9144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6663653" y="-1"/>
            <a:ext cx="2480348" cy="6855083"/>
          </a:xfrm>
          <a:prstGeom prst="rect">
            <a:avLst/>
          </a:prstGeom>
          <a:solidFill>
            <a:srgbClr val="00AEE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4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6" name="Rounded Rectangle 29"/>
          <p:cNvSpPr/>
          <p:nvPr userDrawn="1"/>
        </p:nvSpPr>
        <p:spPr bwMode="black">
          <a:xfrm>
            <a:off x="7413202" y="1944139"/>
            <a:ext cx="981251" cy="3044320"/>
          </a:xfrm>
          <a:custGeom>
            <a:avLst/>
            <a:gdLst/>
            <a:ahLst/>
            <a:cxnLst/>
            <a:rect l="l" t="t" r="r" b="b"/>
            <a:pathLst>
              <a:path w="2136009" h="4350877">
                <a:moveTo>
                  <a:pt x="111238" y="2095565"/>
                </a:moveTo>
                <a:cubicBezTo>
                  <a:pt x="168383" y="2095565"/>
                  <a:pt x="215464" y="2138656"/>
                  <a:pt x="221204" y="2194180"/>
                </a:cubicBezTo>
                <a:lnTo>
                  <a:pt x="222888" y="2194180"/>
                </a:lnTo>
                <a:cubicBezTo>
                  <a:pt x="222888" y="2661471"/>
                  <a:pt x="601700" y="3040283"/>
                  <a:pt x="1068991" y="3040283"/>
                </a:cubicBezTo>
                <a:cubicBezTo>
                  <a:pt x="1530017" y="3040283"/>
                  <a:pt x="1904922" y="2671559"/>
                  <a:pt x="1914148" y="2212909"/>
                </a:cubicBezTo>
                <a:cubicBezTo>
                  <a:pt x="1913589" y="2210904"/>
                  <a:pt x="1913533" y="2208860"/>
                  <a:pt x="1913533" y="2206803"/>
                </a:cubicBezTo>
                <a:cubicBezTo>
                  <a:pt x="1913533" y="2145368"/>
                  <a:pt x="1963336" y="2095565"/>
                  <a:pt x="2024771" y="2095565"/>
                </a:cubicBezTo>
                <a:cubicBezTo>
                  <a:pt x="2081917" y="2095565"/>
                  <a:pt x="2128997" y="2138656"/>
                  <a:pt x="2134737" y="2194180"/>
                </a:cubicBezTo>
                <a:lnTo>
                  <a:pt x="2136009" y="2194180"/>
                </a:lnTo>
                <a:lnTo>
                  <a:pt x="2135585" y="2202590"/>
                </a:lnTo>
                <a:cubicBezTo>
                  <a:pt x="2135983" y="2203980"/>
                  <a:pt x="2136009" y="2205388"/>
                  <a:pt x="2136009" y="2206803"/>
                </a:cubicBezTo>
                <a:lnTo>
                  <a:pt x="2134732" y="2219472"/>
                </a:lnTo>
                <a:cubicBezTo>
                  <a:pt x="2123259" y="2751175"/>
                  <a:pt x="1722042" y="3186685"/>
                  <a:pt x="1205164" y="3251541"/>
                </a:cubicBezTo>
                <a:lnTo>
                  <a:pt x="1205164" y="3820541"/>
                </a:lnTo>
                <a:lnTo>
                  <a:pt x="1457555" y="3820541"/>
                </a:lnTo>
                <a:cubicBezTo>
                  <a:pt x="1604003" y="3820541"/>
                  <a:pt x="1722723" y="3939261"/>
                  <a:pt x="1722723" y="4085709"/>
                </a:cubicBezTo>
                <a:lnTo>
                  <a:pt x="1722722" y="4085709"/>
                </a:lnTo>
                <a:cubicBezTo>
                  <a:pt x="1722722" y="4232157"/>
                  <a:pt x="1604002" y="4350877"/>
                  <a:pt x="1457554" y="4350877"/>
                </a:cubicBezTo>
                <a:lnTo>
                  <a:pt x="678455" y="4350876"/>
                </a:lnTo>
                <a:cubicBezTo>
                  <a:pt x="532007" y="4350876"/>
                  <a:pt x="413288" y="4232157"/>
                  <a:pt x="413287" y="4085709"/>
                </a:cubicBezTo>
                <a:cubicBezTo>
                  <a:pt x="413288" y="3939261"/>
                  <a:pt x="532007" y="3820541"/>
                  <a:pt x="678455" y="3820541"/>
                </a:cubicBezTo>
                <a:lnTo>
                  <a:pt x="930844" y="3820541"/>
                </a:lnTo>
                <a:lnTo>
                  <a:pt x="930844" y="3251239"/>
                </a:lnTo>
                <a:cubicBezTo>
                  <a:pt x="419935" y="3186221"/>
                  <a:pt x="22536" y="2758927"/>
                  <a:pt x="4029" y="2234922"/>
                </a:cubicBezTo>
                <a:cubicBezTo>
                  <a:pt x="1255" y="2226017"/>
                  <a:pt x="0" y="2216556"/>
                  <a:pt x="0" y="2206803"/>
                </a:cubicBezTo>
                <a:cubicBezTo>
                  <a:pt x="0" y="2145368"/>
                  <a:pt x="49803" y="2095565"/>
                  <a:pt x="111238" y="2095565"/>
                </a:cubicBezTo>
                <a:close/>
                <a:moveTo>
                  <a:pt x="1050366" y="0"/>
                </a:moveTo>
                <a:lnTo>
                  <a:pt x="1085642" y="0"/>
                </a:lnTo>
                <a:cubicBezTo>
                  <a:pt x="1458724" y="0"/>
                  <a:pt x="1761980" y="298955"/>
                  <a:pt x="1767734" y="670400"/>
                </a:cubicBezTo>
                <a:lnTo>
                  <a:pt x="1582354" y="670400"/>
                </a:lnTo>
                <a:cubicBezTo>
                  <a:pt x="1489769" y="670400"/>
                  <a:pt x="1414714" y="745455"/>
                  <a:pt x="1414714" y="838040"/>
                </a:cubicBezTo>
                <a:cubicBezTo>
                  <a:pt x="1414714" y="930625"/>
                  <a:pt x="1489769" y="1005680"/>
                  <a:pt x="1582354" y="1005680"/>
                </a:cubicBezTo>
                <a:lnTo>
                  <a:pt x="1769044" y="1005680"/>
                </a:lnTo>
                <a:lnTo>
                  <a:pt x="1769044" y="1319453"/>
                </a:lnTo>
                <a:lnTo>
                  <a:pt x="1582354" y="1319453"/>
                </a:lnTo>
                <a:cubicBezTo>
                  <a:pt x="1489769" y="1319453"/>
                  <a:pt x="1414714" y="1394508"/>
                  <a:pt x="1414714" y="1487093"/>
                </a:cubicBezTo>
                <a:cubicBezTo>
                  <a:pt x="1414714" y="1579678"/>
                  <a:pt x="1489769" y="1654733"/>
                  <a:pt x="1582354" y="1654733"/>
                </a:cubicBezTo>
                <a:lnTo>
                  <a:pt x="1769044" y="1654733"/>
                </a:lnTo>
                <a:lnTo>
                  <a:pt x="1769044" y="1968506"/>
                </a:lnTo>
                <a:lnTo>
                  <a:pt x="1582354" y="1968506"/>
                </a:lnTo>
                <a:cubicBezTo>
                  <a:pt x="1489769" y="1968506"/>
                  <a:pt x="1414714" y="2043561"/>
                  <a:pt x="1414714" y="2136146"/>
                </a:cubicBezTo>
                <a:cubicBezTo>
                  <a:pt x="1414714" y="2228731"/>
                  <a:pt x="1489769" y="2303786"/>
                  <a:pt x="1582354" y="2303786"/>
                </a:cubicBezTo>
                <a:lnTo>
                  <a:pt x="1758275" y="2303786"/>
                </a:lnTo>
                <a:cubicBezTo>
                  <a:pt x="1709241" y="2630669"/>
                  <a:pt x="1426601" y="2880360"/>
                  <a:pt x="1085642" y="2880360"/>
                </a:cubicBezTo>
                <a:lnTo>
                  <a:pt x="1050366" y="2880360"/>
                </a:lnTo>
                <a:cubicBezTo>
                  <a:pt x="709407" y="2880360"/>
                  <a:pt x="426767" y="2630669"/>
                  <a:pt x="377733" y="2303786"/>
                </a:cubicBezTo>
                <a:lnTo>
                  <a:pt x="549845" y="2303786"/>
                </a:lnTo>
                <a:cubicBezTo>
                  <a:pt x="642430" y="2303786"/>
                  <a:pt x="717485" y="2228731"/>
                  <a:pt x="717485" y="2136146"/>
                </a:cubicBezTo>
                <a:cubicBezTo>
                  <a:pt x="717485" y="2043561"/>
                  <a:pt x="642430" y="1968506"/>
                  <a:pt x="549845" y="1968506"/>
                </a:cubicBezTo>
                <a:lnTo>
                  <a:pt x="366964" y="1968506"/>
                </a:lnTo>
                <a:lnTo>
                  <a:pt x="366964" y="1654733"/>
                </a:lnTo>
                <a:lnTo>
                  <a:pt x="549845" y="1654733"/>
                </a:lnTo>
                <a:cubicBezTo>
                  <a:pt x="642430" y="1654733"/>
                  <a:pt x="717485" y="1579678"/>
                  <a:pt x="717485" y="1487093"/>
                </a:cubicBezTo>
                <a:cubicBezTo>
                  <a:pt x="717485" y="1394508"/>
                  <a:pt x="642430" y="1319453"/>
                  <a:pt x="549845" y="1319453"/>
                </a:cubicBezTo>
                <a:lnTo>
                  <a:pt x="366964" y="1319453"/>
                </a:lnTo>
                <a:lnTo>
                  <a:pt x="366964" y="1005680"/>
                </a:lnTo>
                <a:lnTo>
                  <a:pt x="549845" y="1005680"/>
                </a:lnTo>
                <a:cubicBezTo>
                  <a:pt x="642430" y="1005680"/>
                  <a:pt x="717485" y="930625"/>
                  <a:pt x="717485" y="838040"/>
                </a:cubicBezTo>
                <a:cubicBezTo>
                  <a:pt x="717485" y="745455"/>
                  <a:pt x="642430" y="670400"/>
                  <a:pt x="549845" y="670400"/>
                </a:cubicBezTo>
                <a:lnTo>
                  <a:pt x="368275" y="670400"/>
                </a:lnTo>
                <a:cubicBezTo>
                  <a:pt x="374028" y="298955"/>
                  <a:pt x="677284" y="0"/>
                  <a:pt x="1050366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36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 idx="4294967295"/>
          </p:nvPr>
        </p:nvSpPr>
        <p:spPr>
          <a:xfrm>
            <a:off x="345948" y="158736"/>
            <a:ext cx="2770589" cy="24138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800"/>
            </a:lvl1pPr>
          </a:lstStyle>
          <a:p>
            <a:r>
              <a:rPr lang="en-US" sz="8798" dirty="0">
                <a:solidFill>
                  <a:schemeClr val="bg1">
                    <a:alpha val="99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33142942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6"/>
            <a:ext cx="9144000" cy="68521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7640451" y="-1"/>
            <a:ext cx="1503549" cy="6855083"/>
          </a:xfrm>
          <a:prstGeom prst="rect">
            <a:avLst/>
          </a:prstGeom>
          <a:solidFill>
            <a:srgbClr val="8CC6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4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9" name="Freeform 64"/>
          <p:cNvSpPr>
            <a:spLocks noEditPoints="1"/>
          </p:cNvSpPr>
          <p:nvPr userDrawn="1"/>
        </p:nvSpPr>
        <p:spPr bwMode="black">
          <a:xfrm flipH="1">
            <a:off x="7948718" y="233151"/>
            <a:ext cx="887015" cy="908302"/>
          </a:xfrm>
          <a:custGeom>
            <a:avLst/>
            <a:gdLst>
              <a:gd name="T0" fmla="*/ 12 w 221"/>
              <a:gd name="T1" fmla="*/ 104 h 170"/>
              <a:gd name="T2" fmla="*/ 6 w 221"/>
              <a:gd name="T3" fmla="*/ 103 h 170"/>
              <a:gd name="T4" fmla="*/ 2 w 221"/>
              <a:gd name="T5" fmla="*/ 108 h 170"/>
              <a:gd name="T6" fmla="*/ 10 w 221"/>
              <a:gd name="T7" fmla="*/ 141 h 170"/>
              <a:gd name="T8" fmla="*/ 16 w 221"/>
              <a:gd name="T9" fmla="*/ 143 h 170"/>
              <a:gd name="T10" fmla="*/ 21 w 221"/>
              <a:gd name="T11" fmla="*/ 139 h 170"/>
              <a:gd name="T12" fmla="*/ 12 w 221"/>
              <a:gd name="T13" fmla="*/ 104 h 170"/>
              <a:gd name="T14" fmla="*/ 185 w 221"/>
              <a:gd name="T15" fmla="*/ 8 h 170"/>
              <a:gd name="T16" fmla="*/ 219 w 221"/>
              <a:gd name="T17" fmla="*/ 136 h 170"/>
              <a:gd name="T18" fmla="*/ 209 w 221"/>
              <a:gd name="T19" fmla="*/ 139 h 170"/>
              <a:gd name="T20" fmla="*/ 175 w 221"/>
              <a:gd name="T21" fmla="*/ 10 h 170"/>
              <a:gd name="T22" fmla="*/ 185 w 221"/>
              <a:gd name="T23" fmla="*/ 8 h 170"/>
              <a:gd name="T24" fmla="*/ 104 w 221"/>
              <a:gd name="T25" fmla="*/ 170 h 170"/>
              <a:gd name="T26" fmla="*/ 85 w 221"/>
              <a:gd name="T27" fmla="*/ 170 h 170"/>
              <a:gd name="T28" fmla="*/ 63 w 221"/>
              <a:gd name="T29" fmla="*/ 143 h 170"/>
              <a:gd name="T30" fmla="*/ 73 w 221"/>
              <a:gd name="T31" fmla="*/ 143 h 170"/>
              <a:gd name="T32" fmla="*/ 85 w 221"/>
              <a:gd name="T33" fmla="*/ 157 h 170"/>
              <a:gd name="T34" fmla="*/ 104 w 221"/>
              <a:gd name="T35" fmla="*/ 157 h 170"/>
              <a:gd name="T36" fmla="*/ 116 w 221"/>
              <a:gd name="T37" fmla="*/ 143 h 170"/>
              <a:gd name="T38" fmla="*/ 128 w 221"/>
              <a:gd name="T39" fmla="*/ 143 h 170"/>
              <a:gd name="T40" fmla="*/ 104 w 221"/>
              <a:gd name="T41" fmla="*/ 170 h 170"/>
              <a:gd name="T42" fmla="*/ 18 w 221"/>
              <a:gd name="T43" fmla="*/ 102 h 170"/>
              <a:gd name="T44" fmla="*/ 168 w 221"/>
              <a:gd name="T45" fmla="*/ 16 h 170"/>
              <a:gd name="T46" fmla="*/ 172 w 221"/>
              <a:gd name="T47" fmla="*/ 30 h 170"/>
              <a:gd name="T48" fmla="*/ 20 w 221"/>
              <a:gd name="T49" fmla="*/ 109 h 170"/>
              <a:gd name="T50" fmla="*/ 18 w 221"/>
              <a:gd name="T51" fmla="*/ 102 h 170"/>
              <a:gd name="T52" fmla="*/ 185 w 221"/>
              <a:gd name="T53" fmla="*/ 79 h 170"/>
              <a:gd name="T54" fmla="*/ 201 w 221"/>
              <a:gd name="T55" fmla="*/ 137 h 170"/>
              <a:gd name="T56" fmla="*/ 28 w 221"/>
              <a:gd name="T57" fmla="*/ 138 h 170"/>
              <a:gd name="T58" fmla="*/ 24 w 221"/>
              <a:gd name="T59" fmla="*/ 122 h 170"/>
              <a:gd name="T60" fmla="*/ 185 w 221"/>
              <a:gd name="T61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" h="170">
                <a:moveTo>
                  <a:pt x="12" y="104"/>
                </a:move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4"/>
                  <a:pt x="2" y="10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2" y="145"/>
                  <a:pt x="14" y="144"/>
                  <a:pt x="16" y="143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2" y="104"/>
                  <a:pt x="12" y="104"/>
                  <a:pt x="12" y="104"/>
                </a:cubicBezTo>
                <a:close/>
                <a:moveTo>
                  <a:pt x="185" y="8"/>
                </a:moveTo>
                <a:cubicBezTo>
                  <a:pt x="219" y="136"/>
                  <a:pt x="219" y="136"/>
                  <a:pt x="219" y="136"/>
                </a:cubicBezTo>
                <a:cubicBezTo>
                  <a:pt x="221" y="143"/>
                  <a:pt x="211" y="146"/>
                  <a:pt x="209" y="139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3" y="3"/>
                  <a:pt x="183" y="0"/>
                  <a:pt x="185" y="8"/>
                </a:cubicBezTo>
                <a:close/>
                <a:moveTo>
                  <a:pt x="104" y="170"/>
                </a:moveTo>
                <a:cubicBezTo>
                  <a:pt x="85" y="170"/>
                  <a:pt x="85" y="170"/>
                  <a:pt x="85" y="170"/>
                </a:cubicBezTo>
                <a:cubicBezTo>
                  <a:pt x="69" y="170"/>
                  <a:pt x="62" y="156"/>
                  <a:pt x="6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50"/>
                  <a:pt x="77" y="157"/>
                  <a:pt x="85" y="157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12" y="157"/>
                  <a:pt x="116" y="150"/>
                  <a:pt x="116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8" y="156"/>
                  <a:pt x="120" y="170"/>
                  <a:pt x="104" y="170"/>
                </a:cubicBezTo>
                <a:close/>
                <a:moveTo>
                  <a:pt x="18" y="102"/>
                </a:moveTo>
                <a:cubicBezTo>
                  <a:pt x="168" y="16"/>
                  <a:pt x="168" y="16"/>
                  <a:pt x="168" y="16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8" y="102"/>
                  <a:pt x="18" y="102"/>
                  <a:pt x="18" y="102"/>
                </a:cubicBezTo>
                <a:close/>
                <a:moveTo>
                  <a:pt x="185" y="79"/>
                </a:moveTo>
                <a:cubicBezTo>
                  <a:pt x="201" y="137"/>
                  <a:pt x="201" y="137"/>
                  <a:pt x="201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185" y="79"/>
                  <a:pt x="185" y="79"/>
                  <a:pt x="18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3" tIns="41972" rIns="83943" bIns="41972" numCol="1" anchor="t" anchorCtr="0" compatLnSpc="1">
            <a:prstTxWarp prst="textNoShape">
              <a:avLst/>
            </a:prstTxWarp>
          </a:bodyPr>
          <a:lstStyle/>
          <a:p>
            <a:pPr defTabSz="932559">
              <a:defRPr/>
            </a:pPr>
            <a:endParaRPr lang="en-US" sz="1632" kern="0">
              <a:solidFill>
                <a:srgbClr val="292929"/>
              </a:solidFill>
              <a:latin typeface="Segoe UI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2350" y="233152"/>
            <a:ext cx="6983016" cy="641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04521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A2C1-0D0B-DD41-971B-DC2DCC15D4A2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C279-4A54-D04C-BE7C-A50A2A351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098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" y="289512"/>
            <a:ext cx="8741880" cy="8996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94432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A2C1-0D0B-DD41-971B-DC2DCC15D4A2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C279-4A54-D04C-BE7C-A50A2A351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3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A2C1-0D0B-DD41-971B-DC2DCC15D4A2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C279-4A54-D04C-BE7C-A50A2A351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4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A2C1-0D0B-DD41-971B-DC2DCC15D4A2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C279-4A54-D04C-BE7C-A50A2A351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6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A2C1-0D0B-DD41-971B-DC2DCC15D4A2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C279-4A54-D04C-BE7C-A50A2A351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1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A2C1-0D0B-DD41-971B-DC2DCC15D4A2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C279-4A54-D04C-BE7C-A50A2A351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9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0.xml"/><Relationship Id="rId30" Type="http://schemas.openxmlformats.org/officeDocument/2006/relationships/theme" Target="../theme/theme2.xml"/><Relationship Id="rId31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FA2C1-0D0B-DD41-971B-DC2DCC15D4A2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FC279-4A54-D04C-BE7C-A50A2A351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6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lors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17023" y="1956577"/>
            <a:ext cx="4214127" cy="30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4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ransition xmlns:p14="http://schemas.microsoft.com/office/powerpoint/2010/main">
    <p:fade/>
  </p:transition>
  <p:hf hdr="0" ftr="0" dt="0"/>
  <p:txStyles>
    <p:titleStyle>
      <a:lvl1pPr algn="l" defTabSz="914180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3920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574" marR="0" indent="-236498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178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229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280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3996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8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3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hyperlink" Target="https://azure.microsoft.com/en-us/free/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Azure: Basics &amp; Tips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Santosh Hari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1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Functions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84" y="2147504"/>
            <a:ext cx="8534711" cy="26115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7003319" y="2296893"/>
            <a:ext cx="1550068" cy="1493914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65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Functions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84" y="2147504"/>
            <a:ext cx="8534711" cy="26115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7003319" y="2296893"/>
            <a:ext cx="1550068" cy="1493914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Fabric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84" y="2147504"/>
            <a:ext cx="8534711" cy="26115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100136" y="2296893"/>
            <a:ext cx="1550068" cy="1493914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8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Fabric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84" y="2147504"/>
            <a:ext cx="8534711" cy="26115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137487" y="2296893"/>
            <a:ext cx="1550068" cy="1493914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9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support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600200"/>
            <a:ext cx="42672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42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support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2" y="1936329"/>
            <a:ext cx="4267200" cy="36449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04551" y="1600200"/>
            <a:ext cx="4697047" cy="499169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Azure </a:t>
            </a:r>
            <a:r>
              <a:rPr lang="en-US" sz="3600" dirty="0" err="1" smtClean="0"/>
              <a:t>Docker</a:t>
            </a:r>
            <a:r>
              <a:rPr lang="en-US" sz="3600" dirty="0" smtClean="0"/>
              <a:t> VM extension</a:t>
            </a:r>
          </a:p>
          <a:p>
            <a:r>
              <a:rPr lang="en-US" sz="3600" dirty="0" smtClean="0"/>
              <a:t>Azure Container Service</a:t>
            </a:r>
          </a:p>
          <a:p>
            <a:r>
              <a:rPr lang="en-US" sz="3600" dirty="0" err="1" smtClean="0"/>
              <a:t>Docker</a:t>
            </a:r>
            <a:r>
              <a:rPr lang="en-US" sz="3600" dirty="0" smtClean="0"/>
              <a:t> Machine</a:t>
            </a:r>
          </a:p>
          <a:p>
            <a:r>
              <a:rPr lang="en-US" sz="3600" dirty="0" smtClean="0"/>
              <a:t>Custom </a:t>
            </a:r>
            <a:r>
              <a:rPr lang="en-US" sz="3600" dirty="0" err="1" smtClean="0"/>
              <a:t>Docker</a:t>
            </a:r>
            <a:r>
              <a:rPr lang="en-US" sz="3600" dirty="0" smtClean="0"/>
              <a:t> image for App Service</a:t>
            </a:r>
          </a:p>
        </p:txBody>
      </p:sp>
    </p:spTree>
    <p:extLst>
      <p:ext uri="{BB962C8B-B14F-4D97-AF65-F5344CB8AC3E}">
        <p14:creationId xmlns:p14="http://schemas.microsoft.com/office/powerpoint/2010/main" val="10807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Hosted Storage and Data Access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56626"/>
            <a:ext cx="3582392" cy="18807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500" y="1251152"/>
            <a:ext cx="2286230" cy="2286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9519" y="3828155"/>
            <a:ext cx="225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 </a:t>
            </a:r>
            <a:r>
              <a:rPr lang="en-US" dirty="0" err="1" smtClean="0"/>
              <a:t>CosmosDB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36941" y="3828155"/>
            <a:ext cx="225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 Storage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1327" y="4477618"/>
            <a:ext cx="3601068" cy="18905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80269" y="6389861"/>
            <a:ext cx="225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 SQL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0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56626"/>
            <a:ext cx="3582392" cy="18807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500" y="1251152"/>
            <a:ext cx="2286230" cy="2286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9519" y="3828155"/>
            <a:ext cx="225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 </a:t>
            </a:r>
            <a:r>
              <a:rPr lang="en-US" dirty="0" err="1" smtClean="0"/>
              <a:t>CosmosDB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36941" y="3828155"/>
            <a:ext cx="225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 Storage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1327" y="4477618"/>
            <a:ext cx="3601068" cy="18905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80269" y="6389861"/>
            <a:ext cx="225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 SQL Database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37488" y="4212035"/>
            <a:ext cx="2655391" cy="2547157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41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CosmosDB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56626"/>
            <a:ext cx="3582392" cy="18807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500" y="1251152"/>
            <a:ext cx="2286230" cy="2286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9519" y="3828155"/>
            <a:ext cx="225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 </a:t>
            </a:r>
            <a:r>
              <a:rPr lang="en-US" dirty="0" err="1" smtClean="0"/>
              <a:t>CosmosDB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36941" y="3828155"/>
            <a:ext cx="225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 Storage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1327" y="4477618"/>
            <a:ext cx="3601068" cy="18905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80269" y="6389861"/>
            <a:ext cx="225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 SQL Database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101" y="1646183"/>
            <a:ext cx="2655391" cy="283143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48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Storage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56626"/>
            <a:ext cx="3582392" cy="18807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500" y="1251152"/>
            <a:ext cx="2286230" cy="2286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9519" y="3828155"/>
            <a:ext cx="225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 </a:t>
            </a:r>
            <a:r>
              <a:rPr lang="en-US" dirty="0" err="1" smtClean="0"/>
              <a:t>CosmosDB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36941" y="3828155"/>
            <a:ext cx="225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 Storage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1327" y="4477618"/>
            <a:ext cx="3601068" cy="18905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80269" y="6389861"/>
            <a:ext cx="225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 SQL Database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74699" y="1251152"/>
            <a:ext cx="3123853" cy="3226466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8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Azure?</a:t>
            </a:r>
            <a:endParaRPr lang="en-US" dirty="0"/>
          </a:p>
        </p:txBody>
      </p:sp>
      <p:pic>
        <p:nvPicPr>
          <p:cNvPr id="4" name="Picture 3" descr="Azure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41500"/>
            <a:ext cx="7620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14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264" y="1417638"/>
            <a:ext cx="4549823" cy="1842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73" y="4052243"/>
            <a:ext cx="1041918" cy="1041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9264" y="4052243"/>
            <a:ext cx="1041918" cy="10419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9219" y="4052243"/>
            <a:ext cx="1027740" cy="10277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3868" y="4052243"/>
            <a:ext cx="1814487" cy="11166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6431" y="4052242"/>
            <a:ext cx="1052101" cy="105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3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264" y="1417638"/>
            <a:ext cx="4549823" cy="1842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73" y="4052243"/>
            <a:ext cx="1041918" cy="1041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9264" y="4052243"/>
            <a:ext cx="1041918" cy="10419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9219" y="4052243"/>
            <a:ext cx="1027740" cy="10277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3868" y="4052243"/>
            <a:ext cx="1814487" cy="11166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6431" y="4052242"/>
            <a:ext cx="1052101" cy="105210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19264" y="1251152"/>
            <a:ext cx="4549824" cy="2222199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96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Service </a:t>
            </a:r>
            <a:r>
              <a:rPr lang="en-US" dirty="0" err="1" smtClean="0"/>
              <a:t>Auth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264" y="1417638"/>
            <a:ext cx="4549823" cy="1842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73" y="4052243"/>
            <a:ext cx="1041918" cy="1041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9264" y="4052243"/>
            <a:ext cx="1041918" cy="10419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9219" y="4052243"/>
            <a:ext cx="1027740" cy="10277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3868" y="4052243"/>
            <a:ext cx="1814487" cy="11166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6431" y="4052242"/>
            <a:ext cx="1052101" cy="105210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1417638"/>
            <a:ext cx="7517246" cy="410984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2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03"/>
            <a:ext cx="8229600" cy="1143000"/>
          </a:xfrm>
        </p:spPr>
        <p:txBody>
          <a:bodyPr/>
          <a:lstStyle/>
          <a:p>
            <a:r>
              <a:rPr lang="en-US" dirty="0" smtClean="0"/>
              <a:t>Monitor Performance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01" y="912448"/>
            <a:ext cx="7296446" cy="59455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51261" y="3931926"/>
            <a:ext cx="1363312" cy="92329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34391" y="1339260"/>
            <a:ext cx="1603098" cy="882938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51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Integration</a:t>
            </a:r>
            <a:endParaRPr lang="en-US" dirty="0"/>
          </a:p>
        </p:txBody>
      </p:sp>
      <p:pic>
        <p:nvPicPr>
          <p:cNvPr id="4" name="Picture 3" descr="Screen Shot 2018-04-16 at 12.05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0784"/>
            <a:ext cx="9144000" cy="19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96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55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Azure </a:t>
            </a:r>
            <a:r>
              <a:rPr lang="en-US" dirty="0" smtClean="0"/>
              <a:t>regions</a:t>
            </a:r>
            <a:endParaRPr lang="en-US" dirty="0"/>
          </a:p>
        </p:txBody>
      </p:sp>
      <p:pic>
        <p:nvPicPr>
          <p:cNvPr id="5" name="Picture 4" descr="Screen Shot 2018-04-16 at 12.08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2686"/>
            <a:ext cx="9144000" cy="500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47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Portal</a:t>
            </a:r>
          </a:p>
          <a:p>
            <a:r>
              <a:rPr lang="en-US" dirty="0" smtClean="0"/>
              <a:t>CLI</a:t>
            </a:r>
          </a:p>
          <a:p>
            <a:r>
              <a:rPr lang="en-US" dirty="0" err="1" smtClean="0"/>
              <a:t>Powershell</a:t>
            </a:r>
            <a:endParaRPr lang="en-US" dirty="0" smtClean="0"/>
          </a:p>
          <a:p>
            <a:r>
              <a:rPr lang="en-US" dirty="0" smtClean="0"/>
              <a:t>REST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7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 </a:t>
            </a:r>
            <a:r>
              <a:rPr lang="en-US" dirty="0" smtClean="0"/>
              <a:t>started right away – Free Azure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04C65-77D7-6240-8115-FA1AD411865E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" name="Picture 2" descr="Screen Shot 2018-02-19 at 11.57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13" y="1880074"/>
            <a:ext cx="2735739" cy="1658813"/>
          </a:xfrm>
          <a:prstGeom prst="rect">
            <a:avLst/>
          </a:prstGeom>
        </p:spPr>
      </p:pic>
      <p:pic>
        <p:nvPicPr>
          <p:cNvPr id="5" name="Picture 4" descr="Screen Shot 2018-02-19 at 11.58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688" y="1761545"/>
            <a:ext cx="5057829" cy="2137317"/>
          </a:xfrm>
          <a:prstGeom prst="rect">
            <a:avLst/>
          </a:prstGeom>
        </p:spPr>
      </p:pic>
      <p:pic>
        <p:nvPicPr>
          <p:cNvPr id="7" name="Picture 6" descr="Screen Shot 2018-02-19 at 11.58.4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38" y="3553511"/>
            <a:ext cx="2937536" cy="3304728"/>
          </a:xfrm>
          <a:prstGeom prst="rect">
            <a:avLst/>
          </a:prstGeom>
        </p:spPr>
      </p:pic>
      <p:pic>
        <p:nvPicPr>
          <p:cNvPr id="8" name="Picture 7" descr="Screen Shot 2018-02-19 at 11.59.0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687" y="3816382"/>
            <a:ext cx="3959976" cy="30357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97155" y="1245316"/>
            <a:ext cx="6334125" cy="63402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6"/>
              </a:rPr>
              <a:t>https://azure.microsoft.com/en-us/free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6"/>
              </a:rPr>
              <a:t>/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947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B3052CB-AE23-4897-851E-D8B3E4CD9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316" y="1886643"/>
            <a:ext cx="4239640" cy="3208826"/>
          </a:xfrm>
          <a:prstGeom prst="rect">
            <a:avLst/>
          </a:prstGeom>
        </p:spPr>
      </p:pic>
      <p:sp>
        <p:nvSpPr>
          <p:cNvPr id="30" name="MS cloud text">
            <a:extLst>
              <a:ext uri="{FF2B5EF4-FFF2-40B4-BE49-F238E27FC236}">
                <a16:creationId xmlns="" xmlns:a16="http://schemas.microsoft.com/office/drawing/2014/main" id="{CD4CB6F7-33FE-4138-8500-6230B555D08F}"/>
              </a:ext>
            </a:extLst>
          </p:cNvPr>
          <p:cNvSpPr txBox="1">
            <a:spLocks/>
          </p:cNvSpPr>
          <p:nvPr/>
        </p:nvSpPr>
        <p:spPr>
          <a:xfrm>
            <a:off x="4296331" y="1706704"/>
            <a:ext cx="4419644" cy="1144340"/>
          </a:xfrm>
          <a:prstGeom prst="rect">
            <a:avLst/>
          </a:prstGeom>
          <a:ln>
            <a:noFill/>
          </a:ln>
        </p:spPr>
        <p:txBody>
          <a:bodyPr vert="horz" wrap="square" lIns="143407" tIns="89630" rIns="143407" bIns="89630" rtlCol="0" anchor="t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lang="en-US" sz="4800" b="0" cap="none" spc="-102" baseline="0" dirty="0" smtClean="0">
                <a:ln w="3175">
                  <a:noFill/>
                </a:ln>
                <a:gradFill>
                  <a:gsLst>
                    <a:gs pos="21239">
                      <a:schemeClr val="bg2">
                        <a:lumMod val="50000"/>
                      </a:schemeClr>
                    </a:gs>
                    <a:gs pos="84000">
                      <a:schemeClr val="bg2">
                        <a:lumMod val="50000"/>
                      </a:schemeClr>
                    </a:gs>
                  </a:gsLst>
                  <a:lin ang="5400000" scaled="0"/>
                </a:gradFill>
                <a:effectLst/>
                <a:latin typeface="+mj-lt"/>
                <a:cs typeface="Segoe UI" pitchFamily="34" charset="0"/>
              </a:defRPr>
            </a:lvl1pPr>
          </a:lstStyle>
          <a:p>
            <a:pPr marR="0" lvl="0" indent="0" algn="r" defTabSz="914192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sz="4300" spc="-100" dirty="0">
                <a:solidFill>
                  <a:srgbClr val="002D70"/>
                </a:solidFill>
                <a:latin typeface="Segoe UI Light"/>
              </a:rPr>
              <a:t>Specific program benefits</a:t>
            </a:r>
            <a:endParaRPr kumimoji="0" lang="en-US" sz="5400" b="0" i="0" u="none" strike="noStrike" kern="0" cap="none" spc="-100" normalizeH="0" baseline="0" noProof="0" dirty="0">
              <a:ln w="3175">
                <a:noFill/>
              </a:ln>
              <a:solidFill>
                <a:srgbClr val="002050"/>
              </a:solidFill>
              <a:effectLst/>
              <a:uLnTx/>
              <a:uFillTx/>
              <a:latin typeface="Segoe UI Light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A4DFC0B8-A437-417B-8475-80AB6BEEA016}"/>
              </a:ext>
            </a:extLst>
          </p:cNvPr>
          <p:cNvSpPr/>
          <p:nvPr/>
        </p:nvSpPr>
        <p:spPr>
          <a:xfrm>
            <a:off x="5232110" y="3025098"/>
            <a:ext cx="3429001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spc="-100" dirty="0">
                <a:ln w="3175">
                  <a:noFill/>
                </a:ln>
                <a:solidFill>
                  <a:srgbClr val="505050"/>
                </a:solidFill>
                <a:latin typeface="Segoe UI Light"/>
                <a:cs typeface="Segoe UI" pitchFamily="34" charset="0"/>
              </a:rPr>
              <a:t>*Dynamics 365 and </a:t>
            </a:r>
            <a:r>
              <a:rPr lang="en-US" sz="2400" kern="0" spc="-100" dirty="0" err="1">
                <a:ln w="3175">
                  <a:noFill/>
                </a:ln>
                <a:solidFill>
                  <a:srgbClr val="505050"/>
                </a:solidFill>
                <a:latin typeface="Segoe UI Light"/>
                <a:cs typeface="Segoe UI" pitchFamily="34" charset="0"/>
              </a:rPr>
              <a:t>co-sell</a:t>
            </a:r>
            <a:r>
              <a:rPr lang="en-US" sz="2400" kern="0" spc="-100" dirty="0">
                <a:ln w="3175">
                  <a:noFill/>
                </a:ln>
                <a:solidFill>
                  <a:srgbClr val="505050"/>
                </a:solidFill>
                <a:latin typeface="Segoe UI Light"/>
                <a:cs typeface="Segoe UI" pitchFamily="34" charset="0"/>
              </a:rPr>
              <a:t> benefits available for </a:t>
            </a:r>
            <a:r>
              <a:rPr kumimoji="0" lang="en-US" sz="2400" b="0" i="0" u="none" strike="noStrike" kern="0" cap="none" spc="-100" normalizeH="0" baseline="0" noProof="0" dirty="0">
                <a:ln w="3175"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qualified startups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93A24229-6FA6-4A40-930B-22C24D7B6064}"/>
              </a:ext>
            </a:extLst>
          </p:cNvPr>
          <p:cNvGrpSpPr/>
          <p:nvPr/>
        </p:nvGrpSpPr>
        <p:grpSpPr>
          <a:xfrm>
            <a:off x="224112" y="299296"/>
            <a:ext cx="3940864" cy="836019"/>
            <a:chOff x="-1788274" y="-1588084"/>
            <a:chExt cx="5414405" cy="836019"/>
          </a:xfrm>
        </p:grpSpPr>
        <p:grpSp>
          <p:nvGrpSpPr>
            <p:cNvPr id="83" name="RING 1">
              <a:extLst>
                <a:ext uri="{FF2B5EF4-FFF2-40B4-BE49-F238E27FC236}">
                  <a16:creationId xmlns="" xmlns:a16="http://schemas.microsoft.com/office/drawing/2014/main" id="{0999713C-5411-49AB-9CD5-3C0EF8913A27}"/>
                </a:ext>
              </a:extLst>
            </p:cNvPr>
            <p:cNvGrpSpPr/>
            <p:nvPr/>
          </p:nvGrpSpPr>
          <p:grpSpPr>
            <a:xfrm>
              <a:off x="-1788274" y="-1588084"/>
              <a:ext cx="5414405" cy="836019"/>
              <a:chOff x="-1824134" y="-1620428"/>
              <a:chExt cx="5522979" cy="852783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="" xmlns:a16="http://schemas.microsoft.com/office/drawing/2014/main" id="{A9846584-3EA0-4FB3-BD64-E9B17D62D59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-1824134" y="-1620428"/>
                <a:ext cx="5522979" cy="852783"/>
              </a:xfrm>
              <a:prstGeom prst="rect">
                <a:avLst/>
              </a:prstGeom>
              <a:solidFill>
                <a:srgbClr val="3788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="" xmlns:a16="http://schemas.microsoft.com/office/drawing/2014/main" id="{1BB7004F-3235-4FA0-9FC2-1009E93305D6}"/>
                  </a:ext>
                </a:extLst>
              </p:cNvPr>
              <p:cNvSpPr/>
              <p:nvPr/>
            </p:nvSpPr>
            <p:spPr>
              <a:xfrm>
                <a:off x="-1029646" y="-1577751"/>
                <a:ext cx="4102958" cy="578728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143407" tIns="89630" rIns="143407" bIns="89630" rtlCol="0" anchor="t" anchorCtr="0"/>
              <a:lstStyle/>
              <a:p>
                <a:pPr marL="0" marR="0" lvl="0" indent="0" algn="l" defTabSz="914192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CLOUD</a:t>
                </a:r>
              </a:p>
              <a:p>
                <a:pPr marL="0" marR="0" lvl="0" indent="0" algn="l" defTabSz="914192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$25K</a:t>
                </a:r>
                <a:r>
                  <a:rPr kumimoji="0" lang="pt-PT" sz="1200" b="0" i="0" u="none" strike="noStrike" kern="1200" cap="none" spc="0" normalizeH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 of free Azure Cloud credits </a:t>
                </a:r>
                <a:r>
                  <a:rPr kumimoji="0" lang="pt-PT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for one year and up  to $120K of additional</a:t>
                </a:r>
                <a:r>
                  <a:rPr kumimoji="0" lang="pt-PT" sz="1200" b="0" i="0" u="none" strike="noStrike" kern="1200" cap="none" spc="0" normalizeH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 credits in the </a:t>
                </a:r>
                <a:r>
                  <a:rPr kumimoji="0" lang="pt-PT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second year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4" name="Freeform: Shape 83">
              <a:extLst>
                <a:ext uri="{FF2B5EF4-FFF2-40B4-BE49-F238E27FC236}">
                  <a16:creationId xmlns="" xmlns:a16="http://schemas.microsoft.com/office/drawing/2014/main" id="{55FF78DC-6BE3-40DC-B5A2-CD27989A2D98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-1502365" y="-1305497"/>
              <a:ext cx="429939" cy="247106"/>
            </a:xfrm>
            <a:custGeom>
              <a:avLst/>
              <a:gdLst>
                <a:gd name="connsiteX0" fmla="*/ 2780439 w 5647350"/>
                <a:gd name="connsiteY0" fmla="*/ 3113116 h 3113116"/>
                <a:gd name="connsiteX1" fmla="*/ 4003228 w 5647350"/>
                <a:gd name="connsiteY1" fmla="*/ 2302597 h 3113116"/>
                <a:gd name="connsiteX2" fmla="*/ 4014578 w 5647350"/>
                <a:gd name="connsiteY2" fmla="*/ 2266034 h 3113116"/>
                <a:gd name="connsiteX3" fmla="*/ 4121367 w 5647350"/>
                <a:gd name="connsiteY3" fmla="*/ 2305119 h 3113116"/>
                <a:gd name="connsiteX4" fmla="*/ 4471137 w 5647350"/>
                <a:gd name="connsiteY4" fmla="*/ 2357999 h 3113116"/>
                <a:gd name="connsiteX5" fmla="*/ 5647350 w 5647350"/>
                <a:gd name="connsiteY5" fmla="*/ 1181786 h 3113116"/>
                <a:gd name="connsiteX6" fmla="*/ 4591398 w 5647350"/>
                <a:gd name="connsiteY6" fmla="*/ 11645 h 3113116"/>
                <a:gd name="connsiteX7" fmla="*/ 4501659 w 5647350"/>
                <a:gd name="connsiteY7" fmla="*/ 7114 h 3113116"/>
                <a:gd name="connsiteX8" fmla="*/ 4452514 w 5647350"/>
                <a:gd name="connsiteY8" fmla="*/ 2160 h 3113116"/>
                <a:gd name="connsiteX9" fmla="*/ 661901 w 5647350"/>
                <a:gd name="connsiteY9" fmla="*/ 2161 h 3113116"/>
                <a:gd name="connsiteX10" fmla="*/ 606779 w 5647350"/>
                <a:gd name="connsiteY10" fmla="*/ 0 h 3113116"/>
                <a:gd name="connsiteX11" fmla="*/ 477910 w 5647350"/>
                <a:gd name="connsiteY11" fmla="*/ 20972 h 3113116"/>
                <a:gd name="connsiteX12" fmla="*/ 22123 w 5647350"/>
                <a:gd name="connsiteY12" fmla="*/ 810419 h 3113116"/>
                <a:gd name="connsiteX13" fmla="*/ 682701 w 5647350"/>
                <a:gd name="connsiteY13" fmla="*/ 1287178 h 3113116"/>
                <a:gd name="connsiteX14" fmla="*/ 731822 w 5647350"/>
                <a:gd name="connsiteY14" fmla="*/ 1279184 h 3113116"/>
                <a:gd name="connsiteX15" fmla="*/ 718255 w 5647350"/>
                <a:gd name="connsiteY15" fmla="*/ 1360043 h 3113116"/>
                <a:gd name="connsiteX16" fmla="*/ 818090 w 5647350"/>
                <a:gd name="connsiteY16" fmla="*/ 1791984 h 3113116"/>
                <a:gd name="connsiteX17" fmla="*/ 1422047 w 5647350"/>
                <a:gd name="connsiteY17" fmla="*/ 2169387 h 3113116"/>
                <a:gd name="connsiteX18" fmla="*/ 1509532 w 5647350"/>
                <a:gd name="connsiteY18" fmla="*/ 2167085 h 3113116"/>
                <a:gd name="connsiteX19" fmla="*/ 1513025 w 5647350"/>
                <a:gd name="connsiteY19" fmla="*/ 2180671 h 3113116"/>
                <a:gd name="connsiteX20" fmla="*/ 2780439 w 5647350"/>
                <a:gd name="connsiteY20" fmla="*/ 3113116 h 3113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47350" h="3113116">
                  <a:moveTo>
                    <a:pt x="2780439" y="3113116"/>
                  </a:moveTo>
                  <a:cubicBezTo>
                    <a:pt x="3330132" y="3113116"/>
                    <a:pt x="3801767" y="2778905"/>
                    <a:pt x="4003228" y="2302597"/>
                  </a:cubicBezTo>
                  <a:lnTo>
                    <a:pt x="4014578" y="2266034"/>
                  </a:lnTo>
                  <a:lnTo>
                    <a:pt x="4121367" y="2305119"/>
                  </a:lnTo>
                  <a:cubicBezTo>
                    <a:pt x="4231860" y="2339485"/>
                    <a:pt x="4349336" y="2357999"/>
                    <a:pt x="4471137" y="2357999"/>
                  </a:cubicBezTo>
                  <a:cubicBezTo>
                    <a:pt x="5120742" y="2357999"/>
                    <a:pt x="5647350" y="1831391"/>
                    <a:pt x="5647350" y="1181786"/>
                  </a:cubicBezTo>
                  <a:cubicBezTo>
                    <a:pt x="5647350" y="572781"/>
                    <a:pt x="5184511" y="71879"/>
                    <a:pt x="4591398" y="11645"/>
                  </a:cubicBezTo>
                  <a:lnTo>
                    <a:pt x="4501659" y="7114"/>
                  </a:lnTo>
                  <a:lnTo>
                    <a:pt x="4452514" y="2160"/>
                  </a:lnTo>
                  <a:lnTo>
                    <a:pt x="661901" y="2161"/>
                  </a:lnTo>
                  <a:lnTo>
                    <a:pt x="606779" y="0"/>
                  </a:lnTo>
                  <a:cubicBezTo>
                    <a:pt x="564026" y="2566"/>
                    <a:pt x="520893" y="9455"/>
                    <a:pt x="477910" y="20972"/>
                  </a:cubicBezTo>
                  <a:cubicBezTo>
                    <a:pt x="134048" y="113110"/>
                    <a:pt x="-70014" y="466557"/>
                    <a:pt x="22123" y="810419"/>
                  </a:cubicBezTo>
                  <a:cubicBezTo>
                    <a:pt x="102744" y="1111298"/>
                    <a:pt x="383429" y="1305143"/>
                    <a:pt x="682701" y="1287178"/>
                  </a:cubicBezTo>
                  <a:lnTo>
                    <a:pt x="731822" y="1279184"/>
                  </a:lnTo>
                  <a:lnTo>
                    <a:pt x="718255" y="1360043"/>
                  </a:lnTo>
                  <a:cubicBezTo>
                    <a:pt x="707958" y="1505742"/>
                    <a:pt x="739562" y="1655971"/>
                    <a:pt x="818090" y="1791984"/>
                  </a:cubicBezTo>
                  <a:cubicBezTo>
                    <a:pt x="948969" y="2018674"/>
                    <a:pt x="1179216" y="2152226"/>
                    <a:pt x="1422047" y="2169387"/>
                  </a:cubicBezTo>
                  <a:lnTo>
                    <a:pt x="1509532" y="2167085"/>
                  </a:lnTo>
                  <a:lnTo>
                    <a:pt x="1513025" y="2180671"/>
                  </a:lnTo>
                  <a:cubicBezTo>
                    <a:pt x="1681048" y="2720882"/>
                    <a:pt x="2184939" y="3113116"/>
                    <a:pt x="2780439" y="3113116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A8FDBF09-3CC3-42BE-8393-7BB7EAC7D438}"/>
              </a:ext>
            </a:extLst>
          </p:cNvPr>
          <p:cNvGrpSpPr/>
          <p:nvPr/>
        </p:nvGrpSpPr>
        <p:grpSpPr>
          <a:xfrm>
            <a:off x="224105" y="2130829"/>
            <a:ext cx="3940864" cy="836019"/>
            <a:chOff x="-10" y="2130828"/>
            <a:chExt cx="5254485" cy="836019"/>
          </a:xfrm>
        </p:grpSpPr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B7F06E95-B47B-412E-A6D6-6F5D615CA5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-10" y="2130828"/>
              <a:ext cx="5254485" cy="836019"/>
            </a:xfrm>
            <a:prstGeom prst="rect">
              <a:avLst/>
            </a:prstGeom>
            <a:solidFill>
              <a:srgbClr val="004CBC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="" xmlns:a16="http://schemas.microsoft.com/office/drawing/2014/main" id="{5952CE03-47BC-4486-858E-3288BB1410C9}"/>
                </a:ext>
              </a:extLst>
            </p:cNvPr>
            <p:cNvSpPr/>
            <p:nvPr/>
          </p:nvSpPr>
          <p:spPr>
            <a:xfrm>
              <a:off x="755866" y="2259718"/>
              <a:ext cx="3228254" cy="567351"/>
            </a:xfrm>
            <a:prstGeom prst="rect">
              <a:avLst/>
            </a:prstGeom>
            <a:noFill/>
            <a:ln cap="rnd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43407" tIns="89630" rIns="143407" bIns="89630" rtlCol="0" anchor="t" anchorCtr="0"/>
            <a:lstStyle/>
            <a:p>
              <a:pPr marL="0" marR="0" lvl="0" indent="0" algn="l" defTabSz="91419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PRODUCTIVITY</a:t>
              </a:r>
            </a:p>
            <a:p>
              <a:pPr marL="0" marR="0" lvl="0" indent="0" algn="l" defTabSz="91419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Office 365 Business Premium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37" name="Modern_workplace">
              <a:extLst>
                <a:ext uri="{FF2B5EF4-FFF2-40B4-BE49-F238E27FC236}">
                  <a16:creationId xmlns="" xmlns:a16="http://schemas.microsoft.com/office/drawing/2014/main" id="{CD3D0740-ABEF-46BD-BF1C-4CCF3844624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8773" y="2384896"/>
              <a:ext cx="338328" cy="327880"/>
            </a:xfrm>
            <a:custGeom>
              <a:avLst/>
              <a:gdLst>
                <a:gd name="T0" fmla="*/ 210 w 584"/>
                <a:gd name="T1" fmla="*/ 515 h 564"/>
                <a:gd name="T2" fmla="*/ 226 w 584"/>
                <a:gd name="T3" fmla="*/ 515 h 564"/>
                <a:gd name="T4" fmla="*/ 239 w 584"/>
                <a:gd name="T5" fmla="*/ 515 h 564"/>
                <a:gd name="T6" fmla="*/ 255 w 584"/>
                <a:gd name="T7" fmla="*/ 515 h 564"/>
                <a:gd name="T8" fmla="*/ 269 w 584"/>
                <a:gd name="T9" fmla="*/ 515 h 564"/>
                <a:gd name="T10" fmla="*/ 285 w 584"/>
                <a:gd name="T11" fmla="*/ 515 h 564"/>
                <a:gd name="T12" fmla="*/ 298 w 584"/>
                <a:gd name="T13" fmla="*/ 515 h 564"/>
                <a:gd name="T14" fmla="*/ 314 w 584"/>
                <a:gd name="T15" fmla="*/ 515 h 564"/>
                <a:gd name="T16" fmla="*/ 328 w 584"/>
                <a:gd name="T17" fmla="*/ 515 h 564"/>
                <a:gd name="T18" fmla="*/ 344 w 584"/>
                <a:gd name="T19" fmla="*/ 515 h 564"/>
                <a:gd name="T20" fmla="*/ 357 w 584"/>
                <a:gd name="T21" fmla="*/ 515 h 564"/>
                <a:gd name="T22" fmla="*/ 373 w 584"/>
                <a:gd name="T23" fmla="*/ 515 h 564"/>
                <a:gd name="T24" fmla="*/ 366 w 584"/>
                <a:gd name="T25" fmla="*/ 247 h 564"/>
                <a:gd name="T26" fmla="*/ 358 w 584"/>
                <a:gd name="T27" fmla="*/ 233 h 564"/>
                <a:gd name="T28" fmla="*/ 372 w 584"/>
                <a:gd name="T29" fmla="*/ 259 h 564"/>
                <a:gd name="T30" fmla="*/ 380 w 584"/>
                <a:gd name="T31" fmla="*/ 273 h 564"/>
                <a:gd name="T32" fmla="*/ 386 w 584"/>
                <a:gd name="T33" fmla="*/ 285 h 564"/>
                <a:gd name="T34" fmla="*/ 393 w 584"/>
                <a:gd name="T35" fmla="*/ 299 h 564"/>
                <a:gd name="T36" fmla="*/ 400 w 584"/>
                <a:gd name="T37" fmla="*/ 311 h 564"/>
                <a:gd name="T38" fmla="*/ 407 w 584"/>
                <a:gd name="T39" fmla="*/ 325 h 564"/>
                <a:gd name="T40" fmla="*/ 414 w 584"/>
                <a:gd name="T41" fmla="*/ 337 h 564"/>
                <a:gd name="T42" fmla="*/ 421 w 584"/>
                <a:gd name="T43" fmla="*/ 351 h 564"/>
                <a:gd name="T44" fmla="*/ 226 w 584"/>
                <a:gd name="T45" fmla="*/ 233 h 564"/>
                <a:gd name="T46" fmla="*/ 218 w 584"/>
                <a:gd name="T47" fmla="*/ 247 h 564"/>
                <a:gd name="T48" fmla="*/ 212 w 584"/>
                <a:gd name="T49" fmla="*/ 259 h 564"/>
                <a:gd name="T50" fmla="*/ 204 w 584"/>
                <a:gd name="T51" fmla="*/ 273 h 564"/>
                <a:gd name="T52" fmla="*/ 198 w 584"/>
                <a:gd name="T53" fmla="*/ 285 h 564"/>
                <a:gd name="T54" fmla="*/ 191 w 584"/>
                <a:gd name="T55" fmla="*/ 299 h 564"/>
                <a:gd name="T56" fmla="*/ 184 w 584"/>
                <a:gd name="T57" fmla="*/ 311 h 564"/>
                <a:gd name="T58" fmla="*/ 177 w 584"/>
                <a:gd name="T59" fmla="*/ 325 h 564"/>
                <a:gd name="T60" fmla="*/ 170 w 584"/>
                <a:gd name="T61" fmla="*/ 337 h 564"/>
                <a:gd name="T62" fmla="*/ 163 w 584"/>
                <a:gd name="T63" fmla="*/ 351 h 564"/>
                <a:gd name="T64" fmla="*/ 239 w 584"/>
                <a:gd name="T65" fmla="*/ 53 h 564"/>
                <a:gd name="T66" fmla="*/ 293 w 584"/>
                <a:gd name="T67" fmla="*/ 105 h 564"/>
                <a:gd name="T68" fmla="*/ 347 w 584"/>
                <a:gd name="T69" fmla="*/ 53 h 564"/>
                <a:gd name="T70" fmla="*/ 293 w 584"/>
                <a:gd name="T71" fmla="*/ 0 h 564"/>
                <a:gd name="T72" fmla="*/ 239 w 584"/>
                <a:gd name="T73" fmla="*/ 53 h 564"/>
                <a:gd name="T74" fmla="*/ 205 w 584"/>
                <a:gd name="T75" fmla="*/ 190 h 564"/>
                <a:gd name="T76" fmla="*/ 292 w 584"/>
                <a:gd name="T77" fmla="*/ 105 h 564"/>
                <a:gd name="T78" fmla="*/ 379 w 584"/>
                <a:gd name="T79" fmla="*/ 190 h 564"/>
                <a:gd name="T80" fmla="*/ 444 w 584"/>
                <a:gd name="T81" fmla="*/ 427 h 564"/>
                <a:gd name="T82" fmla="*/ 498 w 584"/>
                <a:gd name="T83" fmla="*/ 479 h 564"/>
                <a:gd name="T84" fmla="*/ 553 w 584"/>
                <a:gd name="T85" fmla="*/ 427 h 564"/>
                <a:gd name="T86" fmla="*/ 498 w 584"/>
                <a:gd name="T87" fmla="*/ 374 h 564"/>
                <a:gd name="T88" fmla="*/ 444 w 584"/>
                <a:gd name="T89" fmla="*/ 427 h 564"/>
                <a:gd name="T90" fmla="*/ 411 w 584"/>
                <a:gd name="T91" fmla="*/ 564 h 564"/>
                <a:gd name="T92" fmla="*/ 498 w 584"/>
                <a:gd name="T93" fmla="*/ 479 h 564"/>
                <a:gd name="T94" fmla="*/ 584 w 584"/>
                <a:gd name="T95" fmla="*/ 564 h 564"/>
                <a:gd name="T96" fmla="*/ 34 w 584"/>
                <a:gd name="T97" fmla="*/ 427 h 564"/>
                <a:gd name="T98" fmla="*/ 87 w 584"/>
                <a:gd name="T99" fmla="*/ 479 h 564"/>
                <a:gd name="T100" fmla="*/ 142 w 584"/>
                <a:gd name="T101" fmla="*/ 427 h 564"/>
                <a:gd name="T102" fmla="*/ 87 w 584"/>
                <a:gd name="T103" fmla="*/ 374 h 564"/>
                <a:gd name="T104" fmla="*/ 34 w 584"/>
                <a:gd name="T105" fmla="*/ 427 h 564"/>
                <a:gd name="T106" fmla="*/ 0 w 584"/>
                <a:gd name="T107" fmla="*/ 564 h 564"/>
                <a:gd name="T108" fmla="*/ 87 w 584"/>
                <a:gd name="T109" fmla="*/ 479 h 564"/>
                <a:gd name="T110" fmla="*/ 173 w 584"/>
                <a:gd name="T111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4" h="564">
                  <a:moveTo>
                    <a:pt x="210" y="515"/>
                  </a:moveTo>
                  <a:cubicBezTo>
                    <a:pt x="226" y="515"/>
                    <a:pt x="226" y="515"/>
                    <a:pt x="226" y="515"/>
                  </a:cubicBezTo>
                  <a:moveTo>
                    <a:pt x="239" y="515"/>
                  </a:moveTo>
                  <a:cubicBezTo>
                    <a:pt x="255" y="515"/>
                    <a:pt x="255" y="515"/>
                    <a:pt x="255" y="515"/>
                  </a:cubicBezTo>
                  <a:moveTo>
                    <a:pt x="269" y="515"/>
                  </a:moveTo>
                  <a:cubicBezTo>
                    <a:pt x="285" y="515"/>
                    <a:pt x="285" y="515"/>
                    <a:pt x="285" y="515"/>
                  </a:cubicBezTo>
                  <a:moveTo>
                    <a:pt x="298" y="515"/>
                  </a:moveTo>
                  <a:cubicBezTo>
                    <a:pt x="314" y="515"/>
                    <a:pt x="314" y="515"/>
                    <a:pt x="314" y="515"/>
                  </a:cubicBezTo>
                  <a:moveTo>
                    <a:pt x="328" y="515"/>
                  </a:moveTo>
                  <a:cubicBezTo>
                    <a:pt x="344" y="515"/>
                    <a:pt x="344" y="515"/>
                    <a:pt x="344" y="515"/>
                  </a:cubicBezTo>
                  <a:moveTo>
                    <a:pt x="357" y="515"/>
                  </a:moveTo>
                  <a:cubicBezTo>
                    <a:pt x="373" y="515"/>
                    <a:pt x="373" y="515"/>
                    <a:pt x="373" y="515"/>
                  </a:cubicBezTo>
                  <a:moveTo>
                    <a:pt x="366" y="247"/>
                  </a:moveTo>
                  <a:cubicBezTo>
                    <a:pt x="358" y="233"/>
                    <a:pt x="358" y="233"/>
                    <a:pt x="358" y="233"/>
                  </a:cubicBezTo>
                  <a:moveTo>
                    <a:pt x="372" y="259"/>
                  </a:moveTo>
                  <a:cubicBezTo>
                    <a:pt x="380" y="273"/>
                    <a:pt x="380" y="273"/>
                    <a:pt x="380" y="273"/>
                  </a:cubicBezTo>
                  <a:moveTo>
                    <a:pt x="386" y="285"/>
                  </a:moveTo>
                  <a:cubicBezTo>
                    <a:pt x="393" y="299"/>
                    <a:pt x="393" y="299"/>
                    <a:pt x="393" y="299"/>
                  </a:cubicBezTo>
                  <a:moveTo>
                    <a:pt x="400" y="311"/>
                  </a:moveTo>
                  <a:cubicBezTo>
                    <a:pt x="407" y="325"/>
                    <a:pt x="407" y="325"/>
                    <a:pt x="407" y="325"/>
                  </a:cubicBezTo>
                  <a:moveTo>
                    <a:pt x="414" y="337"/>
                  </a:moveTo>
                  <a:cubicBezTo>
                    <a:pt x="421" y="351"/>
                    <a:pt x="421" y="351"/>
                    <a:pt x="421" y="351"/>
                  </a:cubicBezTo>
                  <a:moveTo>
                    <a:pt x="226" y="233"/>
                  </a:moveTo>
                  <a:cubicBezTo>
                    <a:pt x="218" y="247"/>
                    <a:pt x="218" y="247"/>
                    <a:pt x="218" y="247"/>
                  </a:cubicBezTo>
                  <a:moveTo>
                    <a:pt x="212" y="259"/>
                  </a:moveTo>
                  <a:cubicBezTo>
                    <a:pt x="204" y="273"/>
                    <a:pt x="204" y="273"/>
                    <a:pt x="204" y="273"/>
                  </a:cubicBezTo>
                  <a:moveTo>
                    <a:pt x="198" y="285"/>
                  </a:moveTo>
                  <a:cubicBezTo>
                    <a:pt x="191" y="299"/>
                    <a:pt x="191" y="299"/>
                    <a:pt x="191" y="299"/>
                  </a:cubicBezTo>
                  <a:moveTo>
                    <a:pt x="184" y="311"/>
                  </a:moveTo>
                  <a:cubicBezTo>
                    <a:pt x="177" y="325"/>
                    <a:pt x="177" y="325"/>
                    <a:pt x="177" y="325"/>
                  </a:cubicBezTo>
                  <a:moveTo>
                    <a:pt x="170" y="337"/>
                  </a:moveTo>
                  <a:cubicBezTo>
                    <a:pt x="163" y="351"/>
                    <a:pt x="163" y="351"/>
                    <a:pt x="163" y="351"/>
                  </a:cubicBezTo>
                  <a:moveTo>
                    <a:pt x="239" y="53"/>
                  </a:moveTo>
                  <a:cubicBezTo>
                    <a:pt x="239" y="82"/>
                    <a:pt x="263" y="105"/>
                    <a:pt x="293" y="105"/>
                  </a:cubicBezTo>
                  <a:cubicBezTo>
                    <a:pt x="322" y="105"/>
                    <a:pt x="347" y="82"/>
                    <a:pt x="347" y="53"/>
                  </a:cubicBezTo>
                  <a:cubicBezTo>
                    <a:pt x="347" y="24"/>
                    <a:pt x="322" y="0"/>
                    <a:pt x="293" y="0"/>
                  </a:cubicBezTo>
                  <a:cubicBezTo>
                    <a:pt x="263" y="0"/>
                    <a:pt x="239" y="24"/>
                    <a:pt x="239" y="53"/>
                  </a:cubicBezTo>
                  <a:close/>
                  <a:moveTo>
                    <a:pt x="205" y="190"/>
                  </a:moveTo>
                  <a:cubicBezTo>
                    <a:pt x="205" y="143"/>
                    <a:pt x="244" y="105"/>
                    <a:pt x="292" y="105"/>
                  </a:cubicBezTo>
                  <a:cubicBezTo>
                    <a:pt x="340" y="105"/>
                    <a:pt x="379" y="143"/>
                    <a:pt x="379" y="190"/>
                  </a:cubicBezTo>
                  <a:moveTo>
                    <a:pt x="444" y="427"/>
                  </a:moveTo>
                  <a:cubicBezTo>
                    <a:pt x="444" y="456"/>
                    <a:pt x="469" y="479"/>
                    <a:pt x="498" y="479"/>
                  </a:cubicBezTo>
                  <a:cubicBezTo>
                    <a:pt x="528" y="479"/>
                    <a:pt x="553" y="456"/>
                    <a:pt x="553" y="427"/>
                  </a:cubicBezTo>
                  <a:cubicBezTo>
                    <a:pt x="553" y="398"/>
                    <a:pt x="528" y="374"/>
                    <a:pt x="498" y="374"/>
                  </a:cubicBezTo>
                  <a:cubicBezTo>
                    <a:pt x="469" y="374"/>
                    <a:pt x="444" y="398"/>
                    <a:pt x="444" y="427"/>
                  </a:cubicBezTo>
                  <a:close/>
                  <a:moveTo>
                    <a:pt x="411" y="564"/>
                  </a:moveTo>
                  <a:cubicBezTo>
                    <a:pt x="411" y="517"/>
                    <a:pt x="449" y="479"/>
                    <a:pt x="498" y="479"/>
                  </a:cubicBezTo>
                  <a:cubicBezTo>
                    <a:pt x="546" y="479"/>
                    <a:pt x="584" y="517"/>
                    <a:pt x="584" y="564"/>
                  </a:cubicBezTo>
                  <a:moveTo>
                    <a:pt x="34" y="427"/>
                  </a:moveTo>
                  <a:cubicBezTo>
                    <a:pt x="34" y="456"/>
                    <a:pt x="58" y="479"/>
                    <a:pt x="87" y="479"/>
                  </a:cubicBezTo>
                  <a:cubicBezTo>
                    <a:pt x="117" y="479"/>
                    <a:pt x="142" y="456"/>
                    <a:pt x="142" y="427"/>
                  </a:cubicBezTo>
                  <a:cubicBezTo>
                    <a:pt x="142" y="398"/>
                    <a:pt x="117" y="374"/>
                    <a:pt x="87" y="374"/>
                  </a:cubicBezTo>
                  <a:cubicBezTo>
                    <a:pt x="58" y="374"/>
                    <a:pt x="34" y="398"/>
                    <a:pt x="34" y="427"/>
                  </a:cubicBezTo>
                  <a:close/>
                  <a:moveTo>
                    <a:pt x="0" y="564"/>
                  </a:moveTo>
                  <a:cubicBezTo>
                    <a:pt x="0" y="517"/>
                    <a:pt x="38" y="479"/>
                    <a:pt x="87" y="479"/>
                  </a:cubicBezTo>
                  <a:cubicBezTo>
                    <a:pt x="135" y="479"/>
                    <a:pt x="173" y="517"/>
                    <a:pt x="173" y="564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6E7A4545-820E-47C9-A057-F7286093A062}"/>
              </a:ext>
            </a:extLst>
          </p:cNvPr>
          <p:cNvGrpSpPr/>
          <p:nvPr/>
        </p:nvGrpSpPr>
        <p:grpSpPr>
          <a:xfrm>
            <a:off x="224103" y="3961534"/>
            <a:ext cx="3940864" cy="836019"/>
            <a:chOff x="-12" y="3961533"/>
            <a:chExt cx="5254485" cy="836019"/>
          </a:xfrm>
        </p:grpSpPr>
        <p:sp>
          <p:nvSpPr>
            <p:cNvPr id="105" name="Rectangle 104">
              <a:extLst>
                <a:ext uri="{FF2B5EF4-FFF2-40B4-BE49-F238E27FC236}">
                  <a16:creationId xmlns="" xmlns:a16="http://schemas.microsoft.com/office/drawing/2014/main" id="{359D8943-C586-4C41-9515-F08032D31C9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-12" y="3961533"/>
              <a:ext cx="5254485" cy="836019"/>
            </a:xfrm>
            <a:prstGeom prst="rect">
              <a:avLst/>
            </a:prstGeom>
            <a:solidFill>
              <a:srgbClr val="002D7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="" xmlns:a16="http://schemas.microsoft.com/office/drawing/2014/main" id="{3D75002C-C926-4123-8CE8-886F4CA103F8}"/>
                </a:ext>
              </a:extLst>
            </p:cNvPr>
            <p:cNvSpPr/>
            <p:nvPr/>
          </p:nvSpPr>
          <p:spPr>
            <a:xfrm>
              <a:off x="755865" y="3996764"/>
              <a:ext cx="4227261" cy="597907"/>
            </a:xfrm>
            <a:prstGeom prst="rect">
              <a:avLst/>
            </a:prstGeom>
            <a:noFill/>
            <a:ln cap="rnd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43407" tIns="89630" rIns="143407" bIns="89630" rtlCol="0" anchor="t" anchorCtr="0"/>
            <a:lstStyle/>
            <a:p>
              <a:pPr marL="0" marR="0" lvl="0" indent="0" algn="l" defTabSz="91419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DYNAMICS 365</a:t>
              </a:r>
              <a:r>
                <a:rPr lang="pt-PT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*</a:t>
              </a:r>
              <a:endParaRPr lang="en-US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marL="0" marR="0" lvl="0" indent="0" algn="l" defTabSz="91419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Dynamics 365 for Sales (CRM) &amp; Dynamics 365 for Talent (benefits available for qualified startups)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Business applications icon">
              <a:extLst>
                <a:ext uri="{FF2B5EF4-FFF2-40B4-BE49-F238E27FC236}">
                  <a16:creationId xmlns="" xmlns:a16="http://schemas.microsoft.com/office/drawing/2014/main" id="{877FBBF4-3C2A-47E1-A347-5BEC00293EF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15624" y="4225426"/>
              <a:ext cx="358831" cy="295467"/>
            </a:xfrm>
            <a:custGeom>
              <a:avLst/>
              <a:gdLst>
                <a:gd name="T0" fmla="*/ 227 w 521"/>
                <a:gd name="T1" fmla="*/ 429 h 429"/>
                <a:gd name="T2" fmla="*/ 0 w 521"/>
                <a:gd name="T3" fmla="*/ 429 h 429"/>
                <a:gd name="T4" fmla="*/ 114 w 521"/>
                <a:gd name="T5" fmla="*/ 279 h 429"/>
                <a:gd name="T6" fmla="*/ 227 w 521"/>
                <a:gd name="T7" fmla="*/ 429 h 429"/>
                <a:gd name="T8" fmla="*/ 513 w 521"/>
                <a:gd name="T9" fmla="*/ 78 h 429"/>
                <a:gd name="T10" fmla="*/ 265 w 521"/>
                <a:gd name="T11" fmla="*/ 429 h 429"/>
                <a:gd name="T12" fmla="*/ 521 w 521"/>
                <a:gd name="T13" fmla="*/ 429 h 429"/>
                <a:gd name="T14" fmla="*/ 513 w 521"/>
                <a:gd name="T15" fmla="*/ 78 h 429"/>
                <a:gd name="T16" fmla="*/ 278 w 521"/>
                <a:gd name="T17" fmla="*/ 195 h 429"/>
                <a:gd name="T18" fmla="*/ 117 w 521"/>
                <a:gd name="T19" fmla="*/ 429 h 429"/>
                <a:gd name="T20" fmla="*/ 440 w 521"/>
                <a:gd name="T21" fmla="*/ 429 h 429"/>
                <a:gd name="T22" fmla="*/ 278 w 521"/>
                <a:gd name="T23" fmla="*/ 195 h 429"/>
                <a:gd name="T24" fmla="*/ 462 w 521"/>
                <a:gd name="T25" fmla="*/ 55 h 429"/>
                <a:gd name="T26" fmla="*/ 462 w 521"/>
                <a:gd name="T27" fmla="*/ 55 h 429"/>
                <a:gd name="T28" fmla="*/ 431 w 521"/>
                <a:gd name="T29" fmla="*/ 90 h 429"/>
                <a:gd name="T30" fmla="*/ 443 w 521"/>
                <a:gd name="T31" fmla="*/ 75 h 429"/>
                <a:gd name="T32" fmla="*/ 405 w 521"/>
                <a:gd name="T33" fmla="*/ 118 h 429"/>
                <a:gd name="T34" fmla="*/ 418 w 521"/>
                <a:gd name="T35" fmla="*/ 103 h 429"/>
                <a:gd name="T36" fmla="*/ 380 w 521"/>
                <a:gd name="T37" fmla="*/ 146 h 429"/>
                <a:gd name="T38" fmla="*/ 393 w 521"/>
                <a:gd name="T39" fmla="*/ 132 h 429"/>
                <a:gd name="T40" fmla="*/ 355 w 521"/>
                <a:gd name="T41" fmla="*/ 175 h 429"/>
                <a:gd name="T42" fmla="*/ 367 w 521"/>
                <a:gd name="T43" fmla="*/ 160 h 429"/>
                <a:gd name="T44" fmla="*/ 329 w 521"/>
                <a:gd name="T45" fmla="*/ 203 h 429"/>
                <a:gd name="T46" fmla="*/ 342 w 521"/>
                <a:gd name="T47" fmla="*/ 189 h 429"/>
                <a:gd name="T48" fmla="*/ 303 w 521"/>
                <a:gd name="T49" fmla="*/ 231 h 429"/>
                <a:gd name="T50" fmla="*/ 316 w 521"/>
                <a:gd name="T51" fmla="*/ 217 h 429"/>
                <a:gd name="T52" fmla="*/ 277 w 521"/>
                <a:gd name="T53" fmla="*/ 260 h 429"/>
                <a:gd name="T54" fmla="*/ 290 w 521"/>
                <a:gd name="T55" fmla="*/ 246 h 429"/>
                <a:gd name="T56" fmla="*/ 252 w 521"/>
                <a:gd name="T57" fmla="*/ 288 h 429"/>
                <a:gd name="T58" fmla="*/ 264 w 521"/>
                <a:gd name="T59" fmla="*/ 274 h 429"/>
                <a:gd name="T60" fmla="*/ 226 w 521"/>
                <a:gd name="T61" fmla="*/ 316 h 429"/>
                <a:gd name="T62" fmla="*/ 239 w 521"/>
                <a:gd name="T63" fmla="*/ 302 h 429"/>
                <a:gd name="T64" fmla="*/ 201 w 521"/>
                <a:gd name="T65" fmla="*/ 344 h 429"/>
                <a:gd name="T66" fmla="*/ 214 w 521"/>
                <a:gd name="T67" fmla="*/ 331 h 429"/>
                <a:gd name="T68" fmla="*/ 175 w 521"/>
                <a:gd name="T69" fmla="*/ 372 h 429"/>
                <a:gd name="T70" fmla="*/ 188 w 521"/>
                <a:gd name="T71" fmla="*/ 359 h 429"/>
                <a:gd name="T72" fmla="*/ 150 w 521"/>
                <a:gd name="T73" fmla="*/ 401 h 429"/>
                <a:gd name="T74" fmla="*/ 163 w 521"/>
                <a:gd name="T75" fmla="*/ 387 h 429"/>
                <a:gd name="T76" fmla="*/ 125 w 521"/>
                <a:gd name="T77" fmla="*/ 429 h 429"/>
                <a:gd name="T78" fmla="*/ 137 w 521"/>
                <a:gd name="T79" fmla="*/ 415 h 429"/>
                <a:gd name="T80" fmla="*/ 509 w 521"/>
                <a:gd name="T81" fmla="*/ 32 h 429"/>
                <a:gd name="T82" fmla="*/ 509 w 521"/>
                <a:gd name="T83" fmla="*/ 32 h 429"/>
                <a:gd name="T84" fmla="*/ 515 w 521"/>
                <a:gd name="T85" fmla="*/ 29 h 429"/>
                <a:gd name="T86" fmla="*/ 515 w 521"/>
                <a:gd name="T87" fmla="*/ 0 h 429"/>
                <a:gd name="T88" fmla="*/ 487 w 521"/>
                <a:gd name="T89" fmla="*/ 0 h 429"/>
                <a:gd name="T90" fmla="*/ 515 w 521"/>
                <a:gd name="T91" fmla="*/ 0 h 429"/>
                <a:gd name="T92" fmla="*/ 459 w 521"/>
                <a:gd name="T93" fmla="*/ 58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1" h="429">
                  <a:moveTo>
                    <a:pt x="227" y="429"/>
                  </a:moveTo>
                  <a:lnTo>
                    <a:pt x="0" y="429"/>
                  </a:lnTo>
                  <a:lnTo>
                    <a:pt x="114" y="279"/>
                  </a:lnTo>
                  <a:lnTo>
                    <a:pt x="227" y="429"/>
                  </a:lnTo>
                  <a:moveTo>
                    <a:pt x="513" y="78"/>
                  </a:moveTo>
                  <a:lnTo>
                    <a:pt x="265" y="429"/>
                  </a:lnTo>
                  <a:lnTo>
                    <a:pt x="521" y="429"/>
                  </a:lnTo>
                  <a:lnTo>
                    <a:pt x="513" y="78"/>
                  </a:lnTo>
                  <a:moveTo>
                    <a:pt x="278" y="195"/>
                  </a:moveTo>
                  <a:lnTo>
                    <a:pt x="117" y="429"/>
                  </a:lnTo>
                  <a:lnTo>
                    <a:pt x="440" y="429"/>
                  </a:lnTo>
                  <a:lnTo>
                    <a:pt x="278" y="195"/>
                  </a:lnTo>
                  <a:moveTo>
                    <a:pt x="462" y="55"/>
                  </a:moveTo>
                  <a:lnTo>
                    <a:pt x="462" y="55"/>
                  </a:lnTo>
                  <a:moveTo>
                    <a:pt x="431" y="90"/>
                  </a:moveTo>
                  <a:lnTo>
                    <a:pt x="443" y="75"/>
                  </a:lnTo>
                  <a:moveTo>
                    <a:pt x="405" y="118"/>
                  </a:moveTo>
                  <a:lnTo>
                    <a:pt x="418" y="103"/>
                  </a:lnTo>
                  <a:moveTo>
                    <a:pt x="380" y="146"/>
                  </a:moveTo>
                  <a:lnTo>
                    <a:pt x="393" y="132"/>
                  </a:lnTo>
                  <a:moveTo>
                    <a:pt x="355" y="175"/>
                  </a:moveTo>
                  <a:lnTo>
                    <a:pt x="367" y="160"/>
                  </a:lnTo>
                  <a:moveTo>
                    <a:pt x="329" y="203"/>
                  </a:moveTo>
                  <a:lnTo>
                    <a:pt x="342" y="189"/>
                  </a:lnTo>
                  <a:moveTo>
                    <a:pt x="303" y="231"/>
                  </a:moveTo>
                  <a:lnTo>
                    <a:pt x="316" y="217"/>
                  </a:lnTo>
                  <a:moveTo>
                    <a:pt x="277" y="260"/>
                  </a:moveTo>
                  <a:lnTo>
                    <a:pt x="290" y="246"/>
                  </a:lnTo>
                  <a:moveTo>
                    <a:pt x="252" y="288"/>
                  </a:moveTo>
                  <a:lnTo>
                    <a:pt x="264" y="274"/>
                  </a:lnTo>
                  <a:moveTo>
                    <a:pt x="226" y="316"/>
                  </a:moveTo>
                  <a:lnTo>
                    <a:pt x="239" y="302"/>
                  </a:lnTo>
                  <a:moveTo>
                    <a:pt x="201" y="344"/>
                  </a:moveTo>
                  <a:lnTo>
                    <a:pt x="214" y="331"/>
                  </a:lnTo>
                  <a:moveTo>
                    <a:pt x="175" y="372"/>
                  </a:moveTo>
                  <a:lnTo>
                    <a:pt x="188" y="359"/>
                  </a:lnTo>
                  <a:moveTo>
                    <a:pt x="150" y="401"/>
                  </a:moveTo>
                  <a:lnTo>
                    <a:pt x="163" y="387"/>
                  </a:lnTo>
                  <a:moveTo>
                    <a:pt x="125" y="429"/>
                  </a:moveTo>
                  <a:lnTo>
                    <a:pt x="137" y="415"/>
                  </a:lnTo>
                  <a:moveTo>
                    <a:pt x="509" y="32"/>
                  </a:moveTo>
                  <a:lnTo>
                    <a:pt x="509" y="32"/>
                  </a:lnTo>
                  <a:moveTo>
                    <a:pt x="515" y="29"/>
                  </a:moveTo>
                  <a:lnTo>
                    <a:pt x="515" y="0"/>
                  </a:lnTo>
                  <a:lnTo>
                    <a:pt x="487" y="0"/>
                  </a:lnTo>
                  <a:moveTo>
                    <a:pt x="515" y="0"/>
                  </a:moveTo>
                  <a:lnTo>
                    <a:pt x="459" y="58"/>
                  </a:ln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C7312B47-21D6-42C6-AEC9-99C34728F60E}"/>
              </a:ext>
            </a:extLst>
          </p:cNvPr>
          <p:cNvGrpSpPr/>
          <p:nvPr/>
        </p:nvGrpSpPr>
        <p:grpSpPr>
          <a:xfrm>
            <a:off x="224104" y="3046212"/>
            <a:ext cx="3940864" cy="836019"/>
            <a:chOff x="-11" y="3046211"/>
            <a:chExt cx="5254485" cy="836019"/>
          </a:xfrm>
        </p:grpSpPr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9122265E-7944-407D-8EE0-9D1A175FE9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-11" y="3046211"/>
              <a:ext cx="5254485" cy="836019"/>
            </a:xfrm>
            <a:prstGeom prst="rect">
              <a:avLst/>
            </a:prstGeom>
            <a:solidFill>
              <a:srgbClr val="0044A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="" xmlns:a16="http://schemas.microsoft.com/office/drawing/2014/main" id="{411436DF-73D3-4901-8221-7507713D793C}"/>
                </a:ext>
              </a:extLst>
            </p:cNvPr>
            <p:cNvSpPr/>
            <p:nvPr/>
          </p:nvSpPr>
          <p:spPr>
            <a:xfrm>
              <a:off x="755865" y="3080008"/>
              <a:ext cx="3903497" cy="567351"/>
            </a:xfrm>
            <a:prstGeom prst="rect">
              <a:avLst/>
            </a:prstGeom>
            <a:noFill/>
            <a:ln cap="rnd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43407" tIns="89630" rIns="143407" bIns="89630" rtlCol="0" anchor="t" anchorCtr="0"/>
            <a:lstStyle/>
            <a:p>
              <a:pPr marL="0" marR="0" lvl="0" indent="0" algn="l" defTabSz="91419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TECHNICAL SUPPORT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  <a:p>
              <a:pPr marL="0" marR="0" lvl="0" indent="0" algn="l" defTabSz="91419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Microsoft Azure Standard Support Plan, including unlimited 24x7 technical support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39" name="tool">
              <a:extLst>
                <a:ext uri="{FF2B5EF4-FFF2-40B4-BE49-F238E27FC236}">
                  <a16:creationId xmlns="" xmlns:a16="http://schemas.microsoft.com/office/drawing/2014/main" id="{05E10214-6F93-49A1-9A4A-2DA5E9279C4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1078" y="3303693"/>
              <a:ext cx="227924" cy="321054"/>
            </a:xfrm>
            <a:custGeom>
              <a:avLst/>
              <a:gdLst>
                <a:gd name="T0" fmla="*/ 196 w 256"/>
                <a:gd name="T1" fmla="*/ 0 h 360"/>
                <a:gd name="T2" fmla="*/ 256 w 256"/>
                <a:gd name="T3" fmla="*/ 60 h 360"/>
                <a:gd name="T4" fmla="*/ 230 w 256"/>
                <a:gd name="T5" fmla="*/ 110 h 360"/>
                <a:gd name="T6" fmla="*/ 222 w 256"/>
                <a:gd name="T7" fmla="*/ 114 h 360"/>
                <a:gd name="T8" fmla="*/ 222 w 256"/>
                <a:gd name="T9" fmla="*/ 334 h 360"/>
                <a:gd name="T10" fmla="*/ 196 w 256"/>
                <a:gd name="T11" fmla="*/ 360 h 360"/>
                <a:gd name="T12" fmla="*/ 170 w 256"/>
                <a:gd name="T13" fmla="*/ 334 h 360"/>
                <a:gd name="T14" fmla="*/ 170 w 256"/>
                <a:gd name="T15" fmla="*/ 114 h 360"/>
                <a:gd name="T16" fmla="*/ 162 w 256"/>
                <a:gd name="T17" fmla="*/ 110 h 360"/>
                <a:gd name="T18" fmla="*/ 136 w 256"/>
                <a:gd name="T19" fmla="*/ 60 h 360"/>
                <a:gd name="T20" fmla="*/ 196 w 256"/>
                <a:gd name="T21" fmla="*/ 0 h 360"/>
                <a:gd name="T22" fmla="*/ 0 w 256"/>
                <a:gd name="T23" fmla="*/ 193 h 360"/>
                <a:gd name="T24" fmla="*/ 0 w 256"/>
                <a:gd name="T25" fmla="*/ 219 h 360"/>
                <a:gd name="T26" fmla="*/ 0 w 256"/>
                <a:gd name="T27" fmla="*/ 287 h 360"/>
                <a:gd name="T28" fmla="*/ 0 w 256"/>
                <a:gd name="T29" fmla="*/ 334 h 360"/>
                <a:gd name="T30" fmla="*/ 26 w 256"/>
                <a:gd name="T31" fmla="*/ 360 h 360"/>
                <a:gd name="T32" fmla="*/ 53 w 256"/>
                <a:gd name="T33" fmla="*/ 334 h 360"/>
                <a:gd name="T34" fmla="*/ 53 w 256"/>
                <a:gd name="T35" fmla="*/ 287 h 360"/>
                <a:gd name="T36" fmla="*/ 53 w 256"/>
                <a:gd name="T37" fmla="*/ 219 h 360"/>
                <a:gd name="T38" fmla="*/ 53 w 256"/>
                <a:gd name="T39" fmla="*/ 193 h 360"/>
                <a:gd name="T40" fmla="*/ 26 w 256"/>
                <a:gd name="T41" fmla="*/ 193 h 360"/>
                <a:gd name="T42" fmla="*/ 0 w 256"/>
                <a:gd name="T43" fmla="*/ 193 h 360"/>
                <a:gd name="T44" fmla="*/ 53 w 256"/>
                <a:gd name="T45" fmla="*/ 0 h 360"/>
                <a:gd name="T46" fmla="*/ 0 w 256"/>
                <a:gd name="T47" fmla="*/ 0 h 360"/>
                <a:gd name="T48" fmla="*/ 0 w 256"/>
                <a:gd name="T49" fmla="*/ 42 h 360"/>
                <a:gd name="T50" fmla="*/ 26 w 256"/>
                <a:gd name="T51" fmla="*/ 68 h 360"/>
                <a:gd name="T52" fmla="*/ 53 w 256"/>
                <a:gd name="T53" fmla="*/ 42 h 360"/>
                <a:gd name="T54" fmla="*/ 53 w 256"/>
                <a:gd name="T55" fmla="*/ 0 h 360"/>
                <a:gd name="T56" fmla="*/ 26 w 256"/>
                <a:gd name="T57" fmla="*/ 68 h 360"/>
                <a:gd name="T58" fmla="*/ 26 w 256"/>
                <a:gd name="T59" fmla="*/ 193 h 360"/>
                <a:gd name="T60" fmla="*/ 193 w 256"/>
                <a:gd name="T61" fmla="*/ 0 h 360"/>
                <a:gd name="T62" fmla="*/ 193 w 256"/>
                <a:gd name="T63" fmla="*/ 57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6" h="360">
                  <a:moveTo>
                    <a:pt x="196" y="0"/>
                  </a:moveTo>
                  <a:cubicBezTo>
                    <a:pt x="229" y="0"/>
                    <a:pt x="256" y="27"/>
                    <a:pt x="256" y="60"/>
                  </a:cubicBezTo>
                  <a:cubicBezTo>
                    <a:pt x="256" y="81"/>
                    <a:pt x="246" y="99"/>
                    <a:pt x="230" y="110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22" y="334"/>
                    <a:pt x="222" y="334"/>
                    <a:pt x="222" y="334"/>
                  </a:cubicBezTo>
                  <a:cubicBezTo>
                    <a:pt x="222" y="348"/>
                    <a:pt x="210" y="360"/>
                    <a:pt x="196" y="360"/>
                  </a:cubicBezTo>
                  <a:cubicBezTo>
                    <a:pt x="182" y="360"/>
                    <a:pt x="170" y="348"/>
                    <a:pt x="170" y="334"/>
                  </a:cubicBezTo>
                  <a:cubicBezTo>
                    <a:pt x="170" y="114"/>
                    <a:pt x="170" y="114"/>
                    <a:pt x="170" y="114"/>
                  </a:cubicBezTo>
                  <a:cubicBezTo>
                    <a:pt x="162" y="110"/>
                    <a:pt x="162" y="110"/>
                    <a:pt x="162" y="110"/>
                  </a:cubicBezTo>
                  <a:cubicBezTo>
                    <a:pt x="147" y="99"/>
                    <a:pt x="136" y="81"/>
                    <a:pt x="136" y="60"/>
                  </a:cubicBezTo>
                  <a:cubicBezTo>
                    <a:pt x="136" y="27"/>
                    <a:pt x="163" y="0"/>
                    <a:pt x="196" y="0"/>
                  </a:cubicBezTo>
                  <a:close/>
                  <a:moveTo>
                    <a:pt x="0" y="193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0" y="348"/>
                    <a:pt x="12" y="360"/>
                    <a:pt x="26" y="360"/>
                  </a:cubicBezTo>
                  <a:cubicBezTo>
                    <a:pt x="41" y="360"/>
                    <a:pt x="53" y="348"/>
                    <a:pt x="53" y="334"/>
                  </a:cubicBezTo>
                  <a:cubicBezTo>
                    <a:pt x="53" y="287"/>
                    <a:pt x="53" y="287"/>
                    <a:pt x="53" y="287"/>
                  </a:cubicBezTo>
                  <a:cubicBezTo>
                    <a:pt x="53" y="219"/>
                    <a:pt x="53" y="219"/>
                    <a:pt x="53" y="219"/>
                  </a:cubicBezTo>
                  <a:cubicBezTo>
                    <a:pt x="53" y="193"/>
                    <a:pt x="53" y="193"/>
                    <a:pt x="53" y="193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0" y="193"/>
                    <a:pt x="0" y="193"/>
                    <a:pt x="0" y="193"/>
                  </a:cubicBezTo>
                  <a:close/>
                  <a:moveTo>
                    <a:pt x="5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26" y="68"/>
                  </a:moveTo>
                  <a:cubicBezTo>
                    <a:pt x="26" y="193"/>
                    <a:pt x="26" y="193"/>
                    <a:pt x="26" y="193"/>
                  </a:cubicBezTo>
                  <a:moveTo>
                    <a:pt x="193" y="0"/>
                  </a:moveTo>
                  <a:cubicBezTo>
                    <a:pt x="193" y="57"/>
                    <a:pt x="193" y="57"/>
                    <a:pt x="193" y="57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66AC2285-4D7A-4595-8FC3-A61920C3C42D}"/>
              </a:ext>
            </a:extLst>
          </p:cNvPr>
          <p:cNvGrpSpPr/>
          <p:nvPr/>
        </p:nvGrpSpPr>
        <p:grpSpPr>
          <a:xfrm>
            <a:off x="224105" y="1215644"/>
            <a:ext cx="3940864" cy="836019"/>
            <a:chOff x="-9" y="1215643"/>
            <a:chExt cx="5254485" cy="836019"/>
          </a:xfrm>
        </p:grpSpPr>
        <p:sp>
          <p:nvSpPr>
            <p:cNvPr id="90" name="Rectangle 89">
              <a:extLst>
                <a:ext uri="{FF2B5EF4-FFF2-40B4-BE49-F238E27FC236}">
                  <a16:creationId xmlns="" xmlns:a16="http://schemas.microsoft.com/office/drawing/2014/main" id="{D9BB3EF5-A6DE-4C2B-8FE0-EA57E726A6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-9" y="1215643"/>
              <a:ext cx="5254485" cy="836019"/>
            </a:xfrm>
            <a:prstGeom prst="rect">
              <a:avLst/>
            </a:prstGeom>
            <a:solidFill>
              <a:srgbClr val="0067F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="" xmlns:a16="http://schemas.microsoft.com/office/drawing/2014/main" id="{D97F872B-1863-435C-BD64-4EDD36B87112}"/>
                </a:ext>
              </a:extLst>
            </p:cNvPr>
            <p:cNvSpPr/>
            <p:nvPr/>
          </p:nvSpPr>
          <p:spPr>
            <a:xfrm>
              <a:off x="755866" y="1346112"/>
              <a:ext cx="4498606" cy="567351"/>
            </a:xfrm>
            <a:prstGeom prst="rect">
              <a:avLst/>
            </a:prstGeom>
            <a:noFill/>
            <a:ln cap="rnd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43407" tIns="89630" rIns="143407" bIns="89630" rtlCol="0" anchor="t" anchorCtr="0"/>
            <a:lstStyle/>
            <a:p>
              <a:pPr marL="0" marR="0" lvl="0" indent="0" algn="l" defTabSz="91419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DEVELOPMENT</a:t>
              </a:r>
            </a:p>
            <a:p>
              <a:pPr marL="0" marR="0" lvl="0" indent="0" algn="l" defTabSz="91419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Visual Studio Enterprise Cloud Monthly Subscription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2" name="gear">
              <a:extLst>
                <a:ext uri="{FF2B5EF4-FFF2-40B4-BE49-F238E27FC236}">
                  <a16:creationId xmlns="" xmlns:a16="http://schemas.microsoft.com/office/drawing/2014/main" id="{97DCC8B6-D48C-4C70-8117-7607E1E7C26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5011" y="1446234"/>
              <a:ext cx="340059" cy="338587"/>
            </a:xfrm>
            <a:custGeom>
              <a:avLst/>
              <a:gdLst>
                <a:gd name="T0" fmla="*/ 72 w 318"/>
                <a:gd name="T1" fmla="*/ 159 h 318"/>
                <a:gd name="T2" fmla="*/ 159 w 318"/>
                <a:gd name="T3" fmla="*/ 72 h 318"/>
                <a:gd name="T4" fmla="*/ 246 w 318"/>
                <a:gd name="T5" fmla="*/ 159 h 318"/>
                <a:gd name="T6" fmla="*/ 159 w 318"/>
                <a:gd name="T7" fmla="*/ 246 h 318"/>
                <a:gd name="T8" fmla="*/ 72 w 318"/>
                <a:gd name="T9" fmla="*/ 159 h 318"/>
                <a:gd name="T10" fmla="*/ 212 w 318"/>
                <a:gd name="T11" fmla="*/ 9 h 318"/>
                <a:gd name="T12" fmla="*/ 159 w 318"/>
                <a:gd name="T13" fmla="*/ 0 h 318"/>
                <a:gd name="T14" fmla="*/ 0 w 318"/>
                <a:gd name="T15" fmla="*/ 159 h 318"/>
                <a:gd name="T16" fmla="*/ 91 w 318"/>
                <a:gd name="T17" fmla="*/ 303 h 318"/>
                <a:gd name="T18" fmla="*/ 106 w 318"/>
                <a:gd name="T19" fmla="*/ 309 h 318"/>
                <a:gd name="T20" fmla="*/ 159 w 318"/>
                <a:gd name="T21" fmla="*/ 318 h 318"/>
                <a:gd name="T22" fmla="*/ 318 w 318"/>
                <a:gd name="T23" fmla="*/ 159 h 318"/>
                <a:gd name="T24" fmla="*/ 310 w 318"/>
                <a:gd name="T25" fmla="*/ 110 h 318"/>
                <a:gd name="T26" fmla="*/ 304 w 318"/>
                <a:gd name="T27" fmla="*/ 93 h 318"/>
                <a:gd name="T28" fmla="*/ 230 w 318"/>
                <a:gd name="T29" fmla="*/ 17 h 318"/>
                <a:gd name="T30" fmla="*/ 202 w 318"/>
                <a:gd name="T31" fmla="*/ 56 h 318"/>
                <a:gd name="T32" fmla="*/ 194 w 318"/>
                <a:gd name="T33" fmla="*/ 79 h 318"/>
                <a:gd name="T34" fmla="*/ 268 w 318"/>
                <a:gd name="T35" fmla="*/ 118 h 318"/>
                <a:gd name="T36" fmla="*/ 240 w 318"/>
                <a:gd name="T37" fmla="*/ 127 h 318"/>
                <a:gd name="T38" fmla="*/ 239 w 318"/>
                <a:gd name="T39" fmla="*/ 192 h 318"/>
                <a:gd name="T40" fmla="*/ 267 w 318"/>
                <a:gd name="T41" fmla="*/ 203 h 318"/>
                <a:gd name="T42" fmla="*/ 206 w 318"/>
                <a:gd name="T43" fmla="*/ 265 h 318"/>
                <a:gd name="T44" fmla="*/ 193 w 318"/>
                <a:gd name="T45" fmla="*/ 239 h 318"/>
                <a:gd name="T46" fmla="*/ 117 w 318"/>
                <a:gd name="T47" fmla="*/ 266 h 318"/>
                <a:gd name="T48" fmla="*/ 128 w 318"/>
                <a:gd name="T49" fmla="*/ 240 h 318"/>
                <a:gd name="T50" fmla="*/ 54 w 318"/>
                <a:gd name="T51" fmla="*/ 203 h 318"/>
                <a:gd name="T52" fmla="*/ 79 w 318"/>
                <a:gd name="T53" fmla="*/ 193 h 318"/>
                <a:gd name="T54" fmla="*/ 54 w 318"/>
                <a:gd name="T55" fmla="*/ 118 h 318"/>
                <a:gd name="T56" fmla="*/ 78 w 318"/>
                <a:gd name="T57" fmla="*/ 127 h 318"/>
                <a:gd name="T58" fmla="*/ 127 w 318"/>
                <a:gd name="T59" fmla="*/ 78 h 318"/>
                <a:gd name="T60" fmla="*/ 116 w 318"/>
                <a:gd name="T61" fmla="*/ 5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8" h="318">
                  <a:moveTo>
                    <a:pt x="72" y="159"/>
                  </a:moveTo>
                  <a:cubicBezTo>
                    <a:pt x="72" y="111"/>
                    <a:pt x="111" y="72"/>
                    <a:pt x="159" y="72"/>
                  </a:cubicBezTo>
                  <a:cubicBezTo>
                    <a:pt x="207" y="72"/>
                    <a:pt x="246" y="111"/>
                    <a:pt x="246" y="159"/>
                  </a:cubicBezTo>
                  <a:cubicBezTo>
                    <a:pt x="246" y="207"/>
                    <a:pt x="207" y="246"/>
                    <a:pt x="159" y="246"/>
                  </a:cubicBezTo>
                  <a:cubicBezTo>
                    <a:pt x="111" y="246"/>
                    <a:pt x="72" y="207"/>
                    <a:pt x="72" y="159"/>
                  </a:cubicBezTo>
                  <a:close/>
                  <a:moveTo>
                    <a:pt x="212" y="9"/>
                  </a:moveTo>
                  <a:cubicBezTo>
                    <a:pt x="195" y="3"/>
                    <a:pt x="177" y="0"/>
                    <a:pt x="159" y="0"/>
                  </a:cubicBezTo>
                  <a:cubicBezTo>
                    <a:pt x="71" y="0"/>
                    <a:pt x="0" y="71"/>
                    <a:pt x="0" y="159"/>
                  </a:cubicBezTo>
                  <a:cubicBezTo>
                    <a:pt x="0" y="223"/>
                    <a:pt x="37" y="277"/>
                    <a:pt x="91" y="303"/>
                  </a:cubicBezTo>
                  <a:moveTo>
                    <a:pt x="106" y="309"/>
                  </a:moveTo>
                  <a:cubicBezTo>
                    <a:pt x="122" y="315"/>
                    <a:pt x="140" y="318"/>
                    <a:pt x="159" y="318"/>
                  </a:cubicBezTo>
                  <a:cubicBezTo>
                    <a:pt x="247" y="318"/>
                    <a:pt x="318" y="247"/>
                    <a:pt x="318" y="159"/>
                  </a:cubicBezTo>
                  <a:cubicBezTo>
                    <a:pt x="318" y="142"/>
                    <a:pt x="315" y="126"/>
                    <a:pt x="310" y="110"/>
                  </a:cubicBezTo>
                  <a:moveTo>
                    <a:pt x="304" y="93"/>
                  </a:moveTo>
                  <a:cubicBezTo>
                    <a:pt x="289" y="60"/>
                    <a:pt x="262" y="33"/>
                    <a:pt x="230" y="17"/>
                  </a:cubicBezTo>
                  <a:moveTo>
                    <a:pt x="202" y="56"/>
                  </a:moveTo>
                  <a:cubicBezTo>
                    <a:pt x="194" y="79"/>
                    <a:pt x="194" y="79"/>
                    <a:pt x="194" y="79"/>
                  </a:cubicBezTo>
                  <a:moveTo>
                    <a:pt x="268" y="118"/>
                  </a:moveTo>
                  <a:cubicBezTo>
                    <a:pt x="240" y="127"/>
                    <a:pt x="240" y="127"/>
                    <a:pt x="240" y="127"/>
                  </a:cubicBezTo>
                  <a:moveTo>
                    <a:pt x="239" y="192"/>
                  </a:moveTo>
                  <a:cubicBezTo>
                    <a:pt x="267" y="203"/>
                    <a:pt x="267" y="203"/>
                    <a:pt x="267" y="203"/>
                  </a:cubicBezTo>
                  <a:moveTo>
                    <a:pt x="206" y="265"/>
                  </a:moveTo>
                  <a:cubicBezTo>
                    <a:pt x="193" y="239"/>
                    <a:pt x="193" y="239"/>
                    <a:pt x="193" y="239"/>
                  </a:cubicBezTo>
                  <a:moveTo>
                    <a:pt x="117" y="266"/>
                  </a:moveTo>
                  <a:cubicBezTo>
                    <a:pt x="128" y="240"/>
                    <a:pt x="128" y="240"/>
                    <a:pt x="128" y="240"/>
                  </a:cubicBezTo>
                  <a:moveTo>
                    <a:pt x="54" y="203"/>
                  </a:moveTo>
                  <a:cubicBezTo>
                    <a:pt x="79" y="193"/>
                    <a:pt x="79" y="193"/>
                    <a:pt x="79" y="193"/>
                  </a:cubicBezTo>
                  <a:moveTo>
                    <a:pt x="54" y="118"/>
                  </a:moveTo>
                  <a:cubicBezTo>
                    <a:pt x="78" y="127"/>
                    <a:pt x="78" y="127"/>
                    <a:pt x="78" y="127"/>
                  </a:cubicBezTo>
                  <a:moveTo>
                    <a:pt x="127" y="78"/>
                  </a:moveTo>
                  <a:cubicBezTo>
                    <a:pt x="116" y="56"/>
                    <a:pt x="116" y="56"/>
                    <a:pt x="116" y="56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9BE6AB24-381D-4165-A179-AEC8FE103D92}"/>
              </a:ext>
            </a:extLst>
          </p:cNvPr>
          <p:cNvGrpSpPr/>
          <p:nvPr/>
        </p:nvGrpSpPr>
        <p:grpSpPr>
          <a:xfrm>
            <a:off x="224113" y="4873695"/>
            <a:ext cx="3940864" cy="836019"/>
            <a:chOff x="1" y="4873694"/>
            <a:chExt cx="5254485" cy="836019"/>
          </a:xfrm>
        </p:grpSpPr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D12A4357-92ED-432D-9AC6-34FB56975F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" y="4873694"/>
              <a:ext cx="5254485" cy="836019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="" xmlns:a16="http://schemas.microsoft.com/office/drawing/2014/main" id="{1A59CA68-903F-40CF-A21F-74F71CCB9802}"/>
                </a:ext>
              </a:extLst>
            </p:cNvPr>
            <p:cNvSpPr/>
            <p:nvPr/>
          </p:nvSpPr>
          <p:spPr>
            <a:xfrm>
              <a:off x="755864" y="4907271"/>
              <a:ext cx="4079619" cy="567351"/>
            </a:xfrm>
            <a:prstGeom prst="rect">
              <a:avLst/>
            </a:prstGeom>
            <a:noFill/>
            <a:ln cap="rnd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43407" tIns="89630" rIns="143407" bIns="89630" rtlCol="0" anchor="t" anchorCtr="0"/>
            <a:lstStyle/>
            <a:p>
              <a:pPr marL="0" marR="0" lvl="0" indent="0" algn="l" defTabSz="91419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DYNAMICS 365 </a:t>
              </a:r>
              <a:r>
                <a:rPr kumimoji="0" lang="pt-PT" sz="1800" b="1" i="0" u="none" strike="noStrike" kern="120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TECH</a:t>
              </a:r>
              <a:r>
                <a:rPr kumimoji="0" lang="pt-PT" sz="1800" b="1" i="0" u="none" strike="noStrike" kern="1200" cap="none" spc="0" normalizeH="0" noProof="0" dirty="0" smtClean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</a:t>
              </a:r>
              <a:r>
                <a:rPr kumimoji="0" lang="pt-PT" sz="1800" b="1" i="0" u="none" strike="noStrike" kern="120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SERVICES</a:t>
              </a:r>
              <a:r>
                <a:rPr lang="pt-PT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*</a:t>
              </a:r>
              <a:endParaRPr lang="en-US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lvl="0" defTabSz="914192">
                <a:lnSpc>
                  <a:spcPct val="90000"/>
                </a:lnSpc>
                <a:defRPr/>
              </a:pPr>
              <a:r>
                <a:rPr lang="pt-PT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Dynamics 365 Pro Direct </a:t>
              </a:r>
            </a:p>
            <a:p>
              <a:pPr lvl="0" defTabSz="914192">
                <a:lnSpc>
                  <a:spcPct val="90000"/>
                </a:lnSpc>
                <a:defRPr/>
              </a:pPr>
              <a:r>
                <a:rPr lang="pt-PT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(benefits available for qualified startups)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tool">
              <a:extLst>
                <a:ext uri="{FF2B5EF4-FFF2-40B4-BE49-F238E27FC236}">
                  <a16:creationId xmlns="" xmlns:a16="http://schemas.microsoft.com/office/drawing/2014/main" id="{78EB1ACF-19CC-4695-A616-9964AD543A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1077" y="5128567"/>
              <a:ext cx="227924" cy="321054"/>
            </a:xfrm>
            <a:custGeom>
              <a:avLst/>
              <a:gdLst>
                <a:gd name="T0" fmla="*/ 196 w 256"/>
                <a:gd name="T1" fmla="*/ 0 h 360"/>
                <a:gd name="T2" fmla="*/ 256 w 256"/>
                <a:gd name="T3" fmla="*/ 60 h 360"/>
                <a:gd name="T4" fmla="*/ 230 w 256"/>
                <a:gd name="T5" fmla="*/ 110 h 360"/>
                <a:gd name="T6" fmla="*/ 222 w 256"/>
                <a:gd name="T7" fmla="*/ 114 h 360"/>
                <a:gd name="T8" fmla="*/ 222 w 256"/>
                <a:gd name="T9" fmla="*/ 334 h 360"/>
                <a:gd name="T10" fmla="*/ 196 w 256"/>
                <a:gd name="T11" fmla="*/ 360 h 360"/>
                <a:gd name="T12" fmla="*/ 170 w 256"/>
                <a:gd name="T13" fmla="*/ 334 h 360"/>
                <a:gd name="T14" fmla="*/ 170 w 256"/>
                <a:gd name="T15" fmla="*/ 114 h 360"/>
                <a:gd name="T16" fmla="*/ 162 w 256"/>
                <a:gd name="T17" fmla="*/ 110 h 360"/>
                <a:gd name="T18" fmla="*/ 136 w 256"/>
                <a:gd name="T19" fmla="*/ 60 h 360"/>
                <a:gd name="T20" fmla="*/ 196 w 256"/>
                <a:gd name="T21" fmla="*/ 0 h 360"/>
                <a:gd name="T22" fmla="*/ 0 w 256"/>
                <a:gd name="T23" fmla="*/ 193 h 360"/>
                <a:gd name="T24" fmla="*/ 0 w 256"/>
                <a:gd name="T25" fmla="*/ 219 h 360"/>
                <a:gd name="T26" fmla="*/ 0 w 256"/>
                <a:gd name="T27" fmla="*/ 287 h 360"/>
                <a:gd name="T28" fmla="*/ 0 w 256"/>
                <a:gd name="T29" fmla="*/ 334 h 360"/>
                <a:gd name="T30" fmla="*/ 26 w 256"/>
                <a:gd name="T31" fmla="*/ 360 h 360"/>
                <a:gd name="T32" fmla="*/ 53 w 256"/>
                <a:gd name="T33" fmla="*/ 334 h 360"/>
                <a:gd name="T34" fmla="*/ 53 w 256"/>
                <a:gd name="T35" fmla="*/ 287 h 360"/>
                <a:gd name="T36" fmla="*/ 53 w 256"/>
                <a:gd name="T37" fmla="*/ 219 h 360"/>
                <a:gd name="T38" fmla="*/ 53 w 256"/>
                <a:gd name="T39" fmla="*/ 193 h 360"/>
                <a:gd name="T40" fmla="*/ 26 w 256"/>
                <a:gd name="T41" fmla="*/ 193 h 360"/>
                <a:gd name="T42" fmla="*/ 0 w 256"/>
                <a:gd name="T43" fmla="*/ 193 h 360"/>
                <a:gd name="T44" fmla="*/ 53 w 256"/>
                <a:gd name="T45" fmla="*/ 0 h 360"/>
                <a:gd name="T46" fmla="*/ 0 w 256"/>
                <a:gd name="T47" fmla="*/ 0 h 360"/>
                <a:gd name="T48" fmla="*/ 0 w 256"/>
                <a:gd name="T49" fmla="*/ 42 h 360"/>
                <a:gd name="T50" fmla="*/ 26 w 256"/>
                <a:gd name="T51" fmla="*/ 68 h 360"/>
                <a:gd name="T52" fmla="*/ 53 w 256"/>
                <a:gd name="T53" fmla="*/ 42 h 360"/>
                <a:gd name="T54" fmla="*/ 53 w 256"/>
                <a:gd name="T55" fmla="*/ 0 h 360"/>
                <a:gd name="T56" fmla="*/ 26 w 256"/>
                <a:gd name="T57" fmla="*/ 68 h 360"/>
                <a:gd name="T58" fmla="*/ 26 w 256"/>
                <a:gd name="T59" fmla="*/ 193 h 360"/>
                <a:gd name="T60" fmla="*/ 193 w 256"/>
                <a:gd name="T61" fmla="*/ 0 h 360"/>
                <a:gd name="T62" fmla="*/ 193 w 256"/>
                <a:gd name="T63" fmla="*/ 57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6" h="360">
                  <a:moveTo>
                    <a:pt x="196" y="0"/>
                  </a:moveTo>
                  <a:cubicBezTo>
                    <a:pt x="229" y="0"/>
                    <a:pt x="256" y="27"/>
                    <a:pt x="256" y="60"/>
                  </a:cubicBezTo>
                  <a:cubicBezTo>
                    <a:pt x="256" y="81"/>
                    <a:pt x="246" y="99"/>
                    <a:pt x="230" y="110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22" y="334"/>
                    <a:pt x="222" y="334"/>
                    <a:pt x="222" y="334"/>
                  </a:cubicBezTo>
                  <a:cubicBezTo>
                    <a:pt x="222" y="348"/>
                    <a:pt x="210" y="360"/>
                    <a:pt x="196" y="360"/>
                  </a:cubicBezTo>
                  <a:cubicBezTo>
                    <a:pt x="182" y="360"/>
                    <a:pt x="170" y="348"/>
                    <a:pt x="170" y="334"/>
                  </a:cubicBezTo>
                  <a:cubicBezTo>
                    <a:pt x="170" y="114"/>
                    <a:pt x="170" y="114"/>
                    <a:pt x="170" y="114"/>
                  </a:cubicBezTo>
                  <a:cubicBezTo>
                    <a:pt x="162" y="110"/>
                    <a:pt x="162" y="110"/>
                    <a:pt x="162" y="110"/>
                  </a:cubicBezTo>
                  <a:cubicBezTo>
                    <a:pt x="147" y="99"/>
                    <a:pt x="136" y="81"/>
                    <a:pt x="136" y="60"/>
                  </a:cubicBezTo>
                  <a:cubicBezTo>
                    <a:pt x="136" y="27"/>
                    <a:pt x="163" y="0"/>
                    <a:pt x="196" y="0"/>
                  </a:cubicBezTo>
                  <a:close/>
                  <a:moveTo>
                    <a:pt x="0" y="193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0" y="348"/>
                    <a:pt x="12" y="360"/>
                    <a:pt x="26" y="360"/>
                  </a:cubicBezTo>
                  <a:cubicBezTo>
                    <a:pt x="41" y="360"/>
                    <a:pt x="53" y="348"/>
                    <a:pt x="53" y="334"/>
                  </a:cubicBezTo>
                  <a:cubicBezTo>
                    <a:pt x="53" y="287"/>
                    <a:pt x="53" y="287"/>
                    <a:pt x="53" y="287"/>
                  </a:cubicBezTo>
                  <a:cubicBezTo>
                    <a:pt x="53" y="219"/>
                    <a:pt x="53" y="219"/>
                    <a:pt x="53" y="219"/>
                  </a:cubicBezTo>
                  <a:cubicBezTo>
                    <a:pt x="53" y="193"/>
                    <a:pt x="53" y="193"/>
                    <a:pt x="53" y="193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0" y="193"/>
                    <a:pt x="0" y="193"/>
                    <a:pt x="0" y="193"/>
                  </a:cubicBezTo>
                  <a:close/>
                  <a:moveTo>
                    <a:pt x="5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26" y="68"/>
                  </a:moveTo>
                  <a:cubicBezTo>
                    <a:pt x="26" y="193"/>
                    <a:pt x="26" y="193"/>
                    <a:pt x="26" y="193"/>
                  </a:cubicBezTo>
                  <a:moveTo>
                    <a:pt x="193" y="0"/>
                  </a:moveTo>
                  <a:cubicBezTo>
                    <a:pt x="193" y="57"/>
                    <a:pt x="193" y="57"/>
                    <a:pt x="193" y="57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A8D99FC1-E87A-4464-8463-103171158549}"/>
              </a:ext>
            </a:extLst>
          </p:cNvPr>
          <p:cNvGrpSpPr/>
          <p:nvPr/>
        </p:nvGrpSpPr>
        <p:grpSpPr>
          <a:xfrm>
            <a:off x="224102" y="5786501"/>
            <a:ext cx="3940864" cy="836019"/>
            <a:chOff x="-13" y="5786500"/>
            <a:chExt cx="5254485" cy="836019"/>
          </a:xfrm>
        </p:grpSpPr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C7CDE6A4-D193-4C3A-BD8E-0A5A3EF64F7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-13" y="5786500"/>
              <a:ext cx="5254485" cy="836019"/>
            </a:xfrm>
            <a:prstGeom prst="rect">
              <a:avLst/>
            </a:prstGeom>
            <a:solidFill>
              <a:srgbClr val="00143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="" xmlns:a16="http://schemas.microsoft.com/office/drawing/2014/main" id="{D31F6352-3950-455B-916D-960DC4D93199}"/>
                </a:ext>
              </a:extLst>
            </p:cNvPr>
            <p:cNvSpPr/>
            <p:nvPr/>
          </p:nvSpPr>
          <p:spPr>
            <a:xfrm>
              <a:off x="755865" y="5817144"/>
              <a:ext cx="4227261" cy="567351"/>
            </a:xfrm>
            <a:prstGeom prst="rect">
              <a:avLst/>
            </a:prstGeom>
            <a:noFill/>
            <a:ln cap="rnd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43407" tIns="89630" rIns="143407" bIns="89630" rtlCol="0" anchor="t" anchorCtr="0"/>
            <a:lstStyle/>
            <a:p>
              <a:pPr marL="0" marR="0" lvl="0" indent="0" algn="l" defTabSz="91419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STARTUP C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O-SELL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*</a:t>
              </a:r>
            </a:p>
            <a:p>
              <a:pPr lvl="0" defTabSz="914192">
                <a:lnSpc>
                  <a:spcPct val="90000"/>
                </a:lnSpc>
                <a:defRPr/>
              </a:pPr>
              <a:r>
                <a: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New dedicated resources help sell to enterprise customers </a:t>
              </a:r>
              <a:r>
                <a:rPr lang="pt-PT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(benefits available for qualified startups)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Data &amp; AI icon">
              <a:extLst>
                <a:ext uri="{FF2B5EF4-FFF2-40B4-BE49-F238E27FC236}">
                  <a16:creationId xmlns="" xmlns:a16="http://schemas.microsoft.com/office/drawing/2014/main" id="{9394AB21-6BCC-449B-90B2-F2C09197593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0939" y="6054895"/>
              <a:ext cx="364131" cy="290625"/>
            </a:xfrm>
            <a:custGeom>
              <a:avLst/>
              <a:gdLst>
                <a:gd name="T0" fmla="*/ 588 w 892"/>
                <a:gd name="T1" fmla="*/ 97 h 712"/>
                <a:gd name="T2" fmla="*/ 588 w 892"/>
                <a:gd name="T3" fmla="*/ 0 h 712"/>
                <a:gd name="T4" fmla="*/ 844 w 892"/>
                <a:gd name="T5" fmla="*/ 174 h 712"/>
                <a:gd name="T6" fmla="*/ 844 w 892"/>
                <a:gd name="T7" fmla="*/ 270 h 712"/>
                <a:gd name="T8" fmla="*/ 844 w 892"/>
                <a:gd name="T9" fmla="*/ 174 h 712"/>
                <a:gd name="T10" fmla="*/ 573 w 892"/>
                <a:gd name="T11" fmla="*/ 396 h 712"/>
                <a:gd name="T12" fmla="*/ 670 w 892"/>
                <a:gd name="T13" fmla="*/ 396 h 712"/>
                <a:gd name="T14" fmla="*/ 804 w 892"/>
                <a:gd name="T15" fmla="*/ 533 h 712"/>
                <a:gd name="T16" fmla="*/ 804 w 892"/>
                <a:gd name="T17" fmla="*/ 630 h 712"/>
                <a:gd name="T18" fmla="*/ 804 w 892"/>
                <a:gd name="T19" fmla="*/ 533 h 712"/>
                <a:gd name="T20" fmla="*/ 356 w 892"/>
                <a:gd name="T21" fmla="*/ 664 h 712"/>
                <a:gd name="T22" fmla="*/ 453 w 892"/>
                <a:gd name="T23" fmla="*/ 664 h 712"/>
                <a:gd name="T24" fmla="*/ 48 w 892"/>
                <a:gd name="T25" fmla="*/ 427 h 712"/>
                <a:gd name="T26" fmla="*/ 48 w 892"/>
                <a:gd name="T27" fmla="*/ 523 h 712"/>
                <a:gd name="T28" fmla="*/ 48 w 892"/>
                <a:gd name="T29" fmla="*/ 427 h 712"/>
                <a:gd name="T30" fmla="*/ 325 w 892"/>
                <a:gd name="T31" fmla="*/ 259 h 712"/>
                <a:gd name="T32" fmla="*/ 422 w 892"/>
                <a:gd name="T33" fmla="*/ 259 h 712"/>
                <a:gd name="T34" fmla="*/ 152 w 892"/>
                <a:gd name="T35" fmla="*/ 95 h 712"/>
                <a:gd name="T36" fmla="*/ 152 w 892"/>
                <a:gd name="T37" fmla="*/ 192 h 712"/>
                <a:gd name="T38" fmla="*/ 152 w 892"/>
                <a:gd name="T39" fmla="*/ 95 h 712"/>
                <a:gd name="T40" fmla="*/ 325 w 892"/>
                <a:gd name="T41" fmla="*/ 237 h 712"/>
                <a:gd name="T42" fmla="*/ 581 w 892"/>
                <a:gd name="T43" fmla="*/ 371 h 712"/>
                <a:gd name="T44" fmla="*/ 96 w 892"/>
                <a:gd name="T45" fmla="*/ 475 h 712"/>
                <a:gd name="T46" fmla="*/ 364 w 892"/>
                <a:gd name="T47" fmla="*/ 637 h 712"/>
                <a:gd name="T48" fmla="*/ 762 w 892"/>
                <a:gd name="T49" fmla="*/ 604 h 712"/>
                <a:gd name="T50" fmla="*/ 201 w 892"/>
                <a:gd name="T51" fmla="*/ 131 h 712"/>
                <a:gd name="T52" fmla="*/ 804 w 892"/>
                <a:gd name="T53" fmla="*/ 190 h 712"/>
                <a:gd name="T54" fmla="*/ 660 w 892"/>
                <a:gd name="T55" fmla="*/ 367 h 712"/>
                <a:gd name="T56" fmla="*/ 588 w 892"/>
                <a:gd name="T57" fmla="*/ 437 h 712"/>
                <a:gd name="T58" fmla="*/ 422 w 892"/>
                <a:gd name="T59" fmla="*/ 618 h 712"/>
                <a:gd name="T60" fmla="*/ 404 w 892"/>
                <a:gd name="T61" fmla="*/ 615 h 712"/>
                <a:gd name="T62" fmla="*/ 169 w 892"/>
                <a:gd name="T63" fmla="*/ 189 h 712"/>
                <a:gd name="T64" fmla="*/ 553 w 892"/>
                <a:gd name="T65" fmla="*/ 82 h 712"/>
                <a:gd name="T66" fmla="*/ 788 w 892"/>
                <a:gd name="T67" fmla="*/ 536 h 712"/>
                <a:gd name="T68" fmla="*/ 762 w 892"/>
                <a:gd name="T69" fmla="*/ 548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2" h="712">
                  <a:moveTo>
                    <a:pt x="636" y="48"/>
                  </a:moveTo>
                  <a:cubicBezTo>
                    <a:pt x="636" y="75"/>
                    <a:pt x="614" y="97"/>
                    <a:pt x="588" y="97"/>
                  </a:cubicBezTo>
                  <a:cubicBezTo>
                    <a:pt x="561" y="97"/>
                    <a:pt x="539" y="75"/>
                    <a:pt x="539" y="48"/>
                  </a:cubicBezTo>
                  <a:cubicBezTo>
                    <a:pt x="539" y="22"/>
                    <a:pt x="561" y="0"/>
                    <a:pt x="588" y="0"/>
                  </a:cubicBezTo>
                  <a:cubicBezTo>
                    <a:pt x="614" y="0"/>
                    <a:pt x="636" y="22"/>
                    <a:pt x="636" y="48"/>
                  </a:cubicBezTo>
                  <a:close/>
                  <a:moveTo>
                    <a:pt x="844" y="174"/>
                  </a:moveTo>
                  <a:cubicBezTo>
                    <a:pt x="817" y="174"/>
                    <a:pt x="795" y="195"/>
                    <a:pt x="795" y="222"/>
                  </a:cubicBezTo>
                  <a:cubicBezTo>
                    <a:pt x="795" y="248"/>
                    <a:pt x="817" y="270"/>
                    <a:pt x="844" y="270"/>
                  </a:cubicBezTo>
                  <a:cubicBezTo>
                    <a:pt x="870" y="270"/>
                    <a:pt x="892" y="248"/>
                    <a:pt x="892" y="222"/>
                  </a:cubicBezTo>
                  <a:cubicBezTo>
                    <a:pt x="892" y="195"/>
                    <a:pt x="870" y="174"/>
                    <a:pt x="844" y="174"/>
                  </a:cubicBezTo>
                  <a:close/>
                  <a:moveTo>
                    <a:pt x="622" y="348"/>
                  </a:moveTo>
                  <a:cubicBezTo>
                    <a:pt x="595" y="348"/>
                    <a:pt x="573" y="370"/>
                    <a:pt x="573" y="396"/>
                  </a:cubicBezTo>
                  <a:cubicBezTo>
                    <a:pt x="573" y="423"/>
                    <a:pt x="595" y="444"/>
                    <a:pt x="622" y="444"/>
                  </a:cubicBezTo>
                  <a:cubicBezTo>
                    <a:pt x="648" y="444"/>
                    <a:pt x="670" y="423"/>
                    <a:pt x="670" y="396"/>
                  </a:cubicBezTo>
                  <a:cubicBezTo>
                    <a:pt x="670" y="370"/>
                    <a:pt x="648" y="348"/>
                    <a:pt x="622" y="348"/>
                  </a:cubicBezTo>
                  <a:close/>
                  <a:moveTo>
                    <a:pt x="804" y="533"/>
                  </a:moveTo>
                  <a:cubicBezTo>
                    <a:pt x="777" y="533"/>
                    <a:pt x="756" y="555"/>
                    <a:pt x="756" y="581"/>
                  </a:cubicBezTo>
                  <a:cubicBezTo>
                    <a:pt x="756" y="608"/>
                    <a:pt x="777" y="630"/>
                    <a:pt x="804" y="630"/>
                  </a:cubicBezTo>
                  <a:cubicBezTo>
                    <a:pt x="831" y="630"/>
                    <a:pt x="852" y="608"/>
                    <a:pt x="852" y="581"/>
                  </a:cubicBezTo>
                  <a:cubicBezTo>
                    <a:pt x="852" y="555"/>
                    <a:pt x="831" y="533"/>
                    <a:pt x="804" y="533"/>
                  </a:cubicBezTo>
                  <a:close/>
                  <a:moveTo>
                    <a:pt x="404" y="615"/>
                  </a:moveTo>
                  <a:cubicBezTo>
                    <a:pt x="378" y="615"/>
                    <a:pt x="356" y="637"/>
                    <a:pt x="356" y="664"/>
                  </a:cubicBezTo>
                  <a:cubicBezTo>
                    <a:pt x="356" y="690"/>
                    <a:pt x="378" y="712"/>
                    <a:pt x="404" y="712"/>
                  </a:cubicBezTo>
                  <a:cubicBezTo>
                    <a:pt x="431" y="712"/>
                    <a:pt x="453" y="690"/>
                    <a:pt x="453" y="664"/>
                  </a:cubicBezTo>
                  <a:cubicBezTo>
                    <a:pt x="453" y="637"/>
                    <a:pt x="431" y="615"/>
                    <a:pt x="404" y="615"/>
                  </a:cubicBezTo>
                  <a:close/>
                  <a:moveTo>
                    <a:pt x="48" y="427"/>
                  </a:moveTo>
                  <a:cubicBezTo>
                    <a:pt x="21" y="427"/>
                    <a:pt x="0" y="449"/>
                    <a:pt x="0" y="475"/>
                  </a:cubicBezTo>
                  <a:cubicBezTo>
                    <a:pt x="0" y="502"/>
                    <a:pt x="21" y="523"/>
                    <a:pt x="48" y="523"/>
                  </a:cubicBezTo>
                  <a:cubicBezTo>
                    <a:pt x="75" y="523"/>
                    <a:pt x="96" y="502"/>
                    <a:pt x="96" y="475"/>
                  </a:cubicBezTo>
                  <a:cubicBezTo>
                    <a:pt x="96" y="449"/>
                    <a:pt x="75" y="427"/>
                    <a:pt x="48" y="427"/>
                  </a:cubicBezTo>
                  <a:close/>
                  <a:moveTo>
                    <a:pt x="374" y="211"/>
                  </a:moveTo>
                  <a:cubicBezTo>
                    <a:pt x="347" y="211"/>
                    <a:pt x="325" y="232"/>
                    <a:pt x="325" y="259"/>
                  </a:cubicBezTo>
                  <a:cubicBezTo>
                    <a:pt x="325" y="286"/>
                    <a:pt x="347" y="307"/>
                    <a:pt x="374" y="307"/>
                  </a:cubicBezTo>
                  <a:cubicBezTo>
                    <a:pt x="400" y="307"/>
                    <a:pt x="422" y="286"/>
                    <a:pt x="422" y="259"/>
                  </a:cubicBezTo>
                  <a:cubicBezTo>
                    <a:pt x="422" y="232"/>
                    <a:pt x="400" y="211"/>
                    <a:pt x="374" y="211"/>
                  </a:cubicBezTo>
                  <a:close/>
                  <a:moveTo>
                    <a:pt x="152" y="95"/>
                  </a:moveTo>
                  <a:cubicBezTo>
                    <a:pt x="126" y="95"/>
                    <a:pt x="104" y="117"/>
                    <a:pt x="104" y="144"/>
                  </a:cubicBezTo>
                  <a:cubicBezTo>
                    <a:pt x="104" y="170"/>
                    <a:pt x="126" y="192"/>
                    <a:pt x="152" y="192"/>
                  </a:cubicBezTo>
                  <a:cubicBezTo>
                    <a:pt x="179" y="192"/>
                    <a:pt x="201" y="170"/>
                    <a:pt x="201" y="144"/>
                  </a:cubicBezTo>
                  <a:cubicBezTo>
                    <a:pt x="201" y="117"/>
                    <a:pt x="179" y="95"/>
                    <a:pt x="152" y="95"/>
                  </a:cubicBezTo>
                  <a:close/>
                  <a:moveTo>
                    <a:pt x="194" y="169"/>
                  </a:moveTo>
                  <a:cubicBezTo>
                    <a:pt x="325" y="237"/>
                    <a:pt x="325" y="237"/>
                    <a:pt x="325" y="237"/>
                  </a:cubicBezTo>
                  <a:moveTo>
                    <a:pt x="415" y="284"/>
                  </a:moveTo>
                  <a:cubicBezTo>
                    <a:pt x="581" y="371"/>
                    <a:pt x="581" y="371"/>
                    <a:pt x="581" y="371"/>
                  </a:cubicBezTo>
                  <a:moveTo>
                    <a:pt x="573" y="396"/>
                  </a:moveTo>
                  <a:cubicBezTo>
                    <a:pt x="96" y="475"/>
                    <a:pt x="96" y="475"/>
                    <a:pt x="96" y="475"/>
                  </a:cubicBezTo>
                  <a:moveTo>
                    <a:pt x="90" y="498"/>
                  </a:moveTo>
                  <a:cubicBezTo>
                    <a:pt x="364" y="637"/>
                    <a:pt x="364" y="637"/>
                    <a:pt x="364" y="637"/>
                  </a:cubicBezTo>
                  <a:moveTo>
                    <a:pt x="453" y="664"/>
                  </a:moveTo>
                  <a:cubicBezTo>
                    <a:pt x="762" y="604"/>
                    <a:pt x="762" y="604"/>
                    <a:pt x="762" y="604"/>
                  </a:cubicBezTo>
                  <a:moveTo>
                    <a:pt x="539" y="48"/>
                  </a:moveTo>
                  <a:cubicBezTo>
                    <a:pt x="201" y="131"/>
                    <a:pt x="201" y="131"/>
                    <a:pt x="201" y="131"/>
                  </a:cubicBezTo>
                  <a:moveTo>
                    <a:pt x="628" y="75"/>
                  </a:moveTo>
                  <a:cubicBezTo>
                    <a:pt x="804" y="190"/>
                    <a:pt x="804" y="190"/>
                    <a:pt x="804" y="190"/>
                  </a:cubicBezTo>
                  <a:moveTo>
                    <a:pt x="804" y="249"/>
                  </a:moveTo>
                  <a:cubicBezTo>
                    <a:pt x="660" y="367"/>
                    <a:pt x="660" y="367"/>
                    <a:pt x="660" y="367"/>
                  </a:cubicBezTo>
                  <a:moveTo>
                    <a:pt x="437" y="628"/>
                  </a:moveTo>
                  <a:cubicBezTo>
                    <a:pt x="588" y="437"/>
                    <a:pt x="588" y="437"/>
                    <a:pt x="588" y="437"/>
                  </a:cubicBezTo>
                  <a:moveTo>
                    <a:pt x="565" y="97"/>
                  </a:moveTo>
                  <a:cubicBezTo>
                    <a:pt x="422" y="618"/>
                    <a:pt x="422" y="618"/>
                    <a:pt x="422" y="618"/>
                  </a:cubicBezTo>
                  <a:moveTo>
                    <a:pt x="374" y="307"/>
                  </a:moveTo>
                  <a:cubicBezTo>
                    <a:pt x="404" y="615"/>
                    <a:pt x="404" y="615"/>
                    <a:pt x="404" y="615"/>
                  </a:cubicBezTo>
                  <a:moveTo>
                    <a:pt x="385" y="615"/>
                  </a:moveTo>
                  <a:cubicBezTo>
                    <a:pt x="169" y="189"/>
                    <a:pt x="169" y="189"/>
                    <a:pt x="169" y="189"/>
                  </a:cubicBezTo>
                  <a:moveTo>
                    <a:pt x="408" y="225"/>
                  </a:moveTo>
                  <a:cubicBezTo>
                    <a:pt x="553" y="82"/>
                    <a:pt x="553" y="82"/>
                    <a:pt x="553" y="82"/>
                  </a:cubicBezTo>
                  <a:moveTo>
                    <a:pt x="607" y="97"/>
                  </a:moveTo>
                  <a:cubicBezTo>
                    <a:pt x="788" y="536"/>
                    <a:pt x="788" y="536"/>
                    <a:pt x="788" y="536"/>
                  </a:cubicBezTo>
                  <a:moveTo>
                    <a:pt x="650" y="437"/>
                  </a:moveTo>
                  <a:cubicBezTo>
                    <a:pt x="762" y="548"/>
                    <a:pt x="762" y="548"/>
                    <a:pt x="762" y="548"/>
                  </a:cubicBezTo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6EEA5A78-53D0-4B7D-A48C-73322E24DC9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392"/>
          <a:stretch/>
        </p:blipFill>
        <p:spPr>
          <a:xfrm>
            <a:off x="224112" y="-1"/>
            <a:ext cx="1678509" cy="6857999"/>
          </a:xfrm>
          <a:prstGeom prst="rect">
            <a:avLst/>
          </a:prstGeom>
        </p:spPr>
      </p:pic>
      <p:sp>
        <p:nvSpPr>
          <p:cNvPr id="35" name="Title 2">
            <a:extLst>
              <a:ext uri="{FF2B5EF4-FFF2-40B4-BE49-F238E27FC236}">
                <a16:creationId xmlns="" xmlns:a16="http://schemas.microsoft.com/office/drawing/2014/main" id="{8C632500-D2D5-4BB1-B8D3-5C900256F723}"/>
              </a:ext>
            </a:extLst>
          </p:cNvPr>
          <p:cNvSpPr txBox="1">
            <a:spLocks/>
          </p:cNvSpPr>
          <p:nvPr/>
        </p:nvSpPr>
        <p:spPr>
          <a:xfrm>
            <a:off x="4154538" y="265641"/>
            <a:ext cx="4510313" cy="1585598"/>
          </a:xfrm>
          <a:prstGeom prst="rect">
            <a:avLst/>
          </a:prstGeom>
        </p:spPr>
        <p:txBody>
          <a:bodyPr/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r" defTabSz="91419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0" normalizeH="0" baseline="0" noProof="0" dirty="0">
                <a:ln w="3175">
                  <a:noFill/>
                </a:ln>
                <a:solidFill>
                  <a:srgbClr val="041E8C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The Microsoft for Startups program</a:t>
            </a:r>
          </a:p>
        </p:txBody>
      </p:sp>
    </p:spTree>
    <p:extLst>
      <p:ext uri="{BB962C8B-B14F-4D97-AF65-F5344CB8AC3E}">
        <p14:creationId xmlns:p14="http://schemas.microsoft.com/office/powerpoint/2010/main" val="806359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Azure?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small and scale</a:t>
            </a:r>
          </a:p>
          <a:p>
            <a:r>
              <a:rPr lang="en-US" dirty="0" smtClean="0"/>
              <a:t>Reliable</a:t>
            </a:r>
          </a:p>
          <a:p>
            <a:r>
              <a:rPr lang="en-US" dirty="0" smtClean="0"/>
              <a:t>Easy to manage</a:t>
            </a:r>
          </a:p>
          <a:p>
            <a:pPr lvl="1"/>
            <a:r>
              <a:rPr lang="en-US" dirty="0" smtClean="0"/>
              <a:t>Portal</a:t>
            </a:r>
          </a:p>
          <a:p>
            <a:pPr lvl="1"/>
            <a:r>
              <a:rPr lang="en-US" dirty="0" smtClean="0"/>
              <a:t>Programmability</a:t>
            </a:r>
          </a:p>
        </p:txBody>
      </p:sp>
    </p:spTree>
    <p:extLst>
      <p:ext uri="{BB962C8B-B14F-4D97-AF65-F5344CB8AC3E}">
        <p14:creationId xmlns:p14="http://schemas.microsoft.com/office/powerpoint/2010/main" val="3259805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 – </a:t>
            </a:r>
            <a:r>
              <a:rPr lang="en-US" dirty="0" err="1" smtClean="0"/>
              <a:t>IaaS</a:t>
            </a:r>
            <a:r>
              <a:rPr lang="en-US" dirty="0" smtClean="0"/>
              <a:t>, </a:t>
            </a:r>
            <a:r>
              <a:rPr lang="en-US" dirty="0" err="1" smtClean="0"/>
              <a:t>PaaS</a:t>
            </a:r>
            <a:r>
              <a:rPr lang="en-US" dirty="0" smtClean="0"/>
              <a:t>, </a:t>
            </a:r>
            <a:r>
              <a:rPr lang="en-US" dirty="0" err="1" smtClean="0"/>
              <a:t>Serverless</a:t>
            </a:r>
            <a:endParaRPr lang="en-US" dirty="0" smtClean="0"/>
          </a:p>
          <a:p>
            <a:r>
              <a:rPr lang="en-US" dirty="0" smtClean="0"/>
              <a:t>Storage – Data, files</a:t>
            </a:r>
          </a:p>
          <a:p>
            <a:r>
              <a:rPr lang="en-US" dirty="0" err="1" smtClean="0"/>
              <a:t>Auth</a:t>
            </a:r>
            <a:endParaRPr lang="en-US" dirty="0" smtClean="0"/>
          </a:p>
          <a:p>
            <a:r>
              <a:rPr lang="en-US" dirty="0" err="1" smtClean="0"/>
              <a:t>Dev</a:t>
            </a:r>
            <a:r>
              <a:rPr lang="en-US" dirty="0" smtClean="0"/>
              <a:t> and Monitoring</a:t>
            </a:r>
          </a:p>
          <a:p>
            <a:r>
              <a:rPr lang="en-US" dirty="0" err="1" smtClean="0"/>
              <a:t>DevOps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5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84" y="2147504"/>
            <a:ext cx="8534711" cy="2611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3328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57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Azure App </a:t>
            </a:r>
            <a:r>
              <a:rPr lang="en-US" dirty="0" smtClean="0"/>
              <a:t>Service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84" y="1288500"/>
            <a:ext cx="8534711" cy="26115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5266496" y="1437889"/>
            <a:ext cx="1550068" cy="1493914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4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App </a:t>
            </a:r>
            <a:r>
              <a:rPr lang="en-US" dirty="0" smtClean="0"/>
              <a:t>Service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84" y="2147504"/>
            <a:ext cx="8534711" cy="26115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5266496" y="2296893"/>
            <a:ext cx="1550068" cy="1493914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57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84" y="2147504"/>
            <a:ext cx="8534711" cy="26115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709669" y="2296893"/>
            <a:ext cx="1867551" cy="1493914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3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84" y="2147504"/>
            <a:ext cx="8534711" cy="26115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709669" y="2296893"/>
            <a:ext cx="1867551" cy="1493914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08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zure Event">
  <a:themeElements>
    <a:clrScheme name="Azure">
      <a:dk1>
        <a:srgbClr val="343434"/>
      </a:dk1>
      <a:lt1>
        <a:srgbClr val="FFFFFF"/>
      </a:lt1>
      <a:dk2>
        <a:srgbClr val="0072C6"/>
      </a:dk2>
      <a:lt2>
        <a:srgbClr val="D2D2D2"/>
      </a:lt2>
      <a:accent1>
        <a:srgbClr val="008272"/>
      </a:accent1>
      <a:accent2>
        <a:srgbClr val="68217A"/>
      </a:accent2>
      <a:accent3>
        <a:srgbClr val="00BCF2"/>
      </a:accent3>
      <a:accent4>
        <a:srgbClr val="7FBA00"/>
      </a:accent4>
      <a:accent5>
        <a:srgbClr val="FF8C00"/>
      </a:accent5>
      <a:accent6>
        <a:srgbClr val="FF0000"/>
      </a:accent6>
      <a:hlink>
        <a:srgbClr val="00BCF2"/>
      </a:hlink>
      <a:folHlink>
        <a:srgbClr val="008DB5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WPC2014_Vision_Template" id="{6725F95B-ED7E-483B-990E-BF1D701C66CE}" vid="{D49783E1-D2BA-4B43-BCCD-EA3DF085688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3156</TotalTime>
  <Words>1957</Words>
  <Application>Microsoft Macintosh PowerPoint</Application>
  <PresentationFormat>On-screen Show (4:3)</PresentationFormat>
  <Paragraphs>257</Paragraphs>
  <Slides>28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1_Azure Event</vt:lpstr>
      <vt:lpstr>Azure: Basics &amp; Tips</vt:lpstr>
      <vt:lpstr>What is Azure?</vt:lpstr>
      <vt:lpstr>Why Azure?</vt:lpstr>
      <vt:lpstr>How do I start</vt:lpstr>
      <vt:lpstr>Hosting</vt:lpstr>
      <vt:lpstr>Azure App Service</vt:lpstr>
      <vt:lpstr>Azure App Service</vt:lpstr>
      <vt:lpstr>Virtual Machines</vt:lpstr>
      <vt:lpstr>Virtual Machines</vt:lpstr>
      <vt:lpstr>Azure Functions</vt:lpstr>
      <vt:lpstr>Azure Functions</vt:lpstr>
      <vt:lpstr>Service Fabric</vt:lpstr>
      <vt:lpstr>Service Fabric</vt:lpstr>
      <vt:lpstr>Docker support</vt:lpstr>
      <vt:lpstr>Docker support</vt:lpstr>
      <vt:lpstr>Hosted Storage and Data Access</vt:lpstr>
      <vt:lpstr>SQL Server</vt:lpstr>
      <vt:lpstr>CosmosDB</vt:lpstr>
      <vt:lpstr>Azure Storage</vt:lpstr>
      <vt:lpstr>Authentication</vt:lpstr>
      <vt:lpstr>Azure AD</vt:lpstr>
      <vt:lpstr>App Service Auth</vt:lpstr>
      <vt:lpstr>Monitor Performance</vt:lpstr>
      <vt:lpstr>Devops Integration</vt:lpstr>
      <vt:lpstr>Azure regions</vt:lpstr>
      <vt:lpstr>Management Tools</vt:lpstr>
      <vt:lpstr>Get started right away – Free Azure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Azure: Basics &amp; Tips</dc:title>
  <dc:creator>Santosh Hari</dc:creator>
  <cp:lastModifiedBy>Santosh Hari</cp:lastModifiedBy>
  <cp:revision>52</cp:revision>
  <dcterms:created xsi:type="dcterms:W3CDTF">2018-04-15T21:22:51Z</dcterms:created>
  <dcterms:modified xsi:type="dcterms:W3CDTF">2018-04-18T01:59:38Z</dcterms:modified>
</cp:coreProperties>
</file>