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2"/>
  </p:sldMasterIdLst>
  <p:notesMasterIdLst>
    <p:notesMasterId r:id="rId32"/>
  </p:notesMasterIdLst>
  <p:handoutMasterIdLst>
    <p:handoutMasterId r:id="rId33"/>
  </p:handoutMasterIdLst>
  <p:sldIdLst>
    <p:sldId id="290" r:id="rId3"/>
    <p:sldId id="291" r:id="rId4"/>
    <p:sldId id="292" r:id="rId5"/>
    <p:sldId id="293" r:id="rId6"/>
    <p:sldId id="258" r:id="rId7"/>
    <p:sldId id="266" r:id="rId8"/>
    <p:sldId id="267" r:id="rId9"/>
    <p:sldId id="271" r:id="rId10"/>
    <p:sldId id="272" r:id="rId11"/>
    <p:sldId id="297" r:id="rId12"/>
    <p:sldId id="280" r:id="rId13"/>
    <p:sldId id="273" r:id="rId14"/>
    <p:sldId id="275" r:id="rId15"/>
    <p:sldId id="276" r:id="rId16"/>
    <p:sldId id="277" r:id="rId17"/>
    <p:sldId id="278" r:id="rId18"/>
    <p:sldId id="279" r:id="rId19"/>
    <p:sldId id="281" r:id="rId20"/>
    <p:sldId id="282" r:id="rId21"/>
    <p:sldId id="283" r:id="rId22"/>
    <p:sldId id="284" r:id="rId23"/>
    <p:sldId id="285" r:id="rId24"/>
    <p:sldId id="286" r:id="rId25"/>
    <p:sldId id="289" r:id="rId26"/>
    <p:sldId id="287" r:id="rId27"/>
    <p:sldId id="288" r:id="rId28"/>
    <p:sldId id="296" r:id="rId29"/>
    <p:sldId id="294" r:id="rId30"/>
    <p:sldId id="295" r:id="rId3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p:cViewPr varScale="1">
        <p:scale>
          <a:sx n="80" d="100"/>
          <a:sy n="80" d="100"/>
        </p:scale>
        <p:origin x="564" y="96"/>
      </p:cViewPr>
      <p:guideLst>
        <p:guide pos="3839"/>
        <p:guide orient="horz" pos="2160"/>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C8CEC3D-96F7-401F-9673-3EE7F75C9C5B}" type="datetimeFigureOut">
              <a:rPr lang="en-US"/>
              <a:t>4/2/2017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98ED8CD-4E4C-49AC-BDC6-2963BA49E54F}" type="slidenum">
              <a:rPr/>
              <a:t>‹#›</a:t>
            </a:fld>
            <a:endParaRPr/>
          </a:p>
        </p:txBody>
      </p:sp>
    </p:spTree>
    <p:extLst>
      <p:ext uri="{BB962C8B-B14F-4D97-AF65-F5344CB8AC3E}">
        <p14:creationId xmlns:p14="http://schemas.microsoft.com/office/powerpoint/2010/main" val="343417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32BCF4-D26D-4DAF-9F57-FE1E61FE7935}" type="datetimeFigureOut">
              <a:rPr lang="en-US"/>
              <a:t>4/2/2017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B91549-43BF-425A-AF25-75262019208C}" type="slidenum">
              <a:rPr/>
              <a:t>‹#›</a:t>
            </a:fld>
            <a:endParaRPr/>
          </a:p>
        </p:txBody>
      </p:sp>
    </p:spTree>
    <p:extLst>
      <p:ext uri="{BB962C8B-B14F-4D97-AF65-F5344CB8AC3E}">
        <p14:creationId xmlns:p14="http://schemas.microsoft.com/office/powerpoint/2010/main" val="4239286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this</a:t>
            </a:r>
            <a:r>
              <a:rPr lang="en-US" baseline="0" dirty="0"/>
              <a:t> slide is up, ask everyone to introduce themselves to someone around </a:t>
            </a:r>
            <a:r>
              <a:rPr lang="en-US" baseline="0"/>
              <a:t>them that they do not know.</a:t>
            </a:r>
            <a:endParaRPr lang="en-US" dirty="0"/>
          </a:p>
        </p:txBody>
      </p:sp>
      <p:sp>
        <p:nvSpPr>
          <p:cNvPr id="4" name="Slide Number Placeholder 3"/>
          <p:cNvSpPr>
            <a:spLocks noGrp="1"/>
          </p:cNvSpPr>
          <p:nvPr>
            <p:ph type="sldNum" sz="quarter" idx="10"/>
          </p:nvPr>
        </p:nvSpPr>
        <p:spPr/>
        <p:txBody>
          <a:bodyPr/>
          <a:lstStyle/>
          <a:p>
            <a:fld id="{2C765DB6-48FA-4A84-8777-39C655CDCB65}" type="slidenum">
              <a:rPr lang="en-US" smtClean="0"/>
              <a:pPr/>
              <a:t>3</a:t>
            </a:fld>
            <a:endParaRPr lang="en-US"/>
          </a:p>
        </p:txBody>
      </p:sp>
    </p:spTree>
    <p:extLst>
      <p:ext uri="{BB962C8B-B14F-4D97-AF65-F5344CB8AC3E}">
        <p14:creationId xmlns:p14="http://schemas.microsoft.com/office/powerpoint/2010/main" val="7540142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pic>
        <p:nvPicPr>
          <p:cNvPr id="5" name="Picture 4" descr="Looking up to clouds and blue sky surrounded by glass-walled buildings" title="Slide Design Pictur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4873625" y="0"/>
            <a:ext cx="7315200" cy="6858001"/>
          </a:xfrm>
          <a:prstGeom prst="rect">
            <a:avLst/>
          </a:prstGeom>
        </p:spPr>
      </p:pic>
      <p:sp>
        <p:nvSpPr>
          <p:cNvPr id="2" name="Title 1"/>
          <p:cNvSpPr>
            <a:spLocks noGrp="1"/>
          </p:cNvSpPr>
          <p:nvPr>
            <p:ph type="ctrTitle"/>
          </p:nvPr>
        </p:nvSpPr>
        <p:spPr>
          <a:xfrm>
            <a:off x="608013" y="685801"/>
            <a:ext cx="3962400" cy="4724399"/>
          </a:xfrm>
        </p:spPr>
        <p:txBody>
          <a:bodyPr>
            <a:normAutofit/>
          </a:bodyPr>
          <a:lstStyle>
            <a:lvl1pPr>
              <a:defRPr sz="4800"/>
            </a:lvl1pPr>
          </a:lstStyle>
          <a:p>
            <a:r>
              <a:rPr lang="en-US"/>
              <a:t>Click to edit Master title style</a:t>
            </a:r>
            <a:endParaRPr/>
          </a:p>
        </p:txBody>
      </p:sp>
      <p:sp>
        <p:nvSpPr>
          <p:cNvPr id="3" name="Subtitle 2"/>
          <p:cNvSpPr>
            <a:spLocks noGrp="1"/>
          </p:cNvSpPr>
          <p:nvPr>
            <p:ph type="subTitle" idx="1"/>
          </p:nvPr>
        </p:nvSpPr>
        <p:spPr>
          <a:xfrm>
            <a:off x="608013" y="5410200"/>
            <a:ext cx="3962400" cy="762000"/>
          </a:xfrm>
        </p:spPr>
        <p:txBody>
          <a:bodyPr>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8" name="Date Placeholder 7"/>
          <p:cNvSpPr>
            <a:spLocks noGrp="1"/>
          </p:cNvSpPr>
          <p:nvPr>
            <p:ph type="dt" sz="half" idx="10"/>
          </p:nvPr>
        </p:nvSpPr>
        <p:spPr/>
        <p:txBody>
          <a:bodyPr/>
          <a:lstStyle/>
          <a:p>
            <a:r>
              <a:rPr lang="en-US"/>
              <a:t>4/8/2017</a:t>
            </a:r>
            <a:endParaRPr/>
          </a:p>
        </p:txBody>
      </p:sp>
      <p:sp>
        <p:nvSpPr>
          <p:cNvPr id="9" name="Footer Placeholder 8"/>
          <p:cNvSpPr>
            <a:spLocks noGrp="1"/>
          </p:cNvSpPr>
          <p:nvPr>
            <p:ph type="ftr" sz="quarter" idx="11"/>
          </p:nvPr>
        </p:nvSpPr>
        <p:spPr/>
        <p:txBody>
          <a:bodyPr/>
          <a:lstStyle/>
          <a:p>
            <a:r>
              <a:rPr lang="en-US"/>
              <a:t>Orlando's 2017 Code Camp</a:t>
            </a:r>
            <a:endParaRPr/>
          </a:p>
        </p:txBody>
      </p:sp>
      <p:sp>
        <p:nvSpPr>
          <p:cNvPr id="10" name="Slide Number Placeholder 9"/>
          <p:cNvSpPr>
            <a:spLocks noGrp="1"/>
          </p:cNvSpPr>
          <p:nvPr>
            <p:ph type="sldNum" sz="quarter" idx="12"/>
          </p:nvPr>
        </p:nvSpPr>
        <p:spPr/>
        <p:txBody>
          <a:bodyPr/>
          <a:lstStyle/>
          <a:p>
            <a:fld id="{A3F31473-23EB-4724-8B59-FE6D21D89FA4}" type="slidenum">
              <a:rPr/>
              <a:pPr/>
              <a:t>‹#›</a:t>
            </a:fld>
            <a:endParaRPr/>
          </a:p>
        </p:txBody>
      </p:sp>
    </p:spTree>
    <p:extLst>
      <p:ext uri="{BB962C8B-B14F-4D97-AF65-F5344CB8AC3E}">
        <p14:creationId xmlns:p14="http://schemas.microsoft.com/office/powerpoint/2010/main" val="27348395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r>
              <a:rPr lang="en-US"/>
              <a:t>4/8/2017</a:t>
            </a:r>
            <a:endParaRPr/>
          </a:p>
        </p:txBody>
      </p:sp>
      <p:sp>
        <p:nvSpPr>
          <p:cNvPr id="5" name="Footer Placeholder 4"/>
          <p:cNvSpPr>
            <a:spLocks noGrp="1"/>
          </p:cNvSpPr>
          <p:nvPr>
            <p:ph type="ftr" sz="quarter" idx="11"/>
          </p:nvPr>
        </p:nvSpPr>
        <p:spPr/>
        <p:txBody>
          <a:bodyPr/>
          <a:lstStyle/>
          <a:p>
            <a:r>
              <a:rPr lang="en-US"/>
              <a:t>Orlando's 2017 Code Camp</a:t>
            </a:r>
            <a:endParaRPr/>
          </a:p>
        </p:txBody>
      </p:sp>
      <p:sp>
        <p:nvSpPr>
          <p:cNvPr id="6" name="Slide Number Placeholder 5"/>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2176294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2" y="685800"/>
            <a:ext cx="1295401"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8012" y="685800"/>
            <a:ext cx="9474253" cy="5486400"/>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r>
              <a:rPr lang="en-US"/>
              <a:t>4/8/2017</a:t>
            </a:r>
            <a:endParaRPr/>
          </a:p>
        </p:txBody>
      </p:sp>
      <p:sp>
        <p:nvSpPr>
          <p:cNvPr id="5" name="Footer Placeholder 4"/>
          <p:cNvSpPr>
            <a:spLocks noGrp="1"/>
          </p:cNvSpPr>
          <p:nvPr>
            <p:ph type="ftr" sz="quarter" idx="11"/>
          </p:nvPr>
        </p:nvSpPr>
        <p:spPr/>
        <p:txBody>
          <a:bodyPr/>
          <a:lstStyle/>
          <a:p>
            <a:r>
              <a:rPr lang="en-US"/>
              <a:t>Orlando's 2017 Code Camp</a:t>
            </a:r>
            <a:endParaRPr/>
          </a:p>
        </p:txBody>
      </p:sp>
      <p:sp>
        <p:nvSpPr>
          <p:cNvPr id="6" name="Slide Number Placeholder 5"/>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3850052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p:txBody>
          <a:bodyPr/>
          <a:lstStyle/>
          <a:p>
            <a:r>
              <a:rPr lang="en-US"/>
              <a:t>4/8/2017</a:t>
            </a:r>
            <a:endParaRPr/>
          </a:p>
        </p:txBody>
      </p:sp>
      <p:sp>
        <p:nvSpPr>
          <p:cNvPr id="5" name="Footer Placeholder 4"/>
          <p:cNvSpPr>
            <a:spLocks noGrp="1"/>
          </p:cNvSpPr>
          <p:nvPr>
            <p:ph type="ftr" sz="quarter" idx="11"/>
          </p:nvPr>
        </p:nvSpPr>
        <p:spPr/>
        <p:txBody>
          <a:bodyPr/>
          <a:lstStyle/>
          <a:p>
            <a:r>
              <a:rPr lang="en-US" dirty="0"/>
              <a:t>Orlando's 2017 Code Camp</a:t>
            </a:r>
          </a:p>
        </p:txBody>
      </p:sp>
      <p:sp>
        <p:nvSpPr>
          <p:cNvPr id="6" name="Slide Number Placeholder 5"/>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3137862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90800"/>
            <a:ext cx="8229599" cy="2819400"/>
          </a:xfrm>
        </p:spPr>
        <p:txBody>
          <a:bodyPr anchor="b">
            <a:normAutofit/>
          </a:bodyPr>
          <a:lstStyle>
            <a:lvl1pPr algn="l">
              <a:defRPr sz="4800" b="0" cap="none" baseline="0"/>
            </a:lvl1pPr>
          </a:lstStyle>
          <a:p>
            <a:r>
              <a:rPr lang="en-US"/>
              <a:t>Click to edit Master title style</a:t>
            </a:r>
            <a:endParaRPr/>
          </a:p>
        </p:txBody>
      </p:sp>
      <p:sp>
        <p:nvSpPr>
          <p:cNvPr id="3" name="Text Placeholder 2"/>
          <p:cNvSpPr>
            <a:spLocks noGrp="1"/>
          </p:cNvSpPr>
          <p:nvPr>
            <p:ph type="body" idx="1"/>
          </p:nvPr>
        </p:nvSpPr>
        <p:spPr>
          <a:xfrm>
            <a:off x="606425" y="5410200"/>
            <a:ext cx="8231187" cy="762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r>
              <a:rPr lang="en-US"/>
              <a:t>4/8/2017</a:t>
            </a:r>
            <a:endParaRPr/>
          </a:p>
        </p:txBody>
      </p:sp>
      <p:sp>
        <p:nvSpPr>
          <p:cNvPr id="8" name="Footer Placeholder 7"/>
          <p:cNvSpPr>
            <a:spLocks noGrp="1"/>
          </p:cNvSpPr>
          <p:nvPr>
            <p:ph type="ftr" sz="quarter" idx="11"/>
          </p:nvPr>
        </p:nvSpPr>
        <p:spPr/>
        <p:txBody>
          <a:bodyPr/>
          <a:lstStyle/>
          <a:p>
            <a:r>
              <a:rPr lang="en-US"/>
              <a:t>Orlando's 2017 Code Camp</a:t>
            </a:r>
            <a:endParaRPr/>
          </a:p>
        </p:txBody>
      </p:sp>
      <p:sp>
        <p:nvSpPr>
          <p:cNvPr id="9" name="Slide Number Placeholder 8"/>
          <p:cNvSpPr>
            <a:spLocks noGrp="1"/>
          </p:cNvSpPr>
          <p:nvPr>
            <p:ph type="sldNum" sz="quarter" idx="12"/>
          </p:nvPr>
        </p:nvSpPr>
        <p:spPr/>
        <p:txBody>
          <a:bodyPr/>
          <a:lstStyle/>
          <a:p>
            <a:fld id="{A3F31473-23EB-4724-8B59-FE6D21D89FA4}" type="slidenum">
              <a:rPr/>
              <a:pPr/>
              <a:t>‹#›</a:t>
            </a:fld>
            <a:endParaRPr/>
          </a:p>
        </p:txBody>
      </p:sp>
    </p:spTree>
    <p:extLst>
      <p:ext uri="{BB962C8B-B14F-4D97-AF65-F5344CB8AC3E}">
        <p14:creationId xmlns:p14="http://schemas.microsoft.com/office/powerpoint/2010/main" val="322511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93813" y="685800"/>
            <a:ext cx="50292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51614" y="685800"/>
            <a:ext cx="5029199"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r>
              <a:rPr lang="en-US"/>
              <a:t>4/8/2017</a:t>
            </a:r>
            <a:endParaRPr/>
          </a:p>
        </p:txBody>
      </p:sp>
      <p:sp>
        <p:nvSpPr>
          <p:cNvPr id="6" name="Footer Placeholder 5"/>
          <p:cNvSpPr>
            <a:spLocks noGrp="1"/>
          </p:cNvSpPr>
          <p:nvPr>
            <p:ph type="ftr" sz="quarter" idx="11"/>
          </p:nvPr>
        </p:nvSpPr>
        <p:spPr/>
        <p:txBody>
          <a:bodyPr/>
          <a:lstStyle/>
          <a:p>
            <a:r>
              <a:rPr lang="en-US"/>
              <a:t>Orlando's 2017 Code Camp</a:t>
            </a:r>
            <a:endParaRPr/>
          </a:p>
        </p:txBody>
      </p:sp>
      <p:sp>
        <p:nvSpPr>
          <p:cNvPr id="7" name="Slide Number Placeholder 6"/>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389701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93664" y="685800"/>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3664" y="1676400"/>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551613" y="685800"/>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50025" y="1676400"/>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r>
              <a:rPr lang="en-US"/>
              <a:t>4/8/2017</a:t>
            </a:r>
            <a:endParaRPr/>
          </a:p>
        </p:txBody>
      </p:sp>
      <p:sp>
        <p:nvSpPr>
          <p:cNvPr id="8" name="Footer Placeholder 7"/>
          <p:cNvSpPr>
            <a:spLocks noGrp="1"/>
          </p:cNvSpPr>
          <p:nvPr>
            <p:ph type="ftr" sz="quarter" idx="11"/>
          </p:nvPr>
        </p:nvSpPr>
        <p:spPr/>
        <p:txBody>
          <a:bodyPr/>
          <a:lstStyle/>
          <a:p>
            <a:r>
              <a:rPr lang="en-US"/>
              <a:t>Orlando's 2017 Code Camp</a:t>
            </a:r>
            <a:endParaRPr/>
          </a:p>
        </p:txBody>
      </p:sp>
      <p:sp>
        <p:nvSpPr>
          <p:cNvPr id="9" name="Slide Number Placeholder 8"/>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513096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r>
              <a:rPr lang="en-US"/>
              <a:t>4/8/2017</a:t>
            </a:r>
            <a:endParaRPr/>
          </a:p>
        </p:txBody>
      </p:sp>
      <p:sp>
        <p:nvSpPr>
          <p:cNvPr id="4" name="Footer Placeholder 3"/>
          <p:cNvSpPr>
            <a:spLocks noGrp="1"/>
          </p:cNvSpPr>
          <p:nvPr>
            <p:ph type="ftr" sz="quarter" idx="11"/>
          </p:nvPr>
        </p:nvSpPr>
        <p:spPr/>
        <p:txBody>
          <a:bodyPr/>
          <a:lstStyle/>
          <a:p>
            <a:r>
              <a:rPr lang="en-US"/>
              <a:t>Orlando's 2017 Code Camp</a:t>
            </a:r>
            <a:endParaRPr/>
          </a:p>
        </p:txBody>
      </p:sp>
      <p:sp>
        <p:nvSpPr>
          <p:cNvPr id="5" name="Slide Number Placeholder 4"/>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3134428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4/8/2017</a:t>
            </a:r>
            <a:endParaRPr/>
          </a:p>
        </p:txBody>
      </p:sp>
      <p:sp>
        <p:nvSpPr>
          <p:cNvPr id="3" name="Footer Placeholder 2"/>
          <p:cNvSpPr>
            <a:spLocks noGrp="1"/>
          </p:cNvSpPr>
          <p:nvPr>
            <p:ph type="ftr" sz="quarter" idx="11"/>
          </p:nvPr>
        </p:nvSpPr>
        <p:spPr/>
        <p:txBody>
          <a:bodyPr/>
          <a:lstStyle>
            <a:lvl1pPr algn="l">
              <a:defRPr/>
            </a:lvl1pPr>
          </a:lstStyle>
          <a:p>
            <a:r>
              <a:rPr lang="en-US"/>
              <a:t>Orlando's 2017 Code Camp</a:t>
            </a:r>
            <a:endParaRPr lang="en-US" dirty="0"/>
          </a:p>
        </p:txBody>
      </p:sp>
      <p:sp>
        <p:nvSpPr>
          <p:cNvPr id="4" name="Slide Number Placeholder 3"/>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1910311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724400"/>
          </a:xfrm>
        </p:spPr>
        <p:txBody>
          <a:bodyPr anchor="b">
            <a:no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875212" y="685800"/>
            <a:ext cx="6704171" cy="5486400"/>
          </a:xfrm>
        </p:spPr>
        <p:txBody>
          <a:bodyPr>
            <a:normAutofit/>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4/8/2017</a:t>
            </a:r>
            <a:endParaRPr/>
          </a:p>
        </p:txBody>
      </p:sp>
      <p:sp>
        <p:nvSpPr>
          <p:cNvPr id="6" name="Footer Placeholder 5"/>
          <p:cNvSpPr>
            <a:spLocks noGrp="1"/>
          </p:cNvSpPr>
          <p:nvPr>
            <p:ph type="ftr" sz="quarter" idx="11"/>
          </p:nvPr>
        </p:nvSpPr>
        <p:spPr/>
        <p:txBody>
          <a:bodyPr/>
          <a:lstStyle/>
          <a:p>
            <a:r>
              <a:rPr lang="en-US"/>
              <a:t>Orlando's 2017 Code Camp</a:t>
            </a:r>
            <a:endParaRPr/>
          </a:p>
        </p:txBody>
      </p:sp>
      <p:sp>
        <p:nvSpPr>
          <p:cNvPr id="7" name="Slide Number Placeholder 6"/>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2234726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724400"/>
          </a:xfrm>
        </p:spPr>
        <p:txBody>
          <a:bodyPr anchor="b">
            <a:normAutofit/>
          </a:bodyPr>
          <a:lstStyle>
            <a:lvl1pPr algn="l">
              <a:defRPr sz="3600" b="0"/>
            </a:lvl1pPr>
          </a:lstStyle>
          <a:p>
            <a:r>
              <a:rPr lang="en-US"/>
              <a:t>Click to edit Master title style</a:t>
            </a:r>
            <a:endParaRPr/>
          </a:p>
        </p:txBody>
      </p:sp>
      <p:sp>
        <p:nvSpPr>
          <p:cNvPr id="3" name="Picture Placeholder 2"/>
          <p:cNvSpPr>
            <a:spLocks noGrp="1"/>
          </p:cNvSpPr>
          <p:nvPr>
            <p:ph type="pic" idx="1"/>
          </p:nvPr>
        </p:nvSpPr>
        <p:spPr>
          <a:xfrm>
            <a:off x="4875213" y="685800"/>
            <a:ext cx="6705600" cy="5486400"/>
          </a:xfrm>
          <a:ln w="63500">
            <a:solidFill>
              <a:schemeClr val="bg1"/>
            </a:solidFill>
            <a:miter lim="800000"/>
          </a:ln>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4/8/2017</a:t>
            </a:r>
            <a:endParaRPr/>
          </a:p>
        </p:txBody>
      </p:sp>
      <p:sp>
        <p:nvSpPr>
          <p:cNvPr id="6" name="Footer Placeholder 5"/>
          <p:cNvSpPr>
            <a:spLocks noGrp="1"/>
          </p:cNvSpPr>
          <p:nvPr>
            <p:ph type="ftr" sz="quarter" idx="11"/>
          </p:nvPr>
        </p:nvSpPr>
        <p:spPr/>
        <p:txBody>
          <a:bodyPr/>
          <a:lstStyle/>
          <a:p>
            <a:r>
              <a:rPr lang="en-US"/>
              <a:t>Orlando's 2017 Code Camp</a:t>
            </a:r>
            <a:endParaRPr/>
          </a:p>
        </p:txBody>
      </p:sp>
      <p:sp>
        <p:nvSpPr>
          <p:cNvPr id="7" name="Slide Number Placeholder 6"/>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3352041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05400"/>
            <a:ext cx="10971372" cy="10668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93813" y="685800"/>
            <a:ext cx="10287000" cy="419099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2"/>
          </p:nvPr>
        </p:nvSpPr>
        <p:spPr>
          <a:xfrm>
            <a:off x="9142412" y="6492875"/>
            <a:ext cx="1396259" cy="365125"/>
          </a:xfrm>
          <a:prstGeom prst="rect">
            <a:avLst/>
          </a:prstGeom>
        </p:spPr>
        <p:txBody>
          <a:bodyPr vert="horz" lIns="91440" tIns="45720" rIns="91440" bIns="45720" rtlCol="0" anchor="ctr"/>
          <a:lstStyle>
            <a:lvl1pPr algn="l">
              <a:defRPr sz="1200">
                <a:solidFill>
                  <a:srgbClr val="8C8C8C"/>
                </a:solidFill>
              </a:defRPr>
            </a:lvl1pPr>
          </a:lstStyle>
          <a:p>
            <a:r>
              <a:rPr lang="en-US"/>
              <a:t>4/8/2017</a:t>
            </a:r>
            <a:endParaRPr/>
          </a:p>
        </p:txBody>
      </p:sp>
      <p:sp>
        <p:nvSpPr>
          <p:cNvPr id="5" name="Footer Placeholder 4"/>
          <p:cNvSpPr>
            <a:spLocks noGrp="1"/>
          </p:cNvSpPr>
          <p:nvPr>
            <p:ph type="ftr" sz="quarter" idx="3"/>
          </p:nvPr>
        </p:nvSpPr>
        <p:spPr>
          <a:xfrm>
            <a:off x="6118" y="6492874"/>
            <a:ext cx="7688494" cy="365125"/>
          </a:xfrm>
          <a:prstGeom prst="rect">
            <a:avLst/>
          </a:prstGeom>
        </p:spPr>
        <p:txBody>
          <a:bodyPr vert="horz" lIns="91440" tIns="45720" rIns="91440" bIns="45720" rtlCol="0" anchor="ctr"/>
          <a:lstStyle>
            <a:lvl1pPr algn="ctr">
              <a:defRPr sz="1200">
                <a:solidFill>
                  <a:srgbClr val="8C8C8C"/>
                </a:solidFill>
              </a:defRPr>
            </a:lvl1pPr>
          </a:lstStyle>
          <a:p>
            <a:r>
              <a:rPr lang="en-US" dirty="0"/>
              <a:t>Orlando's 2017 Code Camp</a:t>
            </a:r>
            <a:endParaRPr dirty="0"/>
          </a:p>
        </p:txBody>
      </p:sp>
      <p:sp>
        <p:nvSpPr>
          <p:cNvPr id="6" name="Slide Number Placeholder 5"/>
          <p:cNvSpPr>
            <a:spLocks noGrp="1"/>
          </p:cNvSpPr>
          <p:nvPr>
            <p:ph type="sldNum" sz="quarter" idx="4"/>
          </p:nvPr>
        </p:nvSpPr>
        <p:spPr>
          <a:xfrm>
            <a:off x="11428412" y="6492873"/>
            <a:ext cx="684372" cy="365125"/>
          </a:xfrm>
          <a:prstGeom prst="rect">
            <a:avLst/>
          </a:prstGeom>
        </p:spPr>
        <p:txBody>
          <a:bodyPr vert="horz" lIns="91440" tIns="45720" rIns="91440" bIns="45720" rtlCol="0" anchor="ctr"/>
          <a:lstStyle>
            <a:lvl1pPr algn="r">
              <a:defRPr sz="1200">
                <a:solidFill>
                  <a:srgbClr val="8C8C8C"/>
                </a:solidFill>
              </a:defRPr>
            </a:lvl1pPr>
          </a:lstStyle>
          <a:p>
            <a:fld id="{A3F31473-23EB-4724-8B59-FE6D21D89FA4}" type="slidenum">
              <a:rPr/>
              <a:pPr/>
              <a:t>‹#›</a:t>
            </a:fld>
            <a:endParaRPr/>
          </a:p>
        </p:txBody>
      </p:sp>
    </p:spTree>
    <p:extLst>
      <p:ext uri="{BB962C8B-B14F-4D97-AF65-F5344CB8AC3E}">
        <p14:creationId xmlns:p14="http://schemas.microsoft.com/office/powerpoint/2010/main" val="344928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p:txStyles>
    <p:titleStyle>
      <a:lvl1pPr algn="l" defTabSz="914400" rtl="0" eaLnBrk="1" latinLnBrk="0" hangingPunct="1">
        <a:lnSpc>
          <a:spcPct val="80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tx1"/>
        </a:buClr>
        <a:buSzPct val="80000"/>
        <a:buFont typeface="Arial" pitchFamily="34" charset="0"/>
        <a:buChar char="•"/>
        <a:defRPr sz="2800" kern="1200">
          <a:solidFill>
            <a:schemeClr val="tx1"/>
          </a:solidFill>
          <a:latin typeface="+mn-lt"/>
          <a:ea typeface="+mn-ea"/>
          <a:cs typeface="+mn-cs"/>
        </a:defRPr>
      </a:lvl1pPr>
      <a:lvl2pPr marL="615950" indent="-285750" algn="l" defTabSz="914400" rtl="0" eaLnBrk="1" latinLnBrk="0" hangingPunct="1">
        <a:lnSpc>
          <a:spcPct val="90000"/>
        </a:lnSpc>
        <a:spcBef>
          <a:spcPts val="600"/>
        </a:spcBef>
        <a:buSzPct val="80000"/>
        <a:buFont typeface="Corbel" pitchFamily="34" charset="0"/>
        <a:buChar char="–"/>
        <a:defRPr sz="2400" kern="1200">
          <a:solidFill>
            <a:schemeClr val="tx1"/>
          </a:solidFill>
          <a:latin typeface="+mn-lt"/>
          <a:ea typeface="+mn-ea"/>
          <a:cs typeface="+mn-cs"/>
        </a:defRPr>
      </a:lvl2pPr>
      <a:lvl3pPr marL="996696"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3pPr>
      <a:lvl4pPr marL="1380744" indent="-283464" algn="l" defTabSz="914400" rtl="0" eaLnBrk="1" latinLnBrk="0" hangingPunct="1">
        <a:lnSpc>
          <a:spcPct val="90000"/>
        </a:lnSpc>
        <a:spcBef>
          <a:spcPts val="600"/>
        </a:spcBef>
        <a:buFont typeface="Corbel" pitchFamily="34" charset="0"/>
        <a:buChar char="–"/>
        <a:defRPr sz="1800" kern="1200">
          <a:solidFill>
            <a:schemeClr val="tx1"/>
          </a:solidFill>
          <a:latin typeface="+mn-lt"/>
          <a:ea typeface="+mn-ea"/>
          <a:cs typeface="+mn-cs"/>
        </a:defRPr>
      </a:lvl4pPr>
      <a:lvl5pPr marL="1764792"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http://sharepointmike.wordpress.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 Id="rId5" Type="http://schemas.openxmlformats.org/officeDocument/2006/relationships/image" Target="../media/image35.png"/><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xml"/><Relationship Id="rId5" Type="http://schemas.openxmlformats.org/officeDocument/2006/relationships/image" Target="../media/image39.png"/><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6.xml"/><Relationship Id="rId4" Type="http://schemas.openxmlformats.org/officeDocument/2006/relationships/image" Target="../media/image43.png"/></Relationships>
</file>

<file path=ppt/slides/_rels/slide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6.xml"/><Relationship Id="rId4" Type="http://schemas.openxmlformats.org/officeDocument/2006/relationships/image" Target="../media/image48.png"/></Relationships>
</file>

<file path=ppt/slides/_rels/slide2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jpeg"/><Relationship Id="rId1" Type="http://schemas.openxmlformats.org/officeDocument/2006/relationships/slideLayout" Target="../slideLayouts/slideLayout6.xml"/><Relationship Id="rId4" Type="http://schemas.openxmlformats.org/officeDocument/2006/relationships/image" Target="../media/image51.png"/></Relationships>
</file>

<file path=ppt/slides/_rels/slide2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jpeg"/><Relationship Id="rId1" Type="http://schemas.openxmlformats.org/officeDocument/2006/relationships/slideLayout" Target="../slideLayouts/slideLayout6.xml"/><Relationship Id="rId5" Type="http://schemas.openxmlformats.org/officeDocument/2006/relationships/hyperlink" Target="http://districtcollaboration.ocps.net/team/webservices" TargetMode="External"/><Relationship Id="rId4" Type="http://schemas.openxmlformats.org/officeDocument/2006/relationships/image" Target="../media/image5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hyperlink" Target="http://sharepointmike.wordpress.com/" TargetMode="External"/><Relationship Id="rId2" Type="http://schemas.openxmlformats.org/officeDocument/2006/relationships/hyperlink" Target="mailto:Mike_Antonovich@hotmail.com" TargetMode="External"/><Relationship Id="rId1" Type="http://schemas.openxmlformats.org/officeDocument/2006/relationships/slideLayout" Target="../slideLayouts/slideLayout6.xml"/><Relationship Id="rId5" Type="http://schemas.openxmlformats.org/officeDocument/2006/relationships/image" Target="../media/image58.jpg"/><Relationship Id="rId4" Type="http://schemas.openxmlformats.org/officeDocument/2006/relationships/hyperlink" Target="http://www.linkedin.com/in/michaelpantonovich"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powerbi.com/" TargetMode="External"/><Relationship Id="rId2" Type="http://schemas.openxmlformats.org/officeDocument/2006/relationships/hyperlink" Target="https://app.powerbi.com/visuals/" TargetMode="External"/><Relationship Id="rId1" Type="http://schemas.openxmlformats.org/officeDocument/2006/relationships/slideLayout" Target="../slideLayouts/slideLayout7.xml"/><Relationship Id="rId5" Type="http://schemas.openxmlformats.org/officeDocument/2006/relationships/hyperlink" Target="https://powerbi.microsoft.com/en-us/guided-learning/" TargetMode="External"/><Relationship Id="rId4" Type="http://schemas.openxmlformats.org/officeDocument/2006/relationships/hyperlink" Target="http://districtcollaboration.ocps.net/team/webservices/antonovich"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app.powerbi.com/visuals/" TargetMode="External"/><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012" y="1143000"/>
            <a:ext cx="3962400" cy="2590800"/>
          </a:xfrm>
        </p:spPr>
        <p:txBody>
          <a:bodyPr/>
          <a:lstStyle/>
          <a:p>
            <a:r>
              <a:rPr lang="en-US" dirty="0"/>
              <a:t>Creating Reports and Dashboards with Power BI</a:t>
            </a:r>
          </a:p>
        </p:txBody>
      </p:sp>
      <p:sp>
        <p:nvSpPr>
          <p:cNvPr id="3" name="Subtitle 2"/>
          <p:cNvSpPr>
            <a:spLocks noGrp="1"/>
          </p:cNvSpPr>
          <p:nvPr>
            <p:ph type="subTitle" idx="1"/>
          </p:nvPr>
        </p:nvSpPr>
        <p:spPr>
          <a:xfrm>
            <a:off x="227012" y="5105400"/>
            <a:ext cx="4572000" cy="1066800"/>
          </a:xfrm>
        </p:spPr>
        <p:txBody>
          <a:bodyPr>
            <a:normAutofit fontScale="92500"/>
          </a:bodyPr>
          <a:lstStyle/>
          <a:p>
            <a:r>
              <a:rPr lang="en-US" dirty="0"/>
              <a:t>By Michael P. Antonovich</a:t>
            </a:r>
          </a:p>
          <a:p>
            <a:r>
              <a:rPr lang="en-US" dirty="0">
                <a:hlinkClick r:id="rId2"/>
              </a:rPr>
              <a:t>http://sharepointmike.wordpress.com</a:t>
            </a:r>
            <a:endParaRPr lang="en-US" dirty="0"/>
          </a:p>
          <a:p>
            <a:r>
              <a:rPr lang="en-US" dirty="0"/>
              <a:t>#</a:t>
            </a:r>
            <a:r>
              <a:rPr lang="en-US" dirty="0" err="1"/>
              <a:t>Sharepointmikea</a:t>
            </a:r>
            <a:endParaRPr lang="en-US" dirty="0"/>
          </a:p>
        </p:txBody>
      </p:sp>
    </p:spTree>
    <p:extLst>
      <p:ext uri="{BB962C8B-B14F-4D97-AF65-F5344CB8AC3E}">
        <p14:creationId xmlns:p14="http://schemas.microsoft.com/office/powerpoint/2010/main" val="30648984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4/8/2017</a:t>
            </a:r>
          </a:p>
        </p:txBody>
      </p:sp>
      <p:sp>
        <p:nvSpPr>
          <p:cNvPr id="3" name="Footer Placeholder 2"/>
          <p:cNvSpPr>
            <a:spLocks noGrp="1"/>
          </p:cNvSpPr>
          <p:nvPr>
            <p:ph type="ftr" sz="quarter" idx="11"/>
          </p:nvPr>
        </p:nvSpPr>
        <p:spPr/>
        <p:txBody>
          <a:bodyPr/>
          <a:lstStyle/>
          <a:p>
            <a:r>
              <a:rPr lang="en-US"/>
              <a:t>Orlando's 2017 Code Camp</a:t>
            </a:r>
            <a:endParaRPr lang="en-US" dirty="0"/>
          </a:p>
        </p:txBody>
      </p:sp>
      <p:pic>
        <p:nvPicPr>
          <p:cNvPr id="4" name="Picture 3"/>
          <p:cNvPicPr>
            <a:picLocks noChangeAspect="1"/>
          </p:cNvPicPr>
          <p:nvPr/>
        </p:nvPicPr>
        <p:blipFill>
          <a:blip r:embed="rId2"/>
          <a:stretch>
            <a:fillRect/>
          </a:stretch>
        </p:blipFill>
        <p:spPr>
          <a:xfrm>
            <a:off x="331787" y="2057400"/>
            <a:ext cx="6753225" cy="3762375"/>
          </a:xfrm>
          <a:prstGeom prst="rect">
            <a:avLst/>
          </a:prstGeom>
        </p:spPr>
      </p:pic>
      <p:sp>
        <p:nvSpPr>
          <p:cNvPr id="5" name="TextBox 4"/>
          <p:cNvSpPr txBox="1"/>
          <p:nvPr/>
        </p:nvSpPr>
        <p:spPr>
          <a:xfrm>
            <a:off x="28594" y="411053"/>
            <a:ext cx="12182706" cy="523220"/>
          </a:xfrm>
          <a:prstGeom prst="rect">
            <a:avLst/>
          </a:prstGeom>
          <a:noFill/>
        </p:spPr>
        <p:txBody>
          <a:bodyPr wrap="square" rtlCol="0">
            <a:spAutoFit/>
          </a:bodyPr>
          <a:lstStyle/>
          <a:p>
            <a:pPr algn="ctr"/>
            <a:r>
              <a:rPr lang="en-US" sz="2800" dirty="0"/>
              <a:t>New Matrix Style (Beta)</a:t>
            </a:r>
          </a:p>
        </p:txBody>
      </p:sp>
      <p:sp>
        <p:nvSpPr>
          <p:cNvPr id="6" name="TextBox 5"/>
          <p:cNvSpPr txBox="1"/>
          <p:nvPr/>
        </p:nvSpPr>
        <p:spPr>
          <a:xfrm>
            <a:off x="7466012" y="2091927"/>
            <a:ext cx="3886200" cy="3693319"/>
          </a:xfrm>
          <a:prstGeom prst="rect">
            <a:avLst/>
          </a:prstGeom>
          <a:noFill/>
        </p:spPr>
        <p:txBody>
          <a:bodyPr wrap="square" rtlCol="0">
            <a:spAutoFit/>
          </a:bodyPr>
          <a:lstStyle/>
          <a:p>
            <a:r>
              <a:rPr lang="en-US" dirty="0"/>
              <a:t>There is a new matrix visualization that is currently in beta.  It’s main advantage is the way it displays the hierarchy of row headers.  Rather than use a separate column for each level, it uses an indentation.  This will save you horizontal space and you can control the indentation through the properties.  You can even revert to the old style.</a:t>
            </a:r>
          </a:p>
          <a:p>
            <a:endParaRPr lang="en-US" dirty="0"/>
          </a:p>
          <a:p>
            <a:r>
              <a:rPr lang="en-US" dirty="0"/>
              <a:t>Note: Totals are always in the header of each section.</a:t>
            </a:r>
          </a:p>
        </p:txBody>
      </p:sp>
    </p:spTree>
    <p:extLst>
      <p:ext uri="{BB962C8B-B14F-4D97-AF65-F5344CB8AC3E}">
        <p14:creationId xmlns:p14="http://schemas.microsoft.com/office/powerpoint/2010/main" val="2554195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2" y="304800"/>
            <a:ext cx="10971372" cy="533400"/>
          </a:xfrm>
        </p:spPr>
        <p:txBody>
          <a:bodyPr>
            <a:normAutofit/>
          </a:bodyPr>
          <a:lstStyle/>
          <a:p>
            <a:r>
              <a:rPr lang="en-US" dirty="0"/>
              <a:t>Use Data Analytics to Show Trends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812" y="1066800"/>
            <a:ext cx="5724525" cy="2647950"/>
          </a:xfrm>
          <a:prstGeom prst="rect">
            <a:avLst/>
          </a:prstGeom>
          <a:ln w="15875" cmpd="thickThin">
            <a:solidFill>
              <a:schemeClr val="accent1"/>
            </a:solidFill>
          </a:ln>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5412" y="3943350"/>
            <a:ext cx="1704975" cy="275272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5809" y="4010024"/>
            <a:ext cx="5667375" cy="2619375"/>
          </a:xfrm>
          <a:prstGeom prst="rect">
            <a:avLst/>
          </a:prstGeom>
          <a:ln w="15875" cmpd="thickThin">
            <a:solidFill>
              <a:schemeClr val="accent1"/>
            </a:solidFill>
          </a:ln>
        </p:spPr>
      </p:pic>
      <p:sp>
        <p:nvSpPr>
          <p:cNvPr id="6" name="TextBox 5"/>
          <p:cNvSpPr txBox="1"/>
          <p:nvPr/>
        </p:nvSpPr>
        <p:spPr>
          <a:xfrm>
            <a:off x="6856412" y="1953497"/>
            <a:ext cx="4646772" cy="1754326"/>
          </a:xfrm>
          <a:prstGeom prst="rect">
            <a:avLst/>
          </a:prstGeom>
          <a:noFill/>
        </p:spPr>
        <p:txBody>
          <a:bodyPr wrap="square" rtlCol="0">
            <a:spAutoFit/>
          </a:bodyPr>
          <a:lstStyle/>
          <a:p>
            <a:r>
              <a:rPr lang="en-US" dirty="0"/>
              <a:t>The types of data analytics included are:</a:t>
            </a:r>
          </a:p>
          <a:p>
            <a:pPr marL="742950" lvl="1" indent="-285750">
              <a:buFont typeface="Arial" panose="020B0604020202020204" pitchFamily="34" charset="0"/>
              <a:buChar char="•"/>
            </a:pPr>
            <a:r>
              <a:rPr lang="en-US" dirty="0"/>
              <a:t>Trend Line</a:t>
            </a:r>
          </a:p>
          <a:p>
            <a:pPr marL="742950" lvl="1" indent="-285750">
              <a:buFont typeface="Arial" panose="020B0604020202020204" pitchFamily="34" charset="0"/>
              <a:buChar char="•"/>
            </a:pPr>
            <a:r>
              <a:rPr lang="en-US" dirty="0"/>
              <a:t>Average</a:t>
            </a:r>
          </a:p>
          <a:p>
            <a:pPr marL="742950" lvl="1" indent="-285750">
              <a:buFont typeface="Arial" panose="020B0604020202020204" pitchFamily="34" charset="0"/>
              <a:buChar char="•"/>
            </a:pPr>
            <a:r>
              <a:rPr lang="en-US" dirty="0"/>
              <a:t>Minimum</a:t>
            </a:r>
          </a:p>
          <a:p>
            <a:pPr marL="742950" lvl="1" indent="-285750">
              <a:buFont typeface="Arial" panose="020B0604020202020204" pitchFamily="34" charset="0"/>
              <a:buChar char="•"/>
            </a:pPr>
            <a:r>
              <a:rPr lang="en-US" dirty="0"/>
              <a:t>Maximum</a:t>
            </a:r>
          </a:p>
          <a:p>
            <a:pPr marL="742950" lvl="1" indent="-285750">
              <a:buFont typeface="Arial" panose="020B0604020202020204" pitchFamily="34" charset="0"/>
              <a:buChar char="•"/>
            </a:pPr>
            <a:r>
              <a:rPr lang="en-US" dirty="0"/>
              <a:t>Median</a:t>
            </a:r>
          </a:p>
        </p:txBody>
      </p:sp>
      <p:sp>
        <p:nvSpPr>
          <p:cNvPr id="7" name="Date Placeholder 6"/>
          <p:cNvSpPr>
            <a:spLocks noGrp="1"/>
          </p:cNvSpPr>
          <p:nvPr>
            <p:ph type="dt" sz="half" idx="10"/>
          </p:nvPr>
        </p:nvSpPr>
        <p:spPr/>
        <p:txBody>
          <a:bodyPr/>
          <a:lstStyle/>
          <a:p>
            <a:r>
              <a:rPr lang="en-US"/>
              <a:t>4/8/2017</a:t>
            </a:r>
          </a:p>
        </p:txBody>
      </p:sp>
      <p:sp>
        <p:nvSpPr>
          <p:cNvPr id="8" name="Footer Placeholder 7"/>
          <p:cNvSpPr>
            <a:spLocks noGrp="1"/>
          </p:cNvSpPr>
          <p:nvPr>
            <p:ph type="ftr" sz="quarter" idx="11"/>
          </p:nvPr>
        </p:nvSpPr>
        <p:spPr/>
        <p:txBody>
          <a:bodyPr/>
          <a:lstStyle/>
          <a:p>
            <a:r>
              <a:rPr lang="en-US"/>
              <a:t>Orlando's 2017 Code Camp</a:t>
            </a:r>
          </a:p>
        </p:txBody>
      </p:sp>
    </p:spTree>
    <p:extLst>
      <p:ext uri="{BB962C8B-B14F-4D97-AF65-F5344CB8AC3E}">
        <p14:creationId xmlns:p14="http://schemas.microsoft.com/office/powerpoint/2010/main" val="24748320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212" y="304800"/>
            <a:ext cx="10971372" cy="685800"/>
          </a:xfrm>
        </p:spPr>
        <p:txBody>
          <a:bodyPr/>
          <a:lstStyle/>
          <a:p>
            <a:r>
              <a:rPr lang="en-US" dirty="0"/>
              <a:t>Drill Down Using a Timeline Chart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6456" y="1143000"/>
            <a:ext cx="2295525" cy="590550"/>
          </a:xfrm>
          <a:prstGeom prst="rect">
            <a:avLst/>
          </a:prstGeom>
          <a:ln w="15875">
            <a:solidFill>
              <a:schemeClr val="accent1"/>
            </a:solidFill>
          </a:ln>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0612" y="3884866"/>
            <a:ext cx="5867400" cy="2752725"/>
          </a:xfrm>
          <a:prstGeom prst="rect">
            <a:avLst/>
          </a:prstGeom>
          <a:ln w="15875" cmpd="thickThin">
            <a:solidFill>
              <a:schemeClr val="accent1"/>
            </a:solidFill>
          </a:ln>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3012" y="2532316"/>
            <a:ext cx="5581650" cy="2705100"/>
          </a:xfrm>
          <a:prstGeom prst="rect">
            <a:avLst/>
          </a:prstGeom>
          <a:ln w="15875" cmpd="thickThin">
            <a:solidFill>
              <a:schemeClr val="accent1"/>
            </a:solidFill>
          </a:ln>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3213" y="1143000"/>
            <a:ext cx="5715000" cy="2790825"/>
          </a:xfrm>
          <a:prstGeom prst="rect">
            <a:avLst/>
          </a:prstGeom>
          <a:ln w="15875" cmpd="thickThin">
            <a:solidFill>
              <a:schemeClr val="accent1"/>
            </a:solidFill>
          </a:ln>
        </p:spPr>
      </p:pic>
      <p:sp>
        <p:nvSpPr>
          <p:cNvPr id="5" name="TextBox 4"/>
          <p:cNvSpPr txBox="1"/>
          <p:nvPr/>
        </p:nvSpPr>
        <p:spPr>
          <a:xfrm>
            <a:off x="8670224" y="1560570"/>
            <a:ext cx="3200400" cy="1754326"/>
          </a:xfrm>
          <a:prstGeom prst="rect">
            <a:avLst/>
          </a:prstGeom>
          <a:noFill/>
        </p:spPr>
        <p:txBody>
          <a:bodyPr wrap="square" rtlCol="0">
            <a:spAutoFit/>
          </a:bodyPr>
          <a:lstStyle/>
          <a:p>
            <a:r>
              <a:rPr lang="en-US" dirty="0"/>
              <a:t>Drilldown works with a timeline chart  or one with a hierarchy as the x-axis and allows you to move between different levels of aggregation with a simple click of the button.</a:t>
            </a:r>
          </a:p>
        </p:txBody>
      </p:sp>
      <p:sp>
        <p:nvSpPr>
          <p:cNvPr id="7" name="Date Placeholder 6"/>
          <p:cNvSpPr>
            <a:spLocks noGrp="1"/>
          </p:cNvSpPr>
          <p:nvPr>
            <p:ph type="dt" sz="half" idx="10"/>
          </p:nvPr>
        </p:nvSpPr>
        <p:spPr/>
        <p:txBody>
          <a:bodyPr/>
          <a:lstStyle/>
          <a:p>
            <a:r>
              <a:rPr lang="en-US"/>
              <a:t>4/8/2017</a:t>
            </a:r>
          </a:p>
        </p:txBody>
      </p:sp>
      <p:sp>
        <p:nvSpPr>
          <p:cNvPr id="8" name="Footer Placeholder 7"/>
          <p:cNvSpPr>
            <a:spLocks noGrp="1"/>
          </p:cNvSpPr>
          <p:nvPr>
            <p:ph type="ftr" sz="quarter" idx="11"/>
          </p:nvPr>
        </p:nvSpPr>
        <p:spPr/>
        <p:txBody>
          <a:bodyPr/>
          <a:lstStyle/>
          <a:p>
            <a:r>
              <a:rPr lang="en-US"/>
              <a:t>Orlando's 2017 Code Camp</a:t>
            </a:r>
          </a:p>
        </p:txBody>
      </p:sp>
    </p:spTree>
    <p:extLst>
      <p:ext uri="{BB962C8B-B14F-4D97-AF65-F5344CB8AC3E}">
        <p14:creationId xmlns:p14="http://schemas.microsoft.com/office/powerpoint/2010/main" val="8405806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412" y="228600"/>
            <a:ext cx="10971372" cy="609600"/>
          </a:xfrm>
        </p:spPr>
        <p:txBody>
          <a:bodyPr/>
          <a:lstStyle/>
          <a:p>
            <a:r>
              <a:rPr lang="en-US" dirty="0"/>
              <a:t>Label Density</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412" y="983229"/>
            <a:ext cx="5060685" cy="2362200"/>
          </a:xfrm>
          <a:prstGeom prst="rect">
            <a:avLst/>
          </a:prstGeom>
          <a:ln w="15875" cmpd="thickThin">
            <a:solidFill>
              <a:schemeClr val="accent1"/>
            </a:solidFill>
          </a:ln>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1612" y="3840480"/>
            <a:ext cx="5397881" cy="2686050"/>
          </a:xfrm>
          <a:prstGeom prst="rect">
            <a:avLst/>
          </a:prstGeom>
          <a:ln w="15875" cmpd="thickThin">
            <a:solidFill>
              <a:schemeClr val="accent1"/>
            </a:solidFill>
          </a:ln>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0910" y="3490458"/>
            <a:ext cx="1318374" cy="3048264"/>
          </a:xfrm>
          <a:prstGeom prst="rect">
            <a:avLst/>
          </a:prstGeom>
        </p:spPr>
      </p:pic>
      <p:sp>
        <p:nvSpPr>
          <p:cNvPr id="4" name="TextBox 3"/>
          <p:cNvSpPr txBox="1"/>
          <p:nvPr/>
        </p:nvSpPr>
        <p:spPr>
          <a:xfrm>
            <a:off x="6525779" y="1656497"/>
            <a:ext cx="5397881" cy="1015663"/>
          </a:xfrm>
          <a:prstGeom prst="rect">
            <a:avLst/>
          </a:prstGeom>
          <a:noFill/>
        </p:spPr>
        <p:txBody>
          <a:bodyPr wrap="square" rtlCol="0">
            <a:spAutoFit/>
          </a:bodyPr>
          <a:lstStyle/>
          <a:p>
            <a:pPr algn="ctr"/>
            <a:r>
              <a:rPr lang="en-US" sz="2000" dirty="0">
                <a:solidFill>
                  <a:schemeClr val="accent5">
                    <a:lumMod val="50000"/>
                  </a:schemeClr>
                </a:solidFill>
              </a:rPr>
              <a:t>Can you have too many labels on a chart?   </a:t>
            </a:r>
          </a:p>
          <a:p>
            <a:pPr algn="ctr"/>
            <a:endParaRPr lang="en-US" sz="2000" dirty="0"/>
          </a:p>
          <a:p>
            <a:pPr algn="ctr"/>
            <a:r>
              <a:rPr lang="en-US" sz="2000" dirty="0">
                <a:solidFill>
                  <a:schemeClr val="accent5">
                    <a:lumMod val="50000"/>
                  </a:schemeClr>
                </a:solidFill>
              </a:rPr>
              <a:t>Yes!</a:t>
            </a:r>
          </a:p>
        </p:txBody>
      </p:sp>
      <p:sp>
        <p:nvSpPr>
          <p:cNvPr id="7" name="TextBox 6"/>
          <p:cNvSpPr txBox="1"/>
          <p:nvPr/>
        </p:nvSpPr>
        <p:spPr>
          <a:xfrm>
            <a:off x="379412" y="3630552"/>
            <a:ext cx="4038600" cy="2862322"/>
          </a:xfrm>
          <a:prstGeom prst="rect">
            <a:avLst/>
          </a:prstGeom>
          <a:noFill/>
        </p:spPr>
        <p:txBody>
          <a:bodyPr wrap="square" rtlCol="0">
            <a:spAutoFit/>
          </a:bodyPr>
          <a:lstStyle/>
          <a:p>
            <a:r>
              <a:rPr lang="en-US" dirty="0"/>
              <a:t>The Line visualization has an option called Label density which allows you to change how many labels are displayed.  Just look at the two versions of the same chart on this page.  One has 10 data point labels and the other only has 4 data point labels.</a:t>
            </a:r>
          </a:p>
          <a:p>
            <a:endParaRPr lang="en-US" dirty="0"/>
          </a:p>
          <a:p>
            <a:r>
              <a:rPr lang="en-US" b="1" dirty="0">
                <a:solidFill>
                  <a:srgbClr val="FF0000"/>
                </a:solidFill>
              </a:rPr>
              <a:t>Note:</a:t>
            </a:r>
            <a:r>
              <a:rPr lang="en-US" dirty="0"/>
              <a:t> Axis must have continuous values (numbers or dates), not categories.</a:t>
            </a:r>
          </a:p>
        </p:txBody>
      </p:sp>
      <p:sp>
        <p:nvSpPr>
          <p:cNvPr id="8" name="Date Placeholder 7"/>
          <p:cNvSpPr>
            <a:spLocks noGrp="1"/>
          </p:cNvSpPr>
          <p:nvPr>
            <p:ph type="dt" sz="half" idx="10"/>
          </p:nvPr>
        </p:nvSpPr>
        <p:spPr/>
        <p:txBody>
          <a:bodyPr/>
          <a:lstStyle/>
          <a:p>
            <a:r>
              <a:rPr lang="en-US"/>
              <a:t>4/8/2017</a:t>
            </a:r>
          </a:p>
        </p:txBody>
      </p:sp>
      <p:sp>
        <p:nvSpPr>
          <p:cNvPr id="9" name="Footer Placeholder 8"/>
          <p:cNvSpPr>
            <a:spLocks noGrp="1"/>
          </p:cNvSpPr>
          <p:nvPr>
            <p:ph type="ftr" sz="quarter" idx="11"/>
          </p:nvPr>
        </p:nvSpPr>
        <p:spPr/>
        <p:txBody>
          <a:bodyPr/>
          <a:lstStyle/>
          <a:p>
            <a:r>
              <a:rPr lang="en-US"/>
              <a:t>Orlando's 2017 Code Camp</a:t>
            </a:r>
          </a:p>
        </p:txBody>
      </p:sp>
    </p:spTree>
    <p:extLst>
      <p:ext uri="{BB962C8B-B14F-4D97-AF65-F5344CB8AC3E}">
        <p14:creationId xmlns:p14="http://schemas.microsoft.com/office/powerpoint/2010/main" val="4831317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412" y="304800"/>
            <a:ext cx="10971372" cy="609600"/>
          </a:xfrm>
        </p:spPr>
        <p:txBody>
          <a:bodyPr/>
          <a:lstStyle/>
          <a:p>
            <a:r>
              <a:rPr lang="en-US" dirty="0"/>
              <a:t>Add Measures to ToolTips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296" y="1447800"/>
            <a:ext cx="9155521" cy="4800600"/>
          </a:xfrm>
          <a:prstGeom prst="rect">
            <a:avLst/>
          </a:prstGeom>
          <a:ln w="15875" cmpd="thickThin">
            <a:solidFill>
              <a:schemeClr val="accent1"/>
            </a:solidFill>
          </a:ln>
        </p:spPr>
      </p:pic>
      <p:sp>
        <p:nvSpPr>
          <p:cNvPr id="4" name="TextBox 3"/>
          <p:cNvSpPr txBox="1"/>
          <p:nvPr/>
        </p:nvSpPr>
        <p:spPr>
          <a:xfrm>
            <a:off x="9904412" y="1585942"/>
            <a:ext cx="1905000" cy="4524315"/>
          </a:xfrm>
          <a:prstGeom prst="rect">
            <a:avLst/>
          </a:prstGeom>
          <a:noFill/>
        </p:spPr>
        <p:txBody>
          <a:bodyPr wrap="square" rtlCol="0">
            <a:spAutoFit/>
          </a:bodyPr>
          <a:lstStyle/>
          <a:p>
            <a:r>
              <a:rPr lang="en-US" dirty="0"/>
              <a:t>Tooltips originally displayed the data used to generate the chart.</a:t>
            </a:r>
          </a:p>
          <a:p>
            <a:endParaRPr lang="en-US" dirty="0"/>
          </a:p>
          <a:p>
            <a:r>
              <a:rPr lang="en-US" dirty="0"/>
              <a:t>Now you include any other numeric value and Power BI automatically calculates the sum of that factor.  But you have other aggregate options as well</a:t>
            </a:r>
          </a:p>
        </p:txBody>
      </p:sp>
      <p:sp>
        <p:nvSpPr>
          <p:cNvPr id="5" name="Date Placeholder 4"/>
          <p:cNvSpPr>
            <a:spLocks noGrp="1"/>
          </p:cNvSpPr>
          <p:nvPr>
            <p:ph type="dt" sz="half" idx="10"/>
          </p:nvPr>
        </p:nvSpPr>
        <p:spPr/>
        <p:txBody>
          <a:bodyPr/>
          <a:lstStyle/>
          <a:p>
            <a:r>
              <a:rPr lang="en-US"/>
              <a:t>4/8/2017</a:t>
            </a:r>
          </a:p>
        </p:txBody>
      </p:sp>
      <p:sp>
        <p:nvSpPr>
          <p:cNvPr id="6" name="Footer Placeholder 5"/>
          <p:cNvSpPr>
            <a:spLocks noGrp="1"/>
          </p:cNvSpPr>
          <p:nvPr>
            <p:ph type="ftr" sz="quarter" idx="11"/>
          </p:nvPr>
        </p:nvSpPr>
        <p:spPr/>
        <p:txBody>
          <a:bodyPr/>
          <a:lstStyle/>
          <a:p>
            <a:r>
              <a:rPr lang="en-US"/>
              <a:t>Orlando's 2017 Code Camp</a:t>
            </a:r>
          </a:p>
        </p:txBody>
      </p:sp>
    </p:spTree>
    <p:extLst>
      <p:ext uri="{BB962C8B-B14F-4D97-AF65-F5344CB8AC3E}">
        <p14:creationId xmlns:p14="http://schemas.microsoft.com/office/powerpoint/2010/main" val="14242612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2" y="304800"/>
            <a:ext cx="10971372" cy="609600"/>
          </a:xfrm>
        </p:spPr>
        <p:txBody>
          <a:bodyPr/>
          <a:lstStyle/>
          <a:p>
            <a:r>
              <a:rPr lang="en-US" dirty="0"/>
              <a:t>Quick </a:t>
            </a:r>
            <a:r>
              <a:rPr lang="en-US" dirty="0" err="1"/>
              <a:t>Calc</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080" y="1295400"/>
            <a:ext cx="2943225" cy="866775"/>
          </a:xfrm>
          <a:prstGeom prst="rect">
            <a:avLst/>
          </a:prstGeom>
          <a:ln w="15875" cmpd="thickThin">
            <a:solidFill>
              <a:schemeClr val="accent1"/>
            </a:solidFill>
          </a:ln>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7292" y="1295400"/>
            <a:ext cx="7010400" cy="4189482"/>
          </a:xfrm>
          <a:prstGeom prst="rect">
            <a:avLst/>
          </a:prstGeom>
          <a:ln w="15875" cmpd="thickThin">
            <a:solidFill>
              <a:schemeClr val="accent1"/>
            </a:solidFill>
          </a:ln>
        </p:spPr>
      </p:pic>
      <p:sp>
        <p:nvSpPr>
          <p:cNvPr id="7" name="TextBox 6"/>
          <p:cNvSpPr txBox="1"/>
          <p:nvPr/>
        </p:nvSpPr>
        <p:spPr>
          <a:xfrm>
            <a:off x="4497292" y="5791200"/>
            <a:ext cx="7005892" cy="646331"/>
          </a:xfrm>
          <a:prstGeom prst="rect">
            <a:avLst/>
          </a:prstGeom>
          <a:noFill/>
        </p:spPr>
        <p:txBody>
          <a:bodyPr wrap="square" rtlCol="0">
            <a:spAutoFit/>
          </a:bodyPr>
          <a:lstStyle/>
          <a:p>
            <a:r>
              <a:rPr lang="en-US" dirty="0"/>
              <a:t>One interesting quick </a:t>
            </a:r>
            <a:r>
              <a:rPr lang="en-US" dirty="0" err="1"/>
              <a:t>calc</a:t>
            </a:r>
            <a:r>
              <a:rPr lang="en-US" dirty="0"/>
              <a:t> you can perform for a tooltip property is a calculated measure of the Percent of Grand Total of the base field.</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1811" y="2543175"/>
            <a:ext cx="2932493" cy="3781904"/>
          </a:xfrm>
          <a:prstGeom prst="rect">
            <a:avLst/>
          </a:prstGeom>
          <a:ln w="15875" cmpd="thickThin">
            <a:solidFill>
              <a:schemeClr val="accent1"/>
            </a:solidFill>
          </a:ln>
        </p:spPr>
      </p:pic>
      <p:sp>
        <p:nvSpPr>
          <p:cNvPr id="4" name="Date Placeholder 3"/>
          <p:cNvSpPr>
            <a:spLocks noGrp="1"/>
          </p:cNvSpPr>
          <p:nvPr>
            <p:ph type="dt" sz="half" idx="10"/>
          </p:nvPr>
        </p:nvSpPr>
        <p:spPr/>
        <p:txBody>
          <a:bodyPr/>
          <a:lstStyle/>
          <a:p>
            <a:r>
              <a:rPr lang="en-US"/>
              <a:t>4/8/2017</a:t>
            </a:r>
          </a:p>
        </p:txBody>
      </p:sp>
      <p:sp>
        <p:nvSpPr>
          <p:cNvPr id="8" name="Footer Placeholder 7"/>
          <p:cNvSpPr>
            <a:spLocks noGrp="1"/>
          </p:cNvSpPr>
          <p:nvPr>
            <p:ph type="ftr" sz="quarter" idx="11"/>
          </p:nvPr>
        </p:nvSpPr>
        <p:spPr/>
        <p:txBody>
          <a:bodyPr/>
          <a:lstStyle/>
          <a:p>
            <a:r>
              <a:rPr lang="en-US"/>
              <a:t>Orlando's 2017 Code Camp</a:t>
            </a:r>
          </a:p>
        </p:txBody>
      </p:sp>
    </p:spTree>
    <p:extLst>
      <p:ext uri="{BB962C8B-B14F-4D97-AF65-F5344CB8AC3E}">
        <p14:creationId xmlns:p14="http://schemas.microsoft.com/office/powerpoint/2010/main" val="1731235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12" y="304800"/>
            <a:ext cx="10971372" cy="609600"/>
          </a:xfrm>
        </p:spPr>
        <p:txBody>
          <a:bodyPr/>
          <a:lstStyle/>
          <a:p>
            <a:r>
              <a:rPr lang="en-US" dirty="0"/>
              <a:t>Combining Styles with Conditional Formatting</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856" y="1143000"/>
            <a:ext cx="2457450" cy="5456267"/>
          </a:xfrm>
          <a:prstGeom prst="rect">
            <a:avLst/>
          </a:prstGeom>
          <a:ln w="15875" cmpd="thickThin">
            <a:solidFill>
              <a:schemeClr val="accent1"/>
            </a:solidFill>
          </a:ln>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5012" y="1143001"/>
            <a:ext cx="2085975"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5984" y="1295400"/>
            <a:ext cx="3162300" cy="1647825"/>
          </a:xfrm>
          <a:prstGeom prst="rect">
            <a:avLst/>
          </a:prstGeom>
          <a:ln w="15875" cmpd="thickThin">
            <a:solidFill>
              <a:schemeClr val="accent1"/>
            </a:solidFill>
          </a:ln>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17209" y="1143000"/>
            <a:ext cx="2162175" cy="5456267"/>
          </a:xfrm>
          <a:prstGeom prst="rect">
            <a:avLst/>
          </a:prstGeom>
          <a:ln w="15875" cmpd="thickThin">
            <a:solidFill>
              <a:schemeClr val="accent1"/>
            </a:solidFill>
          </a:ln>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75012" y="3324225"/>
            <a:ext cx="5733272" cy="3275042"/>
          </a:xfrm>
          <a:prstGeom prst="rect">
            <a:avLst/>
          </a:prstGeom>
          <a:ln w="15875" cmpd="thickThin">
            <a:solidFill>
              <a:schemeClr val="accent1"/>
            </a:solidFill>
          </a:ln>
        </p:spPr>
      </p:pic>
      <p:sp>
        <p:nvSpPr>
          <p:cNvPr id="6" name="Date Placeholder 5"/>
          <p:cNvSpPr>
            <a:spLocks noGrp="1"/>
          </p:cNvSpPr>
          <p:nvPr>
            <p:ph type="dt" sz="half" idx="10"/>
          </p:nvPr>
        </p:nvSpPr>
        <p:spPr/>
        <p:txBody>
          <a:bodyPr/>
          <a:lstStyle/>
          <a:p>
            <a:r>
              <a:rPr lang="en-US"/>
              <a:t>4/8/2017</a:t>
            </a:r>
          </a:p>
        </p:txBody>
      </p:sp>
      <p:sp>
        <p:nvSpPr>
          <p:cNvPr id="9" name="Footer Placeholder 8"/>
          <p:cNvSpPr>
            <a:spLocks noGrp="1"/>
          </p:cNvSpPr>
          <p:nvPr>
            <p:ph type="ftr" sz="quarter" idx="11"/>
          </p:nvPr>
        </p:nvSpPr>
        <p:spPr/>
        <p:txBody>
          <a:bodyPr/>
          <a:lstStyle/>
          <a:p>
            <a:r>
              <a:rPr lang="en-US"/>
              <a:t>Orlando's 2017 Code Camp</a:t>
            </a:r>
          </a:p>
        </p:txBody>
      </p:sp>
    </p:spTree>
    <p:extLst>
      <p:ext uri="{BB962C8B-B14F-4D97-AF65-F5344CB8AC3E}">
        <p14:creationId xmlns:p14="http://schemas.microsoft.com/office/powerpoint/2010/main" val="3405260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2" y="304800"/>
            <a:ext cx="10971372" cy="533400"/>
          </a:xfrm>
        </p:spPr>
        <p:txBody>
          <a:bodyPr>
            <a:normAutofit/>
          </a:bodyPr>
          <a:lstStyle/>
          <a:p>
            <a:r>
              <a:rPr lang="en-US" dirty="0"/>
              <a:t>Using Shape Maps to Show Geographic Data</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812" y="2819400"/>
            <a:ext cx="3283722" cy="371931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6634" y="1066800"/>
            <a:ext cx="6686550" cy="2743200"/>
          </a:xfrm>
          <a:prstGeom prst="rect">
            <a:avLst/>
          </a:prstGeom>
          <a:ln w="15875" cmpd="thickThin">
            <a:solidFill>
              <a:schemeClr val="accent1"/>
            </a:solidFill>
          </a:ln>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7498" y="3941064"/>
            <a:ext cx="4648200" cy="2597654"/>
          </a:xfrm>
          <a:prstGeom prst="rect">
            <a:avLst/>
          </a:prstGeom>
          <a:ln w="15875" cmpd="thickThin">
            <a:solidFill>
              <a:schemeClr val="accent1"/>
            </a:solidFill>
          </a:ln>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1812" y="1066800"/>
            <a:ext cx="2057400" cy="1560007"/>
          </a:xfrm>
          <a:prstGeom prst="rect">
            <a:avLst/>
          </a:prstGeom>
        </p:spPr>
      </p:pic>
      <p:sp>
        <p:nvSpPr>
          <p:cNvPr id="3" name="Date Placeholder 2"/>
          <p:cNvSpPr>
            <a:spLocks noGrp="1"/>
          </p:cNvSpPr>
          <p:nvPr>
            <p:ph type="dt" sz="half" idx="10"/>
          </p:nvPr>
        </p:nvSpPr>
        <p:spPr/>
        <p:txBody>
          <a:bodyPr/>
          <a:lstStyle/>
          <a:p>
            <a:r>
              <a:rPr lang="en-US"/>
              <a:t>4/8/2017</a:t>
            </a:r>
          </a:p>
        </p:txBody>
      </p:sp>
      <p:sp>
        <p:nvSpPr>
          <p:cNvPr id="7" name="Footer Placeholder 6"/>
          <p:cNvSpPr>
            <a:spLocks noGrp="1"/>
          </p:cNvSpPr>
          <p:nvPr>
            <p:ph type="ftr" sz="quarter" idx="11"/>
          </p:nvPr>
        </p:nvSpPr>
        <p:spPr/>
        <p:txBody>
          <a:bodyPr/>
          <a:lstStyle/>
          <a:p>
            <a:r>
              <a:rPr lang="en-US"/>
              <a:t>Orlando's 2017 Code Camp</a:t>
            </a:r>
          </a:p>
        </p:txBody>
      </p:sp>
    </p:spTree>
    <p:extLst>
      <p:ext uri="{BB962C8B-B14F-4D97-AF65-F5344CB8AC3E}">
        <p14:creationId xmlns:p14="http://schemas.microsoft.com/office/powerpoint/2010/main" val="20634758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777" y="381000"/>
            <a:ext cx="10971372" cy="609600"/>
          </a:xfrm>
        </p:spPr>
        <p:txBody>
          <a:bodyPr/>
          <a:lstStyle/>
          <a:p>
            <a:r>
              <a:rPr lang="en-US" dirty="0"/>
              <a:t>Publishing/Sharing Your Data</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840" y="1295400"/>
            <a:ext cx="514350" cy="895350"/>
          </a:xfrm>
          <a:prstGeom prst="rect">
            <a:avLst/>
          </a:prstGeom>
          <a:ln w="15875" cmpd="thickThin">
            <a:solidFill>
              <a:schemeClr val="accent1"/>
            </a:solidFill>
          </a:ln>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9384" y="2590800"/>
            <a:ext cx="4391025" cy="155257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8668" y="4572000"/>
            <a:ext cx="4772025" cy="1838325"/>
          </a:xfrm>
          <a:prstGeom prst="rect">
            <a:avLst/>
          </a:prstGeom>
        </p:spPr>
      </p:pic>
      <p:sp>
        <p:nvSpPr>
          <p:cNvPr id="7" name="TextBox 6"/>
          <p:cNvSpPr txBox="1"/>
          <p:nvPr/>
        </p:nvSpPr>
        <p:spPr>
          <a:xfrm>
            <a:off x="1141413" y="1176158"/>
            <a:ext cx="4419600" cy="1200329"/>
          </a:xfrm>
          <a:prstGeom prst="rect">
            <a:avLst/>
          </a:prstGeom>
          <a:noFill/>
        </p:spPr>
        <p:txBody>
          <a:bodyPr wrap="square" rtlCol="0">
            <a:spAutoFit/>
          </a:bodyPr>
          <a:lstStyle/>
          <a:p>
            <a:r>
              <a:rPr lang="en-US" dirty="0"/>
              <a:t>Select the Publish button from the ribbon.</a:t>
            </a:r>
          </a:p>
          <a:p>
            <a:endParaRPr lang="en-US" dirty="0"/>
          </a:p>
          <a:p>
            <a:r>
              <a:rPr lang="en-US" dirty="0"/>
              <a:t>Then follow the screens to log into your Power BI account.</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99212" y="2068707"/>
            <a:ext cx="5299172" cy="4310242"/>
          </a:xfrm>
          <a:prstGeom prst="rect">
            <a:avLst/>
          </a:prstGeom>
          <a:ln w="15875" cmpd="thickThin">
            <a:solidFill>
              <a:schemeClr val="accent1"/>
            </a:solidFill>
          </a:ln>
        </p:spPr>
      </p:pic>
      <p:sp>
        <p:nvSpPr>
          <p:cNvPr id="6" name="Date Placeholder 5"/>
          <p:cNvSpPr>
            <a:spLocks noGrp="1"/>
          </p:cNvSpPr>
          <p:nvPr>
            <p:ph type="dt" sz="half" idx="10"/>
          </p:nvPr>
        </p:nvSpPr>
        <p:spPr/>
        <p:txBody>
          <a:bodyPr/>
          <a:lstStyle/>
          <a:p>
            <a:r>
              <a:rPr lang="en-US"/>
              <a:t>4/8/2017</a:t>
            </a:r>
          </a:p>
        </p:txBody>
      </p:sp>
      <p:sp>
        <p:nvSpPr>
          <p:cNvPr id="9" name="Footer Placeholder 8"/>
          <p:cNvSpPr>
            <a:spLocks noGrp="1"/>
          </p:cNvSpPr>
          <p:nvPr>
            <p:ph type="ftr" sz="quarter" idx="11"/>
          </p:nvPr>
        </p:nvSpPr>
        <p:spPr/>
        <p:txBody>
          <a:bodyPr/>
          <a:lstStyle/>
          <a:p>
            <a:r>
              <a:rPr lang="en-US"/>
              <a:t>Orlando's 2017 Code Camp</a:t>
            </a:r>
          </a:p>
        </p:txBody>
      </p:sp>
      <p:sp>
        <p:nvSpPr>
          <p:cNvPr id="10" name="TextBox 9"/>
          <p:cNvSpPr txBox="1"/>
          <p:nvPr/>
        </p:nvSpPr>
        <p:spPr>
          <a:xfrm>
            <a:off x="6401979" y="1295399"/>
            <a:ext cx="5296406" cy="659381"/>
          </a:xfrm>
          <a:prstGeom prst="rect">
            <a:avLst/>
          </a:prstGeom>
          <a:noFill/>
        </p:spPr>
        <p:txBody>
          <a:bodyPr wrap="square" rtlCol="0">
            <a:spAutoFit/>
          </a:bodyPr>
          <a:lstStyle/>
          <a:p>
            <a:r>
              <a:rPr lang="en-US" dirty="0">
                <a:solidFill>
                  <a:schemeClr val="bg2">
                    <a:lumMod val="50000"/>
                  </a:schemeClr>
                </a:solidFill>
              </a:rPr>
              <a:t>Publishing can take several minutes depending on the size of your file</a:t>
            </a:r>
          </a:p>
        </p:txBody>
      </p:sp>
    </p:spTree>
    <p:extLst>
      <p:ext uri="{BB962C8B-B14F-4D97-AF65-F5344CB8AC3E}">
        <p14:creationId xmlns:p14="http://schemas.microsoft.com/office/powerpoint/2010/main" val="3995537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2" y="381000"/>
            <a:ext cx="10971372" cy="609600"/>
          </a:xfrm>
        </p:spPr>
        <p:txBody>
          <a:bodyPr/>
          <a:lstStyle/>
          <a:p>
            <a:r>
              <a:rPr lang="en-US" dirty="0"/>
              <a:t>Example of Published Power BI Reports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212" y="1676400"/>
            <a:ext cx="9676329" cy="4747222"/>
          </a:xfrm>
          <a:prstGeom prst="rect">
            <a:avLst/>
          </a:prstGeom>
          <a:ln w="15875" cmpd="thickThin">
            <a:solidFill>
              <a:schemeClr val="accent1"/>
            </a:solidFill>
          </a:ln>
        </p:spPr>
      </p:pic>
      <p:sp>
        <p:nvSpPr>
          <p:cNvPr id="4" name="Date Placeholder 3"/>
          <p:cNvSpPr>
            <a:spLocks noGrp="1"/>
          </p:cNvSpPr>
          <p:nvPr>
            <p:ph type="dt" sz="half" idx="10"/>
          </p:nvPr>
        </p:nvSpPr>
        <p:spPr/>
        <p:txBody>
          <a:bodyPr/>
          <a:lstStyle/>
          <a:p>
            <a:r>
              <a:rPr lang="en-US"/>
              <a:t>4/8/2017</a:t>
            </a:r>
          </a:p>
        </p:txBody>
      </p:sp>
      <p:sp>
        <p:nvSpPr>
          <p:cNvPr id="5" name="Footer Placeholder 4"/>
          <p:cNvSpPr>
            <a:spLocks noGrp="1"/>
          </p:cNvSpPr>
          <p:nvPr>
            <p:ph type="ftr" sz="quarter" idx="11"/>
          </p:nvPr>
        </p:nvSpPr>
        <p:spPr/>
        <p:txBody>
          <a:bodyPr/>
          <a:lstStyle/>
          <a:p>
            <a:r>
              <a:rPr lang="en-US"/>
              <a:t>Orlando's 2017 Code Camp</a:t>
            </a:r>
          </a:p>
        </p:txBody>
      </p:sp>
      <p:sp>
        <p:nvSpPr>
          <p:cNvPr id="6" name="TextBox 5"/>
          <p:cNvSpPr txBox="1"/>
          <p:nvPr/>
        </p:nvSpPr>
        <p:spPr>
          <a:xfrm>
            <a:off x="1065212" y="1237815"/>
            <a:ext cx="9676329" cy="369332"/>
          </a:xfrm>
          <a:prstGeom prst="rect">
            <a:avLst/>
          </a:prstGeom>
          <a:noFill/>
        </p:spPr>
        <p:txBody>
          <a:bodyPr wrap="square" rtlCol="0">
            <a:spAutoFit/>
          </a:bodyPr>
          <a:lstStyle/>
          <a:p>
            <a:pPr algn="ctr"/>
            <a:r>
              <a:rPr lang="en-US" dirty="0">
                <a:solidFill>
                  <a:schemeClr val="bg2">
                    <a:lumMod val="50000"/>
                  </a:schemeClr>
                </a:solidFill>
              </a:rPr>
              <a:t>Login into your account at: http://www.powerbi.com</a:t>
            </a:r>
          </a:p>
        </p:txBody>
      </p:sp>
    </p:spTree>
    <p:extLst>
      <p:ext uri="{BB962C8B-B14F-4D97-AF65-F5344CB8AC3E}">
        <p14:creationId xmlns:p14="http://schemas.microsoft.com/office/powerpoint/2010/main" val="33511822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2078629" y="2145424"/>
            <a:ext cx="3830774" cy="2284804"/>
          </a:xfrm>
          <a:prstGeom prst="rect">
            <a:avLst/>
          </a:prstGeom>
        </p:spPr>
        <p:txBody>
          <a:bodyPr vert="horz" lIns="91416" tIns="45708" rIns="91416" bIns="45708" rtlCol="0" anchor="ctr">
            <a:normAutofit fontScale="97500"/>
          </a:bodyPr>
          <a:lstStyle>
            <a:lvl1pPr algn="l" defTabSz="685983" rtl="0" eaLnBrk="1" latinLnBrk="0" hangingPunct="1">
              <a:lnSpc>
                <a:spcPct val="80000"/>
              </a:lnSpc>
              <a:spcBef>
                <a:spcPct val="0"/>
              </a:spcBef>
              <a:buNone/>
              <a:defRPr sz="3601" b="0" kern="1200" cap="none" spc="75" baseline="0">
                <a:solidFill>
                  <a:schemeClr val="tx1"/>
                </a:solidFill>
                <a:latin typeface="+mj-lt"/>
                <a:ea typeface="+mj-ea"/>
                <a:cs typeface="+mj-cs"/>
              </a:defRPr>
            </a:lvl1pPr>
          </a:lstStyle>
          <a:p>
            <a:pPr algn="r">
              <a:lnSpc>
                <a:spcPct val="90000"/>
              </a:lnSpc>
            </a:pPr>
            <a:r>
              <a:rPr lang="en-US" sz="4399" dirty="0"/>
              <a:t>Please silence </a:t>
            </a:r>
            <a:br>
              <a:rPr lang="en-US" sz="4399" dirty="0"/>
            </a:br>
            <a:r>
              <a:rPr lang="en-US" sz="4399" dirty="0"/>
              <a:t>cell phones</a:t>
            </a:r>
          </a:p>
        </p:txBody>
      </p:sp>
      <p:sp>
        <p:nvSpPr>
          <p:cNvPr id="7" name="Teardrop 6"/>
          <p:cNvSpPr/>
          <p:nvPr/>
        </p:nvSpPr>
        <p:spPr>
          <a:xfrm rot="8100000">
            <a:off x="7536479" y="1276805"/>
            <a:ext cx="1920654" cy="1943736"/>
          </a:xfrm>
          <a:prstGeom prst="teardrop">
            <a:avLst>
              <a:gd name="adj" fmla="val 2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a:p>
        </p:txBody>
      </p:sp>
      <p:pic>
        <p:nvPicPr>
          <p:cNvPr id="8" name="Picture 7"/>
          <p:cNvPicPr>
            <a:picLocks noChangeAspect="1"/>
          </p:cNvPicPr>
          <p:nvPr/>
        </p:nvPicPr>
        <p:blipFill>
          <a:blip r:embed="rId2">
            <a:lum bright="70000" contrast="-70000"/>
          </a:blip>
          <a:stretch>
            <a:fillRect/>
          </a:stretch>
        </p:blipFill>
        <p:spPr>
          <a:xfrm>
            <a:off x="8135632" y="1720538"/>
            <a:ext cx="704337" cy="1268640"/>
          </a:xfrm>
          <a:prstGeom prst="rect">
            <a:avLst/>
          </a:prstGeom>
        </p:spPr>
      </p:pic>
      <p:sp>
        <p:nvSpPr>
          <p:cNvPr id="2" name="Date Placeholder 1"/>
          <p:cNvSpPr>
            <a:spLocks noGrp="1"/>
          </p:cNvSpPr>
          <p:nvPr>
            <p:ph type="dt" sz="half" idx="10"/>
          </p:nvPr>
        </p:nvSpPr>
        <p:spPr/>
        <p:txBody>
          <a:bodyPr/>
          <a:lstStyle/>
          <a:p>
            <a:r>
              <a:rPr lang="en-US"/>
              <a:t>4/8/2017</a:t>
            </a:r>
            <a:endParaRPr lang="en-US" dirty="0"/>
          </a:p>
        </p:txBody>
      </p:sp>
      <p:sp>
        <p:nvSpPr>
          <p:cNvPr id="3" name="Footer Placeholder 2"/>
          <p:cNvSpPr>
            <a:spLocks noGrp="1"/>
          </p:cNvSpPr>
          <p:nvPr>
            <p:ph type="ftr" sz="quarter" idx="11"/>
          </p:nvPr>
        </p:nvSpPr>
        <p:spPr/>
        <p:txBody>
          <a:bodyPr/>
          <a:lstStyle/>
          <a:p>
            <a:r>
              <a:rPr lang="en-US"/>
              <a:t>Orlando's 2017 Code Camp</a:t>
            </a:r>
            <a:endParaRPr lang="en-US" dirty="0"/>
          </a:p>
        </p:txBody>
      </p:sp>
    </p:spTree>
    <p:extLst>
      <p:ext uri="{BB962C8B-B14F-4D97-AF65-F5344CB8AC3E}">
        <p14:creationId xmlns:p14="http://schemas.microsoft.com/office/powerpoint/2010/main" val="37376113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2" y="304800"/>
            <a:ext cx="10971372" cy="609600"/>
          </a:xfrm>
        </p:spPr>
        <p:txBody>
          <a:bodyPr/>
          <a:lstStyle/>
          <a:p>
            <a:r>
              <a:rPr lang="en-US" dirty="0"/>
              <a:t>Pinning Report Elements to a Dashboard</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612" y="1674304"/>
            <a:ext cx="1952625" cy="55245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812" y="3276600"/>
            <a:ext cx="3209925" cy="3067050"/>
          </a:xfrm>
          <a:prstGeom prst="rect">
            <a:avLst/>
          </a:prstGeom>
          <a:ln w="15875" cmpd="thickThin">
            <a:solidFill>
              <a:schemeClr val="accent1"/>
            </a:solidFill>
          </a:ln>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9412" y="2779384"/>
            <a:ext cx="7529512" cy="3564266"/>
          </a:xfrm>
          <a:prstGeom prst="rect">
            <a:avLst/>
          </a:prstGeom>
          <a:ln w="15875" cmpd="thickThin">
            <a:solidFill>
              <a:schemeClr val="accent1"/>
            </a:solidFill>
          </a:ln>
        </p:spPr>
      </p:pic>
      <p:sp>
        <p:nvSpPr>
          <p:cNvPr id="6" name="TextBox 5"/>
          <p:cNvSpPr txBox="1"/>
          <p:nvPr/>
        </p:nvSpPr>
        <p:spPr>
          <a:xfrm>
            <a:off x="455612" y="1278350"/>
            <a:ext cx="3286125" cy="369332"/>
          </a:xfrm>
          <a:prstGeom prst="rect">
            <a:avLst/>
          </a:prstGeom>
          <a:noFill/>
        </p:spPr>
        <p:txBody>
          <a:bodyPr wrap="square" rtlCol="0">
            <a:spAutoFit/>
          </a:bodyPr>
          <a:lstStyle/>
          <a:p>
            <a:r>
              <a:rPr lang="en-US" dirty="0"/>
              <a:t>Pin an entire report</a:t>
            </a:r>
          </a:p>
        </p:txBody>
      </p:sp>
      <p:sp>
        <p:nvSpPr>
          <p:cNvPr id="7" name="TextBox 6"/>
          <p:cNvSpPr txBox="1"/>
          <p:nvPr/>
        </p:nvSpPr>
        <p:spPr>
          <a:xfrm>
            <a:off x="531812" y="2852166"/>
            <a:ext cx="3352800" cy="369332"/>
          </a:xfrm>
          <a:prstGeom prst="rect">
            <a:avLst/>
          </a:prstGeom>
          <a:noFill/>
        </p:spPr>
        <p:txBody>
          <a:bodyPr wrap="square" rtlCol="0">
            <a:spAutoFit/>
          </a:bodyPr>
          <a:lstStyle/>
          <a:p>
            <a:r>
              <a:rPr lang="en-US" dirty="0"/>
              <a:t>Pin individual visualizations</a:t>
            </a:r>
          </a:p>
        </p:txBody>
      </p:sp>
      <p:sp>
        <p:nvSpPr>
          <p:cNvPr id="8" name="TextBox 7"/>
          <p:cNvSpPr txBox="1"/>
          <p:nvPr/>
        </p:nvSpPr>
        <p:spPr>
          <a:xfrm>
            <a:off x="4098924" y="1674304"/>
            <a:ext cx="7620000" cy="923330"/>
          </a:xfrm>
          <a:prstGeom prst="rect">
            <a:avLst/>
          </a:prstGeom>
          <a:noFill/>
        </p:spPr>
        <p:txBody>
          <a:bodyPr wrap="square" rtlCol="0">
            <a:spAutoFit/>
          </a:bodyPr>
          <a:lstStyle/>
          <a:p>
            <a:r>
              <a:rPr lang="en-US" dirty="0"/>
              <a:t>You can pin a report or an individual data visualization to an existing dashboard by selecting the dashboard by name or you can create a new dashboard by entering a new dashboard name.</a:t>
            </a:r>
          </a:p>
        </p:txBody>
      </p:sp>
      <p:sp>
        <p:nvSpPr>
          <p:cNvPr id="9" name="Date Placeholder 8"/>
          <p:cNvSpPr>
            <a:spLocks noGrp="1"/>
          </p:cNvSpPr>
          <p:nvPr>
            <p:ph type="dt" sz="half" idx="10"/>
          </p:nvPr>
        </p:nvSpPr>
        <p:spPr/>
        <p:txBody>
          <a:bodyPr/>
          <a:lstStyle/>
          <a:p>
            <a:r>
              <a:rPr lang="en-US"/>
              <a:t>4/8/2017</a:t>
            </a:r>
          </a:p>
        </p:txBody>
      </p:sp>
      <p:sp>
        <p:nvSpPr>
          <p:cNvPr id="10" name="Footer Placeholder 9"/>
          <p:cNvSpPr>
            <a:spLocks noGrp="1"/>
          </p:cNvSpPr>
          <p:nvPr>
            <p:ph type="ftr" sz="quarter" idx="11"/>
          </p:nvPr>
        </p:nvSpPr>
        <p:spPr/>
        <p:txBody>
          <a:bodyPr/>
          <a:lstStyle/>
          <a:p>
            <a:r>
              <a:rPr lang="en-US"/>
              <a:t>Orlando's 2017 Code Camp</a:t>
            </a:r>
          </a:p>
        </p:txBody>
      </p:sp>
    </p:spTree>
    <p:extLst>
      <p:ext uri="{BB962C8B-B14F-4D97-AF65-F5344CB8AC3E}">
        <p14:creationId xmlns:p14="http://schemas.microsoft.com/office/powerpoint/2010/main" val="27617270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2" y="381000"/>
            <a:ext cx="10971372" cy="609600"/>
          </a:xfrm>
        </p:spPr>
        <p:txBody>
          <a:bodyPr/>
          <a:lstStyle/>
          <a:p>
            <a:r>
              <a:rPr lang="en-US" dirty="0"/>
              <a:t>Viewing Dashboards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840" y="1514856"/>
            <a:ext cx="2857500" cy="220027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9812" y="1524000"/>
            <a:ext cx="8179629" cy="4644540"/>
          </a:xfrm>
          <a:prstGeom prst="rect">
            <a:avLst/>
          </a:prstGeom>
          <a:ln w="15875" cmpd="thickThin">
            <a:solidFill>
              <a:schemeClr val="accent1"/>
            </a:solidFill>
          </a:ln>
        </p:spPr>
      </p:pic>
      <p:sp>
        <p:nvSpPr>
          <p:cNvPr id="5" name="TextBox 4"/>
          <p:cNvSpPr txBox="1"/>
          <p:nvPr/>
        </p:nvSpPr>
        <p:spPr>
          <a:xfrm>
            <a:off x="505840" y="3838880"/>
            <a:ext cx="2743200" cy="2308324"/>
          </a:xfrm>
          <a:prstGeom prst="rect">
            <a:avLst/>
          </a:prstGeom>
          <a:noFill/>
        </p:spPr>
        <p:txBody>
          <a:bodyPr wrap="square" rtlCol="0">
            <a:spAutoFit/>
          </a:bodyPr>
          <a:lstStyle/>
          <a:p>
            <a:r>
              <a:rPr lang="en-US" dirty="0"/>
              <a:t>After pinning your visualizations to dashboards, you can open any one you want by clicking on its name.</a:t>
            </a:r>
          </a:p>
          <a:p>
            <a:endParaRPr lang="en-US" dirty="0"/>
          </a:p>
          <a:p>
            <a:r>
              <a:rPr lang="en-US" dirty="0"/>
              <a:t>The asterisk indicates a new dashboard</a:t>
            </a:r>
          </a:p>
        </p:txBody>
      </p:sp>
      <p:sp>
        <p:nvSpPr>
          <p:cNvPr id="6" name="Date Placeholder 5"/>
          <p:cNvSpPr>
            <a:spLocks noGrp="1"/>
          </p:cNvSpPr>
          <p:nvPr>
            <p:ph type="dt" sz="half" idx="10"/>
          </p:nvPr>
        </p:nvSpPr>
        <p:spPr/>
        <p:txBody>
          <a:bodyPr/>
          <a:lstStyle/>
          <a:p>
            <a:r>
              <a:rPr lang="en-US"/>
              <a:t>4/8/2017</a:t>
            </a:r>
          </a:p>
        </p:txBody>
      </p:sp>
      <p:sp>
        <p:nvSpPr>
          <p:cNvPr id="7" name="Footer Placeholder 6"/>
          <p:cNvSpPr>
            <a:spLocks noGrp="1"/>
          </p:cNvSpPr>
          <p:nvPr>
            <p:ph type="ftr" sz="quarter" idx="11"/>
          </p:nvPr>
        </p:nvSpPr>
        <p:spPr/>
        <p:txBody>
          <a:bodyPr/>
          <a:lstStyle/>
          <a:p>
            <a:r>
              <a:rPr lang="en-US"/>
              <a:t>Orlando's 2017 Code Camp</a:t>
            </a:r>
          </a:p>
        </p:txBody>
      </p:sp>
    </p:spTree>
    <p:extLst>
      <p:ext uri="{BB962C8B-B14F-4D97-AF65-F5344CB8AC3E}">
        <p14:creationId xmlns:p14="http://schemas.microsoft.com/office/powerpoint/2010/main" val="33220214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12" y="304800"/>
            <a:ext cx="10971372" cy="609600"/>
          </a:xfrm>
        </p:spPr>
        <p:txBody>
          <a:bodyPr/>
          <a:lstStyle/>
          <a:p>
            <a:r>
              <a:rPr lang="en-US" dirty="0"/>
              <a:t>Querying the Data in your Dashboard</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012" y="1066800"/>
            <a:ext cx="4143375" cy="3389040"/>
          </a:xfrm>
          <a:prstGeom prst="rect">
            <a:avLst/>
          </a:prstGeom>
          <a:ln w="12700" cmpd="thickThin">
            <a:solidFill>
              <a:schemeClr val="accent1"/>
            </a:solidFill>
          </a:ln>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9536" y="2210241"/>
            <a:ext cx="6682750" cy="4101305"/>
          </a:xfrm>
          <a:prstGeom prst="rect">
            <a:avLst/>
          </a:prstGeom>
          <a:ln w="15875" cmpd="thickThin">
            <a:solidFill>
              <a:schemeClr val="accent1"/>
            </a:solidFill>
          </a:ln>
        </p:spPr>
      </p:pic>
      <p:sp>
        <p:nvSpPr>
          <p:cNvPr id="6" name="TextBox 5"/>
          <p:cNvSpPr txBox="1"/>
          <p:nvPr/>
        </p:nvSpPr>
        <p:spPr>
          <a:xfrm>
            <a:off x="5189536" y="1128087"/>
            <a:ext cx="6477000" cy="923330"/>
          </a:xfrm>
          <a:prstGeom prst="rect">
            <a:avLst/>
          </a:prstGeom>
          <a:noFill/>
        </p:spPr>
        <p:txBody>
          <a:bodyPr wrap="square" rtlCol="0">
            <a:spAutoFit/>
          </a:bodyPr>
          <a:lstStyle/>
          <a:p>
            <a:r>
              <a:rPr lang="en-US" dirty="0"/>
              <a:t>From the dashboard, you can ask questions about the data in the dashboard using English.   Power Bi determines the best way to display your answer, numeric, table, or chart.</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011" y="4693904"/>
            <a:ext cx="4143375" cy="1617642"/>
          </a:xfrm>
          <a:prstGeom prst="rect">
            <a:avLst/>
          </a:prstGeom>
          <a:ln w="15875" cmpd="thickThin">
            <a:solidFill>
              <a:schemeClr val="accent1"/>
            </a:solidFill>
          </a:ln>
        </p:spPr>
      </p:pic>
      <p:sp>
        <p:nvSpPr>
          <p:cNvPr id="4" name="Date Placeholder 3"/>
          <p:cNvSpPr>
            <a:spLocks noGrp="1"/>
          </p:cNvSpPr>
          <p:nvPr>
            <p:ph type="dt" sz="half" idx="10"/>
          </p:nvPr>
        </p:nvSpPr>
        <p:spPr/>
        <p:txBody>
          <a:bodyPr/>
          <a:lstStyle/>
          <a:p>
            <a:r>
              <a:rPr lang="en-US"/>
              <a:t>4/8/2017</a:t>
            </a:r>
          </a:p>
        </p:txBody>
      </p:sp>
      <p:sp>
        <p:nvSpPr>
          <p:cNvPr id="8" name="Footer Placeholder 7"/>
          <p:cNvSpPr>
            <a:spLocks noGrp="1"/>
          </p:cNvSpPr>
          <p:nvPr>
            <p:ph type="ftr" sz="quarter" idx="11"/>
          </p:nvPr>
        </p:nvSpPr>
        <p:spPr/>
        <p:txBody>
          <a:bodyPr/>
          <a:lstStyle/>
          <a:p>
            <a:r>
              <a:rPr lang="en-US"/>
              <a:t>Orlando's 2017 Code Camp</a:t>
            </a:r>
          </a:p>
        </p:txBody>
      </p:sp>
    </p:spTree>
    <p:extLst>
      <p:ext uri="{BB962C8B-B14F-4D97-AF65-F5344CB8AC3E}">
        <p14:creationId xmlns:p14="http://schemas.microsoft.com/office/powerpoint/2010/main" val="2062988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272" y="228600"/>
            <a:ext cx="10971372" cy="609600"/>
          </a:xfrm>
        </p:spPr>
        <p:txBody>
          <a:bodyPr/>
          <a:lstStyle/>
          <a:p>
            <a:r>
              <a:rPr lang="en-US" dirty="0"/>
              <a:t>Print your Reports &amp; Dashboards</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64079" y="2743200"/>
            <a:ext cx="2495156" cy="3666868"/>
          </a:xfrm>
          <a:prstGeom prst="rect">
            <a:avLst/>
          </a:prstGeom>
          <a:ln w="15875" cmpd="thickThin">
            <a:solidFill>
              <a:schemeClr val="accent1"/>
            </a:solidFill>
          </a:ln>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3682" y="1295400"/>
            <a:ext cx="6620962" cy="5219700"/>
          </a:xfrm>
          <a:prstGeom prst="rect">
            <a:avLst/>
          </a:prstGeom>
          <a:ln w="15875" cmpd="thickThin">
            <a:solidFill>
              <a:schemeClr val="accent1"/>
            </a:solidFill>
          </a:ln>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4812" y="895695"/>
            <a:ext cx="2984423" cy="1562789"/>
          </a:xfrm>
          <a:prstGeom prst="rect">
            <a:avLst/>
          </a:prstGeom>
        </p:spPr>
      </p:pic>
      <p:sp>
        <p:nvSpPr>
          <p:cNvPr id="6" name="TextBox 5"/>
          <p:cNvSpPr txBox="1"/>
          <p:nvPr/>
        </p:nvSpPr>
        <p:spPr>
          <a:xfrm>
            <a:off x="567835" y="1295400"/>
            <a:ext cx="994753" cy="646331"/>
          </a:xfrm>
          <a:prstGeom prst="rect">
            <a:avLst/>
          </a:prstGeom>
          <a:noFill/>
        </p:spPr>
        <p:txBody>
          <a:bodyPr wrap="square" rtlCol="0">
            <a:spAutoFit/>
          </a:bodyPr>
          <a:lstStyle/>
          <a:p>
            <a:pPr algn="r"/>
            <a:r>
              <a:rPr lang="en-US" dirty="0"/>
              <a:t>Print Report</a:t>
            </a:r>
          </a:p>
        </p:txBody>
      </p:sp>
      <p:sp>
        <p:nvSpPr>
          <p:cNvPr id="7" name="TextBox 6"/>
          <p:cNvSpPr txBox="1"/>
          <p:nvPr/>
        </p:nvSpPr>
        <p:spPr>
          <a:xfrm>
            <a:off x="491832" y="3810000"/>
            <a:ext cx="1447800" cy="646331"/>
          </a:xfrm>
          <a:prstGeom prst="rect">
            <a:avLst/>
          </a:prstGeom>
          <a:noFill/>
        </p:spPr>
        <p:txBody>
          <a:bodyPr wrap="square" rtlCol="0">
            <a:spAutoFit/>
          </a:bodyPr>
          <a:lstStyle/>
          <a:p>
            <a:pPr algn="r"/>
            <a:r>
              <a:rPr lang="en-US" dirty="0"/>
              <a:t>Print Dashboard</a:t>
            </a:r>
          </a:p>
        </p:txBody>
      </p:sp>
      <p:sp>
        <p:nvSpPr>
          <p:cNvPr id="8" name="Date Placeholder 7"/>
          <p:cNvSpPr>
            <a:spLocks noGrp="1"/>
          </p:cNvSpPr>
          <p:nvPr>
            <p:ph type="dt" sz="half" idx="10"/>
          </p:nvPr>
        </p:nvSpPr>
        <p:spPr/>
        <p:txBody>
          <a:bodyPr/>
          <a:lstStyle/>
          <a:p>
            <a:r>
              <a:rPr lang="en-US"/>
              <a:t>4/8/2017</a:t>
            </a:r>
          </a:p>
        </p:txBody>
      </p:sp>
      <p:sp>
        <p:nvSpPr>
          <p:cNvPr id="9" name="Footer Placeholder 8"/>
          <p:cNvSpPr>
            <a:spLocks noGrp="1"/>
          </p:cNvSpPr>
          <p:nvPr>
            <p:ph type="ftr" sz="quarter" idx="11"/>
          </p:nvPr>
        </p:nvSpPr>
        <p:spPr/>
        <p:txBody>
          <a:bodyPr/>
          <a:lstStyle/>
          <a:p>
            <a:r>
              <a:rPr lang="en-US"/>
              <a:t>Orlando's 2017 Code Camp</a:t>
            </a:r>
          </a:p>
        </p:txBody>
      </p:sp>
    </p:spTree>
    <p:extLst>
      <p:ext uri="{BB962C8B-B14F-4D97-AF65-F5344CB8AC3E}">
        <p14:creationId xmlns:p14="http://schemas.microsoft.com/office/powerpoint/2010/main" val="28722141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2" y="304800"/>
            <a:ext cx="10971372" cy="609600"/>
          </a:xfrm>
        </p:spPr>
        <p:txBody>
          <a:bodyPr/>
          <a:lstStyle/>
          <a:p>
            <a:r>
              <a:rPr lang="en-US" dirty="0"/>
              <a:t>Check How the Dashboard Will Look on Your Phone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8476" y="1219200"/>
            <a:ext cx="5705475" cy="5356516"/>
          </a:xfrm>
          <a:prstGeom prst="rect">
            <a:avLst/>
          </a:prstGeom>
          <a:ln w="15875" cmpd="thickThin">
            <a:solidFill>
              <a:schemeClr val="accent1"/>
            </a:solidFill>
          </a:ln>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1012" y="3127666"/>
            <a:ext cx="2286000" cy="3448050"/>
          </a:xfrm>
          <a:prstGeom prst="rect">
            <a:avLst/>
          </a:prstGeom>
          <a:ln w="15875" cmpd="thickThin">
            <a:solidFill>
              <a:schemeClr val="accent1"/>
            </a:solidFill>
          </a:ln>
        </p:spPr>
      </p:pic>
      <p:sp>
        <p:nvSpPr>
          <p:cNvPr id="5" name="TextBox 4"/>
          <p:cNvSpPr txBox="1"/>
          <p:nvPr/>
        </p:nvSpPr>
        <p:spPr>
          <a:xfrm>
            <a:off x="608012" y="1219200"/>
            <a:ext cx="5105400" cy="1754326"/>
          </a:xfrm>
          <a:prstGeom prst="rect">
            <a:avLst/>
          </a:prstGeom>
          <a:noFill/>
        </p:spPr>
        <p:txBody>
          <a:bodyPr wrap="square" rtlCol="0">
            <a:spAutoFit/>
          </a:bodyPr>
          <a:lstStyle/>
          <a:p>
            <a:r>
              <a:rPr lang="en-US" dirty="0"/>
              <a:t>You don’t have to have or even open a smartphone to see how your dashboard looks on a this small screen format.  All you need to do is select Phone from the Edit View options.  You can resize, reorder and remove individual tiles from the phone view without affecting the web view.</a:t>
            </a:r>
          </a:p>
        </p:txBody>
      </p:sp>
      <p:sp>
        <p:nvSpPr>
          <p:cNvPr id="6" name="Date Placeholder 5"/>
          <p:cNvSpPr>
            <a:spLocks noGrp="1"/>
          </p:cNvSpPr>
          <p:nvPr>
            <p:ph type="dt" sz="half" idx="10"/>
          </p:nvPr>
        </p:nvSpPr>
        <p:spPr/>
        <p:txBody>
          <a:bodyPr/>
          <a:lstStyle/>
          <a:p>
            <a:r>
              <a:rPr lang="en-US"/>
              <a:t>4/8/2017</a:t>
            </a:r>
          </a:p>
        </p:txBody>
      </p:sp>
      <p:sp>
        <p:nvSpPr>
          <p:cNvPr id="7" name="Footer Placeholder 6"/>
          <p:cNvSpPr>
            <a:spLocks noGrp="1"/>
          </p:cNvSpPr>
          <p:nvPr>
            <p:ph type="ftr" sz="quarter" idx="11"/>
          </p:nvPr>
        </p:nvSpPr>
        <p:spPr/>
        <p:txBody>
          <a:bodyPr/>
          <a:lstStyle/>
          <a:p>
            <a:r>
              <a:rPr lang="en-US"/>
              <a:t>Orlando's 2017 Code Camp</a:t>
            </a:r>
          </a:p>
        </p:txBody>
      </p:sp>
    </p:spTree>
    <p:extLst>
      <p:ext uri="{BB962C8B-B14F-4D97-AF65-F5344CB8AC3E}">
        <p14:creationId xmlns:p14="http://schemas.microsoft.com/office/powerpoint/2010/main" val="31603450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304800"/>
            <a:ext cx="10971372" cy="609600"/>
          </a:xfrm>
        </p:spPr>
        <p:txBody>
          <a:bodyPr/>
          <a:lstStyle/>
          <a:p>
            <a:r>
              <a:rPr lang="en-US" dirty="0"/>
              <a:t>Get the Code to Publish Your Report to the Web</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212" y="1600200"/>
            <a:ext cx="4643716" cy="243167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2313" y="1524000"/>
            <a:ext cx="6133271" cy="4343781"/>
          </a:xfrm>
          <a:prstGeom prst="rect">
            <a:avLst/>
          </a:prstGeom>
          <a:ln w="15875" cmpd="thickThin">
            <a:solidFill>
              <a:schemeClr val="accent1"/>
            </a:solidFill>
          </a:ln>
        </p:spPr>
      </p:pic>
      <p:sp>
        <p:nvSpPr>
          <p:cNvPr id="5" name="TextBox 4"/>
          <p:cNvSpPr txBox="1"/>
          <p:nvPr/>
        </p:nvSpPr>
        <p:spPr>
          <a:xfrm>
            <a:off x="1177270" y="4267200"/>
            <a:ext cx="3657600" cy="1477328"/>
          </a:xfrm>
          <a:prstGeom prst="rect">
            <a:avLst/>
          </a:prstGeom>
          <a:noFill/>
        </p:spPr>
        <p:txBody>
          <a:bodyPr wrap="square" rtlCol="0">
            <a:spAutoFit/>
          </a:bodyPr>
          <a:lstStyle/>
          <a:p>
            <a:r>
              <a:rPr lang="en-US" dirty="0"/>
              <a:t>When you select: Publish to Web, a dialog provides a link you can use on a web page, not just in email, and the &lt;iframe&gt; code to embed the report in any web page.</a:t>
            </a:r>
          </a:p>
        </p:txBody>
      </p:sp>
      <p:sp>
        <p:nvSpPr>
          <p:cNvPr id="6" name="Date Placeholder 5"/>
          <p:cNvSpPr>
            <a:spLocks noGrp="1"/>
          </p:cNvSpPr>
          <p:nvPr>
            <p:ph type="dt" sz="half" idx="10"/>
          </p:nvPr>
        </p:nvSpPr>
        <p:spPr/>
        <p:txBody>
          <a:bodyPr/>
          <a:lstStyle/>
          <a:p>
            <a:r>
              <a:rPr lang="en-US"/>
              <a:t>4/8/2017</a:t>
            </a:r>
          </a:p>
        </p:txBody>
      </p:sp>
      <p:sp>
        <p:nvSpPr>
          <p:cNvPr id="7" name="Footer Placeholder 6"/>
          <p:cNvSpPr>
            <a:spLocks noGrp="1"/>
          </p:cNvSpPr>
          <p:nvPr>
            <p:ph type="ftr" sz="quarter" idx="11"/>
          </p:nvPr>
        </p:nvSpPr>
        <p:spPr/>
        <p:txBody>
          <a:bodyPr/>
          <a:lstStyle/>
          <a:p>
            <a:r>
              <a:rPr lang="en-US"/>
              <a:t>Orlando's 2017 Code Camp</a:t>
            </a:r>
          </a:p>
        </p:txBody>
      </p:sp>
    </p:spTree>
    <p:extLst>
      <p:ext uri="{BB962C8B-B14F-4D97-AF65-F5344CB8AC3E}">
        <p14:creationId xmlns:p14="http://schemas.microsoft.com/office/powerpoint/2010/main" val="27937721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12" y="304800"/>
            <a:ext cx="10971372" cy="685800"/>
          </a:xfrm>
        </p:spPr>
        <p:txBody>
          <a:bodyPr/>
          <a:lstStyle/>
          <a:p>
            <a:r>
              <a:rPr lang="en-US" dirty="0"/>
              <a:t>How Your Report Might Look on a Web Page</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04011" y="1723026"/>
            <a:ext cx="4875372" cy="1202147"/>
          </a:xfrm>
          <a:prstGeom prst="rect">
            <a:avLst/>
          </a:prstGeom>
          <a:ln w="15875" cmpd="thickThin">
            <a:solidFill>
              <a:schemeClr val="accent1"/>
            </a:solidFill>
          </a:ln>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4012" y="3657600"/>
            <a:ext cx="4875371" cy="1990725"/>
          </a:xfrm>
          <a:prstGeom prst="rect">
            <a:avLst/>
          </a:prstGeom>
          <a:ln w="15875" cmpd="thickThin">
            <a:solidFill>
              <a:schemeClr val="accent1"/>
            </a:solidFill>
          </a:ln>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012" y="1447799"/>
            <a:ext cx="5715000" cy="4686719"/>
          </a:xfrm>
          <a:prstGeom prst="rect">
            <a:avLst/>
          </a:prstGeom>
          <a:ln w="15875" cmpd="thickThin">
            <a:solidFill>
              <a:schemeClr val="accent1"/>
            </a:solidFill>
          </a:ln>
        </p:spPr>
      </p:pic>
      <p:sp>
        <p:nvSpPr>
          <p:cNvPr id="5" name="TextBox 4"/>
          <p:cNvSpPr txBox="1"/>
          <p:nvPr/>
        </p:nvSpPr>
        <p:spPr>
          <a:xfrm>
            <a:off x="6704012" y="1371600"/>
            <a:ext cx="4724400" cy="369332"/>
          </a:xfrm>
          <a:prstGeom prst="rect">
            <a:avLst/>
          </a:prstGeom>
          <a:noFill/>
        </p:spPr>
        <p:txBody>
          <a:bodyPr wrap="square" rtlCol="0">
            <a:spAutoFit/>
          </a:bodyPr>
          <a:lstStyle/>
          <a:p>
            <a:r>
              <a:rPr lang="en-US" dirty="0"/>
              <a:t>Add a simple hyperlink:</a:t>
            </a:r>
          </a:p>
        </p:txBody>
      </p:sp>
      <p:sp>
        <p:nvSpPr>
          <p:cNvPr id="6" name="TextBox 5"/>
          <p:cNvSpPr txBox="1"/>
          <p:nvPr/>
        </p:nvSpPr>
        <p:spPr>
          <a:xfrm>
            <a:off x="6704011" y="3276600"/>
            <a:ext cx="4800601" cy="380999"/>
          </a:xfrm>
          <a:prstGeom prst="rect">
            <a:avLst/>
          </a:prstGeom>
          <a:noFill/>
        </p:spPr>
        <p:txBody>
          <a:bodyPr wrap="square" rtlCol="0">
            <a:spAutoFit/>
          </a:bodyPr>
          <a:lstStyle/>
          <a:p>
            <a:r>
              <a:rPr lang="en-US" dirty="0"/>
              <a:t>Or embed the code for the report</a:t>
            </a:r>
          </a:p>
        </p:txBody>
      </p:sp>
      <p:sp>
        <p:nvSpPr>
          <p:cNvPr id="8" name="TextBox 7"/>
          <p:cNvSpPr txBox="1"/>
          <p:nvPr/>
        </p:nvSpPr>
        <p:spPr>
          <a:xfrm>
            <a:off x="6704011" y="6019800"/>
            <a:ext cx="5365571" cy="369332"/>
          </a:xfrm>
          <a:prstGeom prst="rect">
            <a:avLst/>
          </a:prstGeom>
          <a:noFill/>
        </p:spPr>
        <p:txBody>
          <a:bodyPr wrap="none" rtlCol="0">
            <a:spAutoFit/>
          </a:bodyPr>
          <a:lstStyle/>
          <a:p>
            <a:r>
              <a:rPr lang="en-US" dirty="0">
                <a:solidFill>
                  <a:schemeClr val="accent5">
                    <a:lumMod val="50000"/>
                  </a:schemeClr>
                </a:solidFill>
                <a:hlinkClick r:id="rId5"/>
              </a:rPr>
              <a:t>http://districtcollaboration.ocps.net/team/webservices</a:t>
            </a:r>
            <a:r>
              <a:rPr lang="en-US" dirty="0">
                <a:solidFill>
                  <a:schemeClr val="accent5">
                    <a:lumMod val="50000"/>
                  </a:schemeClr>
                </a:solidFill>
              </a:rPr>
              <a:t> </a:t>
            </a:r>
          </a:p>
        </p:txBody>
      </p:sp>
      <p:sp>
        <p:nvSpPr>
          <p:cNvPr id="9" name="Date Placeholder 8"/>
          <p:cNvSpPr>
            <a:spLocks noGrp="1"/>
          </p:cNvSpPr>
          <p:nvPr>
            <p:ph type="dt" sz="half" idx="10"/>
          </p:nvPr>
        </p:nvSpPr>
        <p:spPr/>
        <p:txBody>
          <a:bodyPr/>
          <a:lstStyle/>
          <a:p>
            <a:r>
              <a:rPr lang="en-US"/>
              <a:t>4/8/2017</a:t>
            </a:r>
          </a:p>
        </p:txBody>
      </p:sp>
      <p:sp>
        <p:nvSpPr>
          <p:cNvPr id="10" name="Footer Placeholder 9"/>
          <p:cNvSpPr>
            <a:spLocks noGrp="1"/>
          </p:cNvSpPr>
          <p:nvPr>
            <p:ph type="ftr" sz="quarter" idx="11"/>
          </p:nvPr>
        </p:nvSpPr>
        <p:spPr/>
        <p:txBody>
          <a:bodyPr/>
          <a:lstStyle/>
          <a:p>
            <a:r>
              <a:rPr lang="en-US"/>
              <a:t>Orlando's 2017 Code Camp</a:t>
            </a:r>
          </a:p>
        </p:txBody>
      </p:sp>
    </p:spTree>
    <p:extLst>
      <p:ext uri="{BB962C8B-B14F-4D97-AF65-F5344CB8AC3E}">
        <p14:creationId xmlns:p14="http://schemas.microsoft.com/office/powerpoint/2010/main" val="18214232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152400"/>
            <a:ext cx="10971372" cy="762000"/>
          </a:xfrm>
        </p:spPr>
        <p:txBody>
          <a:bodyPr/>
          <a:lstStyle/>
          <a:p>
            <a:r>
              <a:rPr lang="en-US" dirty="0"/>
              <a:t>So How About Some Helpful Dashboard Guidelines</a:t>
            </a:r>
          </a:p>
        </p:txBody>
      </p:sp>
      <p:graphicFrame>
        <p:nvGraphicFramePr>
          <p:cNvPr id="3" name="Table 2"/>
          <p:cNvGraphicFramePr>
            <a:graphicFrameLocks noGrp="1"/>
          </p:cNvGraphicFramePr>
          <p:nvPr>
            <p:extLst>
              <p:ext uri="{D42A27DB-BD31-4B8C-83A1-F6EECF244321}">
                <p14:modId xmlns:p14="http://schemas.microsoft.com/office/powerpoint/2010/main" val="2066862662"/>
              </p:ext>
            </p:extLst>
          </p:nvPr>
        </p:nvGraphicFramePr>
        <p:xfrm>
          <a:off x="608012" y="1524000"/>
          <a:ext cx="10972800" cy="458216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8229600">
                  <a:extLst>
                    <a:ext uri="{9D8B030D-6E8A-4147-A177-3AD203B41FA5}">
                      <a16:colId xmlns:a16="http://schemas.microsoft.com/office/drawing/2014/main" val="20001"/>
                    </a:ext>
                  </a:extLst>
                </a:gridCol>
              </a:tblGrid>
              <a:tr h="370840">
                <a:tc>
                  <a:txBody>
                    <a:bodyPr/>
                    <a:lstStyle/>
                    <a:p>
                      <a:r>
                        <a:rPr lang="en-US" dirty="0"/>
                        <a:t>Guideline</a:t>
                      </a:r>
                    </a:p>
                  </a:txBody>
                  <a:tcPr/>
                </a:tc>
                <a:tc>
                  <a:txBody>
                    <a:bodyPr/>
                    <a:lstStyle/>
                    <a:p>
                      <a:r>
                        <a:rPr lang="en-US" dirty="0"/>
                        <a:t>Description</a:t>
                      </a:r>
                    </a:p>
                  </a:txBody>
                  <a:tcPr/>
                </a:tc>
                <a:extLst>
                  <a:ext uri="{0D108BD9-81ED-4DB2-BD59-A6C34878D82A}">
                    <a16:rowId xmlns:a16="http://schemas.microsoft.com/office/drawing/2014/main" val="10000"/>
                  </a:ext>
                </a:extLst>
              </a:tr>
              <a:tr h="370840">
                <a:tc>
                  <a:txBody>
                    <a:bodyPr/>
                    <a:lstStyle/>
                    <a:p>
                      <a:r>
                        <a:rPr lang="en-US" dirty="0"/>
                        <a:t>Start with the end</a:t>
                      </a:r>
                    </a:p>
                  </a:txBody>
                  <a:tcPr/>
                </a:tc>
                <a:tc>
                  <a:txBody>
                    <a:bodyPr/>
                    <a:lstStyle/>
                    <a:p>
                      <a:r>
                        <a:rPr lang="en-US" dirty="0"/>
                        <a:t>This is almost like creating a new program.  What decisions</a:t>
                      </a:r>
                      <a:r>
                        <a:rPr lang="en-US" baseline="0" dirty="0"/>
                        <a:t> will this dashboard attempt to answer and who within the organization needs to know.</a:t>
                      </a:r>
                      <a:endParaRPr lang="en-US" dirty="0"/>
                    </a:p>
                  </a:txBody>
                  <a:tcPr/>
                </a:tc>
                <a:extLst>
                  <a:ext uri="{0D108BD9-81ED-4DB2-BD59-A6C34878D82A}">
                    <a16:rowId xmlns:a16="http://schemas.microsoft.com/office/drawing/2014/main" val="10001"/>
                  </a:ext>
                </a:extLst>
              </a:tr>
              <a:tr h="370840">
                <a:tc>
                  <a:txBody>
                    <a:bodyPr/>
                    <a:lstStyle/>
                    <a:p>
                      <a:r>
                        <a:rPr lang="en-US" dirty="0"/>
                        <a:t>How</a:t>
                      </a:r>
                      <a:r>
                        <a:rPr lang="en-US" baseline="0" dirty="0"/>
                        <a:t> much interaction is needed?</a:t>
                      </a:r>
                      <a:endParaRPr lang="en-US" dirty="0"/>
                    </a:p>
                  </a:txBody>
                  <a:tcPr/>
                </a:tc>
                <a:tc>
                  <a:txBody>
                    <a:bodyPr/>
                    <a:lstStyle/>
                    <a:p>
                      <a:r>
                        <a:rPr lang="en-US" dirty="0"/>
                        <a:t>Some users just want to see the results of the analysis.  Others</a:t>
                      </a:r>
                      <a:r>
                        <a:rPr lang="en-US" baseline="0" dirty="0"/>
                        <a:t> will want to drill down into the data.</a:t>
                      </a:r>
                      <a:endParaRPr lang="en-US" dirty="0"/>
                    </a:p>
                  </a:txBody>
                  <a:tcPr/>
                </a:tc>
                <a:extLst>
                  <a:ext uri="{0D108BD9-81ED-4DB2-BD59-A6C34878D82A}">
                    <a16:rowId xmlns:a16="http://schemas.microsoft.com/office/drawing/2014/main" val="10002"/>
                  </a:ext>
                </a:extLst>
              </a:tr>
              <a:tr h="370840">
                <a:tc>
                  <a:txBody>
                    <a:bodyPr/>
                    <a:lstStyle/>
                    <a:p>
                      <a:r>
                        <a:rPr lang="en-US" dirty="0"/>
                        <a:t>Focus</a:t>
                      </a:r>
                      <a:r>
                        <a:rPr lang="en-US" baseline="0" dirty="0"/>
                        <a:t> on one thing at a time</a:t>
                      </a:r>
                      <a:endParaRPr lang="en-US" dirty="0"/>
                    </a:p>
                  </a:txBody>
                  <a:tcPr/>
                </a:tc>
                <a:tc>
                  <a:txBody>
                    <a:bodyPr/>
                    <a:lstStyle/>
                    <a:p>
                      <a:r>
                        <a:rPr lang="en-US" dirty="0"/>
                        <a:t>Use</a:t>
                      </a:r>
                      <a:r>
                        <a:rPr lang="en-US" baseline="0" dirty="0"/>
                        <a:t> different dashboards to show how different categories affect a single measure and to show how a single category can affect different measures.</a:t>
                      </a:r>
                    </a:p>
                  </a:txBody>
                  <a:tcPr/>
                </a:tc>
                <a:extLst>
                  <a:ext uri="{0D108BD9-81ED-4DB2-BD59-A6C34878D82A}">
                    <a16:rowId xmlns:a16="http://schemas.microsoft.com/office/drawing/2014/main" val="10003"/>
                  </a:ext>
                </a:extLst>
              </a:tr>
              <a:tr h="370840">
                <a:tc>
                  <a:txBody>
                    <a:bodyPr/>
                    <a:lstStyle/>
                    <a:p>
                      <a:r>
                        <a:rPr lang="en-US" dirty="0"/>
                        <a:t>Formatting is Important</a:t>
                      </a:r>
                    </a:p>
                  </a:txBody>
                  <a:tcPr/>
                </a:tc>
                <a:tc>
                  <a:txBody>
                    <a:bodyPr/>
                    <a:lstStyle/>
                    <a:p>
                      <a:r>
                        <a:rPr lang="en-US" baseline="0" dirty="0"/>
                        <a:t>Be careful how you format numbers, the use of colors, additional text, titles.</a:t>
                      </a:r>
                    </a:p>
                  </a:txBody>
                  <a:tcPr/>
                </a:tc>
                <a:extLst>
                  <a:ext uri="{0D108BD9-81ED-4DB2-BD59-A6C34878D82A}">
                    <a16:rowId xmlns:a16="http://schemas.microsoft.com/office/drawing/2014/main" val="10004"/>
                  </a:ext>
                </a:extLst>
              </a:tr>
              <a:tr h="370840">
                <a:tc>
                  <a:txBody>
                    <a:bodyPr/>
                    <a:lstStyle/>
                    <a:p>
                      <a:r>
                        <a:rPr lang="en-US" dirty="0"/>
                        <a:t>Carefully select the visualization</a:t>
                      </a:r>
                    </a:p>
                  </a:txBody>
                  <a:tcPr/>
                </a:tc>
                <a:tc>
                  <a:txBody>
                    <a:bodyPr/>
                    <a:lstStyle/>
                    <a:p>
                      <a:r>
                        <a:rPr lang="en-US" baseline="0" dirty="0"/>
                        <a:t>While there are many different visualizations, some are better than others when trying to get your point across and not just chart the data.</a:t>
                      </a:r>
                    </a:p>
                  </a:txBody>
                  <a:tcPr/>
                </a:tc>
                <a:extLst>
                  <a:ext uri="{0D108BD9-81ED-4DB2-BD59-A6C34878D82A}">
                    <a16:rowId xmlns:a16="http://schemas.microsoft.com/office/drawing/2014/main" val="10005"/>
                  </a:ext>
                </a:extLst>
              </a:tr>
              <a:tr h="370840">
                <a:tc>
                  <a:txBody>
                    <a:bodyPr/>
                    <a:lstStyle/>
                    <a:p>
                      <a:r>
                        <a:rPr lang="en-US" dirty="0"/>
                        <a:t>Position Visualization based on importance</a:t>
                      </a:r>
                    </a:p>
                  </a:txBody>
                  <a:tcPr/>
                </a:tc>
                <a:tc>
                  <a:txBody>
                    <a:bodyPr/>
                    <a:lstStyle/>
                    <a:p>
                      <a:r>
                        <a:rPr lang="en-US" baseline="0" dirty="0"/>
                        <a:t>Because most people read top-down, left right, put your most important information and visualization on the upper left corner and spread right and down from there.</a:t>
                      </a:r>
                    </a:p>
                  </a:txBody>
                  <a:tcPr/>
                </a:tc>
                <a:extLst>
                  <a:ext uri="{0D108BD9-81ED-4DB2-BD59-A6C34878D82A}">
                    <a16:rowId xmlns:a16="http://schemas.microsoft.com/office/drawing/2014/main" val="10006"/>
                  </a:ext>
                </a:extLst>
              </a:tr>
              <a:tr h="370840">
                <a:tc>
                  <a:txBody>
                    <a:bodyPr/>
                    <a:lstStyle/>
                    <a:p>
                      <a:r>
                        <a:rPr lang="en-US" dirty="0"/>
                        <a:t>Decide</a:t>
                      </a:r>
                      <a:r>
                        <a:rPr lang="en-US" baseline="0" dirty="0"/>
                        <a:t> what you are trying to show</a:t>
                      </a:r>
                      <a:endParaRPr lang="en-US" dirty="0"/>
                    </a:p>
                  </a:txBody>
                  <a:tcPr/>
                </a:tc>
                <a:tc>
                  <a:txBody>
                    <a:bodyPr/>
                    <a:lstStyle/>
                    <a:p>
                      <a:r>
                        <a:rPr lang="en-US" baseline="0" dirty="0"/>
                        <a:t>Are you trying to show patterns/relationships, trends, comparisons or deviations, or outliers.</a:t>
                      </a:r>
                    </a:p>
                  </a:txBody>
                  <a:tcPr/>
                </a:tc>
                <a:extLst>
                  <a:ext uri="{0D108BD9-81ED-4DB2-BD59-A6C34878D82A}">
                    <a16:rowId xmlns:a16="http://schemas.microsoft.com/office/drawing/2014/main" val="10007"/>
                  </a:ext>
                </a:extLst>
              </a:tr>
            </a:tbl>
          </a:graphicData>
        </a:graphic>
      </p:graphicFrame>
      <p:sp>
        <p:nvSpPr>
          <p:cNvPr id="4" name="Date Placeholder 3"/>
          <p:cNvSpPr>
            <a:spLocks noGrp="1"/>
          </p:cNvSpPr>
          <p:nvPr>
            <p:ph type="dt" sz="half" idx="10"/>
          </p:nvPr>
        </p:nvSpPr>
        <p:spPr/>
        <p:txBody>
          <a:bodyPr/>
          <a:lstStyle/>
          <a:p>
            <a:r>
              <a:rPr lang="en-US"/>
              <a:t>4/8/2017</a:t>
            </a:r>
          </a:p>
        </p:txBody>
      </p:sp>
      <p:sp>
        <p:nvSpPr>
          <p:cNvPr id="5" name="Footer Placeholder 4"/>
          <p:cNvSpPr>
            <a:spLocks noGrp="1"/>
          </p:cNvSpPr>
          <p:nvPr>
            <p:ph type="ftr" sz="quarter" idx="11"/>
          </p:nvPr>
        </p:nvSpPr>
        <p:spPr/>
        <p:txBody>
          <a:bodyPr/>
          <a:lstStyle/>
          <a:p>
            <a:r>
              <a:rPr lang="en-US"/>
              <a:t>Orlando's 2017 Code Camp</a:t>
            </a:r>
          </a:p>
        </p:txBody>
      </p:sp>
    </p:spTree>
    <p:extLst>
      <p:ext uri="{BB962C8B-B14F-4D97-AF65-F5344CB8AC3E}">
        <p14:creationId xmlns:p14="http://schemas.microsoft.com/office/powerpoint/2010/main" val="3683131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812" y="1081003"/>
            <a:ext cx="4267200" cy="914400"/>
          </a:xfrm>
        </p:spPr>
        <p:txBody>
          <a:bodyPr>
            <a:normAutofit/>
          </a:bodyPr>
          <a:lstStyle/>
          <a:p>
            <a:pPr algn="ctr"/>
            <a:r>
              <a:rPr lang="en-US" sz="4800" b="1" dirty="0"/>
              <a:t>Questions</a:t>
            </a:r>
          </a:p>
        </p:txBody>
      </p:sp>
      <p:sp>
        <p:nvSpPr>
          <p:cNvPr id="3" name="Subtitle 4"/>
          <p:cNvSpPr txBox="1">
            <a:spLocks/>
          </p:cNvSpPr>
          <p:nvPr/>
        </p:nvSpPr>
        <p:spPr>
          <a:xfrm>
            <a:off x="609441" y="3455978"/>
            <a:ext cx="8259609" cy="2907299"/>
          </a:xfrm>
          <a:prstGeom prst="rect">
            <a:avLst/>
          </a:prstGeom>
        </p:spPr>
        <p:txBody>
          <a:bodyPr vert="horz" lIns="91416" tIns="45708" rIns="91416" bIns="45708" rtlCol="0">
            <a:normAutofit/>
          </a:bodyPr>
          <a:lstStyle>
            <a:lvl1pPr marL="167923" indent="-167923" algn="l" defTabSz="685983" rtl="0" eaLnBrk="1" latinLnBrk="0" hangingPunct="1">
              <a:lnSpc>
                <a:spcPct val="90000"/>
              </a:lnSpc>
              <a:spcBef>
                <a:spcPts val="1350"/>
              </a:spcBef>
              <a:buClr>
                <a:schemeClr val="accent1"/>
              </a:buClr>
              <a:buSzPct val="100000"/>
              <a:buFont typeface="Arial" pitchFamily="34" charset="0"/>
              <a:buChar char="•"/>
              <a:defRPr sz="1800" kern="1200">
                <a:solidFill>
                  <a:schemeClr val="tx1"/>
                </a:solidFill>
                <a:latin typeface="+mn-lt"/>
                <a:ea typeface="+mn-ea"/>
                <a:cs typeface="+mn-cs"/>
              </a:defRPr>
            </a:lvl1pPr>
            <a:lvl2pPr marL="347755" indent="-173878" algn="l" defTabSz="685983" rtl="0" eaLnBrk="1" latinLnBrk="0" hangingPunct="1">
              <a:lnSpc>
                <a:spcPct val="90000"/>
              </a:lnSpc>
              <a:spcBef>
                <a:spcPts val="900"/>
              </a:spcBef>
              <a:buClr>
                <a:schemeClr val="accent1"/>
              </a:buClr>
              <a:buSzPct val="100000"/>
              <a:buFont typeface="Arial" pitchFamily="34" charset="0"/>
              <a:buChar char="•"/>
              <a:defRPr sz="1500" kern="1200">
                <a:solidFill>
                  <a:schemeClr val="tx1"/>
                </a:solidFill>
                <a:latin typeface="+mn-lt"/>
                <a:ea typeface="+mn-ea"/>
                <a:cs typeface="+mn-cs"/>
              </a:defRPr>
            </a:lvl2pPr>
            <a:lvl3pPr marL="512105" indent="-164350" algn="l" defTabSz="685983" rtl="0" eaLnBrk="1" latinLnBrk="0" hangingPunct="1">
              <a:lnSpc>
                <a:spcPct val="90000"/>
              </a:lnSpc>
              <a:spcBef>
                <a:spcPts val="450"/>
              </a:spcBef>
              <a:buClr>
                <a:schemeClr val="accent1"/>
              </a:buClr>
              <a:buSzPct val="100000"/>
              <a:buFont typeface="Arial" pitchFamily="34" charset="0"/>
              <a:buChar char="•"/>
              <a:defRPr sz="1350" kern="1200">
                <a:solidFill>
                  <a:schemeClr val="tx1"/>
                </a:solidFill>
                <a:latin typeface="+mn-lt"/>
                <a:ea typeface="+mn-ea"/>
                <a:cs typeface="+mn-cs"/>
              </a:defRPr>
            </a:lvl3pPr>
            <a:lvl4pPr marL="643109" indent="-131004" algn="l" defTabSz="685983" rtl="0" eaLnBrk="1" latinLnBrk="0" hangingPunct="1">
              <a:lnSpc>
                <a:spcPct val="90000"/>
              </a:lnSpc>
              <a:spcBef>
                <a:spcPts val="450"/>
              </a:spcBef>
              <a:buClr>
                <a:schemeClr val="accent1"/>
              </a:buClr>
              <a:buSzPct val="100000"/>
              <a:buFont typeface="Arial" pitchFamily="34" charset="0"/>
              <a:buChar char="•"/>
              <a:defRPr sz="1200" kern="1200">
                <a:solidFill>
                  <a:schemeClr val="tx1"/>
                </a:solidFill>
                <a:latin typeface="+mn-lt"/>
                <a:ea typeface="+mn-ea"/>
                <a:cs typeface="+mn-cs"/>
              </a:defRPr>
            </a:lvl4pPr>
            <a:lvl5pPr marL="772922" indent="-129813" algn="l" defTabSz="685983" rtl="0" eaLnBrk="1" latinLnBrk="0" hangingPunct="1">
              <a:lnSpc>
                <a:spcPct val="90000"/>
              </a:lnSpc>
              <a:spcBef>
                <a:spcPts val="450"/>
              </a:spcBef>
              <a:buClr>
                <a:schemeClr val="accent1"/>
              </a:buClr>
              <a:buSzPct val="100000"/>
              <a:buFont typeface="Arial" pitchFamily="34" charset="0"/>
              <a:buChar char="•"/>
              <a:defRPr sz="1200" kern="1200">
                <a:solidFill>
                  <a:schemeClr val="tx1"/>
                </a:solidFill>
                <a:latin typeface="+mn-lt"/>
                <a:ea typeface="+mn-ea"/>
                <a:cs typeface="+mn-cs"/>
              </a:defRPr>
            </a:lvl5pPr>
            <a:lvl6pPr marL="905497" indent="-130337" algn="l" defTabSz="685983" rtl="0" eaLnBrk="1" latinLnBrk="0" hangingPunct="1">
              <a:spcBef>
                <a:spcPts val="450"/>
              </a:spcBef>
              <a:buClr>
                <a:schemeClr val="accent1"/>
              </a:buClr>
              <a:buFont typeface="Arial" pitchFamily="34" charset="0"/>
              <a:buChar char="•"/>
              <a:defRPr sz="1200" kern="1200">
                <a:solidFill>
                  <a:schemeClr val="tx1"/>
                </a:solidFill>
                <a:latin typeface="+mn-lt"/>
                <a:ea typeface="+mn-ea"/>
                <a:cs typeface="+mn-cs"/>
              </a:defRPr>
            </a:lvl6pPr>
            <a:lvl7pPr marL="1035834" indent="-130337" algn="l" defTabSz="685983" rtl="0" eaLnBrk="1" latinLnBrk="0" hangingPunct="1">
              <a:spcBef>
                <a:spcPts val="450"/>
              </a:spcBef>
              <a:buClr>
                <a:schemeClr val="accent1"/>
              </a:buClr>
              <a:buFont typeface="Arial" pitchFamily="34" charset="0"/>
              <a:buChar char="•"/>
              <a:defRPr sz="1200" kern="1200">
                <a:solidFill>
                  <a:schemeClr val="tx1"/>
                </a:solidFill>
                <a:latin typeface="+mn-lt"/>
                <a:ea typeface="+mn-ea"/>
                <a:cs typeface="+mn-cs"/>
              </a:defRPr>
            </a:lvl7pPr>
            <a:lvl8pPr marL="1166171" indent="-130337" algn="l" defTabSz="685983" rtl="0" eaLnBrk="1" latinLnBrk="0" hangingPunct="1">
              <a:spcBef>
                <a:spcPts val="450"/>
              </a:spcBef>
              <a:buClr>
                <a:schemeClr val="accent1"/>
              </a:buClr>
              <a:buFont typeface="Arial" pitchFamily="34" charset="0"/>
              <a:buChar char="•"/>
              <a:defRPr sz="1200" kern="1200">
                <a:solidFill>
                  <a:schemeClr val="tx1"/>
                </a:solidFill>
                <a:latin typeface="+mn-lt"/>
                <a:ea typeface="+mn-ea"/>
                <a:cs typeface="+mn-cs"/>
              </a:defRPr>
            </a:lvl8pPr>
            <a:lvl9pPr marL="1296508" indent="-130337" algn="l" defTabSz="685983" rtl="0" eaLnBrk="1" latinLnBrk="0" hangingPunct="1">
              <a:spcBef>
                <a:spcPts val="450"/>
              </a:spcBef>
              <a:buClr>
                <a:schemeClr val="accent1"/>
              </a:buClr>
              <a:buFont typeface="Arial" pitchFamily="34" charset="0"/>
              <a:buChar char="•"/>
              <a:defRPr sz="1200" kern="1200">
                <a:solidFill>
                  <a:schemeClr val="tx1"/>
                </a:solidFill>
                <a:latin typeface="+mn-lt"/>
                <a:ea typeface="+mn-ea"/>
                <a:cs typeface="+mn-cs"/>
              </a:defRPr>
            </a:lvl9pPr>
          </a:lstStyle>
          <a:p>
            <a:pPr marL="0" indent="0">
              <a:buNone/>
            </a:pPr>
            <a:r>
              <a:rPr lang="en-US" sz="2399" dirty="0"/>
              <a:t>Contact Information:</a:t>
            </a:r>
          </a:p>
          <a:p>
            <a:pPr marL="0" indent="0">
              <a:buNone/>
            </a:pPr>
            <a:r>
              <a:rPr lang="en-US" sz="2399" dirty="0"/>
              <a:t>	Email: </a:t>
            </a:r>
            <a:r>
              <a:rPr lang="en-US" sz="2399" dirty="0">
                <a:hlinkClick r:id="rId2"/>
              </a:rPr>
              <a:t>Mike_Antonovich@hotmail.com</a:t>
            </a:r>
            <a:endParaRPr lang="en-US" sz="2399" dirty="0"/>
          </a:p>
          <a:p>
            <a:pPr marL="0" indent="0">
              <a:buNone/>
            </a:pPr>
            <a:r>
              <a:rPr lang="en-US" sz="2399" dirty="0"/>
              <a:t>	Blog: </a:t>
            </a:r>
            <a:r>
              <a:rPr lang="en-US" sz="2399" dirty="0">
                <a:hlinkClick r:id="rId3"/>
              </a:rPr>
              <a:t>http://SharePointMike.WordPress.com</a:t>
            </a:r>
            <a:endParaRPr lang="en-US" sz="2399" dirty="0"/>
          </a:p>
          <a:p>
            <a:pPr marL="0" indent="0">
              <a:buNone/>
            </a:pPr>
            <a:r>
              <a:rPr lang="en-US" sz="2399" dirty="0"/>
              <a:t>	Twitter: @</a:t>
            </a:r>
            <a:r>
              <a:rPr lang="en-US" sz="2399" dirty="0" err="1"/>
              <a:t>SharePointMikeA</a:t>
            </a:r>
            <a:r>
              <a:rPr lang="en-US" sz="2399" dirty="0"/>
              <a:t> </a:t>
            </a:r>
          </a:p>
          <a:p>
            <a:pPr marL="0" indent="0">
              <a:buNone/>
            </a:pPr>
            <a:r>
              <a:rPr lang="en-US" sz="2399" dirty="0"/>
              <a:t>	</a:t>
            </a:r>
            <a:r>
              <a:rPr lang="en-US" sz="2399" dirty="0" err="1"/>
              <a:t>Linkedin</a:t>
            </a:r>
            <a:r>
              <a:rPr lang="en-US" sz="2399" dirty="0"/>
              <a:t>: </a:t>
            </a:r>
            <a:r>
              <a:rPr lang="en-US" sz="2399" u="sng" dirty="0">
                <a:hlinkClick r:id="rId4"/>
              </a:rPr>
              <a:t>http://www.linkedin.com/in/michaelpantonovich</a:t>
            </a:r>
            <a:endParaRPr lang="en-US" sz="2399" dirty="0"/>
          </a:p>
          <a:p>
            <a:endParaRPr lang="en-US" sz="1799" dirty="0"/>
          </a:p>
        </p:txBody>
      </p:sp>
      <p:sp>
        <p:nvSpPr>
          <p:cNvPr id="4" name="Date Placeholder 3"/>
          <p:cNvSpPr>
            <a:spLocks noGrp="1"/>
          </p:cNvSpPr>
          <p:nvPr>
            <p:ph type="dt" sz="half" idx="10"/>
          </p:nvPr>
        </p:nvSpPr>
        <p:spPr/>
        <p:txBody>
          <a:bodyPr/>
          <a:lstStyle/>
          <a:p>
            <a:r>
              <a:rPr lang="en-US"/>
              <a:t>4/8/2017</a:t>
            </a:r>
            <a:endParaRPr lang="en-US" dirty="0"/>
          </a:p>
        </p:txBody>
      </p:sp>
      <p:sp>
        <p:nvSpPr>
          <p:cNvPr id="5" name="Footer Placeholder 4"/>
          <p:cNvSpPr>
            <a:spLocks noGrp="1"/>
          </p:cNvSpPr>
          <p:nvPr>
            <p:ph type="ftr" sz="quarter" idx="11"/>
          </p:nvPr>
        </p:nvSpPr>
        <p:spPr/>
        <p:txBody>
          <a:bodyPr/>
          <a:lstStyle/>
          <a:p>
            <a:r>
              <a:rPr lang="en-US"/>
              <a:t>Orlando's 2017 Code Camp</a:t>
            </a:r>
            <a:endParaRPr lang="en-US" dirty="0"/>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32692" y="413828"/>
            <a:ext cx="4495800" cy="4495800"/>
          </a:xfrm>
          <a:prstGeom prst="rect">
            <a:avLst/>
          </a:prstGeom>
          <a:ln w="15875" cmpd="thickThin">
            <a:solidFill>
              <a:schemeClr val="accent1"/>
            </a:solidFill>
          </a:ln>
        </p:spPr>
      </p:pic>
    </p:spTree>
    <p:extLst>
      <p:ext uri="{BB962C8B-B14F-4D97-AF65-F5344CB8AC3E}">
        <p14:creationId xmlns:p14="http://schemas.microsoft.com/office/powerpoint/2010/main" val="38675611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4"/>
          <p:cNvSpPr txBox="1">
            <a:spLocks/>
          </p:cNvSpPr>
          <p:nvPr/>
        </p:nvSpPr>
        <p:spPr>
          <a:xfrm>
            <a:off x="5180012" y="2514600"/>
            <a:ext cx="5562600" cy="860999"/>
          </a:xfrm>
          <a:prstGeom prst="rect">
            <a:avLst/>
          </a:prstGeom>
        </p:spPr>
        <p:txBody>
          <a:bodyPr vert="horz" lIns="91416" tIns="45708" rIns="91416" bIns="45708" rtlCol="0">
            <a:noAutofit/>
          </a:bodyPr>
          <a:lstStyle>
            <a:lvl1pPr marL="167923" indent="-167923" algn="l" defTabSz="685983" rtl="0" eaLnBrk="1" latinLnBrk="0" hangingPunct="1">
              <a:lnSpc>
                <a:spcPct val="90000"/>
              </a:lnSpc>
              <a:spcBef>
                <a:spcPts val="1350"/>
              </a:spcBef>
              <a:buClr>
                <a:schemeClr val="accent1"/>
              </a:buClr>
              <a:buSzPct val="100000"/>
              <a:buFont typeface="Arial" pitchFamily="34" charset="0"/>
              <a:buChar char="•"/>
              <a:defRPr sz="1800" kern="1200">
                <a:solidFill>
                  <a:schemeClr val="tx1"/>
                </a:solidFill>
                <a:latin typeface="+mn-lt"/>
                <a:ea typeface="+mn-ea"/>
                <a:cs typeface="+mn-cs"/>
              </a:defRPr>
            </a:lvl1pPr>
            <a:lvl2pPr marL="347755" indent="-173878" algn="l" defTabSz="685983" rtl="0" eaLnBrk="1" latinLnBrk="0" hangingPunct="1">
              <a:lnSpc>
                <a:spcPct val="90000"/>
              </a:lnSpc>
              <a:spcBef>
                <a:spcPts val="900"/>
              </a:spcBef>
              <a:buClr>
                <a:schemeClr val="accent1"/>
              </a:buClr>
              <a:buSzPct val="100000"/>
              <a:buFont typeface="Arial" pitchFamily="34" charset="0"/>
              <a:buChar char="•"/>
              <a:defRPr sz="1500" kern="1200">
                <a:solidFill>
                  <a:schemeClr val="tx1"/>
                </a:solidFill>
                <a:latin typeface="+mn-lt"/>
                <a:ea typeface="+mn-ea"/>
                <a:cs typeface="+mn-cs"/>
              </a:defRPr>
            </a:lvl2pPr>
            <a:lvl3pPr marL="512105" indent="-164350" algn="l" defTabSz="685983" rtl="0" eaLnBrk="1" latinLnBrk="0" hangingPunct="1">
              <a:lnSpc>
                <a:spcPct val="90000"/>
              </a:lnSpc>
              <a:spcBef>
                <a:spcPts val="450"/>
              </a:spcBef>
              <a:buClr>
                <a:schemeClr val="accent1"/>
              </a:buClr>
              <a:buSzPct val="100000"/>
              <a:buFont typeface="Arial" pitchFamily="34" charset="0"/>
              <a:buChar char="•"/>
              <a:defRPr sz="1350" kern="1200">
                <a:solidFill>
                  <a:schemeClr val="tx1"/>
                </a:solidFill>
                <a:latin typeface="+mn-lt"/>
                <a:ea typeface="+mn-ea"/>
                <a:cs typeface="+mn-cs"/>
              </a:defRPr>
            </a:lvl3pPr>
            <a:lvl4pPr marL="643109" indent="-131004" algn="l" defTabSz="685983" rtl="0" eaLnBrk="1" latinLnBrk="0" hangingPunct="1">
              <a:lnSpc>
                <a:spcPct val="90000"/>
              </a:lnSpc>
              <a:spcBef>
                <a:spcPts val="450"/>
              </a:spcBef>
              <a:buClr>
                <a:schemeClr val="accent1"/>
              </a:buClr>
              <a:buSzPct val="100000"/>
              <a:buFont typeface="Arial" pitchFamily="34" charset="0"/>
              <a:buChar char="•"/>
              <a:defRPr sz="1200" kern="1200">
                <a:solidFill>
                  <a:schemeClr val="tx1"/>
                </a:solidFill>
                <a:latin typeface="+mn-lt"/>
                <a:ea typeface="+mn-ea"/>
                <a:cs typeface="+mn-cs"/>
              </a:defRPr>
            </a:lvl4pPr>
            <a:lvl5pPr marL="772922" indent="-129813" algn="l" defTabSz="685983" rtl="0" eaLnBrk="1" latinLnBrk="0" hangingPunct="1">
              <a:lnSpc>
                <a:spcPct val="90000"/>
              </a:lnSpc>
              <a:spcBef>
                <a:spcPts val="450"/>
              </a:spcBef>
              <a:buClr>
                <a:schemeClr val="accent1"/>
              </a:buClr>
              <a:buSzPct val="100000"/>
              <a:buFont typeface="Arial" pitchFamily="34" charset="0"/>
              <a:buChar char="•"/>
              <a:defRPr sz="1200" kern="1200">
                <a:solidFill>
                  <a:schemeClr val="tx1"/>
                </a:solidFill>
                <a:latin typeface="+mn-lt"/>
                <a:ea typeface="+mn-ea"/>
                <a:cs typeface="+mn-cs"/>
              </a:defRPr>
            </a:lvl5pPr>
            <a:lvl6pPr marL="905497" indent="-130337" algn="l" defTabSz="685983" rtl="0" eaLnBrk="1" latinLnBrk="0" hangingPunct="1">
              <a:spcBef>
                <a:spcPts val="450"/>
              </a:spcBef>
              <a:buClr>
                <a:schemeClr val="accent1"/>
              </a:buClr>
              <a:buFont typeface="Arial" pitchFamily="34" charset="0"/>
              <a:buChar char="•"/>
              <a:defRPr sz="1200" kern="1200">
                <a:solidFill>
                  <a:schemeClr val="tx1"/>
                </a:solidFill>
                <a:latin typeface="+mn-lt"/>
                <a:ea typeface="+mn-ea"/>
                <a:cs typeface="+mn-cs"/>
              </a:defRPr>
            </a:lvl6pPr>
            <a:lvl7pPr marL="1035834" indent="-130337" algn="l" defTabSz="685983" rtl="0" eaLnBrk="1" latinLnBrk="0" hangingPunct="1">
              <a:spcBef>
                <a:spcPts val="450"/>
              </a:spcBef>
              <a:buClr>
                <a:schemeClr val="accent1"/>
              </a:buClr>
              <a:buFont typeface="Arial" pitchFamily="34" charset="0"/>
              <a:buChar char="•"/>
              <a:defRPr sz="1200" kern="1200">
                <a:solidFill>
                  <a:schemeClr val="tx1"/>
                </a:solidFill>
                <a:latin typeface="+mn-lt"/>
                <a:ea typeface="+mn-ea"/>
                <a:cs typeface="+mn-cs"/>
              </a:defRPr>
            </a:lvl7pPr>
            <a:lvl8pPr marL="1166171" indent="-130337" algn="l" defTabSz="685983" rtl="0" eaLnBrk="1" latinLnBrk="0" hangingPunct="1">
              <a:spcBef>
                <a:spcPts val="450"/>
              </a:spcBef>
              <a:buClr>
                <a:schemeClr val="accent1"/>
              </a:buClr>
              <a:buFont typeface="Arial" pitchFamily="34" charset="0"/>
              <a:buChar char="•"/>
              <a:defRPr sz="1200" kern="1200">
                <a:solidFill>
                  <a:schemeClr val="tx1"/>
                </a:solidFill>
                <a:latin typeface="+mn-lt"/>
                <a:ea typeface="+mn-ea"/>
                <a:cs typeface="+mn-cs"/>
              </a:defRPr>
            </a:lvl8pPr>
            <a:lvl9pPr marL="1296508" indent="-130337" algn="l" defTabSz="685983" rtl="0" eaLnBrk="1" latinLnBrk="0" hangingPunct="1">
              <a:spcBef>
                <a:spcPts val="450"/>
              </a:spcBef>
              <a:buClr>
                <a:schemeClr val="accent1"/>
              </a:buClr>
              <a:buFont typeface="Arial" pitchFamily="34" charset="0"/>
              <a:buChar char="•"/>
              <a:defRPr sz="1200" kern="1200">
                <a:solidFill>
                  <a:schemeClr val="tx1"/>
                </a:solidFill>
                <a:latin typeface="+mn-lt"/>
                <a:ea typeface="+mn-ea"/>
                <a:cs typeface="+mn-cs"/>
              </a:defRPr>
            </a:lvl9pPr>
          </a:lstStyle>
          <a:p>
            <a:pPr marL="0" indent="0">
              <a:buNone/>
            </a:pPr>
            <a:r>
              <a:rPr lang="en-US" sz="2399" dirty="0"/>
              <a:t>… for attending the 2017 Code Camp in Orlando, FL.</a:t>
            </a:r>
          </a:p>
        </p:txBody>
      </p:sp>
      <p:sp>
        <p:nvSpPr>
          <p:cNvPr id="2" name="Date Placeholder 1"/>
          <p:cNvSpPr>
            <a:spLocks noGrp="1"/>
          </p:cNvSpPr>
          <p:nvPr>
            <p:ph type="dt" sz="half" idx="10"/>
          </p:nvPr>
        </p:nvSpPr>
        <p:spPr/>
        <p:txBody>
          <a:bodyPr/>
          <a:lstStyle/>
          <a:p>
            <a:r>
              <a:rPr lang="en-US"/>
              <a:t>4/8/2017</a:t>
            </a:r>
            <a:endParaRPr lang="en-US" dirty="0"/>
          </a:p>
        </p:txBody>
      </p:sp>
      <p:sp>
        <p:nvSpPr>
          <p:cNvPr id="3" name="Footer Placeholder 2"/>
          <p:cNvSpPr>
            <a:spLocks noGrp="1"/>
          </p:cNvSpPr>
          <p:nvPr>
            <p:ph type="ftr" sz="quarter" idx="11"/>
          </p:nvPr>
        </p:nvSpPr>
        <p:spPr/>
        <p:txBody>
          <a:bodyPr/>
          <a:lstStyle/>
          <a:p>
            <a:r>
              <a:rPr lang="en-US"/>
              <a:t>Orlando's 2017 Code Camp</a:t>
            </a:r>
            <a:endParaRPr lang="en-US" dirty="0"/>
          </a:p>
        </p:txBody>
      </p:sp>
      <p:pic>
        <p:nvPicPr>
          <p:cNvPr id="45" name="Picture 44"/>
          <p:cNvPicPr>
            <a:picLocks noChangeAspect="1"/>
          </p:cNvPicPr>
          <p:nvPr/>
        </p:nvPicPr>
        <p:blipFill>
          <a:blip r:embed="rId2"/>
          <a:stretch>
            <a:fillRect/>
          </a:stretch>
        </p:blipFill>
        <p:spPr>
          <a:xfrm>
            <a:off x="989012" y="1249489"/>
            <a:ext cx="3635055" cy="3696020"/>
          </a:xfrm>
          <a:prstGeom prst="rect">
            <a:avLst/>
          </a:prstGeom>
          <a:effectLst>
            <a:outerShdw blurRad="571500" sx="102000" sy="102000" algn="ctr" rotWithShape="0">
              <a:prstClr val="black">
                <a:alpha val="40000"/>
              </a:prstClr>
            </a:outerShdw>
            <a:softEdge rad="31750"/>
          </a:effectLst>
        </p:spPr>
      </p:pic>
    </p:spTree>
    <p:extLst>
      <p:ext uri="{BB962C8B-B14F-4D97-AF65-F5344CB8AC3E}">
        <p14:creationId xmlns:p14="http://schemas.microsoft.com/office/powerpoint/2010/main" val="33849143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6864" y="534154"/>
            <a:ext cx="8075097" cy="685621"/>
          </a:xfrm>
        </p:spPr>
        <p:txBody>
          <a:bodyPr>
            <a:normAutofit/>
          </a:bodyPr>
          <a:lstStyle/>
          <a:p>
            <a:r>
              <a:rPr lang="en-US" sz="3999" dirty="0"/>
              <a:t>My Published Books</a:t>
            </a:r>
          </a:p>
        </p:txBody>
      </p:sp>
      <p:sp>
        <p:nvSpPr>
          <p:cNvPr id="3" name="Content Placeholder 2"/>
          <p:cNvSpPr>
            <a:spLocks noGrp="1"/>
          </p:cNvSpPr>
          <p:nvPr>
            <p:ph idx="1"/>
          </p:nvPr>
        </p:nvSpPr>
        <p:spPr>
          <a:xfrm>
            <a:off x="2742486" y="1758898"/>
            <a:ext cx="6305373" cy="2788023"/>
          </a:xfrm>
          <a:prstGeom prst="rect">
            <a:avLst/>
          </a:prstGeom>
        </p:spPr>
        <p:txBody>
          <a:bodyPr>
            <a:normAutofit fontScale="62500" lnSpcReduction="20000"/>
          </a:bodyPr>
          <a:lstStyle/>
          <a:p>
            <a:pPr>
              <a:defRPr/>
            </a:pPr>
            <a:r>
              <a:rPr lang="en-US" dirty="0"/>
              <a:t>User’s Guide to</a:t>
            </a:r>
            <a:r>
              <a:rPr lang="en-US" sz="2399" dirty="0"/>
              <a:t> the Apple ][ - 1983</a:t>
            </a:r>
          </a:p>
          <a:p>
            <a:pPr>
              <a:defRPr/>
            </a:pPr>
            <a:r>
              <a:rPr lang="en-US" sz="2399" dirty="0"/>
              <a:t>FoxPro 2 Programming Guide – 1992</a:t>
            </a:r>
          </a:p>
          <a:p>
            <a:pPr>
              <a:defRPr/>
            </a:pPr>
            <a:r>
              <a:rPr lang="en-US" sz="2399" dirty="0"/>
              <a:t>Debugging and Maintaining FoxPro – 1992</a:t>
            </a:r>
          </a:p>
          <a:p>
            <a:pPr>
              <a:defRPr/>
            </a:pPr>
            <a:r>
              <a:rPr lang="en-US" sz="2399" dirty="0"/>
              <a:t>Using Visual FoxPro 3.0 – 1995</a:t>
            </a:r>
          </a:p>
          <a:p>
            <a:pPr>
              <a:defRPr/>
            </a:pPr>
            <a:r>
              <a:rPr lang="en-US" sz="2399" dirty="0"/>
              <a:t>Using Visual FoxPro 5.0 – 1996</a:t>
            </a:r>
          </a:p>
          <a:p>
            <a:pPr>
              <a:defRPr/>
            </a:pPr>
            <a:r>
              <a:rPr lang="en-US" b="1" dirty="0">
                <a:solidFill>
                  <a:schemeClr val="tx2">
                    <a:lumMod val="90000"/>
                  </a:schemeClr>
                </a:solidFill>
              </a:rPr>
              <a:t>Office and SharePoint User’s Guide – 2007</a:t>
            </a:r>
          </a:p>
          <a:p>
            <a:pPr>
              <a:defRPr/>
            </a:pPr>
            <a:r>
              <a:rPr lang="en-US" b="1" dirty="0">
                <a:solidFill>
                  <a:schemeClr val="tx2">
                    <a:lumMod val="90000"/>
                  </a:schemeClr>
                </a:solidFill>
              </a:rPr>
              <a:t>Office and SharePoint User’s Guide – 2010</a:t>
            </a:r>
            <a:endParaRPr lang="en-US" dirty="0"/>
          </a:p>
        </p:txBody>
      </p:sp>
      <p:sp>
        <p:nvSpPr>
          <p:cNvPr id="7" name="TextBox 6"/>
          <p:cNvSpPr txBox="1"/>
          <p:nvPr/>
        </p:nvSpPr>
        <p:spPr>
          <a:xfrm>
            <a:off x="3521600" y="4772164"/>
            <a:ext cx="1755607" cy="461545"/>
          </a:xfrm>
          <a:prstGeom prst="rect">
            <a:avLst/>
          </a:prstGeom>
          <a:noFill/>
        </p:spPr>
        <p:txBody>
          <a:bodyPr wrap="square" rtlCol="0">
            <a:spAutoFit/>
          </a:bodyPr>
          <a:lstStyle/>
          <a:p>
            <a:r>
              <a:rPr lang="en-US" sz="2399" dirty="0">
                <a:solidFill>
                  <a:schemeClr val="accent1">
                    <a:lumMod val="50000"/>
                  </a:schemeClr>
                </a:solidFill>
              </a:rPr>
              <a:t>Speaker at:</a:t>
            </a:r>
          </a:p>
        </p:txBody>
      </p:sp>
      <p:sp>
        <p:nvSpPr>
          <p:cNvPr id="8" name="TextBox 7"/>
          <p:cNvSpPr txBox="1"/>
          <p:nvPr/>
        </p:nvSpPr>
        <p:spPr>
          <a:xfrm>
            <a:off x="5180250" y="4883194"/>
            <a:ext cx="4622752" cy="1323094"/>
          </a:xfrm>
          <a:prstGeom prst="rect">
            <a:avLst/>
          </a:prstGeom>
          <a:noFill/>
        </p:spPr>
        <p:txBody>
          <a:bodyPr wrap="square" rtlCol="0">
            <a:spAutoFit/>
          </a:bodyPr>
          <a:lstStyle/>
          <a:p>
            <a:r>
              <a:rPr lang="en-US" sz="1600" dirty="0"/>
              <a:t>Code Camp Orlando</a:t>
            </a:r>
          </a:p>
          <a:p>
            <a:r>
              <a:rPr lang="en-US" sz="1600" dirty="0"/>
              <a:t>SharePoint Saturday Tampa &amp; Orlando</a:t>
            </a:r>
          </a:p>
          <a:p>
            <a:r>
              <a:rPr lang="en-US" sz="1600" dirty="0"/>
              <a:t>SQL Saturday - #1, and over 30 others since then</a:t>
            </a:r>
          </a:p>
          <a:p>
            <a:r>
              <a:rPr lang="en-US" sz="1600" dirty="0"/>
              <a:t>IT </a:t>
            </a:r>
            <a:r>
              <a:rPr lang="en-US" sz="1600" dirty="0" err="1"/>
              <a:t>PROCamp</a:t>
            </a:r>
            <a:endParaRPr lang="en-US" sz="1600" dirty="0"/>
          </a:p>
          <a:p>
            <a:r>
              <a:rPr lang="en-US" sz="1600" dirty="0"/>
              <a:t>PASS Summit 2012, 2013</a:t>
            </a:r>
          </a:p>
        </p:txBody>
      </p:sp>
      <p:sp>
        <p:nvSpPr>
          <p:cNvPr id="4" name="Date Placeholder 3"/>
          <p:cNvSpPr>
            <a:spLocks noGrp="1"/>
          </p:cNvSpPr>
          <p:nvPr>
            <p:ph type="dt" sz="half" idx="10"/>
          </p:nvPr>
        </p:nvSpPr>
        <p:spPr/>
        <p:txBody>
          <a:bodyPr/>
          <a:lstStyle/>
          <a:p>
            <a:r>
              <a:rPr lang="en-US"/>
              <a:t>4/8/2017</a:t>
            </a:r>
            <a:endParaRPr lang="en-US" dirty="0"/>
          </a:p>
        </p:txBody>
      </p:sp>
      <p:sp>
        <p:nvSpPr>
          <p:cNvPr id="5" name="Footer Placeholder 4"/>
          <p:cNvSpPr>
            <a:spLocks noGrp="1"/>
          </p:cNvSpPr>
          <p:nvPr>
            <p:ph type="ftr" sz="quarter" idx="11"/>
          </p:nvPr>
        </p:nvSpPr>
        <p:spPr/>
        <p:txBody>
          <a:bodyPr/>
          <a:lstStyle/>
          <a:p>
            <a:r>
              <a:rPr lang="en-US"/>
              <a:t>Orlando's 2017 Code Camp</a:t>
            </a:r>
            <a:endParaRPr lang="en-US" dirty="0"/>
          </a:p>
        </p:txBody>
      </p:sp>
    </p:spTree>
    <p:extLst>
      <p:ext uri="{BB962C8B-B14F-4D97-AF65-F5344CB8AC3E}">
        <p14:creationId xmlns:p14="http://schemas.microsoft.com/office/powerpoint/2010/main" val="4894916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441" y="381000"/>
            <a:ext cx="7006137" cy="707702"/>
          </a:xfrm>
          <a:prstGeom prst="rect">
            <a:avLst/>
          </a:prstGeom>
          <a:noFill/>
        </p:spPr>
        <p:txBody>
          <a:bodyPr wrap="square" rtlCol="0">
            <a:spAutoFit/>
          </a:bodyPr>
          <a:lstStyle/>
          <a:p>
            <a:r>
              <a:rPr lang="en-US" sz="3999" b="1" dirty="0">
                <a:latin typeface="+mj-lt"/>
              </a:rPr>
              <a:t>Agenda</a:t>
            </a:r>
          </a:p>
        </p:txBody>
      </p:sp>
      <p:sp>
        <p:nvSpPr>
          <p:cNvPr id="3" name="TextBox 2"/>
          <p:cNvSpPr txBox="1"/>
          <p:nvPr/>
        </p:nvSpPr>
        <p:spPr>
          <a:xfrm>
            <a:off x="1141412" y="1088702"/>
            <a:ext cx="9386672" cy="5016758"/>
          </a:xfrm>
          <a:prstGeom prst="rect">
            <a:avLst/>
          </a:prstGeom>
          <a:noFill/>
        </p:spPr>
        <p:txBody>
          <a:bodyPr wrap="none" rtlCol="0">
            <a:spAutoFit/>
          </a:bodyPr>
          <a:lstStyle/>
          <a:p>
            <a:pPr fontAlgn="ctr"/>
            <a:r>
              <a:rPr lang="en-US" sz="1600" dirty="0"/>
              <a:t>Show Reports pages using different built-in visualizations.  Show switching from one visualization to another.</a:t>
            </a:r>
          </a:p>
          <a:p>
            <a:pPr fontAlgn="ctr"/>
            <a:r>
              <a:rPr lang="en-US" sz="1600" dirty="0"/>
              <a:t>Show how to format visualization tables and charts.</a:t>
            </a:r>
          </a:p>
          <a:p>
            <a:pPr fontAlgn="ctr"/>
            <a:r>
              <a:rPr lang="en-US" sz="1600" dirty="0"/>
              <a:t>Show how to add a Quick </a:t>
            </a:r>
            <a:r>
              <a:rPr lang="en-US" sz="1600" dirty="0" err="1"/>
              <a:t>Calc</a:t>
            </a:r>
            <a:r>
              <a:rPr lang="en-US" sz="1600" dirty="0"/>
              <a:t> Column in a table.</a:t>
            </a:r>
          </a:p>
          <a:p>
            <a:pPr fontAlgn="ctr"/>
            <a:r>
              <a:rPr lang="en-US" sz="1600" dirty="0"/>
              <a:t>Show Condition Formatting.</a:t>
            </a:r>
          </a:p>
          <a:p>
            <a:pPr fontAlgn="ctr"/>
            <a:r>
              <a:rPr lang="en-US" sz="1600" dirty="0"/>
              <a:t>Show Customizable Tooltips to display more data.</a:t>
            </a:r>
          </a:p>
          <a:p>
            <a:pPr fontAlgn="ctr"/>
            <a:r>
              <a:rPr lang="en-US" sz="1600" dirty="0"/>
              <a:t>Create a Shape Map.</a:t>
            </a:r>
          </a:p>
          <a:p>
            <a:pPr fontAlgn="ctr"/>
            <a:r>
              <a:rPr lang="en-US" sz="1600" dirty="0"/>
              <a:t>Show Table Styles.</a:t>
            </a:r>
          </a:p>
          <a:p>
            <a:pPr fontAlgn="ctr"/>
            <a:r>
              <a:rPr lang="en-US" sz="1600" dirty="0"/>
              <a:t>Show Line Drilldown.</a:t>
            </a:r>
          </a:p>
          <a:p>
            <a:pPr fontAlgn="ctr"/>
            <a:r>
              <a:rPr lang="en-US" sz="1600" dirty="0"/>
              <a:t>Show 3rd party  visualizations web page: </a:t>
            </a:r>
            <a:r>
              <a:rPr lang="en-US" sz="1600" dirty="0">
                <a:hlinkClick r:id="rId2"/>
              </a:rPr>
              <a:t>https://app.powerbi.com/visuals/</a:t>
            </a:r>
            <a:endParaRPr lang="en-US" sz="1600" dirty="0"/>
          </a:p>
          <a:p>
            <a:pPr fontAlgn="ctr"/>
            <a:r>
              <a:rPr lang="en-US" sz="1600" dirty="0"/>
              <a:t>Show how to use a 3rd party visualization - Hierarchical Slicer</a:t>
            </a:r>
          </a:p>
          <a:p>
            <a:pPr fontAlgn="ctr"/>
            <a:r>
              <a:rPr lang="en-US" sz="1600" dirty="0"/>
              <a:t>Show how to publish to PowerBI.com</a:t>
            </a:r>
          </a:p>
          <a:p>
            <a:pPr fontAlgn="ctr"/>
            <a:r>
              <a:rPr lang="en-US" sz="1600" dirty="0"/>
              <a:t>Explain the different sharing models between PowerBI.com and Power BI desktop.</a:t>
            </a:r>
          </a:p>
          <a:p>
            <a:pPr fontAlgn="ctr"/>
            <a:r>
              <a:rPr lang="en-US" sz="1600" dirty="0"/>
              <a:t>Show what PowerBI.com looks like - Open CONTOSO4    </a:t>
            </a:r>
            <a:r>
              <a:rPr lang="en-US" sz="1600" dirty="0">
                <a:hlinkClick r:id="rId3"/>
              </a:rPr>
              <a:t>http://www.powerbi.com</a:t>
            </a:r>
            <a:r>
              <a:rPr lang="en-US" sz="1600" dirty="0"/>
              <a:t> </a:t>
            </a:r>
          </a:p>
          <a:p>
            <a:pPr fontAlgn="ctr"/>
            <a:r>
              <a:rPr lang="en-US" sz="1600" dirty="0"/>
              <a:t>Show how to add (pin) a visualization to a desktop</a:t>
            </a:r>
          </a:p>
          <a:p>
            <a:pPr fontAlgn="ctr"/>
            <a:r>
              <a:rPr lang="en-US" sz="1600" dirty="0"/>
              <a:t>Create a new desktop.</a:t>
            </a:r>
          </a:p>
          <a:p>
            <a:pPr fontAlgn="ctr"/>
            <a:r>
              <a:rPr lang="en-US" sz="1600" dirty="0"/>
              <a:t>Talk about printing reports and desktops.</a:t>
            </a:r>
          </a:p>
          <a:p>
            <a:pPr fontAlgn="ctr"/>
            <a:r>
              <a:rPr lang="en-US" sz="1600" dirty="0"/>
              <a:t>Show how to publish your results to a website. </a:t>
            </a:r>
          </a:p>
          <a:p>
            <a:pPr fontAlgn="ctr"/>
            <a:r>
              <a:rPr lang="en-US" sz="1600" dirty="0"/>
              <a:t>Show website: </a:t>
            </a:r>
            <a:r>
              <a:rPr lang="en-US" sz="1600" dirty="0">
                <a:hlinkClick r:id="rId4"/>
              </a:rPr>
              <a:t>http://districtcollaboration.ocps.net/team/webservices/antonovich</a:t>
            </a:r>
            <a:r>
              <a:rPr lang="en-US" sz="1600" dirty="0"/>
              <a:t> (Not open to public)</a:t>
            </a:r>
          </a:p>
          <a:p>
            <a:pPr fontAlgn="ctr"/>
            <a:r>
              <a:rPr lang="en-US" sz="1600" dirty="0"/>
              <a:t>Show </a:t>
            </a:r>
            <a:r>
              <a:rPr lang="en-US" sz="1600" dirty="0" err="1"/>
              <a:t>PowerBI</a:t>
            </a:r>
            <a:r>
              <a:rPr lang="en-US" sz="1600" dirty="0"/>
              <a:t> Mobile App on iPhone</a:t>
            </a:r>
          </a:p>
          <a:p>
            <a:pPr fontAlgn="ctr"/>
            <a:r>
              <a:rPr lang="en-US" sz="1600" dirty="0"/>
              <a:t>Start learning now at: </a:t>
            </a:r>
            <a:r>
              <a:rPr lang="en-US" sz="1600" dirty="0">
                <a:hlinkClick r:id="rId5"/>
              </a:rPr>
              <a:t>https://powerbi.microsoft.com/en-us/guided-learning/</a:t>
            </a:r>
            <a:endParaRPr lang="en-US" sz="1600" dirty="0"/>
          </a:p>
        </p:txBody>
      </p:sp>
      <p:sp>
        <p:nvSpPr>
          <p:cNvPr id="4" name="Date Placeholder 3"/>
          <p:cNvSpPr>
            <a:spLocks noGrp="1"/>
          </p:cNvSpPr>
          <p:nvPr>
            <p:ph type="dt" sz="half" idx="10"/>
          </p:nvPr>
        </p:nvSpPr>
        <p:spPr/>
        <p:txBody>
          <a:bodyPr/>
          <a:lstStyle/>
          <a:p>
            <a:r>
              <a:rPr lang="en-US"/>
              <a:t>4/8/2017</a:t>
            </a:r>
            <a:endParaRPr lang="en-US" dirty="0"/>
          </a:p>
        </p:txBody>
      </p:sp>
      <p:sp>
        <p:nvSpPr>
          <p:cNvPr id="5" name="Footer Placeholder 4"/>
          <p:cNvSpPr>
            <a:spLocks noGrp="1"/>
          </p:cNvSpPr>
          <p:nvPr>
            <p:ph type="ftr" sz="quarter" idx="11"/>
          </p:nvPr>
        </p:nvSpPr>
        <p:spPr/>
        <p:txBody>
          <a:bodyPr/>
          <a:lstStyle/>
          <a:p>
            <a:r>
              <a:rPr lang="en-US"/>
              <a:t>Orlando's 2017 Code Camp</a:t>
            </a:r>
            <a:endParaRPr lang="en-US" dirty="0"/>
          </a:p>
        </p:txBody>
      </p:sp>
    </p:spTree>
    <p:extLst>
      <p:ext uri="{BB962C8B-B14F-4D97-AF65-F5344CB8AC3E}">
        <p14:creationId xmlns:p14="http://schemas.microsoft.com/office/powerpoint/2010/main" val="39405573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341812" y="457200"/>
            <a:ext cx="7696200" cy="533400"/>
          </a:xfrm>
        </p:spPr>
        <p:txBody>
          <a:bodyPr>
            <a:noAutofit/>
          </a:bodyPr>
          <a:lstStyle/>
          <a:p>
            <a:r>
              <a:rPr lang="en-US" sz="2800" dirty="0"/>
              <a:t>Visualizations like Tables have Formatting Options</a:t>
            </a:r>
            <a:r>
              <a:rPr lang="en-US"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612" y="228600"/>
            <a:ext cx="3648075" cy="6143625"/>
          </a:xfrm>
          <a:prstGeom prst="rect">
            <a:avLst/>
          </a:prstGeom>
          <a:ln w="15875" cmpd="thickThin">
            <a:solidFill>
              <a:schemeClr val="accent1"/>
            </a:solidFill>
          </a:ln>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7412" y="1371600"/>
            <a:ext cx="4488569" cy="5182049"/>
          </a:xfrm>
          <a:prstGeom prst="rect">
            <a:avLst/>
          </a:prstGeom>
          <a:ln w="15875" cmpd="thickThin">
            <a:solidFill>
              <a:schemeClr val="accent1"/>
            </a:solidFill>
          </a:ln>
        </p:spPr>
      </p:pic>
      <p:sp>
        <p:nvSpPr>
          <p:cNvPr id="7" name="TextBox 6"/>
          <p:cNvSpPr txBox="1"/>
          <p:nvPr/>
        </p:nvSpPr>
        <p:spPr>
          <a:xfrm>
            <a:off x="4341812" y="1219200"/>
            <a:ext cx="2667000" cy="4801314"/>
          </a:xfrm>
          <a:prstGeom prst="rect">
            <a:avLst/>
          </a:prstGeom>
          <a:noFill/>
        </p:spPr>
        <p:txBody>
          <a:bodyPr wrap="square" rtlCol="0">
            <a:spAutoFit/>
          </a:bodyPr>
          <a:lstStyle/>
          <a:p>
            <a:r>
              <a:rPr lang="en-US" dirty="0"/>
              <a:t>Each release of Power BI seems to add more formatting options to the visualizations.</a:t>
            </a:r>
          </a:p>
          <a:p>
            <a:endParaRPr lang="en-US" dirty="0"/>
          </a:p>
          <a:p>
            <a:r>
              <a:rPr lang="en-US" dirty="0"/>
              <a:t>Table styles provide a basic framework within which you can customize the colors, fonts, and line sizes further.</a:t>
            </a:r>
          </a:p>
          <a:p>
            <a:endParaRPr lang="en-US" dirty="0"/>
          </a:p>
          <a:p>
            <a:r>
              <a:rPr lang="en-US" dirty="0"/>
              <a:t>The table on the left was formatted with just a few options to appear as the table on the right.  Some of the format options are also visible.</a:t>
            </a:r>
          </a:p>
        </p:txBody>
      </p:sp>
      <p:sp>
        <p:nvSpPr>
          <p:cNvPr id="2" name="Date Placeholder 1"/>
          <p:cNvSpPr>
            <a:spLocks noGrp="1"/>
          </p:cNvSpPr>
          <p:nvPr>
            <p:ph type="dt" sz="half" idx="10"/>
          </p:nvPr>
        </p:nvSpPr>
        <p:spPr/>
        <p:txBody>
          <a:bodyPr/>
          <a:lstStyle/>
          <a:p>
            <a:r>
              <a:rPr lang="en-US"/>
              <a:t>4/8/2017</a:t>
            </a:r>
          </a:p>
        </p:txBody>
      </p:sp>
      <p:sp>
        <p:nvSpPr>
          <p:cNvPr id="5" name="Footer Placeholder 4"/>
          <p:cNvSpPr>
            <a:spLocks noGrp="1"/>
          </p:cNvSpPr>
          <p:nvPr>
            <p:ph type="ftr" sz="quarter" idx="11"/>
          </p:nvPr>
        </p:nvSpPr>
        <p:spPr/>
        <p:txBody>
          <a:bodyPr/>
          <a:lstStyle/>
          <a:p>
            <a:r>
              <a:rPr lang="en-US"/>
              <a:t>Orlando's 2017 Code Camp</a:t>
            </a:r>
          </a:p>
        </p:txBody>
      </p:sp>
    </p:spTree>
    <p:extLst>
      <p:ext uri="{BB962C8B-B14F-4D97-AF65-F5344CB8AC3E}">
        <p14:creationId xmlns:p14="http://schemas.microsoft.com/office/powerpoint/2010/main" val="4234988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50287" y="381000"/>
            <a:ext cx="3942628" cy="1981200"/>
          </a:xfrm>
        </p:spPr>
        <p:txBody>
          <a:bodyPr>
            <a:normAutofit/>
          </a:bodyPr>
          <a:lstStyle/>
          <a:p>
            <a:r>
              <a:rPr lang="en-US" sz="2800" dirty="0"/>
              <a:t>Matrix Tables also can be formatted using predefined styles that you can then customize further.</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9012" y="2514600"/>
            <a:ext cx="7193903" cy="4214225"/>
          </a:xfrm>
          <a:prstGeom prst="rect">
            <a:avLst/>
          </a:prstGeom>
          <a:ln w="15875" cmpd="thickThin">
            <a:solidFill>
              <a:schemeClr val="accent1"/>
            </a:solidFill>
          </a:ln>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212" y="304800"/>
            <a:ext cx="7384420" cy="3581710"/>
          </a:xfrm>
          <a:prstGeom prst="rect">
            <a:avLst/>
          </a:prstGeom>
          <a:ln w="15875" cmpd="thickThin">
            <a:solidFill>
              <a:schemeClr val="accent1"/>
            </a:solidFill>
          </a:ln>
        </p:spPr>
      </p:pic>
      <p:sp>
        <p:nvSpPr>
          <p:cNvPr id="6" name="TextBox 5"/>
          <p:cNvSpPr txBox="1"/>
          <p:nvPr/>
        </p:nvSpPr>
        <p:spPr>
          <a:xfrm>
            <a:off x="303212" y="4267200"/>
            <a:ext cx="4191000" cy="2308324"/>
          </a:xfrm>
          <a:prstGeom prst="rect">
            <a:avLst/>
          </a:prstGeom>
          <a:noFill/>
        </p:spPr>
        <p:txBody>
          <a:bodyPr wrap="square" rtlCol="0">
            <a:spAutoFit/>
          </a:bodyPr>
          <a:lstStyle/>
          <a:p>
            <a:r>
              <a:rPr lang="en-US" dirty="0"/>
              <a:t>Part of creating a good report is formatting the data, tables and charts to make them attractive to the eye.</a:t>
            </a:r>
          </a:p>
          <a:p>
            <a:endParaRPr lang="en-US" dirty="0"/>
          </a:p>
          <a:p>
            <a:r>
              <a:rPr lang="en-US" dirty="0"/>
              <a:t>Try to stay in the same color family and font family at least within the same report page if not the entire set of reports for the dataset.  (See themes in March 2017)</a:t>
            </a:r>
          </a:p>
        </p:txBody>
      </p:sp>
      <p:sp>
        <p:nvSpPr>
          <p:cNvPr id="3" name="Date Placeholder 2"/>
          <p:cNvSpPr>
            <a:spLocks noGrp="1"/>
          </p:cNvSpPr>
          <p:nvPr>
            <p:ph type="dt" sz="half" idx="10"/>
          </p:nvPr>
        </p:nvSpPr>
        <p:spPr/>
        <p:txBody>
          <a:bodyPr/>
          <a:lstStyle/>
          <a:p>
            <a:r>
              <a:rPr lang="en-US"/>
              <a:t>4/8/2017</a:t>
            </a:r>
          </a:p>
        </p:txBody>
      </p:sp>
      <p:sp>
        <p:nvSpPr>
          <p:cNvPr id="7" name="Footer Placeholder 6"/>
          <p:cNvSpPr>
            <a:spLocks noGrp="1"/>
          </p:cNvSpPr>
          <p:nvPr>
            <p:ph type="ftr" sz="quarter" idx="11"/>
          </p:nvPr>
        </p:nvSpPr>
        <p:spPr/>
        <p:txBody>
          <a:bodyPr/>
          <a:lstStyle/>
          <a:p>
            <a:r>
              <a:rPr lang="en-US"/>
              <a:t>Orlando's 2017 Code Camp</a:t>
            </a:r>
          </a:p>
        </p:txBody>
      </p:sp>
    </p:spTree>
    <p:extLst>
      <p:ext uri="{BB962C8B-B14F-4D97-AF65-F5344CB8AC3E}">
        <p14:creationId xmlns:p14="http://schemas.microsoft.com/office/powerpoint/2010/main" val="42444903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012" y="1600200"/>
            <a:ext cx="6667500" cy="4876800"/>
          </a:xfrm>
          <a:prstGeom prst="rect">
            <a:avLst/>
          </a:prstGeom>
          <a:ln w="15875" cmpd="thickThin">
            <a:solidFill>
              <a:schemeClr val="accent1"/>
            </a:solidFill>
          </a:ln>
        </p:spPr>
      </p:pic>
      <p:sp>
        <p:nvSpPr>
          <p:cNvPr id="4" name="TextBox 3"/>
          <p:cNvSpPr txBox="1"/>
          <p:nvPr/>
        </p:nvSpPr>
        <p:spPr>
          <a:xfrm>
            <a:off x="7542212" y="2330440"/>
            <a:ext cx="4191000" cy="3416320"/>
          </a:xfrm>
          <a:prstGeom prst="rect">
            <a:avLst/>
          </a:prstGeom>
          <a:noFill/>
        </p:spPr>
        <p:txBody>
          <a:bodyPr wrap="square" rtlCol="0">
            <a:spAutoFit/>
          </a:bodyPr>
          <a:lstStyle/>
          <a:p>
            <a:r>
              <a:rPr lang="en-US" dirty="0"/>
              <a:t>You can download Power  BI Visualizations at: </a:t>
            </a:r>
            <a:r>
              <a:rPr lang="en-US" dirty="0">
                <a:hlinkClick r:id="rId3"/>
              </a:rPr>
              <a:t>https://app.powerbi.com/visuals/</a:t>
            </a:r>
            <a:endParaRPr lang="en-US" dirty="0"/>
          </a:p>
          <a:p>
            <a:endParaRPr lang="en-US" dirty="0"/>
          </a:p>
          <a:p>
            <a:r>
              <a:rPr lang="en-US" dirty="0"/>
              <a:t>Each month, you will usually find one or two new ones.</a:t>
            </a:r>
          </a:p>
          <a:p>
            <a:endParaRPr lang="en-US" dirty="0"/>
          </a:p>
          <a:p>
            <a:r>
              <a:rPr lang="en-US" dirty="0"/>
              <a:t>In this case, I want to use the Hierarchy Slicer.</a:t>
            </a:r>
          </a:p>
          <a:p>
            <a:endParaRPr lang="en-US" dirty="0"/>
          </a:p>
          <a:p>
            <a:r>
              <a:rPr lang="en-US" dirty="0"/>
              <a:t>You only have to download and install the visualization once on your machine and then you can use it in multiple reports.</a:t>
            </a:r>
          </a:p>
        </p:txBody>
      </p:sp>
      <p:sp>
        <p:nvSpPr>
          <p:cNvPr id="5" name="Text Placeholder 2"/>
          <p:cNvSpPr txBox="1">
            <a:spLocks/>
          </p:cNvSpPr>
          <p:nvPr/>
        </p:nvSpPr>
        <p:spPr>
          <a:xfrm>
            <a:off x="379412" y="609600"/>
            <a:ext cx="7696200" cy="533400"/>
          </a:xfrm>
          <a:prstGeom prst="rect">
            <a:avLst/>
          </a:prstGeom>
        </p:spPr>
        <p:txBody>
          <a:bodyPr>
            <a:noAutofit/>
          </a:bodyPr>
          <a:lstStyle>
            <a:lvl1pPr marL="228600" indent="-228600" algn="l" defTabSz="914400" rtl="0" eaLnBrk="1" latinLnBrk="0" hangingPunct="1">
              <a:lnSpc>
                <a:spcPct val="90000"/>
              </a:lnSpc>
              <a:spcBef>
                <a:spcPts val="1800"/>
              </a:spcBef>
              <a:buClr>
                <a:schemeClr val="tx1"/>
              </a:buClr>
              <a:buSzPct val="80000"/>
              <a:buFont typeface="Arial" pitchFamily="34" charset="0"/>
              <a:buChar char="•"/>
              <a:defRPr sz="2800" kern="1200">
                <a:solidFill>
                  <a:schemeClr val="tx1"/>
                </a:solidFill>
                <a:latin typeface="+mn-lt"/>
                <a:ea typeface="+mn-ea"/>
                <a:cs typeface="+mn-cs"/>
              </a:defRPr>
            </a:lvl1pPr>
            <a:lvl2pPr marL="615950" indent="-285750" algn="l" defTabSz="914400" rtl="0" eaLnBrk="1" latinLnBrk="0" hangingPunct="1">
              <a:lnSpc>
                <a:spcPct val="90000"/>
              </a:lnSpc>
              <a:spcBef>
                <a:spcPts val="600"/>
              </a:spcBef>
              <a:buSzPct val="80000"/>
              <a:buFont typeface="Corbel" pitchFamily="34" charset="0"/>
              <a:buChar char="–"/>
              <a:defRPr sz="2400" kern="1200">
                <a:solidFill>
                  <a:schemeClr val="tx1"/>
                </a:solidFill>
                <a:latin typeface="+mn-lt"/>
                <a:ea typeface="+mn-ea"/>
                <a:cs typeface="+mn-cs"/>
              </a:defRPr>
            </a:lvl2pPr>
            <a:lvl3pPr marL="996696"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3pPr>
            <a:lvl4pPr marL="1380744" indent="-283464" algn="l" defTabSz="914400" rtl="0" eaLnBrk="1" latinLnBrk="0" hangingPunct="1">
              <a:lnSpc>
                <a:spcPct val="90000"/>
              </a:lnSpc>
              <a:spcBef>
                <a:spcPts val="600"/>
              </a:spcBef>
              <a:buFont typeface="Corbel" pitchFamily="34" charset="0"/>
              <a:buChar char="–"/>
              <a:defRPr sz="1800" kern="1200">
                <a:solidFill>
                  <a:schemeClr val="tx1"/>
                </a:solidFill>
                <a:latin typeface="+mn-lt"/>
                <a:ea typeface="+mn-ea"/>
                <a:cs typeface="+mn-cs"/>
              </a:defRPr>
            </a:lvl4pPr>
            <a:lvl5pPr marL="1764792"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marL="0" indent="0">
              <a:buNone/>
            </a:pPr>
            <a:r>
              <a:rPr lang="en-US" dirty="0"/>
              <a:t>Custom Visualizations from 3</a:t>
            </a:r>
            <a:r>
              <a:rPr lang="en-US" baseline="30000" dirty="0"/>
              <a:t>rd</a:t>
            </a:r>
            <a:r>
              <a:rPr lang="en-US" dirty="0"/>
              <a:t> Parties</a:t>
            </a:r>
          </a:p>
        </p:txBody>
      </p:sp>
      <p:sp>
        <p:nvSpPr>
          <p:cNvPr id="2" name="Date Placeholder 1"/>
          <p:cNvSpPr>
            <a:spLocks noGrp="1"/>
          </p:cNvSpPr>
          <p:nvPr>
            <p:ph type="dt" sz="half" idx="10"/>
          </p:nvPr>
        </p:nvSpPr>
        <p:spPr/>
        <p:txBody>
          <a:bodyPr/>
          <a:lstStyle/>
          <a:p>
            <a:r>
              <a:rPr lang="en-US"/>
              <a:t>4/8/2017</a:t>
            </a:r>
          </a:p>
        </p:txBody>
      </p:sp>
      <p:sp>
        <p:nvSpPr>
          <p:cNvPr id="6" name="Footer Placeholder 5"/>
          <p:cNvSpPr>
            <a:spLocks noGrp="1"/>
          </p:cNvSpPr>
          <p:nvPr>
            <p:ph type="ftr" sz="quarter" idx="11"/>
          </p:nvPr>
        </p:nvSpPr>
        <p:spPr/>
        <p:txBody>
          <a:bodyPr/>
          <a:lstStyle/>
          <a:p>
            <a:r>
              <a:rPr lang="en-US"/>
              <a:t>Orlando's 2017 Code Camp</a:t>
            </a:r>
            <a:endParaRPr lang="en-US" dirty="0"/>
          </a:p>
        </p:txBody>
      </p:sp>
    </p:spTree>
    <p:extLst>
      <p:ext uri="{BB962C8B-B14F-4D97-AF65-F5344CB8AC3E}">
        <p14:creationId xmlns:p14="http://schemas.microsoft.com/office/powerpoint/2010/main" val="6270508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412" y="304800"/>
            <a:ext cx="10971372" cy="533400"/>
          </a:xfrm>
        </p:spPr>
        <p:txBody>
          <a:bodyPr>
            <a:normAutofit/>
          </a:bodyPr>
          <a:lstStyle/>
          <a:p>
            <a:r>
              <a:rPr lang="en-US" dirty="0"/>
              <a:t>Adding and Using a 3</a:t>
            </a:r>
            <a:r>
              <a:rPr lang="en-US" baseline="30000" dirty="0"/>
              <a:t>rd</a:t>
            </a:r>
            <a:r>
              <a:rPr lang="en-US" dirty="0"/>
              <a:t> Party Visualization To Power BI</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412" y="1295400"/>
            <a:ext cx="3480955" cy="38100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3212" y="3819137"/>
            <a:ext cx="7620000" cy="2572526"/>
          </a:xfrm>
          <a:prstGeom prst="rect">
            <a:avLst/>
          </a:prstGeom>
          <a:ln w="15875" cmpd="thickThin">
            <a:solidFill>
              <a:schemeClr val="accent1"/>
            </a:solidFill>
          </a:ln>
        </p:spPr>
      </p:pic>
      <p:sp>
        <p:nvSpPr>
          <p:cNvPr id="5" name="TextBox 4"/>
          <p:cNvSpPr txBox="1"/>
          <p:nvPr/>
        </p:nvSpPr>
        <p:spPr>
          <a:xfrm>
            <a:off x="4341812" y="1524000"/>
            <a:ext cx="7162800" cy="1754326"/>
          </a:xfrm>
          <a:prstGeom prst="rect">
            <a:avLst/>
          </a:prstGeom>
          <a:noFill/>
        </p:spPr>
        <p:txBody>
          <a:bodyPr wrap="square" rtlCol="0">
            <a:spAutoFit/>
          </a:bodyPr>
          <a:lstStyle/>
          <a:p>
            <a:r>
              <a:rPr lang="en-US" dirty="0"/>
              <a:t>You add a downloaded visualization by clicking on the ellipsis button in the bottom row of the Visualizations section</a:t>
            </a:r>
          </a:p>
          <a:p>
            <a:endParaRPr lang="en-US" dirty="0"/>
          </a:p>
          <a:p>
            <a:r>
              <a:rPr lang="en-US" dirty="0"/>
              <a:t>After it is added, it appears as an icon and can be added to any report by adding one or more fields to an empty area and then clicking the icon for the visualization.</a:t>
            </a:r>
          </a:p>
        </p:txBody>
      </p:sp>
      <p:sp>
        <p:nvSpPr>
          <p:cNvPr id="6" name="Date Placeholder 5"/>
          <p:cNvSpPr>
            <a:spLocks noGrp="1"/>
          </p:cNvSpPr>
          <p:nvPr>
            <p:ph type="dt" sz="half" idx="10"/>
          </p:nvPr>
        </p:nvSpPr>
        <p:spPr/>
        <p:txBody>
          <a:bodyPr/>
          <a:lstStyle/>
          <a:p>
            <a:r>
              <a:rPr lang="en-US"/>
              <a:t>4/8/2017</a:t>
            </a:r>
          </a:p>
        </p:txBody>
      </p:sp>
      <p:sp>
        <p:nvSpPr>
          <p:cNvPr id="7" name="Footer Placeholder 6"/>
          <p:cNvSpPr>
            <a:spLocks noGrp="1"/>
          </p:cNvSpPr>
          <p:nvPr>
            <p:ph type="ftr" sz="quarter" idx="11"/>
          </p:nvPr>
        </p:nvSpPr>
        <p:spPr/>
        <p:txBody>
          <a:bodyPr/>
          <a:lstStyle/>
          <a:p>
            <a:r>
              <a:rPr lang="en-US"/>
              <a:t>Orlando's 2017 Code Camp</a:t>
            </a:r>
          </a:p>
        </p:txBody>
      </p:sp>
    </p:spTree>
    <p:extLst>
      <p:ext uri="{BB962C8B-B14F-4D97-AF65-F5344CB8AC3E}">
        <p14:creationId xmlns:p14="http://schemas.microsoft.com/office/powerpoint/2010/main" val="6734405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8012" y="381000"/>
            <a:ext cx="11125200" cy="533400"/>
          </a:xfrm>
        </p:spPr>
        <p:txBody>
          <a:bodyPr>
            <a:normAutofit/>
          </a:bodyPr>
          <a:lstStyle/>
          <a:p>
            <a:r>
              <a:rPr lang="en-US" sz="2800" dirty="0"/>
              <a:t>Use Search in the Hierarchy Slicer to find similar products for a report.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212" y="1295400"/>
            <a:ext cx="3957892" cy="2399217"/>
          </a:xfrm>
          <a:prstGeom prst="rect">
            <a:avLst/>
          </a:prstGeom>
          <a:ln w="15875" cmpd="thickThin">
            <a:solidFill>
              <a:schemeClr val="accent1"/>
            </a:solidFill>
          </a:ln>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3212" y="1925807"/>
            <a:ext cx="7849721" cy="4572000"/>
          </a:xfrm>
          <a:prstGeom prst="rect">
            <a:avLst/>
          </a:prstGeom>
          <a:ln w="15875" cmpd="thickThin">
            <a:solidFill>
              <a:schemeClr val="accent1"/>
            </a:solidFill>
          </a:ln>
        </p:spPr>
      </p:pic>
      <p:sp>
        <p:nvSpPr>
          <p:cNvPr id="6" name="TextBox 5"/>
          <p:cNvSpPr txBox="1"/>
          <p:nvPr/>
        </p:nvSpPr>
        <p:spPr>
          <a:xfrm>
            <a:off x="1598612" y="3938885"/>
            <a:ext cx="2209800" cy="923330"/>
          </a:xfrm>
          <a:prstGeom prst="rect">
            <a:avLst/>
          </a:prstGeom>
          <a:noFill/>
        </p:spPr>
        <p:txBody>
          <a:bodyPr wrap="square" rtlCol="0">
            <a:spAutoFit/>
          </a:bodyPr>
          <a:lstStyle/>
          <a:p>
            <a:pPr algn="r"/>
            <a:r>
              <a:rPr lang="en-US" dirty="0"/>
              <a:t>Use Search to find all the Blackberry phones.</a:t>
            </a:r>
          </a:p>
        </p:txBody>
      </p:sp>
      <p:sp>
        <p:nvSpPr>
          <p:cNvPr id="2" name="Date Placeholder 1"/>
          <p:cNvSpPr>
            <a:spLocks noGrp="1"/>
          </p:cNvSpPr>
          <p:nvPr>
            <p:ph type="dt" sz="half" idx="10"/>
          </p:nvPr>
        </p:nvSpPr>
        <p:spPr/>
        <p:txBody>
          <a:bodyPr/>
          <a:lstStyle/>
          <a:p>
            <a:r>
              <a:rPr lang="en-US"/>
              <a:t>4/8/2017</a:t>
            </a:r>
          </a:p>
        </p:txBody>
      </p:sp>
      <p:sp>
        <p:nvSpPr>
          <p:cNvPr id="7" name="Footer Placeholder 6"/>
          <p:cNvSpPr>
            <a:spLocks noGrp="1"/>
          </p:cNvSpPr>
          <p:nvPr>
            <p:ph type="ftr" sz="quarter" idx="11"/>
          </p:nvPr>
        </p:nvSpPr>
        <p:spPr/>
        <p:txBody>
          <a:bodyPr/>
          <a:lstStyle/>
          <a:p>
            <a:r>
              <a:rPr lang="en-US"/>
              <a:t>Orlando's 2017 Code Camp</a:t>
            </a:r>
          </a:p>
        </p:txBody>
      </p:sp>
    </p:spTree>
    <p:extLst>
      <p:ext uri="{BB962C8B-B14F-4D97-AF65-F5344CB8AC3E}">
        <p14:creationId xmlns:p14="http://schemas.microsoft.com/office/powerpoint/2010/main" val="30971975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theme/theme1.xml><?xml version="1.0" encoding="utf-8"?>
<a:theme xmlns:a="http://schemas.openxmlformats.org/drawingml/2006/main" name="Marketing 16x9">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theme>
</file>

<file path=ppt/theme/theme2.xml><?xml version="1.0" encoding="utf-8"?>
<a:theme xmlns:a="http://schemas.openxmlformats.org/drawingml/2006/main" name="Office Theme">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theme>
</file>

<file path=ppt/theme/theme3.xml><?xml version="1.0" encoding="utf-8"?>
<a:theme xmlns:a="http://schemas.openxmlformats.org/drawingml/2006/main" name="Office Theme">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D7DC9D6-C974-4760-AF25-FD6F69EC14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marketing glass cube presentation (widescreen)</Template>
  <TotalTime>0</TotalTime>
  <Words>1633</Words>
  <Application>Microsoft Office PowerPoint</Application>
  <PresentationFormat>Custom</PresentationFormat>
  <Paragraphs>202</Paragraphs>
  <Slides>29</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Arial</vt:lpstr>
      <vt:lpstr>Corbel</vt:lpstr>
      <vt:lpstr>Marketing 16x9</vt:lpstr>
      <vt:lpstr>Creating Reports and Dashboards with Power BI</vt:lpstr>
      <vt:lpstr>PowerPoint Presentation</vt:lpstr>
      <vt:lpstr>My Published Books</vt:lpstr>
      <vt:lpstr>PowerPoint Presentation</vt:lpstr>
      <vt:lpstr>PowerPoint Presentation</vt:lpstr>
      <vt:lpstr>Matrix Tables also can be formatted using predefined styles that you can then customize further.</vt:lpstr>
      <vt:lpstr>PowerPoint Presentation</vt:lpstr>
      <vt:lpstr>Adding and Using a 3rd Party Visualization To Power BI</vt:lpstr>
      <vt:lpstr>PowerPoint Presentation</vt:lpstr>
      <vt:lpstr>PowerPoint Presentation</vt:lpstr>
      <vt:lpstr>Use Data Analytics to Show Trends</vt:lpstr>
      <vt:lpstr>Drill Down Using a Timeline Chart</vt:lpstr>
      <vt:lpstr>Label Density</vt:lpstr>
      <vt:lpstr>Add Measures to ToolTips</vt:lpstr>
      <vt:lpstr>Quick Calc</vt:lpstr>
      <vt:lpstr>Combining Styles with Conditional Formatting</vt:lpstr>
      <vt:lpstr>Using Shape Maps to Show Geographic Data</vt:lpstr>
      <vt:lpstr>Publishing/Sharing Your Data</vt:lpstr>
      <vt:lpstr>Example of Published Power BI Reports</vt:lpstr>
      <vt:lpstr>Pinning Report Elements to a Dashboard</vt:lpstr>
      <vt:lpstr>Viewing Dashboards</vt:lpstr>
      <vt:lpstr>Querying the Data in your Dashboard</vt:lpstr>
      <vt:lpstr>Print your Reports &amp; Dashboards</vt:lpstr>
      <vt:lpstr>Check How the Dashboard Will Look on Your Phone</vt:lpstr>
      <vt:lpstr>Get the Code to Publish Your Report to the Web</vt:lpstr>
      <vt:lpstr>How Your Report Might Look on a Web Page</vt:lpstr>
      <vt:lpstr>So How About Some Helpful Dashboard Guidelines</vt:lpstr>
      <vt:lpstr>Questions</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2016-09-26T16:38:14Z</dcterms:created>
  <dcterms:modified xsi:type="dcterms:W3CDTF">2017-04-02T23:29:34Z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TC028010849991</vt:lpwstr>
  </property>
</Properties>
</file>