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6" r:id="rId2"/>
    <p:sldId id="317" r:id="rId3"/>
    <p:sldId id="316" r:id="rId4"/>
    <p:sldId id="318" r:id="rId5"/>
    <p:sldId id="290" r:id="rId6"/>
    <p:sldId id="313" r:id="rId7"/>
    <p:sldId id="289" r:id="rId8"/>
    <p:sldId id="315" r:id="rId9"/>
    <p:sldId id="282" r:id="rId10"/>
    <p:sldId id="288" r:id="rId11"/>
    <p:sldId id="321" r:id="rId12"/>
    <p:sldId id="319" r:id="rId13"/>
    <p:sldId id="339" r:id="rId14"/>
    <p:sldId id="340" r:id="rId15"/>
    <p:sldId id="341" r:id="rId16"/>
    <p:sldId id="342" r:id="rId17"/>
    <p:sldId id="344" r:id="rId18"/>
    <p:sldId id="345" r:id="rId19"/>
    <p:sldId id="346" r:id="rId20"/>
    <p:sldId id="347" r:id="rId21"/>
    <p:sldId id="348" r:id="rId22"/>
    <p:sldId id="349" r:id="rId23"/>
    <p:sldId id="350" r:id="rId24"/>
    <p:sldId id="343" r:id="rId25"/>
    <p:sldId id="297" r:id="rId26"/>
    <p:sldId id="284" r:id="rId27"/>
    <p:sldId id="335" r:id="rId28"/>
    <p:sldId id="336" r:id="rId29"/>
    <p:sldId id="337" r:id="rId30"/>
    <p:sldId id="327" r:id="rId31"/>
    <p:sldId id="320" r:id="rId32"/>
    <p:sldId id="281" r:id="rId33"/>
    <p:sldId id="295" r:id="rId34"/>
    <p:sldId id="277" r:id="rId35"/>
    <p:sldId id="283" r:id="rId36"/>
    <p:sldId id="293" r:id="rId37"/>
    <p:sldId id="264" r:id="rId38"/>
    <p:sldId id="267" r:id="rId39"/>
    <p:sldId id="268" r:id="rId40"/>
    <p:sldId id="301" r:id="rId41"/>
    <p:sldId id="302" r:id="rId42"/>
    <p:sldId id="303" r:id="rId43"/>
    <p:sldId id="304" r:id="rId44"/>
    <p:sldId id="305" r:id="rId45"/>
    <p:sldId id="306" r:id="rId46"/>
    <p:sldId id="308" r:id="rId47"/>
    <p:sldId id="310" r:id="rId48"/>
    <p:sldId id="311" r:id="rId49"/>
    <p:sldId id="312" r:id="rId50"/>
    <p:sldId id="328" r:id="rId51"/>
    <p:sldId id="329" r:id="rId52"/>
    <p:sldId id="330" r:id="rId53"/>
    <p:sldId id="331" r:id="rId54"/>
    <p:sldId id="332" r:id="rId55"/>
    <p:sldId id="333" r:id="rId56"/>
    <p:sldId id="334" r:id="rId5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33" autoAdjust="0"/>
    <p:restoredTop sz="66747" autoAdjust="0"/>
  </p:normalViewPr>
  <p:slideViewPr>
    <p:cSldViewPr snapToGrid="0" snapToObjects="1">
      <p:cViewPr>
        <p:scale>
          <a:sx n="90" d="100"/>
          <a:sy n="90" d="100"/>
        </p:scale>
        <p:origin x="-1306" y="-14"/>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0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943B20-FF5F-9F4C-9C3B-751964AABC63}" type="datetimeFigureOut">
              <a:rPr lang="en-US" smtClean="0"/>
              <a:pPr/>
              <a:t>4/15/2017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A74EB7-E119-5248-8757-67D0A4A95B3B}" type="slidenum">
              <a:rPr lang="en-US" smtClean="0"/>
              <a:pPr/>
              <a:t>‹#›</a:t>
            </a:fld>
            <a:endParaRPr lang="en-US"/>
          </a:p>
        </p:txBody>
      </p:sp>
    </p:spTree>
    <p:extLst>
      <p:ext uri="{BB962C8B-B14F-4D97-AF65-F5344CB8AC3E}">
        <p14:creationId xmlns:p14="http://schemas.microsoft.com/office/powerpoint/2010/main" val="9861904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Fallacies_of_Distributed_Computin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1</a:t>
            </a:fld>
            <a:endParaRPr lang="en-US"/>
          </a:p>
        </p:txBody>
      </p:sp>
    </p:spTree>
    <p:extLst>
      <p:ext uri="{BB962C8B-B14F-4D97-AF65-F5344CB8AC3E}">
        <p14:creationId xmlns:p14="http://schemas.microsoft.com/office/powerpoint/2010/main" val="158821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Database</a:t>
            </a:r>
          </a:p>
          <a:p>
            <a:pPr marL="0" indent="0">
              <a:buNone/>
            </a:pPr>
            <a:r>
              <a:rPr lang="en-US" dirty="0" smtClean="0"/>
              <a:t>A database is a logical container of document storage partitioned across collections. It is also a users container.</a:t>
            </a:r>
          </a:p>
          <a:p>
            <a:pPr marL="0" indent="0">
              <a:buNone/>
            </a:pPr>
            <a:r>
              <a:rPr lang="en-US" b="1" dirty="0" smtClean="0"/>
              <a:t>User</a:t>
            </a:r>
          </a:p>
          <a:p>
            <a:pPr marL="0" indent="0">
              <a:buNone/>
            </a:pPr>
            <a:r>
              <a:rPr lang="en-US" dirty="0" smtClean="0"/>
              <a:t>The logical namespace for scoping permissions.</a:t>
            </a:r>
          </a:p>
          <a:p>
            <a:pPr marL="0" indent="0">
              <a:buNone/>
            </a:pPr>
            <a:r>
              <a:rPr lang="en-US" b="1" dirty="0" smtClean="0"/>
              <a:t>Permission</a:t>
            </a:r>
          </a:p>
          <a:p>
            <a:pPr marL="0" indent="0">
              <a:buNone/>
            </a:pPr>
            <a:r>
              <a:rPr lang="en-US" dirty="0" smtClean="0"/>
              <a:t>An authorization token associated with a user for access to a specific resource.</a:t>
            </a:r>
          </a:p>
          <a:p>
            <a:pPr marL="0" indent="0">
              <a:buNone/>
            </a:pPr>
            <a:r>
              <a:rPr lang="en-US" b="1" dirty="0" smtClean="0"/>
              <a:t>Collection</a:t>
            </a:r>
          </a:p>
          <a:p>
            <a:pPr marL="0" indent="0">
              <a:buNone/>
            </a:pPr>
            <a:r>
              <a:rPr lang="en-US" dirty="0" smtClean="0"/>
              <a:t>A collection is a container of JSON documents and the associated JavaScript application logic.</a:t>
            </a:r>
          </a:p>
          <a:p>
            <a:pPr marL="0" indent="0">
              <a:buNone/>
            </a:pPr>
            <a:r>
              <a:rPr lang="en-US" sz="1200" b="1" dirty="0" smtClean="0"/>
              <a:t>Stored Procedure</a:t>
            </a:r>
          </a:p>
          <a:p>
            <a:pPr marL="0" indent="0">
              <a:buNone/>
            </a:pPr>
            <a:r>
              <a:rPr lang="en-US" sz="1200" dirty="0" smtClean="0"/>
              <a:t>Application logic written in JavaScript which is registered with a collection and </a:t>
            </a:r>
            <a:r>
              <a:rPr lang="en-US" sz="1200" dirty="0" err="1" smtClean="0"/>
              <a:t>transactionally</a:t>
            </a:r>
            <a:r>
              <a:rPr lang="en-US" sz="1200" dirty="0" smtClean="0"/>
              <a:t> executed within the database engine.</a:t>
            </a:r>
          </a:p>
          <a:p>
            <a:pPr marL="0" indent="0">
              <a:buNone/>
            </a:pPr>
            <a:r>
              <a:rPr lang="en-US" sz="1200" b="1" dirty="0" smtClean="0"/>
              <a:t>Trigger</a:t>
            </a:r>
          </a:p>
          <a:p>
            <a:pPr marL="0" indent="0">
              <a:buNone/>
            </a:pPr>
            <a:r>
              <a:rPr lang="en-US" sz="1200" dirty="0" smtClean="0"/>
              <a:t>Application logic written in JavaScript executed before or after either an insert, replace or delete operation.</a:t>
            </a:r>
          </a:p>
          <a:p>
            <a:pPr marL="0" indent="0">
              <a:buNone/>
            </a:pPr>
            <a:r>
              <a:rPr lang="en-US" sz="1200" b="1" dirty="0" smtClean="0"/>
              <a:t>UDF</a:t>
            </a:r>
          </a:p>
          <a:p>
            <a:pPr marL="0" indent="0">
              <a:buNone/>
            </a:pPr>
            <a:r>
              <a:rPr lang="en-US" sz="1200" dirty="0" smtClean="0"/>
              <a:t>Application logic written in JavaScript. UDFs enable you to model a custom query operator and thereby extend the core </a:t>
            </a:r>
            <a:r>
              <a:rPr lang="en-US" sz="1200" dirty="0" err="1" smtClean="0"/>
              <a:t>DocumentDB</a:t>
            </a:r>
            <a:r>
              <a:rPr lang="en-US" sz="1200" dirty="0" smtClean="0"/>
              <a:t> query language.</a:t>
            </a:r>
          </a:p>
          <a:p>
            <a:pPr marL="0" indent="0">
              <a:buNone/>
            </a:pPr>
            <a:r>
              <a:rPr lang="en-US" sz="1200" b="1" dirty="0" smtClean="0"/>
              <a:t>Document</a:t>
            </a:r>
          </a:p>
          <a:p>
            <a:pPr marL="0" indent="0">
              <a:buNone/>
            </a:pPr>
            <a:r>
              <a:rPr lang="en-US" sz="1200" dirty="0" smtClean="0"/>
              <a:t>Arbitrary user-defined JSON content. By default, no schema needs to be defined nor do secondary indices need to be provided for all the documents added to a collection.</a:t>
            </a:r>
            <a:r>
              <a:rPr lang="en-US" sz="1200" baseline="0" dirty="0"/>
              <a:t> </a:t>
            </a:r>
            <a:r>
              <a:rPr lang="en-US" sz="1200" baseline="0" dirty="0" smtClean="0"/>
              <a:t>	</a:t>
            </a:r>
            <a:endParaRPr lang="en-US" sz="120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application</a:t>
            </a:r>
            <a:r>
              <a:rPr lang="en-US" baseline="0" dirty="0"/>
              <a:t> usage increases keep adding nodes</a:t>
            </a:r>
          </a:p>
          <a:p>
            <a:endParaRPr lang="en-US" baseline="0" dirty="0"/>
          </a:p>
          <a:p>
            <a:r>
              <a:rPr lang="en-US" dirty="0"/>
              <a:t>Even if</a:t>
            </a:r>
            <a:r>
              <a:rPr lang="en-US" baseline="0" dirty="0"/>
              <a:t> nodes fail, system is able to keep </a:t>
            </a:r>
            <a:r>
              <a:rPr lang="en-US" baseline="0" dirty="0" smtClean="0"/>
              <a:t>responding</a:t>
            </a:r>
          </a:p>
          <a:p>
            <a:endParaRPr lang="en-US" baseline="0" dirty="0" smtClean="0"/>
          </a:p>
          <a:p>
            <a:r>
              <a:rPr lang="en-US" dirty="0" smtClean="0"/>
              <a:t>NoSQL scale out – run on commodity hardware on multiple nodes</a:t>
            </a:r>
          </a:p>
          <a:p>
            <a:pPr lvl="1"/>
            <a:r>
              <a:rPr lang="en-US" dirty="0" smtClean="0"/>
              <a:t>Easy to add and remove nodes to handle loads</a:t>
            </a:r>
          </a:p>
          <a:p>
            <a:pPr lvl="1"/>
            <a:r>
              <a:rPr lang="en-US" dirty="0" smtClean="0"/>
              <a:t>No single </a:t>
            </a:r>
            <a:r>
              <a:rPr lang="en-US" dirty="0" err="1" smtClean="0"/>
              <a:t>PoF</a:t>
            </a:r>
            <a:endParaRPr lang="en-US" dirty="0" smtClean="0"/>
          </a:p>
          <a:p>
            <a:pPr lvl="1"/>
            <a:r>
              <a:rPr lang="en-US" dirty="0" smtClean="0"/>
              <a:t>Flexibility in handling trade offs (CAP Theorem)</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17</a:t>
            </a:fld>
            <a:endParaRPr lang="en-US"/>
          </a:p>
        </p:txBody>
      </p:sp>
    </p:spTree>
    <p:extLst>
      <p:ext uri="{BB962C8B-B14F-4D97-AF65-F5344CB8AC3E}">
        <p14:creationId xmlns:p14="http://schemas.microsoft.com/office/powerpoint/2010/main" val="1473635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Consistency</a:t>
            </a:r>
            <a:r>
              <a:rPr lang="en-US" sz="1200" kern="1200" dirty="0">
                <a:solidFill>
                  <a:schemeClr val="tx1"/>
                </a:solidFill>
                <a:effectLst/>
                <a:latin typeface="+mn-lt"/>
                <a:ea typeface="+mn-ea"/>
                <a:cs typeface="+mn-cs"/>
              </a:rPr>
              <a:t> - A read is guaranteed to return the most recent write for a given client.</a:t>
            </a:r>
          </a:p>
          <a:p>
            <a:pPr lvl="0"/>
            <a:r>
              <a:rPr lang="en-US" sz="1200" b="1" kern="1200" dirty="0">
                <a:solidFill>
                  <a:schemeClr val="tx1"/>
                </a:solidFill>
                <a:effectLst/>
                <a:latin typeface="+mn-lt"/>
                <a:ea typeface="+mn-ea"/>
                <a:cs typeface="+mn-cs"/>
              </a:rPr>
              <a:t>Availability</a:t>
            </a:r>
            <a:r>
              <a:rPr lang="en-US" sz="1200" kern="1200" dirty="0">
                <a:solidFill>
                  <a:schemeClr val="tx1"/>
                </a:solidFill>
                <a:effectLst/>
                <a:latin typeface="+mn-lt"/>
                <a:ea typeface="+mn-ea"/>
                <a:cs typeface="+mn-cs"/>
              </a:rPr>
              <a:t> - A non-failing node will return a reasonable response within a reasonable amount of time (no error or timeout).</a:t>
            </a:r>
          </a:p>
          <a:p>
            <a:pPr lvl="0"/>
            <a:r>
              <a:rPr lang="en-US" sz="1200" b="1" kern="1200" dirty="0">
                <a:solidFill>
                  <a:schemeClr val="tx1"/>
                </a:solidFill>
                <a:effectLst/>
                <a:latin typeface="+mn-lt"/>
                <a:ea typeface="+mn-ea"/>
                <a:cs typeface="+mn-cs"/>
              </a:rPr>
              <a:t>Partition Tolerance</a:t>
            </a:r>
            <a:r>
              <a:rPr lang="en-US" sz="1200" kern="1200" dirty="0">
                <a:solidFill>
                  <a:schemeClr val="tx1"/>
                </a:solidFill>
                <a:effectLst/>
                <a:latin typeface="+mn-lt"/>
                <a:ea typeface="+mn-ea"/>
                <a:cs typeface="+mn-cs"/>
              </a:rPr>
              <a:t> - The system will continue to function when network partitions occur.</a:t>
            </a:r>
          </a:p>
          <a:p>
            <a:r>
              <a:rPr lang="en-US" sz="1200" kern="1200" dirty="0">
                <a:solidFill>
                  <a:schemeClr val="tx1"/>
                </a:solidFill>
                <a:effectLst/>
                <a:latin typeface="+mn-lt"/>
                <a:ea typeface="+mn-ea"/>
                <a:cs typeface="+mn-cs"/>
              </a:rPr>
              <a:t>Widely distributed aka networking factors comes into play. Object Oriented Programming != Network Programming.</a:t>
            </a:r>
          </a:p>
          <a:p>
            <a:r>
              <a:rPr lang="en-US" sz="1200" kern="1200" dirty="0">
                <a:solidFill>
                  <a:schemeClr val="tx1"/>
                </a:solidFill>
                <a:effectLst/>
                <a:latin typeface="+mn-lt"/>
                <a:ea typeface="+mn-ea"/>
                <a:cs typeface="+mn-cs"/>
              </a:rPr>
              <a:t>One such </a:t>
            </a:r>
            <a:r>
              <a:rPr lang="en-US" sz="1200" i="1" u="sng" kern="1200" dirty="0">
                <a:solidFill>
                  <a:schemeClr val="tx1"/>
                </a:solidFill>
                <a:effectLst/>
                <a:latin typeface="+mn-lt"/>
                <a:ea typeface="+mn-ea"/>
                <a:cs typeface="+mn-cs"/>
                <a:hlinkClick r:id="rId3"/>
              </a:rPr>
              <a:t>fallacy of distributed computing</a:t>
            </a:r>
            <a:r>
              <a:rPr lang="en-US" sz="1200" kern="1200" dirty="0">
                <a:solidFill>
                  <a:schemeClr val="tx1"/>
                </a:solidFill>
                <a:effectLst/>
                <a:latin typeface="+mn-lt"/>
                <a:ea typeface="+mn-ea"/>
                <a:cs typeface="+mn-cs"/>
              </a:rPr>
              <a:t> is that networks are reliable. They aren’t. Networks and parts of networks go down frequently and unexpectedly. Network failures </a:t>
            </a:r>
            <a:r>
              <a:rPr lang="en-US" sz="1200" i="1" kern="1200" dirty="0">
                <a:solidFill>
                  <a:schemeClr val="tx1"/>
                </a:solidFill>
                <a:effectLst/>
                <a:latin typeface="+mn-lt"/>
                <a:ea typeface="+mn-ea"/>
                <a:cs typeface="+mn-cs"/>
              </a:rPr>
              <a:t>happen to your system</a:t>
            </a:r>
            <a:r>
              <a:rPr lang="en-US" sz="1200" kern="1200" dirty="0">
                <a:solidFill>
                  <a:schemeClr val="tx1"/>
                </a:solidFill>
                <a:effectLst/>
                <a:latin typeface="+mn-lt"/>
                <a:ea typeface="+mn-ea"/>
                <a:cs typeface="+mn-cs"/>
              </a:rPr>
              <a:t> and you don’t get to choose when they occur.</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A74EB7-E119-5248-8757-67D0A4A95B3B}" type="slidenum">
              <a:rPr lang="en-US" smtClean="0"/>
              <a:pPr/>
              <a:t>18</a:t>
            </a:fld>
            <a:endParaRPr lang="en-US"/>
          </a:p>
        </p:txBody>
      </p:sp>
    </p:spTree>
    <p:extLst>
      <p:ext uri="{BB962C8B-B14F-4D97-AF65-F5344CB8AC3E}">
        <p14:creationId xmlns:p14="http://schemas.microsoft.com/office/powerpoint/2010/main" val="404737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effectLst/>
                <a:latin typeface="+mn-lt"/>
                <a:ea typeface="+mn-ea"/>
                <a:cs typeface="+mn-cs"/>
              </a:rPr>
              <a:t>Strong</a:t>
            </a:r>
            <a:r>
              <a:rPr lang="en-US" sz="1200" b="0" i="0" kern="1200" dirty="0" smtClean="0">
                <a:solidFill>
                  <a:schemeClr val="tx1"/>
                </a:solidFill>
                <a:effectLst/>
                <a:latin typeface="+mn-lt"/>
                <a:ea typeface="+mn-ea"/>
                <a:cs typeface="+mn-cs"/>
              </a:rPr>
              <a:t>: Strong consistency guarantees that a write is only visible after it is committed durably by the majority quorum of replicas. Strong consistency provides absolute guarantees on data consistency, but offers the lowest level of read and write performance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Session</a:t>
            </a:r>
            <a:r>
              <a:rPr lang="en-US" sz="1200" b="0" i="0" kern="1200" dirty="0" smtClean="0">
                <a:solidFill>
                  <a:schemeClr val="tx1"/>
                </a:solidFill>
                <a:effectLst/>
                <a:latin typeface="+mn-lt"/>
                <a:ea typeface="+mn-ea"/>
                <a:cs typeface="+mn-cs"/>
              </a:rPr>
              <a:t>: ability to read your own writes. A read request for session consistency is issued against a replica that can serve the client requested version (part of the session cookie). Session consistency provides predictable read data consistency for a session while offering the lowest latency writes. Reads are also low latency as except in the rare cases, the read will be served by a single replica.</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Bounded staleness</a:t>
            </a:r>
            <a:r>
              <a:rPr lang="en-US" sz="1200" b="0" i="0" kern="1200" dirty="0" smtClean="0">
                <a:solidFill>
                  <a:schemeClr val="tx1"/>
                </a:solidFill>
                <a:effectLst/>
                <a:latin typeface="+mn-lt"/>
                <a:ea typeface="+mn-ea"/>
                <a:cs typeface="+mn-cs"/>
              </a:rPr>
              <a:t>: provides more predictable behavior for read consistency while offering the lowest latency writes. As reads are acknowledged by a majority quorum, read latency is not the lowest offered by the system. This provides a stronger guarantee than Session or Eventual.</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Eventual</a:t>
            </a:r>
            <a:r>
              <a:rPr lang="en-US" sz="1200" b="0" i="0" kern="1200" dirty="0" smtClean="0">
                <a:solidFill>
                  <a:schemeClr val="tx1"/>
                </a:solidFill>
                <a:effectLst/>
                <a:latin typeface="+mn-lt"/>
                <a:ea typeface="+mn-ea"/>
                <a:cs typeface="+mn-cs"/>
              </a:rPr>
              <a:t>: weakest form of consistency wherein a client may get the values which are older than the ones it had seen before, over time. In the absence of any further writes, the replicas within the group will eventually converge. The read request is served by any secondary index.</a:t>
            </a:r>
          </a:p>
          <a:p>
            <a:r>
              <a:rPr lang="en-US" sz="1200" b="0" i="0" kern="1200" dirty="0" smtClean="0">
                <a:solidFill>
                  <a:schemeClr val="tx1"/>
                </a:solidFill>
                <a:effectLst/>
                <a:latin typeface="+mn-lt"/>
                <a:ea typeface="+mn-ea"/>
                <a:cs typeface="+mn-cs"/>
              </a:rPr>
              <a:t>Eventual consistency provides the weakest read consistency but offers the lowest latency for both reads and writes.</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19</a:t>
            </a:fld>
            <a:endParaRPr lang="en-US"/>
          </a:p>
        </p:txBody>
      </p:sp>
    </p:spTree>
    <p:extLst>
      <p:ext uri="{BB962C8B-B14F-4D97-AF65-F5344CB8AC3E}">
        <p14:creationId xmlns:p14="http://schemas.microsoft.com/office/powerpoint/2010/main" val="3170534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Throughput</a:t>
            </a:r>
            <a:r>
              <a:rPr lang="en-US" baseline="0" dirty="0" smtClean="0"/>
              <a:t> = amount of items passing through a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Throughput</a:t>
            </a:r>
            <a:r>
              <a:rPr lang="en-US" baseline="0" dirty="0" smtClean="0"/>
              <a:t> = amount of items passing through a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Partition key is a hash </a:t>
            </a:r>
          </a:p>
          <a:p>
            <a:r>
              <a:rPr lang="en-US" dirty="0" smtClean="0"/>
              <a:t>Documents</a:t>
            </a:r>
            <a:r>
              <a:rPr lang="en-US" baseline="0" dirty="0" smtClean="0"/>
              <a:t> with same PK stored in same partition</a:t>
            </a:r>
          </a:p>
          <a:p>
            <a:r>
              <a:rPr lang="en-US" baseline="0" dirty="0" smtClean="0"/>
              <a:t>Example department could be PK for employees</a:t>
            </a:r>
          </a:p>
          <a:p>
            <a:r>
              <a:rPr lang="en-US" dirty="0" smtClean="0"/>
              <a:t>to achieve full throughput of collection, choose PK that allows you to evenly distribute requests</a:t>
            </a:r>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22</a:t>
            </a:fld>
            <a:endParaRPr lang="en-US"/>
          </a:p>
        </p:txBody>
      </p:sp>
    </p:spTree>
    <p:extLst>
      <p:ext uri="{BB962C8B-B14F-4D97-AF65-F5344CB8AC3E}">
        <p14:creationId xmlns:p14="http://schemas.microsoft.com/office/powerpoint/2010/main" val="80566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Auto</a:t>
            </a:r>
          </a:p>
          <a:p>
            <a:r>
              <a:rPr lang="en-US" sz="1200" b="0" i="0" kern="1200" dirty="0" smtClean="0">
                <a:solidFill>
                  <a:schemeClr val="tx1"/>
                </a:solidFill>
                <a:effectLst/>
                <a:latin typeface="+mn-lt"/>
                <a:ea typeface="+mn-ea"/>
                <a:cs typeface="+mn-cs"/>
              </a:rPr>
              <a:t>Choose whether the collection automatically indexes all of the documents or not. By default, all documents are automatically indexed. You can choose to turn off automatic indexing and selectively add only specific documents to the index. Conversely, you can selectively choose to exclude only specific documents</a:t>
            </a:r>
          </a:p>
          <a:p>
            <a:r>
              <a:rPr lang="en-US" sz="1200" b="1" i="0" kern="1200" dirty="0" smtClean="0">
                <a:solidFill>
                  <a:schemeClr val="tx1"/>
                </a:solidFill>
                <a:effectLst/>
                <a:latin typeface="+mn-lt"/>
                <a:ea typeface="+mn-ea"/>
                <a:cs typeface="+mn-cs"/>
              </a:rPr>
              <a:t>Sync and Lazy</a:t>
            </a:r>
          </a:p>
          <a:p>
            <a:r>
              <a:rPr lang="en-US" sz="1200" b="0" i="0" kern="1200" dirty="0" smtClean="0">
                <a:solidFill>
                  <a:schemeClr val="tx1"/>
                </a:solidFill>
                <a:effectLst/>
                <a:latin typeface="+mn-lt"/>
                <a:ea typeface="+mn-ea"/>
                <a:cs typeface="+mn-cs"/>
              </a:rPr>
              <a:t>Choose between synchronous (consistent) and asynchronous (lazy) index updates. By default, the index is updated synchronously. Lazy indexing boosts the write performance further and is ideal for bulk ingestion scenarios for primarily read-heavy collections.</a:t>
            </a:r>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23</a:t>
            </a:fld>
            <a:endParaRPr lang="en-US"/>
          </a:p>
        </p:txBody>
      </p:sp>
    </p:spTree>
    <p:extLst>
      <p:ext uri="{BB962C8B-B14F-4D97-AF65-F5344CB8AC3E}">
        <p14:creationId xmlns:p14="http://schemas.microsoft.com/office/powerpoint/2010/main" val="127630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sz="1200" b="1" kern="1200" dirty="0" smtClean="0">
                <a:solidFill>
                  <a:schemeClr val="tx1"/>
                </a:solidFill>
                <a:latin typeface="+mn-lt"/>
                <a:ea typeface="+mn-ea"/>
                <a:cs typeface="+mn-cs"/>
              </a:rPr>
              <a:t>UGC </a:t>
            </a:r>
            <a:r>
              <a:rPr lang="en-US" sz="1200" kern="1200" dirty="0" smtClean="0">
                <a:solidFill>
                  <a:schemeClr val="tx1"/>
                </a:solidFill>
                <a:latin typeface="+mn-lt"/>
                <a:ea typeface="+mn-ea"/>
                <a:cs typeface="+mn-cs"/>
              </a:rPr>
              <a:t>in social media applications is a blend of free form text, properties, tags and relationships \not bounded by rigid structure.</a:t>
            </a:r>
          </a:p>
          <a:p>
            <a:r>
              <a:rPr lang="en-US" sz="1200" kern="1200" dirty="0" smtClean="0">
                <a:solidFill>
                  <a:schemeClr val="tx1"/>
                </a:solidFill>
                <a:latin typeface="+mn-lt"/>
                <a:ea typeface="+mn-ea"/>
                <a:cs typeface="+mn-cs"/>
              </a:rPr>
              <a:t>Content such as chats, comments, and posts can be stored in </a:t>
            </a:r>
            <a:r>
              <a:rPr lang="en-US" sz="1200" kern="1200" dirty="0" err="1" smtClean="0">
                <a:solidFill>
                  <a:schemeClr val="tx1"/>
                </a:solidFill>
                <a:latin typeface="+mn-lt"/>
                <a:ea typeface="+mn-ea"/>
                <a:cs typeface="+mn-cs"/>
              </a:rPr>
              <a:t>DocumentDB</a:t>
            </a:r>
            <a:r>
              <a:rPr lang="en-US" sz="1200" kern="1200" dirty="0" smtClean="0">
                <a:solidFill>
                  <a:schemeClr val="tx1"/>
                </a:solidFill>
                <a:latin typeface="+mn-lt"/>
                <a:ea typeface="+mn-ea"/>
                <a:cs typeface="+mn-cs"/>
              </a:rPr>
              <a:t> without requiring transformations or complex object to relational mapping layers. </a:t>
            </a:r>
          </a:p>
          <a:p>
            <a:r>
              <a:rPr lang="en-US" sz="1200" kern="1200" dirty="0" smtClean="0">
                <a:solidFill>
                  <a:schemeClr val="tx1"/>
                </a:solidFill>
                <a:latin typeface="+mn-lt"/>
                <a:ea typeface="+mn-ea"/>
                <a:cs typeface="+mn-cs"/>
              </a:rPr>
              <a:t>Data properties can be added or modified easily to match requirements as developers iterate over the application code, thus promoting rapid development.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Catalog Data - </a:t>
            </a:r>
            <a:r>
              <a:rPr lang="en-US" sz="1200" kern="1200" dirty="0" smtClean="0">
                <a:solidFill>
                  <a:schemeClr val="tx1"/>
                </a:solidFill>
                <a:latin typeface="+mn-lt"/>
                <a:ea typeface="+mn-ea"/>
                <a:cs typeface="+mn-cs"/>
              </a:rPr>
              <a:t>Attributes for this data may vary and can change over time to fit application </a:t>
            </a:r>
            <a:r>
              <a:rPr lang="en-US" sz="1200" kern="1200" dirty="0" err="1" smtClean="0">
                <a:solidFill>
                  <a:schemeClr val="tx1"/>
                </a:solidFill>
                <a:latin typeface="+mn-lt"/>
                <a:ea typeface="+mn-ea"/>
                <a:cs typeface="+mn-cs"/>
              </a:rPr>
              <a:t>requirements.Consider</a:t>
            </a:r>
            <a:r>
              <a:rPr lang="en-US" sz="1200" kern="1200" dirty="0" smtClean="0">
                <a:solidFill>
                  <a:schemeClr val="tx1"/>
                </a:solidFill>
                <a:latin typeface="+mn-lt"/>
                <a:ea typeface="+mn-ea"/>
                <a:cs typeface="+mn-cs"/>
              </a:rPr>
              <a:t> an example of a product catalog for an automotive parts supplier. Every part may have its own attributes in addition to the common attributes that all parts share. Furthermore, attributes for a specific part can change the following year when a new model is released. As a JSON document store, </a:t>
            </a:r>
            <a:r>
              <a:rPr lang="en-US" sz="1200" kern="1200" dirty="0" err="1" smtClean="0">
                <a:solidFill>
                  <a:schemeClr val="tx1"/>
                </a:solidFill>
                <a:latin typeface="+mn-lt"/>
                <a:ea typeface="+mn-ea"/>
                <a:cs typeface="+mn-cs"/>
              </a:rPr>
              <a:t>DocumentDB</a:t>
            </a:r>
            <a:r>
              <a:rPr lang="en-US" sz="1200" kern="1200" dirty="0" smtClean="0">
                <a:solidFill>
                  <a:schemeClr val="tx1"/>
                </a:solidFill>
                <a:latin typeface="+mn-lt"/>
                <a:ea typeface="+mn-ea"/>
                <a:cs typeface="+mn-cs"/>
              </a:rPr>
              <a:t> supports flexible schemas and allows you to represent data with nested properties, and thus it is well suited for storing product catalog data.</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Logging - </a:t>
            </a:r>
            <a:r>
              <a:rPr lang="en-US" sz="1200" b="0" kern="1200" dirty="0" smtClean="0">
                <a:solidFill>
                  <a:schemeClr val="tx1"/>
                </a:solidFill>
                <a:latin typeface="+mn-lt"/>
                <a:ea typeface="+mn-ea"/>
                <a:cs typeface="+mn-cs"/>
              </a:rPr>
              <a:t>perform ad-hoc queries over a subset of data for troubleshooting. Subset of data is first retrieved from the logs, typically by time series. Then, a drill-down is performed by filtering the dataset with error levels or error </a:t>
            </a:r>
            <a:r>
              <a:rPr lang="en-US" sz="1200" b="0" kern="1200" dirty="0" err="1" smtClean="0">
                <a:solidFill>
                  <a:schemeClr val="tx1"/>
                </a:solidFill>
                <a:latin typeface="+mn-lt"/>
                <a:ea typeface="+mn-ea"/>
                <a:cs typeface="+mn-cs"/>
              </a:rPr>
              <a:t>messages.Long</a:t>
            </a:r>
            <a:r>
              <a:rPr lang="en-US" sz="1200" b="0" kern="1200" dirty="0" smtClean="0">
                <a:solidFill>
                  <a:schemeClr val="tx1"/>
                </a:solidFill>
                <a:latin typeface="+mn-lt"/>
                <a:ea typeface="+mn-ea"/>
                <a:cs typeface="+mn-cs"/>
              </a:rPr>
              <a:t> running data analytics jobs performed offline over a large volume of log data. Examples of this use case include server availability analysis, application error analysis, and </a:t>
            </a:r>
            <a:r>
              <a:rPr lang="en-US" sz="1200" b="0" kern="1200" dirty="0" err="1" smtClean="0">
                <a:solidFill>
                  <a:schemeClr val="tx1"/>
                </a:solidFill>
                <a:latin typeface="+mn-lt"/>
                <a:ea typeface="+mn-ea"/>
                <a:cs typeface="+mn-cs"/>
              </a:rPr>
              <a:t>clickstream</a:t>
            </a:r>
            <a:r>
              <a:rPr lang="en-US" sz="1200" b="0" kern="1200" dirty="0" smtClean="0">
                <a:solidFill>
                  <a:schemeClr val="tx1"/>
                </a:solidFill>
                <a:latin typeface="+mn-lt"/>
                <a:ea typeface="+mn-ea"/>
                <a:cs typeface="+mn-cs"/>
              </a:rPr>
              <a:t> data analysis. Typically, </a:t>
            </a:r>
            <a:r>
              <a:rPr lang="en-US" sz="1200" b="0" kern="1200" dirty="0" err="1" smtClean="0">
                <a:solidFill>
                  <a:schemeClr val="tx1"/>
                </a:solidFill>
                <a:latin typeface="+mn-lt"/>
                <a:ea typeface="+mn-ea"/>
                <a:cs typeface="+mn-cs"/>
              </a:rPr>
              <a:t>Hadoop</a:t>
            </a:r>
            <a:r>
              <a:rPr lang="en-US" sz="1200" b="0" kern="1200" dirty="0" smtClean="0">
                <a:solidFill>
                  <a:schemeClr val="tx1"/>
                </a:solidFill>
                <a:latin typeface="+mn-lt"/>
                <a:ea typeface="+mn-ea"/>
                <a:cs typeface="+mn-cs"/>
              </a:rPr>
              <a:t> is used to perform these types of analyses with data from </a:t>
            </a:r>
            <a:r>
              <a:rPr lang="en-US" sz="1200" b="0" kern="1200" dirty="0" err="1" smtClean="0">
                <a:solidFill>
                  <a:schemeClr val="tx1"/>
                </a:solidFill>
                <a:latin typeface="+mn-lt"/>
                <a:ea typeface="+mn-ea"/>
                <a:cs typeface="+mn-cs"/>
              </a:rPr>
              <a:t>DocumentDB</a:t>
            </a:r>
            <a:r>
              <a:rPr lang="en-US" sz="1200" b="0" kern="1200" dirty="0" smtClean="0">
                <a:solidFill>
                  <a:schemeClr val="tx1"/>
                </a:solidFill>
                <a:latin typeface="+mn-lt"/>
                <a:ea typeface="+mn-ea"/>
                <a:cs typeface="+mn-cs"/>
              </a:rPr>
              <a:t> using </a:t>
            </a:r>
            <a:r>
              <a:rPr lang="en-US" sz="1200" b="0" kern="1200" dirty="0" err="1" smtClean="0">
                <a:solidFill>
                  <a:schemeClr val="tx1"/>
                </a:solidFill>
                <a:latin typeface="+mn-lt"/>
                <a:ea typeface="+mn-ea"/>
                <a:cs typeface="+mn-cs"/>
              </a:rPr>
              <a:t>Hadoop</a:t>
            </a:r>
            <a:r>
              <a:rPr lang="en-US" sz="1200" b="0" kern="1200" dirty="0" smtClean="0">
                <a:solidFill>
                  <a:schemeClr val="tx1"/>
                </a:solidFill>
                <a:latin typeface="+mn-lt"/>
                <a:ea typeface="+mn-ea"/>
                <a:cs typeface="+mn-cs"/>
              </a:rPr>
              <a:t> connector</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Gaming </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handle updating profile and stats from millions of simultaneous </a:t>
            </a:r>
            <a:r>
              <a:rPr lang="en-US" sz="1200" kern="1200" dirty="0" err="1" smtClean="0">
                <a:solidFill>
                  <a:schemeClr val="tx1"/>
                </a:solidFill>
                <a:latin typeface="+mn-lt"/>
                <a:ea typeface="+mn-ea"/>
                <a:cs typeface="+mn-cs"/>
              </a:rPr>
              <a:t>gamersmillisecond</a:t>
            </a:r>
            <a:r>
              <a:rPr lang="en-US" sz="1200" kern="1200" dirty="0" smtClean="0">
                <a:solidFill>
                  <a:schemeClr val="tx1"/>
                </a:solidFill>
                <a:latin typeface="+mn-lt"/>
                <a:ea typeface="+mn-ea"/>
                <a:cs typeface="+mn-cs"/>
              </a:rPr>
              <a:t> reads and writes to help avoid any </a:t>
            </a:r>
            <a:r>
              <a:rPr lang="en-US" sz="1200" kern="1200" dirty="0" err="1" smtClean="0">
                <a:solidFill>
                  <a:schemeClr val="tx1"/>
                </a:solidFill>
                <a:latin typeface="+mn-lt"/>
                <a:ea typeface="+mn-ea"/>
                <a:cs typeface="+mn-cs"/>
              </a:rPr>
              <a:t>lagsautomatic</a:t>
            </a:r>
            <a:r>
              <a:rPr lang="en-US" sz="1200" kern="1200" dirty="0" smtClean="0">
                <a:solidFill>
                  <a:schemeClr val="tx1"/>
                </a:solidFill>
                <a:latin typeface="+mn-lt"/>
                <a:ea typeface="+mn-ea"/>
                <a:cs typeface="+mn-cs"/>
              </a:rPr>
              <a:t> indexing allows for filtering against multiple different properties in real-time</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User preferences data - </a:t>
            </a:r>
            <a:r>
              <a:rPr lang="en-US" sz="1200" kern="1200" dirty="0" smtClean="0">
                <a:solidFill>
                  <a:schemeClr val="tx1"/>
                </a:solidFill>
                <a:latin typeface="+mn-lt"/>
                <a:ea typeface="+mn-ea"/>
                <a:cs typeface="+mn-cs"/>
              </a:rPr>
              <a:t>most modern web and mobile applications come with complex views and experiences. These views and experiences are usually dynamic, catering to user preferences or moods and branding needs. Hence, applications need to be able to retrieve personalized settings effectively in order to render UI elements and experiences quickly.</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IOT -</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Bursts of data can be ingested by Azure Event Hubs as it offers high throughput data ingestion with low latency. Data ingested that needs to be processed for real time insight can be funneled to Azure Stream Analytics for real time analytics. Data can be loaded into </a:t>
            </a:r>
            <a:r>
              <a:rPr lang="en-US" sz="1200" kern="1200" dirty="0" err="1" smtClean="0">
                <a:solidFill>
                  <a:schemeClr val="tx1"/>
                </a:solidFill>
                <a:latin typeface="+mn-lt"/>
                <a:ea typeface="+mn-ea"/>
                <a:cs typeface="+mn-cs"/>
              </a:rPr>
              <a:t>DocumentDB</a:t>
            </a:r>
            <a:r>
              <a:rPr lang="en-US" sz="1200" kern="1200" dirty="0" smtClean="0">
                <a:solidFill>
                  <a:schemeClr val="tx1"/>
                </a:solidFill>
                <a:latin typeface="+mn-lt"/>
                <a:ea typeface="+mn-ea"/>
                <a:cs typeface="+mn-cs"/>
              </a:rPr>
              <a:t> for </a:t>
            </a:r>
            <a:r>
              <a:rPr lang="en-US" sz="1200" kern="1200" dirty="0" err="1" smtClean="0">
                <a:solidFill>
                  <a:schemeClr val="tx1"/>
                </a:solidFill>
                <a:latin typeface="+mn-lt"/>
                <a:ea typeface="+mn-ea"/>
                <a:cs typeface="+mn-cs"/>
              </a:rPr>
              <a:t>adhoc</a:t>
            </a:r>
            <a:r>
              <a:rPr lang="en-US" sz="1200" kern="1200" dirty="0" smtClean="0">
                <a:solidFill>
                  <a:schemeClr val="tx1"/>
                </a:solidFill>
                <a:latin typeface="+mn-lt"/>
                <a:ea typeface="+mn-ea"/>
                <a:cs typeface="+mn-cs"/>
              </a:rPr>
              <a:t> querying. Once the data is loaded into </a:t>
            </a:r>
            <a:r>
              <a:rPr lang="en-US" sz="1200" kern="1200" dirty="0" err="1" smtClean="0">
                <a:solidFill>
                  <a:schemeClr val="tx1"/>
                </a:solidFill>
                <a:latin typeface="+mn-lt"/>
                <a:ea typeface="+mn-ea"/>
                <a:cs typeface="+mn-cs"/>
              </a:rPr>
              <a:t>DocumentDB</a:t>
            </a:r>
            <a:r>
              <a:rPr lang="en-US" sz="1200" kern="1200" dirty="0" smtClean="0">
                <a:solidFill>
                  <a:schemeClr val="tx1"/>
                </a:solidFill>
                <a:latin typeface="+mn-lt"/>
                <a:ea typeface="+mn-ea"/>
                <a:cs typeface="+mn-cs"/>
              </a:rPr>
              <a:t>, the data is ready to be queried. The data in </a:t>
            </a:r>
            <a:r>
              <a:rPr lang="en-US" sz="1200" kern="1200" dirty="0" err="1" smtClean="0">
                <a:solidFill>
                  <a:schemeClr val="tx1"/>
                </a:solidFill>
                <a:latin typeface="+mn-lt"/>
                <a:ea typeface="+mn-ea"/>
                <a:cs typeface="+mn-cs"/>
              </a:rPr>
              <a:t>DocumentDB</a:t>
            </a:r>
            <a:r>
              <a:rPr lang="en-US" sz="1200" kern="1200" dirty="0" smtClean="0">
                <a:solidFill>
                  <a:schemeClr val="tx1"/>
                </a:solidFill>
                <a:latin typeface="+mn-lt"/>
                <a:ea typeface="+mn-ea"/>
                <a:cs typeface="+mn-cs"/>
              </a:rPr>
              <a:t> can be used as reference data as part of real time analytics. In addition, data can further be refined and processed by connecting </a:t>
            </a:r>
            <a:r>
              <a:rPr lang="en-US" sz="1200" kern="1200" dirty="0" err="1" smtClean="0">
                <a:solidFill>
                  <a:schemeClr val="tx1"/>
                </a:solidFill>
                <a:latin typeface="+mn-lt"/>
                <a:ea typeface="+mn-ea"/>
                <a:cs typeface="+mn-cs"/>
              </a:rPr>
              <a:t>DocumentDB</a:t>
            </a:r>
            <a:r>
              <a:rPr lang="en-US" sz="1200" kern="1200" dirty="0" smtClean="0">
                <a:solidFill>
                  <a:schemeClr val="tx1"/>
                </a:solidFill>
                <a:latin typeface="+mn-lt"/>
                <a:ea typeface="+mn-ea"/>
                <a:cs typeface="+mn-cs"/>
              </a:rPr>
              <a:t> data to </a:t>
            </a:r>
            <a:r>
              <a:rPr lang="en-US" sz="1200" kern="1200" dirty="0" err="1" smtClean="0">
                <a:solidFill>
                  <a:schemeClr val="tx1"/>
                </a:solidFill>
                <a:latin typeface="+mn-lt"/>
                <a:ea typeface="+mn-ea"/>
                <a:cs typeface="+mn-cs"/>
              </a:rPr>
              <a:t>HDInsight</a:t>
            </a:r>
            <a:r>
              <a:rPr lang="en-US" sz="1200" kern="1200" dirty="0" smtClean="0">
                <a:solidFill>
                  <a:schemeClr val="tx1"/>
                </a:solidFill>
                <a:latin typeface="+mn-lt"/>
                <a:ea typeface="+mn-ea"/>
                <a:cs typeface="+mn-cs"/>
              </a:rPr>
              <a:t> for Pig, Hive or Map/Reduce jobs. Refined data is then loaded back to </a:t>
            </a:r>
            <a:r>
              <a:rPr lang="en-US" sz="1200" kern="1200" dirty="0" err="1" smtClean="0">
                <a:solidFill>
                  <a:schemeClr val="tx1"/>
                </a:solidFill>
                <a:latin typeface="+mn-lt"/>
                <a:ea typeface="+mn-ea"/>
                <a:cs typeface="+mn-cs"/>
              </a:rPr>
              <a:t>DocumentDB</a:t>
            </a:r>
            <a:r>
              <a:rPr lang="en-US" sz="1200" kern="1200" dirty="0" smtClean="0">
                <a:solidFill>
                  <a:schemeClr val="tx1"/>
                </a:solidFill>
                <a:latin typeface="+mn-lt"/>
                <a:ea typeface="+mn-ea"/>
                <a:cs typeface="+mn-cs"/>
              </a:rPr>
              <a:t> for reporting.</a:t>
            </a:r>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Partitioned collections</a:t>
            </a:r>
            <a:r>
              <a:rPr lang="en-US" dirty="0" smtClean="0"/>
              <a:t> can span multiple partitions and support very large amounts of storage and throughput. You must specify a partition key for the collection.</a:t>
            </a:r>
          </a:p>
          <a:p>
            <a:r>
              <a:rPr lang="en-US" b="1" dirty="0" smtClean="0"/>
              <a:t>Single-partition collections</a:t>
            </a:r>
            <a:r>
              <a:rPr lang="en-US" dirty="0" smtClean="0"/>
              <a:t> have lower price options and the ability to query and perform transactions across all collection data. They have the scalability and storage limits of a single partition. You do not have to specify a partition key for these collections. </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30</a:t>
            </a:fld>
            <a:endParaRPr lang="en-US"/>
          </a:p>
        </p:txBody>
      </p:sp>
    </p:spTree>
    <p:extLst>
      <p:ext uri="{BB962C8B-B14F-4D97-AF65-F5344CB8AC3E}">
        <p14:creationId xmlns:p14="http://schemas.microsoft.com/office/powerpoint/2010/main" val="80566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2</a:t>
            </a:fld>
            <a:endParaRPr lang="en-US"/>
          </a:p>
        </p:txBody>
      </p:sp>
    </p:spTree>
    <p:extLst>
      <p:ext uri="{BB962C8B-B14F-4D97-AF65-F5344CB8AC3E}">
        <p14:creationId xmlns:p14="http://schemas.microsoft.com/office/powerpoint/2010/main" val="1588219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33</a:t>
            </a:fld>
            <a:endParaRPr lang="en-US"/>
          </a:p>
        </p:txBody>
      </p:sp>
    </p:spTree>
    <p:extLst>
      <p:ext uri="{BB962C8B-B14F-4D97-AF65-F5344CB8AC3E}">
        <p14:creationId xmlns:p14="http://schemas.microsoft.com/office/powerpoint/2010/main" val="371764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effectLst/>
                <a:latin typeface="+mn-lt"/>
                <a:ea typeface="+mn-ea"/>
                <a:cs typeface="+mn-cs"/>
              </a:rPr>
              <a:t>Document databases </a:t>
            </a:r>
            <a:r>
              <a:rPr lang="en-US" sz="1200" kern="1200" dirty="0" smtClean="0">
                <a:solidFill>
                  <a:schemeClr val="tx1"/>
                </a:solidFill>
                <a:effectLst/>
                <a:latin typeface="+mn-lt"/>
                <a:ea typeface="+mn-ea"/>
                <a:cs typeface="+mn-cs"/>
              </a:rPr>
              <a:t>pair each key with a complex data structure known as a document. Documents can contain many different key-value pairs, or key-array pairs, or even nested documents. Mongo, Azure </a:t>
            </a:r>
            <a:r>
              <a:rPr lang="en-US" sz="1200" kern="1200" dirty="0" err="1" smtClean="0">
                <a:solidFill>
                  <a:schemeClr val="tx1"/>
                </a:solidFill>
                <a:effectLst/>
                <a:latin typeface="+mn-lt"/>
                <a:ea typeface="+mn-ea"/>
                <a:cs typeface="+mn-cs"/>
              </a:rPr>
              <a:t>DocumentDB</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Graph stores</a:t>
            </a:r>
            <a:r>
              <a:rPr lang="en-US" sz="1200" kern="1200" dirty="0" smtClean="0">
                <a:solidFill>
                  <a:schemeClr val="tx1"/>
                </a:solidFill>
                <a:effectLst/>
                <a:latin typeface="+mn-lt"/>
                <a:ea typeface="+mn-ea"/>
                <a:cs typeface="+mn-cs"/>
              </a:rPr>
              <a:t> are used to store information about networks of data, such as social connections. Graph stores include Neo4J and </a:t>
            </a:r>
            <a:r>
              <a:rPr lang="en-US" sz="1200" kern="1200" dirty="0" err="1" smtClean="0">
                <a:solidFill>
                  <a:schemeClr val="tx1"/>
                </a:solidFill>
                <a:effectLst/>
                <a:latin typeface="+mn-lt"/>
                <a:ea typeface="+mn-ea"/>
                <a:cs typeface="+mn-cs"/>
              </a:rPr>
              <a:t>Giraph</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Key-value stores</a:t>
            </a:r>
            <a:r>
              <a:rPr lang="en-US" sz="1200" kern="1200" dirty="0" smtClean="0">
                <a:solidFill>
                  <a:schemeClr val="tx1"/>
                </a:solidFill>
                <a:effectLst/>
                <a:latin typeface="+mn-lt"/>
                <a:ea typeface="+mn-ea"/>
                <a:cs typeface="+mn-cs"/>
              </a:rPr>
              <a:t> are the simplest NoSQL databases. Every single item in the database is stored as an attribute name (or 'key'), together with its value. Examples of key-value stores are </a:t>
            </a:r>
            <a:r>
              <a:rPr lang="en-US" sz="1200" kern="1200" dirty="0" err="1" smtClean="0">
                <a:solidFill>
                  <a:schemeClr val="tx1"/>
                </a:solidFill>
                <a:effectLst/>
                <a:latin typeface="+mn-lt"/>
                <a:ea typeface="+mn-ea"/>
                <a:cs typeface="+mn-cs"/>
              </a:rPr>
              <a:t>Riak</a:t>
            </a:r>
            <a:r>
              <a:rPr lang="en-US" sz="1200" kern="1200" dirty="0" smtClean="0">
                <a:solidFill>
                  <a:schemeClr val="tx1"/>
                </a:solidFill>
                <a:effectLst/>
                <a:latin typeface="+mn-lt"/>
                <a:ea typeface="+mn-ea"/>
                <a:cs typeface="+mn-cs"/>
              </a:rPr>
              <a:t> and Berkeley DB. Some key-value stores, such as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allow each value to have a type, such as 'integer', which adds functionality.</a:t>
            </a:r>
          </a:p>
          <a:p>
            <a:r>
              <a:rPr lang="en-US" sz="1200" b="1" kern="1200" dirty="0" smtClean="0">
                <a:solidFill>
                  <a:schemeClr val="tx1"/>
                </a:solidFill>
                <a:effectLst/>
                <a:latin typeface="+mn-lt"/>
                <a:ea typeface="+mn-ea"/>
                <a:cs typeface="+mn-cs"/>
              </a:rPr>
              <a:t>Wide-column stores</a:t>
            </a:r>
            <a:r>
              <a:rPr lang="en-US" sz="1200" kern="1200" dirty="0" smtClean="0">
                <a:solidFill>
                  <a:schemeClr val="tx1"/>
                </a:solidFill>
                <a:effectLst/>
                <a:latin typeface="+mn-lt"/>
                <a:ea typeface="+mn-ea"/>
                <a:cs typeface="+mn-cs"/>
              </a:rPr>
              <a:t> such as Cassandra and </a:t>
            </a:r>
            <a:r>
              <a:rPr lang="en-US" sz="1200" kern="1200" dirty="0" err="1" smtClean="0">
                <a:solidFill>
                  <a:schemeClr val="tx1"/>
                </a:solidFill>
                <a:effectLst/>
                <a:latin typeface="+mn-lt"/>
                <a:ea typeface="+mn-ea"/>
                <a:cs typeface="+mn-cs"/>
              </a:rPr>
              <a:t>HBase</a:t>
            </a:r>
            <a:r>
              <a:rPr lang="en-US" sz="1200" kern="1200" dirty="0" smtClean="0">
                <a:solidFill>
                  <a:schemeClr val="tx1"/>
                </a:solidFill>
                <a:effectLst/>
                <a:latin typeface="+mn-lt"/>
                <a:ea typeface="+mn-ea"/>
                <a:cs typeface="+mn-cs"/>
              </a:rPr>
              <a:t> are optimized for queries over large datasets, and store columns of data together, instead of rows.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A74EB7-E119-5248-8757-67D0A4A95B3B}" type="slidenum">
              <a:rPr lang="en-US" smtClean="0"/>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A74EB7-E119-5248-8757-67D0A4A95B3B}" type="slidenum">
              <a:rPr lang="en-US" smtClean="0"/>
              <a:pPr/>
              <a:t>35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Standard</a:t>
            </a:r>
            <a:r>
              <a:rPr lang="en-US" baseline="0" dirty="0" smtClean="0"/>
              <a:t> – pay as you go, a</a:t>
            </a:r>
            <a:r>
              <a:rPr lang="en-US" dirty="0" smtClean="0"/>
              <a:t>llows partitioning</a:t>
            </a:r>
            <a:r>
              <a:rPr lang="en-US" baseline="0" dirty="0" smtClean="0"/>
              <a:t>, storage measured in GB, 400-250K </a:t>
            </a:r>
            <a:r>
              <a:rPr lang="en-US" baseline="0" dirty="0" err="1" smtClean="0"/>
              <a:t>RUs</a:t>
            </a:r>
            <a:r>
              <a:rPr lang="en-US" baseline="0" dirty="0" smtClean="0"/>
              <a:t>, 250GB storage max (can be increased)</a:t>
            </a:r>
          </a:p>
          <a:p>
            <a:r>
              <a:rPr lang="en-US" baseline="0" dirty="0" smtClean="0"/>
              <a:t>S1, S2, S3 – predefined. 10GB storage max, throughput max 2.5K </a:t>
            </a:r>
            <a:r>
              <a:rPr lang="en-US" baseline="0" dirty="0" err="1" smtClean="0"/>
              <a:t>RUs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37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fontAlgn="ctr"/>
            <a:r>
              <a:rPr lang="en-US" dirty="0" smtClean="0"/>
              <a:t>Document size - As units </a:t>
            </a:r>
            <a:r>
              <a:rPr lang="en-US" dirty="0" err="1" smtClean="0"/>
              <a:t>inc</a:t>
            </a:r>
            <a:r>
              <a:rPr lang="en-US" dirty="0" smtClean="0"/>
              <a:t>, read </a:t>
            </a:r>
            <a:r>
              <a:rPr lang="en-US" dirty="0" err="1" smtClean="0"/>
              <a:t>inc</a:t>
            </a:r>
            <a:r>
              <a:rPr lang="en-US" dirty="0" smtClean="0"/>
              <a:t>, write </a:t>
            </a:r>
            <a:r>
              <a:rPr lang="en-US" dirty="0" err="1" smtClean="0"/>
              <a:t>inc</a:t>
            </a:r>
            <a:endParaRPr lang="en-US" sz="2400" dirty="0" smtClean="0"/>
          </a:p>
          <a:p>
            <a:pPr lvl="1" fontAlgn="ctr"/>
            <a:r>
              <a:rPr lang="en-US" dirty="0" smtClean="0"/>
              <a:t>Document property count - As pc </a:t>
            </a:r>
            <a:r>
              <a:rPr lang="en-US" dirty="0" err="1" smtClean="0"/>
              <a:t>inc</a:t>
            </a:r>
            <a:r>
              <a:rPr lang="en-US" dirty="0" smtClean="0"/>
              <a:t>, write units </a:t>
            </a:r>
            <a:r>
              <a:rPr lang="en-US" dirty="0" err="1" smtClean="0"/>
              <a:t>inc</a:t>
            </a:r>
            <a:endParaRPr lang="en-US" sz="2400" dirty="0" smtClean="0"/>
          </a:p>
          <a:p>
            <a:pPr lvl="1" fontAlgn="ctr"/>
            <a:r>
              <a:rPr lang="en-US" dirty="0" smtClean="0"/>
              <a:t>Data consistency - consistency levels of Strong or Bounded Staleness, read units </a:t>
            </a:r>
            <a:r>
              <a:rPr lang="en-US" dirty="0" err="1" smtClean="0"/>
              <a:t>inc</a:t>
            </a:r>
            <a:endParaRPr lang="en-US" sz="2400" dirty="0" smtClean="0"/>
          </a:p>
          <a:p>
            <a:pPr lvl="1" fontAlgn="ctr"/>
            <a:r>
              <a:rPr lang="en-US" dirty="0" smtClean="0"/>
              <a:t>Indexed properties - As index decrease, read units </a:t>
            </a:r>
            <a:r>
              <a:rPr lang="en-US" dirty="0" err="1" smtClean="0"/>
              <a:t>dec</a:t>
            </a:r>
            <a:r>
              <a:rPr lang="en-US" dirty="0" smtClean="0"/>
              <a:t>, write units </a:t>
            </a:r>
            <a:r>
              <a:rPr lang="en-US" dirty="0" err="1" smtClean="0"/>
              <a:t>dec.</a:t>
            </a:r>
            <a:r>
              <a:rPr lang="en-US" dirty="0" smtClean="0"/>
              <a:t> Look at lazy indexing.</a:t>
            </a:r>
            <a:endParaRPr lang="en-US" sz="2400" dirty="0" smtClean="0"/>
          </a:p>
          <a:p>
            <a:pPr lvl="1" fontAlgn="ctr"/>
            <a:r>
              <a:rPr lang="en-US" dirty="0" smtClean="0"/>
              <a:t>Document indexing - By default each document automatically indexed, if you choose not to index some of your documents - read </a:t>
            </a:r>
            <a:r>
              <a:rPr lang="en-US" dirty="0" err="1" smtClean="0"/>
              <a:t>dec</a:t>
            </a:r>
            <a:r>
              <a:rPr lang="en-US" dirty="0" smtClean="0"/>
              <a:t>, write </a:t>
            </a:r>
            <a:r>
              <a:rPr lang="en-US" dirty="0" err="1" smtClean="0"/>
              <a:t>dec</a:t>
            </a:r>
            <a:endParaRPr lang="en-US" sz="2400" dirty="0" smtClean="0"/>
          </a:p>
          <a:p>
            <a:pPr lvl="1" fontAlgn="ctr"/>
            <a:r>
              <a:rPr lang="en-US" dirty="0" smtClean="0"/>
              <a:t>Query patterns - As complexity of a query (number of predicates, nature of predicates, projections, number of UDFs, and size of source data set) </a:t>
            </a:r>
            <a:r>
              <a:rPr lang="en-US" dirty="0" err="1" smtClean="0"/>
              <a:t>inc</a:t>
            </a:r>
            <a:r>
              <a:rPr lang="en-US" dirty="0" smtClean="0"/>
              <a:t>, read </a:t>
            </a:r>
            <a:r>
              <a:rPr lang="en-US" dirty="0" err="1" smtClean="0"/>
              <a:t>inc</a:t>
            </a:r>
            <a:r>
              <a:rPr lang="en-US" dirty="0" smtClean="0"/>
              <a:t>, write </a:t>
            </a:r>
            <a:r>
              <a:rPr lang="en-US" dirty="0" err="1" smtClean="0"/>
              <a:t>inc</a:t>
            </a:r>
            <a:endParaRPr lang="en-US" sz="2400" dirty="0" smtClean="0"/>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39</a:t>
            </a:fld>
            <a:endParaRPr lang="en-US"/>
          </a:p>
        </p:txBody>
      </p:sp>
    </p:spTree>
    <p:extLst>
      <p:ext uri="{BB962C8B-B14F-4D97-AF65-F5344CB8AC3E}">
        <p14:creationId xmlns:p14="http://schemas.microsoft.com/office/powerpoint/2010/main" val="1675923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74EB7-E119-5248-8757-67D0A4A95B3B}" type="slidenum">
              <a:rPr lang="en-US" smtClean="0"/>
              <a:pPr/>
              <a:t>40</a:t>
            </a:fld>
            <a:endParaRPr lang="en-US"/>
          </a:p>
        </p:txBody>
      </p:sp>
    </p:spTree>
    <p:extLst>
      <p:ext uri="{BB962C8B-B14F-4D97-AF65-F5344CB8AC3E}">
        <p14:creationId xmlns:p14="http://schemas.microsoft.com/office/powerpoint/2010/main" val="2237732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data is read and written by disassembling, or “shredding,” and reassembling objects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This is the object-relational “impedance mismatch.” The workaround is object-relational mapping frameworks, which are inefficient at best, problematic at worst.</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41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This is the object-relational “impedance mismatch.” The workaround is object-relational mapping frameworks, which are inefficient at best, problematic at worst.</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42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In contrast, a document-oriented </a:t>
            </a:r>
            <a:r>
              <a:rPr lang="en-US" sz="1200" kern="1200" dirty="0" err="1">
                <a:solidFill>
                  <a:schemeClr val="tx1"/>
                </a:solidFill>
                <a:latin typeface="+mn-lt"/>
                <a:ea typeface="+mn-ea"/>
                <a:cs typeface="+mn-cs"/>
              </a:rPr>
              <a:t>NoSQL</a:t>
            </a:r>
            <a:r>
              <a:rPr lang="en-US" sz="1200" kern="1200" dirty="0">
                <a:solidFill>
                  <a:schemeClr val="tx1"/>
                </a:solidFill>
                <a:latin typeface="+mn-lt"/>
                <a:ea typeface="+mn-ea"/>
                <a:cs typeface="+mn-cs"/>
              </a:rPr>
              <a:t> database reads and writes data formatted in JSON – which is the de facto standard for consuming and producing data for web, mobile, and </a:t>
            </a:r>
            <a:r>
              <a:rPr lang="en-US" sz="1200" kern="1200" dirty="0" err="1">
                <a:solidFill>
                  <a:schemeClr val="tx1"/>
                </a:solidFill>
                <a:latin typeface="+mn-lt"/>
                <a:ea typeface="+mn-ea"/>
                <a:cs typeface="+mn-cs"/>
              </a:rPr>
              <a:t>IoT</a:t>
            </a:r>
            <a:r>
              <a:rPr lang="en-US" sz="1200" kern="1200" dirty="0">
                <a:solidFill>
                  <a:schemeClr val="tx1"/>
                </a:solidFill>
                <a:latin typeface="+mn-lt"/>
                <a:ea typeface="+mn-ea"/>
                <a:cs typeface="+mn-cs"/>
              </a:rPr>
              <a:t> applications. It not only eliminates the object-relational impedance mismatch, it eliminates the overhead of ORM frameworks and simplifies application development because objects are read and written without “shredding” them – i.e., a single object can be read or written as a single document, as illustrated here: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DO</a:t>
            </a:r>
            <a:r>
              <a:rPr lang="en-US" sz="1200" kern="1200" baseline="0" dirty="0">
                <a:solidFill>
                  <a:schemeClr val="tx1"/>
                </a:solidFill>
                <a:latin typeface="+mn-lt"/>
                <a:ea typeface="+mn-ea"/>
                <a:cs typeface="+mn-cs"/>
              </a:rPr>
              <a:t> NOT SWITCH SOLELY FOR THIS REASON!!!</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0A74EB7-E119-5248-8757-67D0A4A95B3B}" type="slidenum">
              <a:rPr lang="en-US" smtClean="0"/>
              <a:pPr/>
              <a:t>43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Database has to be able to scale reads, writes, </a:t>
            </a:r>
            <a:r>
              <a:rPr lang="en-US" sz="1200" b="0" i="1"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storage</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Several years ago, building performance into a software system was simple - you either increased your hardware resources (scale up) or modified your application to run more efficiently (performance tuning). Today, there’s a third option: horizontal scaling (scale out).</a:t>
            </a:r>
          </a:p>
          <a:p>
            <a:endParaRPr lang="en-US" dirty="0"/>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44</a:t>
            </a:fld>
            <a:endParaRPr lang="en-US"/>
          </a:p>
        </p:txBody>
      </p:sp>
    </p:spTree>
    <p:extLst>
      <p:ext uri="{BB962C8B-B14F-4D97-AF65-F5344CB8AC3E}">
        <p14:creationId xmlns:p14="http://schemas.microsoft.com/office/powerpoint/2010/main" val="1405709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What is </a:t>
            </a:r>
            <a:r>
              <a:rPr lang="en-US" sz="1200" b="0" i="0" kern="1200" dirty="0" err="1" smtClean="0">
                <a:solidFill>
                  <a:schemeClr val="tx1"/>
                </a:solidFill>
                <a:effectLst/>
                <a:latin typeface="+mn-lt"/>
                <a:ea typeface="+mn-ea"/>
                <a:cs typeface="+mn-cs"/>
              </a:rPr>
              <a:t>DocumentDB</a:t>
            </a:r>
            <a:r>
              <a:rPr lang="en-US" sz="1200" b="0" i="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always like to start with the</a:t>
            </a:r>
            <a:r>
              <a:rPr lang="en-US" sz="1200" b="0" i="0" kern="1200" baseline="0" dirty="0" smtClean="0">
                <a:solidFill>
                  <a:schemeClr val="tx1"/>
                </a:solidFill>
                <a:effectLst/>
                <a:latin typeface="+mn-lt"/>
                <a:ea typeface="+mn-ea"/>
                <a:cs typeface="+mn-cs"/>
              </a:rPr>
              <a:t> “why” 0 </a:t>
            </a:r>
            <a:endParaRPr lang="en-US" sz="1200" b="0" i="0" kern="1200" dirty="0" smtClean="0">
              <a:solidFill>
                <a:schemeClr val="tx1"/>
              </a:solidFill>
              <a:effectLst/>
              <a:latin typeface="+mn-lt"/>
              <a:ea typeface="+mn-ea"/>
              <a:cs typeface="+mn-cs"/>
            </a:endParaRPr>
          </a:p>
          <a:p>
            <a:r>
              <a:rPr lang="en-US" dirty="0" smtClean="0"/>
              <a:t>10 minute demo to</a:t>
            </a:r>
            <a:r>
              <a:rPr lang="en-US" baseline="0" dirty="0" smtClean="0"/>
              <a:t> run Document DB on your local machine - including an ASP.NET MVC app to perform CRUD</a:t>
            </a:r>
          </a:p>
          <a:p>
            <a:r>
              <a:rPr lang="en-US" dirty="0" smtClean="0"/>
              <a:t>Once the</a:t>
            </a:r>
            <a:r>
              <a:rPr lang="en-US" baseline="0" dirty="0" smtClean="0"/>
              <a:t> web app is created we’ll run the code against an Azure instance</a:t>
            </a:r>
          </a:p>
          <a:p>
            <a:r>
              <a:rPr lang="en-US" baseline="0" dirty="0" smtClean="0"/>
              <a:t>Then we’ll discuss some core concepts like layout, performance and tuning</a:t>
            </a:r>
          </a:p>
          <a:p>
            <a:r>
              <a:rPr lang="en-US" baseline="0" dirty="0" smtClean="0"/>
              <a:t>Finally, some tools</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4</a:t>
            </a:fld>
            <a:endParaRPr lang="en-US"/>
          </a:p>
        </p:txBody>
      </p:sp>
    </p:spTree>
    <p:extLst>
      <p:ext uri="{BB962C8B-B14F-4D97-AF65-F5344CB8AC3E}">
        <p14:creationId xmlns:p14="http://schemas.microsoft.com/office/powerpoint/2010/main" val="41143569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Scaling up on single machine </a:t>
            </a:r>
          </a:p>
          <a:p>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User experience good</a:t>
            </a:r>
            <a:r>
              <a:rPr lang="en-US" sz="1200" b="0" i="0" kern="1200" baseline="0" dirty="0">
                <a:solidFill>
                  <a:schemeClr val="tx1"/>
                </a:solidFill>
                <a:effectLst/>
                <a:latin typeface="+mn-lt"/>
                <a:ea typeface="+mn-ea"/>
                <a:cs typeface="+mn-cs"/>
              </a:rPr>
              <a:t> until server efficiency reached</a:t>
            </a:r>
          </a:p>
          <a:p>
            <a:pPr marL="171450" indent="-171450">
              <a:buFontTx/>
              <a:buChar char="-"/>
            </a:pPr>
            <a:r>
              <a:rPr lang="en-US" dirty="0"/>
              <a:t>After exceeding</a:t>
            </a:r>
            <a:r>
              <a:rPr lang="en-US" baseline="0" dirty="0"/>
              <a:t> server efficiency, user experience sucks</a:t>
            </a:r>
          </a:p>
          <a:p>
            <a:pPr marL="171450" indent="-171450">
              <a:buFontTx/>
              <a:buChar char="-"/>
            </a:pPr>
            <a:r>
              <a:rPr lang="en-US" baseline="0" dirty="0"/>
              <a:t>Almost half of capacity unused</a:t>
            </a:r>
            <a:endParaRPr lang="en-US" dirty="0"/>
          </a:p>
          <a:p>
            <a:endParaRPr lang="en-US" dirty="0"/>
          </a:p>
          <a:p>
            <a:r>
              <a:rPr lang="en-US" sz="1200" kern="1200" dirty="0">
                <a:solidFill>
                  <a:schemeClr val="tx1"/>
                </a:solidFill>
                <a:effectLst/>
                <a:latin typeface="+mn-lt"/>
                <a:ea typeface="+mn-ea"/>
                <a:cs typeface="+mn-cs"/>
              </a:rPr>
              <a:t>Horizontal scaling – positives – unlimited scaling – negative – complexity</a:t>
            </a:r>
          </a:p>
          <a:p>
            <a:r>
              <a:rPr lang="en-US" sz="1200" kern="1200" dirty="0">
                <a:solidFill>
                  <a:schemeClr val="tx1"/>
                </a:solidFill>
                <a:effectLst/>
                <a:latin typeface="+mn-lt"/>
                <a:ea typeface="+mn-ea"/>
                <a:cs typeface="+mn-cs"/>
              </a:rPr>
              <a:t>Data records vary across clients/nodes in different locations. Single points of failure destroy system up-time, and intermittent network issues creep up at the worst possible time</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45</a:t>
            </a:fld>
            <a:endParaRPr lang="en-US"/>
          </a:p>
        </p:txBody>
      </p:sp>
    </p:spTree>
    <p:extLst>
      <p:ext uri="{BB962C8B-B14F-4D97-AF65-F5344CB8AC3E}">
        <p14:creationId xmlns:p14="http://schemas.microsoft.com/office/powerpoint/2010/main" val="93719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46</a:t>
            </a:fld>
            <a:endParaRPr lang="en-US"/>
          </a:p>
        </p:txBody>
      </p:sp>
    </p:spTree>
    <p:extLst>
      <p:ext uri="{BB962C8B-B14F-4D97-AF65-F5344CB8AC3E}">
        <p14:creationId xmlns:p14="http://schemas.microsoft.com/office/powerpoint/2010/main" val="36464940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Given </a:t>
            </a:r>
            <a:r>
              <a:rPr lang="en-US" sz="1200" kern="1200" dirty="0">
                <a:solidFill>
                  <a:schemeClr val="tx1"/>
                </a:solidFill>
                <a:effectLst/>
                <a:latin typeface="+mn-lt"/>
                <a:ea typeface="+mn-ea"/>
                <a:cs typeface="+mn-cs"/>
              </a:rPr>
              <a:t>that networks aren’t completely reliable, you must tolerate partitions in a distributed system, period. Fortunately, though, you get to choose what to do when a partition does occur. </a:t>
            </a:r>
          </a:p>
          <a:p>
            <a:pPr lvl="0"/>
            <a:endParaRPr lang="en-US" sz="1200" b="1"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Wait for a response from the partitioned node which could result in a timeout error</a:t>
            </a:r>
          </a:p>
          <a:p>
            <a:pPr lvl="0"/>
            <a:r>
              <a:rPr lang="en-US" sz="1200" kern="1200" dirty="0">
                <a:solidFill>
                  <a:schemeClr val="tx1"/>
                </a:solidFill>
                <a:effectLst/>
                <a:latin typeface="+mn-lt"/>
                <a:ea typeface="+mn-ea"/>
                <a:cs typeface="+mn-cs"/>
              </a:rPr>
              <a:t>OR</a:t>
            </a:r>
          </a:p>
          <a:p>
            <a:pPr lvl="0"/>
            <a:r>
              <a:rPr lang="en-US" sz="1200" kern="1200" dirty="0">
                <a:solidFill>
                  <a:schemeClr val="tx1"/>
                </a:solidFill>
                <a:effectLst/>
                <a:latin typeface="+mn-lt"/>
                <a:ea typeface="+mn-ea"/>
                <a:cs typeface="+mn-cs"/>
              </a:rPr>
              <a:t>The system can also choose to return an error, depending on the scenario you desire. </a:t>
            </a:r>
          </a:p>
          <a:p>
            <a:pPr lvl="0"/>
            <a:r>
              <a:rPr lang="en-US" sz="1200" kern="1200" dirty="0">
                <a:solidFill>
                  <a:schemeClr val="tx1"/>
                </a:solidFill>
                <a:effectLst/>
                <a:latin typeface="+mn-lt"/>
                <a:ea typeface="+mn-ea"/>
                <a:cs typeface="+mn-cs"/>
              </a:rPr>
              <a:t>Choose Consistency over Availability when your business requirements dictate atomic reads and writes.</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47</a:t>
            </a:fld>
            <a:endParaRPr lang="en-US"/>
          </a:p>
        </p:txBody>
      </p:sp>
    </p:spTree>
    <p:extLst>
      <p:ext uri="{BB962C8B-B14F-4D97-AF65-F5344CB8AC3E}">
        <p14:creationId xmlns:p14="http://schemas.microsoft.com/office/powerpoint/2010/main" val="939236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Return the most recent version of the data you have, which could be stale.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system state will also accept writes that can be processed later when the partition is resolved.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Choose Availability over Consistency when your business requirements allow for some flexibility around when the data in the system synchronizes.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Availability is also a compelling option when the system needs to continue to function in spite of external errors (shopping carts, etc.)</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48</a:t>
            </a:fld>
            <a:endParaRPr lang="en-US"/>
          </a:p>
        </p:txBody>
      </p:sp>
    </p:spTree>
    <p:extLst>
      <p:ext uri="{BB962C8B-B14F-4D97-AF65-F5344CB8AC3E}">
        <p14:creationId xmlns:p14="http://schemas.microsoft.com/office/powerpoint/2010/main" val="40009052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Volume:</a:t>
            </a:r>
            <a:r>
              <a:rPr lang="en-US" baseline="0" dirty="0" smtClean="0"/>
              <a:t> Facebook has over 250 billion images in 2015, </a:t>
            </a:r>
            <a:r>
              <a:rPr lang="en-US" baseline="0" dirty="0" err="1" smtClean="0"/>
              <a:t>ToDoList</a:t>
            </a:r>
            <a:r>
              <a:rPr lang="en-US" baseline="0" dirty="0" smtClean="0"/>
              <a:t> has 10 million installs</a:t>
            </a:r>
          </a:p>
          <a:p>
            <a:r>
              <a:rPr lang="en-US" dirty="0" smtClean="0"/>
              <a:t>Velocity:</a:t>
            </a:r>
            <a:r>
              <a:rPr lang="en-US" baseline="0" dirty="0" smtClean="0"/>
              <a:t> Facebook has over 900 million photos/day.</a:t>
            </a:r>
          </a:p>
          <a:p>
            <a:r>
              <a:rPr lang="en-US" baseline="0" dirty="0" smtClean="0"/>
              <a:t>Variety: Some large company CRMs have data in spreadsheets, docs, pdfs, audio, video, emails and so on</a:t>
            </a:r>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49</a:t>
            </a:fld>
            <a:endParaRPr lang="en-US"/>
          </a:p>
        </p:txBody>
      </p:sp>
    </p:spTree>
    <p:extLst>
      <p:ext uri="{BB962C8B-B14F-4D97-AF65-F5344CB8AC3E}">
        <p14:creationId xmlns:p14="http://schemas.microsoft.com/office/powerpoint/2010/main" val="1188557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DocumentDB</a:t>
            </a:r>
            <a:r>
              <a:rPr lang="en-US" sz="1200" b="0" i="0" kern="1200" dirty="0" smtClean="0">
                <a:solidFill>
                  <a:schemeClr val="tx1"/>
                </a:solidFill>
                <a:effectLst/>
                <a:latin typeface="+mn-lt"/>
                <a:ea typeface="+mn-ea"/>
                <a:cs typeface="+mn-cs"/>
              </a:rPr>
              <a:t> is a fully managed NoSQL database service </a:t>
            </a:r>
          </a:p>
          <a:p>
            <a:r>
              <a:rPr lang="en-US" sz="1200" b="0" i="0" kern="1200" dirty="0" smtClean="0">
                <a:solidFill>
                  <a:schemeClr val="tx1"/>
                </a:solidFill>
                <a:effectLst/>
                <a:latin typeface="+mn-lt"/>
                <a:ea typeface="+mn-ea"/>
                <a:cs typeface="+mn-cs"/>
              </a:rPr>
              <a:t>built for fast and predictable performance, </a:t>
            </a:r>
          </a:p>
          <a:p>
            <a:r>
              <a:rPr lang="en-US" sz="1200" b="0" i="0" kern="1200" dirty="0" smtClean="0">
                <a:solidFill>
                  <a:schemeClr val="tx1"/>
                </a:solidFill>
                <a:effectLst/>
                <a:latin typeface="+mn-lt"/>
                <a:ea typeface="+mn-ea"/>
                <a:cs typeface="+mn-cs"/>
              </a:rPr>
              <a:t>high availability, elastic scaling, global distribution, and ease of development. </a:t>
            </a:r>
          </a:p>
          <a:p>
            <a:r>
              <a:rPr lang="en-US" sz="1200" b="0" i="0" kern="1200" dirty="0" smtClean="0">
                <a:solidFill>
                  <a:schemeClr val="tx1"/>
                </a:solidFill>
                <a:effectLst/>
                <a:latin typeface="+mn-lt"/>
                <a:ea typeface="+mn-ea"/>
                <a:cs typeface="+mn-cs"/>
              </a:rPr>
              <a:t>As a schema-free NoSQL database, </a:t>
            </a:r>
          </a:p>
          <a:p>
            <a:r>
              <a:rPr lang="en-US" sz="1200" b="0" i="0" kern="1200" dirty="0" err="1" smtClean="0">
                <a:solidFill>
                  <a:schemeClr val="tx1"/>
                </a:solidFill>
                <a:effectLst/>
                <a:latin typeface="+mn-lt"/>
                <a:ea typeface="+mn-ea"/>
                <a:cs typeface="+mn-cs"/>
              </a:rPr>
              <a:t>DocumentDB</a:t>
            </a:r>
            <a:r>
              <a:rPr lang="en-US" sz="1200" b="0" i="0" kern="1200" dirty="0" smtClean="0">
                <a:solidFill>
                  <a:schemeClr val="tx1"/>
                </a:solidFill>
                <a:effectLst/>
                <a:latin typeface="+mn-lt"/>
                <a:ea typeface="+mn-ea"/>
                <a:cs typeface="+mn-cs"/>
              </a:rPr>
              <a:t> provides rich and familiar SQL query capabilities </a:t>
            </a:r>
          </a:p>
          <a:p>
            <a:r>
              <a:rPr lang="en-US" sz="1200" b="0" i="0" kern="1200" dirty="0" smtClean="0">
                <a:solidFill>
                  <a:schemeClr val="tx1"/>
                </a:solidFill>
                <a:effectLst/>
                <a:latin typeface="+mn-lt"/>
                <a:ea typeface="+mn-ea"/>
                <a:cs typeface="+mn-cs"/>
              </a:rPr>
              <a:t>with consistent low latencies on JSON data. </a:t>
            </a:r>
          </a:p>
          <a:p>
            <a:r>
              <a:rPr lang="en-US" sz="1200" b="0" i="0" kern="1200" dirty="0" smtClean="0">
                <a:solidFill>
                  <a:schemeClr val="tx1"/>
                </a:solidFill>
                <a:effectLst/>
                <a:latin typeface="+mn-lt"/>
                <a:ea typeface="+mn-ea"/>
                <a:cs typeface="+mn-cs"/>
              </a:rPr>
              <a:t>These unique benefits make </a:t>
            </a:r>
            <a:r>
              <a:rPr lang="en-US" sz="1200" b="0" i="0" kern="1200" dirty="0" err="1" smtClean="0">
                <a:solidFill>
                  <a:schemeClr val="tx1"/>
                </a:solidFill>
                <a:effectLst/>
                <a:latin typeface="+mn-lt"/>
                <a:ea typeface="+mn-ea"/>
                <a:cs typeface="+mn-cs"/>
              </a:rPr>
              <a:t>DocumentDB</a:t>
            </a:r>
            <a:r>
              <a:rPr lang="en-US" sz="1200" b="0" i="0" kern="1200" dirty="0" smtClean="0">
                <a:solidFill>
                  <a:schemeClr val="tx1"/>
                </a:solidFill>
                <a:effectLst/>
                <a:latin typeface="+mn-lt"/>
                <a:ea typeface="+mn-ea"/>
                <a:cs typeface="+mn-cs"/>
              </a:rPr>
              <a:t> a great fit for web, mobile, gaming, and </a:t>
            </a:r>
            <a:r>
              <a:rPr lang="en-US" sz="1200" b="0" i="0" kern="1200" dirty="0" err="1" smtClean="0">
                <a:solidFill>
                  <a:schemeClr val="tx1"/>
                </a:solidFill>
                <a:effectLst/>
                <a:latin typeface="+mn-lt"/>
                <a:ea typeface="+mn-ea"/>
                <a:cs typeface="+mn-cs"/>
              </a:rPr>
              <a:t>IoT</a:t>
            </a:r>
            <a:r>
              <a:rPr lang="en-US" sz="1200" b="0" i="0" kern="1200" dirty="0" smtClean="0">
                <a:solidFill>
                  <a:schemeClr val="tx1"/>
                </a:solidFill>
                <a:effectLst/>
                <a:latin typeface="+mn-lt"/>
                <a:ea typeface="+mn-ea"/>
                <a:cs typeface="+mn-cs"/>
              </a:rPr>
              <a:t>, and many other applications that need seamless scale and global replication.</a:t>
            </a:r>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5</a:t>
            </a:fld>
            <a:endParaRPr lang="en-US"/>
          </a:p>
        </p:txBody>
      </p:sp>
    </p:spTree>
    <p:extLst>
      <p:ext uri="{BB962C8B-B14F-4D97-AF65-F5344CB8AC3E}">
        <p14:creationId xmlns:p14="http://schemas.microsoft.com/office/powerpoint/2010/main" val="3725268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Guaranteed low latency</a:t>
            </a:r>
          </a:p>
          <a:p>
            <a:r>
              <a:rPr lang="en-US" sz="1200" b="0" i="0" kern="1200" dirty="0" smtClean="0">
                <a:solidFill>
                  <a:schemeClr val="tx1"/>
                </a:solidFill>
                <a:effectLst/>
                <a:latin typeface="+mn-lt"/>
                <a:ea typeface="+mn-ea"/>
                <a:cs typeface="+mn-cs"/>
              </a:rPr>
              <a:t>less than 10 </a:t>
            </a:r>
            <a:r>
              <a:rPr lang="en-US" sz="1200" b="0" i="0" kern="1200" dirty="0" err="1" smtClean="0">
                <a:solidFill>
                  <a:schemeClr val="tx1"/>
                </a:solidFill>
                <a:effectLst/>
                <a:latin typeface="+mn-lt"/>
                <a:ea typeface="+mn-ea"/>
                <a:cs typeface="+mn-cs"/>
              </a:rPr>
              <a:t>ms</a:t>
            </a:r>
            <a:r>
              <a:rPr lang="en-US" sz="1200" b="0" i="0" kern="1200" dirty="0" smtClean="0">
                <a:solidFill>
                  <a:schemeClr val="tx1"/>
                </a:solidFill>
                <a:effectLst/>
                <a:latin typeface="+mn-lt"/>
                <a:ea typeface="+mn-ea"/>
                <a:cs typeface="+mn-cs"/>
              </a:rPr>
              <a:t> on reads and less than 15 </a:t>
            </a:r>
            <a:r>
              <a:rPr lang="en-US" sz="1200" b="0" i="0" kern="1200" dirty="0" err="1" smtClean="0">
                <a:solidFill>
                  <a:schemeClr val="tx1"/>
                </a:solidFill>
                <a:effectLst/>
                <a:latin typeface="+mn-lt"/>
                <a:ea typeface="+mn-ea"/>
                <a:cs typeface="+mn-cs"/>
              </a:rPr>
              <a:t>ms</a:t>
            </a:r>
            <a:r>
              <a:rPr lang="en-US" sz="1200" b="0" i="0" kern="1200" dirty="0" smtClean="0">
                <a:solidFill>
                  <a:schemeClr val="tx1"/>
                </a:solidFill>
                <a:effectLst/>
                <a:latin typeface="+mn-lt"/>
                <a:ea typeface="+mn-ea"/>
                <a:cs typeface="+mn-cs"/>
              </a:rPr>
              <a:t> latencies on writes for at least 99% of requests. leverages a write-optimized, latch-free database engine designed for high-performance solid-state drives to run in the cloud at global scale. Read and write requests are always served from your local region while data can be distributed to other regions across the globe.</a:t>
            </a:r>
          </a:p>
          <a:p>
            <a:r>
              <a:rPr lang="en-US" b="1" dirty="0" smtClean="0"/>
              <a:t>Achieve limitless scale for NoSQL databases</a:t>
            </a:r>
          </a:p>
          <a:p>
            <a:r>
              <a:rPr lang="en-US" dirty="0" smtClean="0"/>
              <a:t>Scale data throughput and storage independently and elastically—not just within one region, but across many geographically distributed regions. Add capacity to serve millions of requests per second at a fraction of the cost of other popular NoSQL databases.</a:t>
            </a:r>
          </a:p>
          <a:p>
            <a:r>
              <a:rPr lang="en-US" b="1" dirty="0" smtClean="0"/>
              <a:t>More choices for consistency</a:t>
            </a:r>
          </a:p>
          <a:p>
            <a:r>
              <a:rPr lang="en-US" dirty="0" smtClean="0"/>
              <a:t>Instead of offering extreme choices between strong and eventual consistencies, </a:t>
            </a:r>
            <a:r>
              <a:rPr lang="en-US" dirty="0" err="1" smtClean="0"/>
              <a:t>DocumentDB</a:t>
            </a:r>
            <a:r>
              <a:rPr lang="en-US" dirty="0" smtClean="0"/>
              <a:t> offers four well-defined consistency levels—strong, bounded staleness, session, and eventual—for an intuitive programming model with low latency and 99.99 percent availability in the face of local and regional failures.</a:t>
            </a:r>
          </a:p>
        </p:txBody>
      </p:sp>
      <p:sp>
        <p:nvSpPr>
          <p:cNvPr id="4" name="Slide Number Placeholder 3"/>
          <p:cNvSpPr>
            <a:spLocks noGrp="1"/>
          </p:cNvSpPr>
          <p:nvPr>
            <p:ph type="sldNum" sz="quarter" idx="10"/>
          </p:nvPr>
        </p:nvSpPr>
        <p:spPr/>
        <p:txBody>
          <a:bodyPr/>
          <a:lstStyle/>
          <a:p>
            <a:fld id="{00A74EB7-E119-5248-8757-67D0A4A95B3B}" type="slidenum">
              <a:rPr lang="en-US" smtClean="0"/>
              <a:pPr/>
              <a:t>6</a:t>
            </a:fld>
            <a:endParaRPr lang="en-US"/>
          </a:p>
        </p:txBody>
      </p:sp>
    </p:spTree>
    <p:extLst>
      <p:ext uri="{BB962C8B-B14F-4D97-AF65-F5344CB8AC3E}">
        <p14:creationId xmlns:p14="http://schemas.microsoft.com/office/powerpoint/2010/main" val="8925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Allows (subset of) SQL queries</a:t>
            </a:r>
          </a:p>
          <a:p>
            <a:r>
              <a:rPr lang="en-US" dirty="0" smtClean="0"/>
              <a:t>CRUD friendly</a:t>
            </a:r>
          </a:p>
          <a:p>
            <a:r>
              <a:rPr lang="en-US" dirty="0" smtClean="0"/>
              <a:t>JSON data – easy to consume</a:t>
            </a:r>
          </a:p>
          <a:p>
            <a:r>
              <a:rPr lang="en-US" dirty="0" smtClean="0"/>
              <a:t>Support for SP, UDF, Triggers</a:t>
            </a:r>
          </a:p>
          <a:p>
            <a:r>
              <a:rPr lang="en-US" dirty="0" smtClean="0"/>
              <a:t>Easy to translate </a:t>
            </a:r>
            <a:r>
              <a:rPr lang="en-US" dirty="0" err="1" smtClean="0"/>
              <a:t>Javascript</a:t>
            </a:r>
            <a:r>
              <a:rPr lang="en-US" dirty="0" smtClean="0"/>
              <a:t> and MongoDB skills</a:t>
            </a:r>
          </a:p>
          <a:p>
            <a:r>
              <a:rPr lang="en-US" dirty="0" smtClean="0"/>
              <a:t>Support some ACID transactions – docs within 1 collection</a:t>
            </a:r>
          </a:p>
          <a:p>
            <a:r>
              <a:rPr lang="en-US" dirty="0" smtClean="0"/>
              <a:t>Easiest jump for .NET and SQL Server </a:t>
            </a:r>
            <a:r>
              <a:rPr lang="en-US" dirty="0" err="1" smtClean="0"/>
              <a:t>devs</a:t>
            </a:r>
            <a:r>
              <a:rPr lang="en-US" dirty="0" smtClean="0"/>
              <a:t> to NoSQL</a:t>
            </a:r>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7</a:t>
            </a:fld>
            <a:endParaRPr lang="en-US"/>
          </a:p>
        </p:txBody>
      </p:sp>
    </p:spTree>
    <p:extLst>
      <p:ext uri="{BB962C8B-B14F-4D97-AF65-F5344CB8AC3E}">
        <p14:creationId xmlns:p14="http://schemas.microsoft.com/office/powerpoint/2010/main" val="504734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#1 reason:</a:t>
            </a:r>
          </a:p>
          <a:p>
            <a:r>
              <a:rPr lang="en-US" dirty="0" smtClean="0"/>
              <a:t>OSS NoSQL database like Cassandra or MongoDB hosted on-premises</a:t>
            </a:r>
          </a:p>
          <a:p>
            <a:r>
              <a:rPr lang="en-US" dirty="0" smtClean="0"/>
              <a:t>OSS NoSQL database hosted on Azure Virtual Machines</a:t>
            </a:r>
          </a:p>
          <a:p>
            <a:r>
              <a:rPr lang="en-US" dirty="0" smtClean="0"/>
              <a:t>Using a managed NoSQL database as a service such as Azure </a:t>
            </a:r>
            <a:r>
              <a:rPr lang="en-US" dirty="0" err="1" smtClean="0"/>
              <a:t>DocumentDB</a:t>
            </a:r>
            <a:r>
              <a:rPr lang="en-US" dirty="0" smtClean="0"/>
              <a:t>.</a:t>
            </a:r>
          </a:p>
          <a:p>
            <a:endParaRPr lang="en-US" dirty="0" smtClean="0"/>
          </a:p>
          <a:p>
            <a:r>
              <a:rPr lang="en-US" sz="1200" b="1" i="0" kern="1200" dirty="0" smtClean="0">
                <a:solidFill>
                  <a:schemeClr val="tx1"/>
                </a:solidFill>
                <a:effectLst/>
                <a:latin typeface="+mn-lt"/>
                <a:ea typeface="+mn-ea"/>
                <a:cs typeface="+mn-cs"/>
              </a:rPr>
              <a:t>No NoSQL administration dev/ops required.</a:t>
            </a:r>
            <a:r>
              <a:rPr lang="en-US" sz="1200" b="0" i="0" kern="1200" dirty="0" smtClean="0">
                <a:solidFill>
                  <a:schemeClr val="tx1"/>
                </a:solidFill>
                <a:effectLst/>
                <a:latin typeface="+mn-lt"/>
                <a:ea typeface="+mn-ea"/>
                <a:cs typeface="+mn-cs"/>
              </a:rPr>
              <a:t> managed cloud service, you do not need a dev/ops team to handle deployments, maintenance, scale, patching and other day-to-day tasks required with an OSS NoSQL cluster hosted on-premises or on cloud infrastructure.</a:t>
            </a:r>
          </a:p>
          <a:p>
            <a:r>
              <a:rPr lang="en-US" sz="1200" b="1" i="0" kern="1200" dirty="0" smtClean="0">
                <a:solidFill>
                  <a:schemeClr val="tx1"/>
                </a:solidFill>
                <a:effectLst/>
                <a:latin typeface="+mn-lt"/>
                <a:ea typeface="+mn-ea"/>
                <a:cs typeface="+mn-cs"/>
              </a:rPr>
              <a:t>Superior elasticity</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throughput can be scaled up and down within seconds, allowing you to reduce the cost of ownership during non-peak times. OSS NoSQL clusters deployed on cloud infrastructure offer limited elasticity, and on-premises deployments are not elastic.</a:t>
            </a:r>
          </a:p>
          <a:p>
            <a:r>
              <a:rPr lang="en-US" sz="1200" b="1" i="0" kern="1200" dirty="0" smtClean="0">
                <a:solidFill>
                  <a:schemeClr val="tx1"/>
                </a:solidFill>
                <a:effectLst/>
                <a:latin typeface="+mn-lt"/>
                <a:ea typeface="+mn-ea"/>
                <a:cs typeface="+mn-cs"/>
              </a:rPr>
              <a:t>Economy of scale.</a:t>
            </a:r>
            <a:r>
              <a:rPr lang="en-US" sz="1200" b="0" i="0" kern="1200" dirty="0" smtClean="0">
                <a:solidFill>
                  <a:schemeClr val="tx1"/>
                </a:solidFill>
                <a:effectLst/>
                <a:latin typeface="+mn-lt"/>
                <a:ea typeface="+mn-ea"/>
                <a:cs typeface="+mn-cs"/>
              </a:rPr>
              <a:t> Managed services operating really large number of nodes, and are able to pass on savings to the customer.</a:t>
            </a:r>
          </a:p>
          <a:p>
            <a:r>
              <a:rPr lang="en-US" sz="1200" b="1" i="0" kern="1200" dirty="0" smtClean="0">
                <a:solidFill>
                  <a:schemeClr val="tx1"/>
                </a:solidFill>
                <a:effectLst/>
                <a:latin typeface="+mn-lt"/>
                <a:ea typeface="+mn-ea"/>
                <a:cs typeface="+mn-cs"/>
              </a:rPr>
              <a:t>Cloud optimized.</a:t>
            </a:r>
            <a:r>
              <a:rPr lang="en-US" sz="1200" b="0" i="0" kern="1200" dirty="0" smtClean="0">
                <a:solidFill>
                  <a:schemeClr val="tx1"/>
                </a:solidFill>
                <a:effectLst/>
                <a:latin typeface="+mn-lt"/>
                <a:ea typeface="+mn-ea"/>
                <a:cs typeface="+mn-cs"/>
              </a:rPr>
              <a:t> Managed services take full advantage of the cloud. OSS NoSQL databases at the moment are not optimized for specific cloud providers. For example, OSS NoSQL software is unaware of the differences between a node going down vs a routine image upgrade, or the fact that premium disk is already three-way replicated.</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8</a:t>
            </a:fld>
            <a:endParaRPr lang="en-US"/>
          </a:p>
        </p:txBody>
      </p:sp>
    </p:spTree>
    <p:extLst>
      <p:ext uri="{BB962C8B-B14F-4D97-AF65-F5344CB8AC3E}">
        <p14:creationId xmlns:p14="http://schemas.microsoft.com/office/powerpoint/2010/main" val="101200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sz="1200" b="1" kern="1200" dirty="0" smtClean="0">
                <a:solidFill>
                  <a:schemeClr val="tx1"/>
                </a:solidFill>
                <a:effectLst/>
                <a:latin typeface="+mn-lt"/>
                <a:ea typeface="+mn-ea"/>
                <a:cs typeface="+mn-cs"/>
              </a:rPr>
              <a:t>Azure Search</a:t>
            </a:r>
            <a:r>
              <a:rPr lang="en-US" sz="1200" kern="1200" dirty="0" smtClean="0">
                <a:solidFill>
                  <a:schemeClr val="tx1"/>
                </a:solidFill>
                <a:effectLst/>
                <a:latin typeface="+mn-lt"/>
                <a:ea typeface="+mn-ea"/>
                <a:cs typeface="+mn-cs"/>
              </a:rPr>
              <a:t> can be used via the web app to enable users to search for posts.</a:t>
            </a:r>
          </a:p>
          <a:p>
            <a:r>
              <a:rPr lang="en-US" sz="1200" b="1" kern="1200" dirty="0" smtClean="0">
                <a:solidFill>
                  <a:schemeClr val="tx1"/>
                </a:solidFill>
                <a:effectLst/>
                <a:latin typeface="+mn-lt"/>
                <a:ea typeface="+mn-ea"/>
                <a:cs typeface="+mn-cs"/>
              </a:rPr>
              <a:t>Azure App Services</a:t>
            </a:r>
            <a:r>
              <a:rPr lang="en-US" sz="1200" kern="1200" dirty="0" smtClean="0">
                <a:solidFill>
                  <a:schemeClr val="tx1"/>
                </a:solidFill>
                <a:effectLst/>
                <a:latin typeface="+mn-lt"/>
                <a:ea typeface="+mn-ea"/>
                <a:cs typeface="+mn-cs"/>
              </a:rPr>
              <a:t> can be used to host applications and background processes.</a:t>
            </a:r>
          </a:p>
          <a:p>
            <a:r>
              <a:rPr lang="en-US" sz="1200" b="1" kern="1200" dirty="0" smtClean="0">
                <a:solidFill>
                  <a:schemeClr val="tx1"/>
                </a:solidFill>
                <a:effectLst/>
                <a:latin typeface="+mn-lt"/>
                <a:ea typeface="+mn-ea"/>
                <a:cs typeface="+mn-cs"/>
              </a:rPr>
              <a:t>Azure Blob Storage</a:t>
            </a:r>
            <a:r>
              <a:rPr lang="en-US" sz="1200" kern="1200" dirty="0" smtClean="0">
                <a:solidFill>
                  <a:schemeClr val="tx1"/>
                </a:solidFill>
                <a:effectLst/>
                <a:latin typeface="+mn-lt"/>
                <a:ea typeface="+mn-ea"/>
                <a:cs typeface="+mn-cs"/>
              </a:rPr>
              <a:t> can be used to store full user profiles including images.</a:t>
            </a:r>
          </a:p>
          <a:p>
            <a:r>
              <a:rPr lang="en-US" sz="1200" b="1" kern="1200" dirty="0" smtClean="0">
                <a:solidFill>
                  <a:schemeClr val="tx1"/>
                </a:solidFill>
                <a:effectLst/>
                <a:latin typeface="+mn-lt"/>
                <a:ea typeface="+mn-ea"/>
                <a:cs typeface="+mn-cs"/>
              </a:rPr>
              <a:t>Azure SQL Database</a:t>
            </a:r>
            <a:r>
              <a:rPr lang="en-US" sz="1200" kern="1200" dirty="0" smtClean="0">
                <a:solidFill>
                  <a:schemeClr val="tx1"/>
                </a:solidFill>
                <a:effectLst/>
                <a:latin typeface="+mn-lt"/>
                <a:ea typeface="+mn-ea"/>
                <a:cs typeface="+mn-cs"/>
              </a:rPr>
              <a:t> can be used to store massive amounts of data such as login information, and data for usage analytics.</a:t>
            </a:r>
          </a:p>
          <a:p>
            <a:r>
              <a:rPr lang="en-US" sz="1200" b="1" kern="1200" dirty="0" smtClean="0">
                <a:solidFill>
                  <a:schemeClr val="tx1"/>
                </a:solidFill>
                <a:effectLst/>
                <a:latin typeface="+mn-lt"/>
                <a:ea typeface="+mn-ea"/>
                <a:cs typeface="+mn-cs"/>
              </a:rPr>
              <a:t>Azure Machine Learning </a:t>
            </a:r>
            <a:r>
              <a:rPr lang="en-US" sz="1200" kern="1200" dirty="0" smtClean="0">
                <a:solidFill>
                  <a:schemeClr val="tx1"/>
                </a:solidFill>
                <a:effectLst/>
                <a:latin typeface="+mn-lt"/>
                <a:ea typeface="+mn-ea"/>
                <a:cs typeface="+mn-cs"/>
              </a:rPr>
              <a:t>can be used to build knowledge and intelligence that can provide feedback to the process and help deliver the right content to the right users.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A74EB7-E119-5248-8757-67D0A4A95B3B}"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Complex relationships – obvious (</a:t>
            </a:r>
            <a:r>
              <a:rPr lang="en-US" sz="1200" kern="1200" dirty="0" err="1" smtClean="0">
                <a:solidFill>
                  <a:schemeClr val="tx1"/>
                </a:solidFill>
                <a:effectLst/>
                <a:latin typeface="+mn-lt"/>
                <a:ea typeface="+mn-ea"/>
                <a:cs typeface="+mn-cs"/>
              </a:rPr>
              <a:t>denormalized</a:t>
            </a:r>
            <a:r>
              <a:rPr lang="en-US" sz="1200" kern="1200" dirty="0" smtClean="0">
                <a:solidFill>
                  <a:schemeClr val="tx1"/>
                </a:solidFill>
                <a:effectLst/>
                <a:latin typeface="+mn-lt"/>
                <a:ea typeface="+mn-ea"/>
                <a:cs typeface="+mn-cs"/>
              </a:rPr>
              <a:t> data and flex schema)</a:t>
            </a:r>
          </a:p>
          <a:p>
            <a:r>
              <a:rPr lang="en-US" sz="1200" kern="1200" dirty="0" smtClean="0">
                <a:solidFill>
                  <a:schemeClr val="tx1"/>
                </a:solidFill>
                <a:effectLst/>
                <a:latin typeface="+mn-lt"/>
                <a:ea typeface="+mn-ea"/>
                <a:cs typeface="+mn-cs"/>
              </a:rPr>
              <a:t>Rigid schema – for instance if your data was imported from XML docs</a:t>
            </a:r>
          </a:p>
          <a:p>
            <a:r>
              <a:rPr lang="en-US" sz="1200" kern="1200" dirty="0" smtClean="0">
                <a:solidFill>
                  <a:schemeClr val="tx1"/>
                </a:solidFill>
                <a:effectLst/>
                <a:latin typeface="+mn-lt"/>
                <a:ea typeface="+mn-ea"/>
                <a:cs typeface="+mn-cs"/>
              </a:rPr>
              <a:t>Complex transactions – supports some but can’t cross boundaries </a:t>
            </a:r>
          </a:p>
          <a:p>
            <a:r>
              <a:rPr lang="en-US" sz="1200" kern="1200" dirty="0" smtClean="0">
                <a:solidFill>
                  <a:schemeClr val="tx1"/>
                </a:solidFill>
                <a:effectLst/>
                <a:latin typeface="+mn-lt"/>
                <a:ea typeface="+mn-ea"/>
                <a:cs typeface="+mn-cs"/>
              </a:rPr>
              <a:t>Aggregation – since some properties could be present or not, it’s not a good fit for data aggregation. The SQL does support some aggregation now</a:t>
            </a:r>
          </a:p>
          <a:p>
            <a:r>
              <a:rPr lang="en-US" sz="1200" kern="1200" dirty="0" smtClean="0">
                <a:solidFill>
                  <a:schemeClr val="tx1"/>
                </a:solidFill>
                <a:effectLst/>
                <a:latin typeface="+mn-lt"/>
                <a:ea typeface="+mn-ea"/>
                <a:cs typeface="+mn-cs"/>
              </a:rPr>
              <a:t>Encrypted data storage – protocol is encrypted, data is not. No current in-built mechanisms for encrypted data storage</a:t>
            </a:r>
          </a:p>
          <a:p>
            <a:r>
              <a:rPr lang="en-US" sz="1200" kern="1200" dirty="0" smtClean="0">
                <a:solidFill>
                  <a:schemeClr val="tx1"/>
                </a:solidFill>
                <a:effectLst/>
                <a:latin typeface="+mn-lt"/>
                <a:ea typeface="+mn-ea"/>
                <a:cs typeface="+mn-cs"/>
              </a:rPr>
              <a:t>Moving entire </a:t>
            </a:r>
            <a:r>
              <a:rPr lang="en-US" sz="1200" kern="1200" dirty="0" err="1" smtClean="0">
                <a:solidFill>
                  <a:schemeClr val="tx1"/>
                </a:solidFill>
                <a:effectLst/>
                <a:latin typeface="+mn-lt"/>
                <a:ea typeface="+mn-ea"/>
                <a:cs typeface="+mn-cs"/>
              </a:rPr>
              <a:t>datastore</a:t>
            </a:r>
            <a:r>
              <a:rPr lang="en-US" sz="1200" kern="1200" dirty="0" smtClean="0">
                <a:solidFill>
                  <a:schemeClr val="tx1"/>
                </a:solidFill>
                <a:effectLst/>
                <a:latin typeface="+mn-lt"/>
                <a:ea typeface="+mn-ea"/>
                <a:cs typeface="+mn-cs"/>
              </a:rPr>
              <a:t> to Azure </a:t>
            </a:r>
            <a:r>
              <a:rPr lang="en-US" sz="1200" kern="1200" dirty="0" err="1" smtClean="0">
                <a:solidFill>
                  <a:schemeClr val="tx1"/>
                </a:solidFill>
                <a:effectLst/>
                <a:latin typeface="+mn-lt"/>
                <a:ea typeface="+mn-ea"/>
                <a:cs typeface="+mn-cs"/>
              </a:rPr>
              <a:t>DocumentDB</a:t>
            </a:r>
            <a:r>
              <a:rPr lang="en-US" sz="1200" kern="1200" dirty="0" smtClean="0">
                <a:solidFill>
                  <a:schemeClr val="tx1"/>
                </a:solidFill>
                <a:effectLst/>
                <a:latin typeface="+mn-lt"/>
                <a:ea typeface="+mn-ea"/>
                <a:cs typeface="+mn-cs"/>
              </a:rPr>
              <a:t> – use as supplement not replacement</a:t>
            </a:r>
          </a:p>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328641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Footer Placeholder 4"/>
          <p:cNvSpPr>
            <a:spLocks noGrp="1"/>
          </p:cNvSpPr>
          <p:nvPr>
            <p:ph type="ftr" sz="quarter" idx="3"/>
          </p:nvPr>
        </p:nvSpPr>
        <p:spPr>
          <a:xfrm>
            <a:off x="457200" y="4767263"/>
            <a:ext cx="8229600" cy="273844"/>
          </a:xfrm>
          <a:prstGeom prst="rect">
            <a:avLst/>
          </a:prstGeom>
        </p:spPr>
        <p:txBody>
          <a:bodyPr vert="horz" lIns="91440" tIns="45720" rIns="91440" bIns="45720" rtlCol="0" anchor="ctr"/>
          <a:lstStyle>
            <a:lvl1pPr algn="ctr">
              <a:defRPr sz="2000">
                <a:solidFill>
                  <a:schemeClr val="accent1"/>
                </a:solidFill>
              </a:defRPr>
            </a:lvl1pPr>
          </a:lstStyle>
          <a:p>
            <a:r>
              <a:rPr lang="it-IT" smtClean="0"/>
              <a:t>@_s_hari #Azure #DocumentDB </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it-IT" smtClean="0"/>
              <a:t>@_s_hari #Azure #DocumentDB </a:t>
            </a:r>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E053B5F0-1006-6E49-9816-53E81D5074F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it-IT" smtClean="0"/>
              <a:t>@_s_hari #Azure #DocumentDB </a:t>
            </a:r>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E053B5F0-1006-6E49-9816-53E81D5074F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457200" y="4767263"/>
            <a:ext cx="8229600" cy="273844"/>
          </a:xfrm>
          <a:prstGeom prst="rect">
            <a:avLst/>
          </a:prstGeom>
        </p:spPr>
        <p:txBody>
          <a:bodyPr vert="horz" lIns="91440" tIns="45720" rIns="91440" bIns="45720" rtlCol="0" anchor="ctr"/>
          <a:lstStyle>
            <a:lvl1pPr algn="ctr">
              <a:defRPr sz="2000">
                <a:solidFill>
                  <a:schemeClr val="accent1"/>
                </a:solidFill>
              </a:defRPr>
            </a:lvl1pPr>
          </a:lstStyle>
          <a:p>
            <a:r>
              <a:rPr lang="it-IT" smtClean="0"/>
              <a:t>@_s_hari #Azure #DocumentDB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Footer Placeholder 4"/>
          <p:cNvSpPr>
            <a:spLocks noGrp="1"/>
          </p:cNvSpPr>
          <p:nvPr>
            <p:ph type="ftr" sz="quarter" idx="3"/>
          </p:nvPr>
        </p:nvSpPr>
        <p:spPr>
          <a:xfrm>
            <a:off x="457200" y="4767263"/>
            <a:ext cx="8229600" cy="273844"/>
          </a:xfrm>
          <a:prstGeom prst="rect">
            <a:avLst/>
          </a:prstGeom>
        </p:spPr>
        <p:txBody>
          <a:bodyPr vert="horz" lIns="91440" tIns="45720" rIns="91440" bIns="45720" rtlCol="0" anchor="ctr"/>
          <a:lstStyle>
            <a:lvl1pPr algn="ctr">
              <a:defRPr sz="2000">
                <a:solidFill>
                  <a:schemeClr val="accent1"/>
                </a:solidFill>
              </a:defRPr>
            </a:lvl1pPr>
          </a:lstStyle>
          <a:p>
            <a:r>
              <a:rPr lang="it-IT" smtClean="0"/>
              <a:t>@_s_hari #Azure #DocumentDB </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457200" y="4767263"/>
            <a:ext cx="8229600" cy="273844"/>
          </a:xfrm>
          <a:prstGeom prst="rect">
            <a:avLst/>
          </a:prstGeom>
        </p:spPr>
        <p:txBody>
          <a:bodyPr vert="horz" lIns="91440" tIns="45720" rIns="91440" bIns="45720" rtlCol="0" anchor="ctr"/>
          <a:lstStyle>
            <a:lvl1pPr algn="ctr">
              <a:defRPr sz="2000">
                <a:solidFill>
                  <a:schemeClr val="accent1"/>
                </a:solidFill>
              </a:defRPr>
            </a:lvl1pPr>
          </a:lstStyle>
          <a:p>
            <a:r>
              <a:rPr lang="it-IT" smtClean="0"/>
              <a:t>@_s_hari #Azure #DocumentDB </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457200" y="4767263"/>
            <a:ext cx="8229600" cy="273844"/>
          </a:xfrm>
          <a:prstGeom prst="rect">
            <a:avLst/>
          </a:prstGeom>
        </p:spPr>
        <p:txBody>
          <a:bodyPr vert="horz" lIns="91440" tIns="45720" rIns="91440" bIns="45720" rtlCol="0" anchor="ctr"/>
          <a:lstStyle>
            <a:lvl1pPr algn="ctr">
              <a:defRPr sz="2000">
                <a:solidFill>
                  <a:schemeClr val="accent1"/>
                </a:solidFill>
              </a:defRPr>
            </a:lvl1pPr>
          </a:lstStyle>
          <a:p>
            <a:r>
              <a:rPr lang="it-IT" dirty="0" smtClean="0"/>
              <a:t>@_s_hari #Azure #DocumentDB </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4"/>
          <p:cNvSpPr>
            <a:spLocks noGrp="1"/>
          </p:cNvSpPr>
          <p:nvPr>
            <p:ph type="ftr" sz="quarter" idx="3"/>
          </p:nvPr>
        </p:nvSpPr>
        <p:spPr>
          <a:xfrm>
            <a:off x="457200" y="4767263"/>
            <a:ext cx="8229600" cy="273844"/>
          </a:xfrm>
          <a:prstGeom prst="rect">
            <a:avLst/>
          </a:prstGeom>
        </p:spPr>
        <p:txBody>
          <a:bodyPr vert="horz" lIns="91440" tIns="45720" rIns="91440" bIns="45720" rtlCol="0" anchor="ctr"/>
          <a:lstStyle>
            <a:lvl1pPr algn="ctr">
              <a:defRPr sz="2000">
                <a:solidFill>
                  <a:schemeClr val="accent1"/>
                </a:solidFill>
              </a:defRPr>
            </a:lvl1pPr>
          </a:lstStyle>
          <a:p>
            <a:r>
              <a:rPr lang="it-IT" smtClean="0"/>
              <a:t>@_s_hari #Azure #DocumentDB </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57200" y="4767263"/>
            <a:ext cx="8229600" cy="273844"/>
          </a:xfrm>
          <a:prstGeom prst="rect">
            <a:avLst/>
          </a:prstGeom>
        </p:spPr>
        <p:txBody>
          <a:bodyPr vert="horz" lIns="91440" tIns="45720" rIns="91440" bIns="45720" rtlCol="0" anchor="ctr"/>
          <a:lstStyle>
            <a:lvl1pPr algn="ctr">
              <a:defRPr sz="2000">
                <a:solidFill>
                  <a:schemeClr val="accent1"/>
                </a:solidFill>
              </a:defRPr>
            </a:lvl1pPr>
          </a:lstStyle>
          <a:p>
            <a:r>
              <a:rPr lang="it-IT" smtClean="0"/>
              <a:t>@_s_hari #Azure #DocumentDB </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457200" y="4767263"/>
            <a:ext cx="8229600" cy="273844"/>
          </a:xfrm>
          <a:prstGeom prst="rect">
            <a:avLst/>
          </a:prstGeom>
        </p:spPr>
        <p:txBody>
          <a:bodyPr vert="horz" lIns="91440" tIns="45720" rIns="91440" bIns="45720" rtlCol="0" anchor="ctr"/>
          <a:lstStyle>
            <a:lvl1pPr algn="ctr">
              <a:defRPr sz="2000">
                <a:solidFill>
                  <a:schemeClr val="accent1"/>
                </a:solidFill>
              </a:defRPr>
            </a:lvl1pPr>
          </a:lstStyle>
          <a:p>
            <a:r>
              <a:rPr lang="it-IT" smtClean="0"/>
              <a:t>@_s_hari #Azure #DocumentDB </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it-IT" smtClean="0"/>
              <a:t>@_s_hari #Azure #DocumentDB </a:t>
            </a:r>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E053B5F0-1006-6E49-9816-53E81D5074F3}"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457200" y="4767263"/>
            <a:ext cx="8229600" cy="273844"/>
          </a:xfrm>
          <a:prstGeom prst="rect">
            <a:avLst/>
          </a:prstGeom>
        </p:spPr>
        <p:txBody>
          <a:bodyPr vert="horz" lIns="91440" tIns="45720" rIns="91440" bIns="45720" rtlCol="0" anchor="ctr"/>
          <a:lstStyle>
            <a:lvl1pPr algn="ctr">
              <a:defRPr sz="2000">
                <a:solidFill>
                  <a:schemeClr val="accent1"/>
                </a:solidFill>
              </a:defRPr>
            </a:lvl1pPr>
          </a:lstStyle>
          <a:p>
            <a:r>
              <a:rPr lang="it-IT" smtClean="0"/>
              <a:t>@_s_hari #Azure #DocumentDB </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zure/documentdb/documentdb-nosql-local-emulato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blog/estimate-throughput-requirements-for-documentdb-application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azure.microsoft.com/en-us/documentation/articles/documentdb-sql-query-cheat-sheet/" TargetMode="External"/><Relationship Id="rId2" Type="http://schemas.openxmlformats.org/officeDocument/2006/relationships/hyperlink" Target="https://www.documentdb.com/sql/dem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mingaliu/DocumentDBStudio"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microsoft.com/downloads/details.aspx?FamilyID=cda7703a-2774-4c07-adcc-ad02ddc1a44d" TargetMode="External"/><Relationship Id="rId2" Type="http://schemas.openxmlformats.org/officeDocument/2006/relationships/hyperlink" Target="https://github.com/azure/azure-documentdb-datamigrationtool" TargetMode="External"/><Relationship Id="rId1" Type="http://schemas.openxmlformats.org/officeDocument/2006/relationships/slideLayout" Target="../slideLayouts/slideLayout2.xml"/><Relationship Id="rId4" Type="http://schemas.openxmlformats.org/officeDocument/2006/relationships/hyperlink" Target="https://azure.microsoft.com/en-us/documentation/articles/documentdb-import-dat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mailto:s.hari@sanddollartechnology.com"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robertgreiner.com/uploads/images/2014/CAP-AP-full.pn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it-IT" dirty="0" smtClean="0"/>
              <a:t>@_s_hari #Azure #DocumentDB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29" y="695324"/>
            <a:ext cx="8709887" cy="306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to not use Azure </a:t>
            </a:r>
            <a:r>
              <a:rPr lang="en-US" dirty="0" err="1" smtClean="0"/>
              <a:t>DocumentDB</a:t>
            </a:r>
            <a:endParaRPr lang="en-US" dirty="0"/>
          </a:p>
        </p:txBody>
      </p:sp>
      <p:sp>
        <p:nvSpPr>
          <p:cNvPr id="3" name="Content Placeholder 2"/>
          <p:cNvSpPr>
            <a:spLocks noGrp="1"/>
          </p:cNvSpPr>
          <p:nvPr>
            <p:ph idx="1"/>
          </p:nvPr>
        </p:nvSpPr>
        <p:spPr>
          <a:xfrm>
            <a:off x="457200" y="900113"/>
            <a:ext cx="8229600" cy="3867150"/>
          </a:xfrm>
        </p:spPr>
        <p:txBody>
          <a:bodyPr>
            <a:normAutofit fontScale="85000" lnSpcReduction="10000"/>
          </a:bodyPr>
          <a:lstStyle/>
          <a:p>
            <a:r>
              <a:rPr lang="en-US" strike="sngStrike" dirty="0" smtClean="0"/>
              <a:t>No local dev instance … yet</a:t>
            </a:r>
            <a:r>
              <a:rPr lang="en-US" dirty="0" smtClean="0"/>
              <a:t> Limited local dev instance</a:t>
            </a:r>
            <a:endParaRPr lang="en-US" strike="sngStrike" dirty="0" smtClean="0"/>
          </a:p>
          <a:p>
            <a:r>
              <a:rPr lang="en-US" dirty="0"/>
              <a:t>C</a:t>
            </a:r>
            <a:r>
              <a:rPr lang="en-US" dirty="0" smtClean="0"/>
              <a:t>omplex relationships</a:t>
            </a:r>
          </a:p>
          <a:p>
            <a:r>
              <a:rPr lang="en-US" dirty="0" smtClean="0"/>
              <a:t>Rigid schemas</a:t>
            </a:r>
            <a:endParaRPr lang="en-US" dirty="0"/>
          </a:p>
          <a:p>
            <a:r>
              <a:rPr lang="en-US" dirty="0" smtClean="0"/>
              <a:t>Complex transactions</a:t>
            </a:r>
            <a:endParaRPr lang="en-US" dirty="0"/>
          </a:p>
          <a:p>
            <a:r>
              <a:rPr lang="en-US" dirty="0" smtClean="0"/>
              <a:t>Aggregation</a:t>
            </a:r>
            <a:endParaRPr lang="en-US" dirty="0"/>
          </a:p>
          <a:p>
            <a:r>
              <a:rPr lang="en-US" dirty="0" smtClean="0"/>
              <a:t>Encrypted storage</a:t>
            </a:r>
          </a:p>
          <a:p>
            <a:r>
              <a:rPr lang="en-US" dirty="0" smtClean="0"/>
              <a:t>Don’t move entire </a:t>
            </a:r>
            <a:r>
              <a:rPr lang="en-US" dirty="0" err="1"/>
              <a:t>datastore</a:t>
            </a:r>
            <a:r>
              <a:rPr lang="en-US" dirty="0"/>
              <a:t> to </a:t>
            </a:r>
            <a:r>
              <a:rPr lang="en-US" dirty="0" err="1" smtClean="0"/>
              <a:t>DocumentDB</a:t>
            </a:r>
            <a:r>
              <a:rPr lang="en-US" dirty="0" smtClean="0"/>
              <a:t>/NoSQL</a:t>
            </a:r>
            <a:endParaRPr lang="en-US" dirty="0"/>
          </a:p>
          <a:p>
            <a:r>
              <a:rPr lang="en-US" dirty="0" smtClean="0"/>
              <a:t>Don’t like magic</a:t>
            </a:r>
            <a:endParaRPr lang="en-US" dirty="0"/>
          </a:p>
        </p:txBody>
      </p:sp>
      <p:sp>
        <p:nvSpPr>
          <p:cNvPr id="4" name="Footer Placeholder 3"/>
          <p:cNvSpPr>
            <a:spLocks noGrp="1"/>
          </p:cNvSpPr>
          <p:nvPr>
            <p:ph type="ftr" sz="quarter" idx="3"/>
          </p:nvPr>
        </p:nvSpPr>
        <p:spPr/>
        <p:txBody>
          <a:bodyPr/>
          <a:lstStyle/>
          <a:p>
            <a:r>
              <a:rPr lang="it-IT" smtClean="0">
                <a:solidFill>
                  <a:srgbClr val="4F81BD"/>
                </a:solidFill>
              </a:rPr>
              <a:t>@_s_hari #Azure #DocumentDB </a:t>
            </a:r>
            <a:endParaRPr lang="en-US" dirty="0">
              <a:solidFill>
                <a:srgbClr val="4F81BD"/>
              </a:solidFill>
            </a:endParaRPr>
          </a:p>
        </p:txBody>
      </p:sp>
    </p:spTree>
    <p:extLst>
      <p:ext uri="{BB962C8B-B14F-4D97-AF65-F5344CB8AC3E}">
        <p14:creationId xmlns:p14="http://schemas.microsoft.com/office/powerpoint/2010/main" val="2298970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DocumentDB Resources</a:t>
            </a:r>
          </a:p>
        </p:txBody>
      </p:sp>
      <p:sp>
        <p:nvSpPr>
          <p:cNvPr id="40" name="Content Placeholder 2"/>
          <p:cNvSpPr>
            <a:spLocks noGrp="1"/>
          </p:cNvSpPr>
          <p:nvPr>
            <p:ph idx="1"/>
          </p:nvPr>
        </p:nvSpPr>
        <p:spPr>
          <a:xfrm>
            <a:off x="628650" y="1369219"/>
            <a:ext cx="3512870" cy="3235439"/>
          </a:xfrm>
        </p:spPr>
        <p:txBody>
          <a:bodyPr>
            <a:normAutofit fontScale="70000" lnSpcReduction="20000"/>
          </a:bodyPr>
          <a:lstStyle/>
          <a:p>
            <a:pPr marL="346472" indent="-346472"/>
            <a:r>
              <a:rPr lang="en-US" sz="3300" dirty="0"/>
              <a:t>Database</a:t>
            </a:r>
          </a:p>
          <a:p>
            <a:pPr marL="346472" indent="-346472"/>
            <a:r>
              <a:rPr lang="en-US" sz="3300" dirty="0"/>
              <a:t>User</a:t>
            </a:r>
          </a:p>
          <a:p>
            <a:pPr marL="346472" indent="-346472"/>
            <a:r>
              <a:rPr lang="en-US" sz="3300" dirty="0"/>
              <a:t>Collection</a:t>
            </a:r>
          </a:p>
          <a:p>
            <a:pPr marL="346472" indent="-346472"/>
            <a:r>
              <a:rPr lang="en-US" sz="3300" dirty="0"/>
              <a:t>Stored Procedure</a:t>
            </a:r>
          </a:p>
          <a:p>
            <a:pPr marL="346472" indent="-346472"/>
            <a:r>
              <a:rPr lang="en-US" sz="3300" dirty="0"/>
              <a:t>Trigger</a:t>
            </a:r>
          </a:p>
          <a:p>
            <a:pPr marL="346472" indent="-346472"/>
            <a:r>
              <a:rPr lang="en-US" sz="3300" dirty="0"/>
              <a:t>User-defined Function (UDF)</a:t>
            </a:r>
          </a:p>
          <a:p>
            <a:pPr marL="346472" indent="-346472"/>
            <a:r>
              <a:rPr lang="en-US" sz="3300" dirty="0"/>
              <a:t>Document</a:t>
            </a:r>
          </a:p>
          <a:p>
            <a:pPr marL="346472" indent="-346472"/>
            <a:r>
              <a:rPr lang="en-US" sz="3300" dirty="0"/>
              <a:t>Attachment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2915" y="1063229"/>
            <a:ext cx="5321479" cy="3874531"/>
          </a:xfrm>
          <a:prstGeom prst="rect">
            <a:avLst/>
          </a:prstGeom>
        </p:spPr>
      </p:pic>
    </p:spTree>
    <p:extLst>
      <p:ext uri="{BB962C8B-B14F-4D97-AF65-F5344CB8AC3E}">
        <p14:creationId xmlns:p14="http://schemas.microsoft.com/office/powerpoint/2010/main" val="3872868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code</a:t>
            </a:r>
            <a:endParaRPr lang="en-US" dirty="0"/>
          </a:p>
        </p:txBody>
      </p:sp>
      <p:sp>
        <p:nvSpPr>
          <p:cNvPr id="3" name="Content Placeholder 2"/>
          <p:cNvSpPr>
            <a:spLocks noGrp="1"/>
          </p:cNvSpPr>
          <p:nvPr>
            <p:ph idx="1"/>
          </p:nvPr>
        </p:nvSpPr>
        <p:spPr/>
        <p:txBody>
          <a:bodyPr/>
          <a:lstStyle/>
          <a:p>
            <a:r>
              <a:rPr lang="en-US" dirty="0" smtClean="0"/>
              <a:t>Download tools and code</a:t>
            </a:r>
          </a:p>
          <a:p>
            <a:pPr lvl="1"/>
            <a:r>
              <a:rPr lang="en-US" dirty="0">
                <a:hlinkClick r:id="rId2"/>
              </a:rPr>
              <a:t>https://</a:t>
            </a:r>
            <a:r>
              <a:rPr lang="en-US" dirty="0" smtClean="0">
                <a:hlinkClick r:id="rId2"/>
              </a:rPr>
              <a:t>docs.microsoft.com/en-us/azure/documentdb/documentdb-nosql-local-emulator</a:t>
            </a:r>
            <a:r>
              <a:rPr lang="en-US" dirty="0" smtClean="0"/>
              <a:t> </a:t>
            </a:r>
          </a:p>
          <a:p>
            <a:r>
              <a:rPr lang="en-US" dirty="0" smtClean="0"/>
              <a:t>Develop local</a:t>
            </a:r>
          </a:p>
          <a:p>
            <a:r>
              <a:rPr lang="en-US" dirty="0" smtClean="0"/>
              <a:t>Run against </a:t>
            </a:r>
            <a:r>
              <a:rPr lang="en-US" dirty="0" err="1" smtClean="0"/>
              <a:t>DocumentDB</a:t>
            </a:r>
            <a:r>
              <a:rPr lang="en-US" dirty="0" smtClean="0"/>
              <a:t> on Azure</a:t>
            </a:r>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1158845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pic>
        <p:nvPicPr>
          <p:cNvPr id="6" name="Picture 5"/>
          <p:cNvPicPr/>
          <p:nvPr/>
        </p:nvPicPr>
        <p:blipFill>
          <a:blip r:embed="rId2"/>
          <a:stretch>
            <a:fillRect/>
          </a:stretch>
        </p:blipFill>
        <p:spPr>
          <a:xfrm>
            <a:off x="2325371" y="1341543"/>
            <a:ext cx="3832860" cy="1440180"/>
          </a:xfrm>
          <a:prstGeom prst="rect">
            <a:avLst/>
          </a:prstGeom>
        </p:spPr>
      </p:pic>
    </p:spTree>
    <p:extLst>
      <p:ext uri="{BB962C8B-B14F-4D97-AF65-F5344CB8AC3E}">
        <p14:creationId xmlns:p14="http://schemas.microsoft.com/office/powerpoint/2010/main" val="4084247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3"/>
          </p:nvPr>
        </p:nvSpPr>
        <p:spPr/>
        <p:txBody>
          <a:bodyPr/>
          <a:lstStyle/>
          <a:p>
            <a:r>
              <a:rPr lang="it-IT" smtClean="0"/>
              <a:t>@_s_hari #Azure #DocumentDB </a:t>
            </a:r>
            <a:endParaRPr lang="en-US" dirty="0"/>
          </a:p>
        </p:txBody>
      </p:sp>
      <p:pic>
        <p:nvPicPr>
          <p:cNvPr id="4" name="Picture 3"/>
          <p:cNvPicPr/>
          <p:nvPr/>
        </p:nvPicPr>
        <p:blipFill>
          <a:blip r:embed="rId2"/>
          <a:stretch>
            <a:fillRect/>
          </a:stretch>
        </p:blipFill>
        <p:spPr>
          <a:xfrm>
            <a:off x="3120390" y="548640"/>
            <a:ext cx="2903220" cy="4046220"/>
          </a:xfrm>
          <a:prstGeom prst="rect">
            <a:avLst/>
          </a:prstGeom>
        </p:spPr>
      </p:pic>
    </p:spTree>
    <p:extLst>
      <p:ext uri="{BB962C8B-B14F-4D97-AF65-F5344CB8AC3E}">
        <p14:creationId xmlns:p14="http://schemas.microsoft.com/office/powerpoint/2010/main" val="3241602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3"/>
          </p:nvPr>
        </p:nvSpPr>
        <p:spPr/>
        <p:txBody>
          <a:bodyPr/>
          <a:lstStyle/>
          <a:p>
            <a:r>
              <a:rPr lang="it-IT" smtClean="0"/>
              <a:t>@_s_hari #Azure #DocumentDB </a:t>
            </a:r>
            <a:endParaRPr lang="en-US" dirty="0"/>
          </a:p>
        </p:txBody>
      </p:sp>
      <p:pic>
        <p:nvPicPr>
          <p:cNvPr id="4" name="Picture 3"/>
          <p:cNvPicPr/>
          <p:nvPr/>
        </p:nvPicPr>
        <p:blipFill>
          <a:blip r:embed="rId2"/>
          <a:stretch>
            <a:fillRect/>
          </a:stretch>
        </p:blipFill>
        <p:spPr>
          <a:xfrm>
            <a:off x="1609936" y="434579"/>
            <a:ext cx="5890260" cy="4191000"/>
          </a:xfrm>
          <a:prstGeom prst="rect">
            <a:avLst/>
          </a:prstGeom>
        </p:spPr>
      </p:pic>
    </p:spTree>
    <p:extLst>
      <p:ext uri="{BB962C8B-B14F-4D97-AF65-F5344CB8AC3E}">
        <p14:creationId xmlns:p14="http://schemas.microsoft.com/office/powerpoint/2010/main" val="1278577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3"/>
          </p:nvPr>
        </p:nvSpPr>
        <p:spPr/>
        <p:txBody>
          <a:bodyPr/>
          <a:lstStyle/>
          <a:p>
            <a:r>
              <a:rPr lang="it-IT" smtClean="0"/>
              <a:t>@_s_hari #Azure #DocumentDB </a:t>
            </a:r>
            <a:endParaRPr lang="en-US" dirty="0"/>
          </a:p>
        </p:txBody>
      </p:sp>
      <p:pic>
        <p:nvPicPr>
          <p:cNvPr id="4" name="Picture 3"/>
          <p:cNvPicPr/>
          <p:nvPr/>
        </p:nvPicPr>
        <p:blipFill>
          <a:blip r:embed="rId2"/>
          <a:stretch>
            <a:fillRect/>
          </a:stretch>
        </p:blipFill>
        <p:spPr>
          <a:xfrm>
            <a:off x="3147907" y="205979"/>
            <a:ext cx="2727960" cy="4463203"/>
          </a:xfrm>
          <a:prstGeom prst="rect">
            <a:avLst/>
          </a:prstGeom>
        </p:spPr>
      </p:pic>
    </p:spTree>
    <p:extLst>
      <p:ext uri="{BB962C8B-B14F-4D97-AF65-F5344CB8AC3E}">
        <p14:creationId xmlns:p14="http://schemas.microsoft.com/office/powerpoint/2010/main" val="2209705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Scale </a:t>
            </a:r>
            <a:r>
              <a:rPr lang="en-US" dirty="0"/>
              <a:t>horizontal many servers</a:t>
            </a:r>
          </a:p>
        </p:txBody>
      </p:sp>
      <p:sp>
        <p:nvSpPr>
          <p:cNvPr id="4" name="Footer Placeholder 3"/>
          <p:cNvSpPr>
            <a:spLocks noGrp="1"/>
          </p:cNvSpPr>
          <p:nvPr>
            <p:ph type="ftr" sz="quarter" idx="3"/>
          </p:nvPr>
        </p:nvSpPr>
        <p:spPr/>
        <p:txBody>
          <a:bodyPr/>
          <a:lstStyle/>
          <a:p>
            <a:r>
              <a:rPr lang="it-IT"/>
              <a:t>@_s_hari #Azure #DocumentDB </a:t>
            </a:r>
            <a:endParaRPr lang="en-US" dirty="0"/>
          </a:p>
        </p:txBody>
      </p:sp>
      <p:sp>
        <p:nvSpPr>
          <p:cNvPr id="5" name="Rectangle: Folded Corner 4"/>
          <p:cNvSpPr/>
          <p:nvPr/>
        </p:nvSpPr>
        <p:spPr>
          <a:xfrm>
            <a:off x="3543300" y="930728"/>
            <a:ext cx="1959429" cy="1187904"/>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Application</a:t>
            </a:r>
          </a:p>
        </p:txBody>
      </p:sp>
      <p:sp>
        <p:nvSpPr>
          <p:cNvPr id="7" name="Cylinder 6"/>
          <p:cNvSpPr/>
          <p:nvPr/>
        </p:nvSpPr>
        <p:spPr>
          <a:xfrm>
            <a:off x="277587" y="3796393"/>
            <a:ext cx="1926771" cy="759279"/>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DocDB</a:t>
            </a:r>
            <a:endParaRPr lang="en-US" sz="3200" dirty="0"/>
          </a:p>
        </p:txBody>
      </p:sp>
      <p:cxnSp>
        <p:nvCxnSpPr>
          <p:cNvPr id="9" name="Connector: Curved 8"/>
          <p:cNvCxnSpPr>
            <a:stCxn id="5" idx="2"/>
            <a:endCxn id="7" idx="1"/>
          </p:cNvCxnSpPr>
          <p:nvPr/>
        </p:nvCxnSpPr>
        <p:spPr>
          <a:xfrm rot="5400000">
            <a:off x="2043113" y="1316492"/>
            <a:ext cx="1677761" cy="3282042"/>
          </a:xfrm>
          <a:prstGeom prst="curvedConnector3">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14" name="Cylinder 13"/>
          <p:cNvSpPr/>
          <p:nvPr/>
        </p:nvSpPr>
        <p:spPr>
          <a:xfrm>
            <a:off x="2596244" y="3801155"/>
            <a:ext cx="1926771" cy="759279"/>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DocDB</a:t>
            </a:r>
            <a:endParaRPr lang="en-US" sz="3200" dirty="0"/>
          </a:p>
        </p:txBody>
      </p:sp>
      <p:sp>
        <p:nvSpPr>
          <p:cNvPr id="17" name="Cylinder 16"/>
          <p:cNvSpPr/>
          <p:nvPr/>
        </p:nvSpPr>
        <p:spPr>
          <a:xfrm>
            <a:off x="4897211" y="3805916"/>
            <a:ext cx="1926771" cy="759279"/>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DocDB</a:t>
            </a:r>
            <a:endParaRPr lang="en-US" sz="3200" dirty="0"/>
          </a:p>
        </p:txBody>
      </p:sp>
      <p:cxnSp>
        <p:nvCxnSpPr>
          <p:cNvPr id="20" name="Straight Connector 19"/>
          <p:cNvCxnSpPr/>
          <p:nvPr/>
        </p:nvCxnSpPr>
        <p:spPr>
          <a:xfrm>
            <a:off x="6972300" y="3574597"/>
            <a:ext cx="1828800"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2" name="Connector: Curved 21"/>
          <p:cNvCxnSpPr>
            <a:stCxn id="5" idx="2"/>
            <a:endCxn id="14" idx="1"/>
          </p:cNvCxnSpPr>
          <p:nvPr/>
        </p:nvCxnSpPr>
        <p:spPr>
          <a:xfrm rot="5400000">
            <a:off x="3200062" y="2478201"/>
            <a:ext cx="1682522" cy="963385"/>
          </a:xfrm>
          <a:prstGeom prst="curvedConnector3">
            <a:avLst>
              <a:gd name="adj1" fmla="val 50000"/>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5" name="Connector: Curved 24"/>
          <p:cNvCxnSpPr>
            <a:stCxn id="5" idx="2"/>
            <a:endCxn id="17" idx="1"/>
          </p:cNvCxnSpPr>
          <p:nvPr/>
        </p:nvCxnSpPr>
        <p:spPr>
          <a:xfrm rot="16200000" flipH="1">
            <a:off x="4348163" y="2293483"/>
            <a:ext cx="1687284" cy="1337582"/>
          </a:xfrm>
          <a:prstGeom prst="curvedConnector3">
            <a:avLst>
              <a:gd name="adj1" fmla="val 50000"/>
            </a:avLst>
          </a:prstGeom>
          <a:ln w="38100">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543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4" grpId="1"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4" name="Footer Placeholder 3"/>
          <p:cNvSpPr>
            <a:spLocks noGrp="1"/>
          </p:cNvSpPr>
          <p:nvPr>
            <p:ph type="ftr" sz="quarter" idx="3"/>
          </p:nvPr>
        </p:nvSpPr>
        <p:spPr/>
        <p:txBody>
          <a:bodyPr/>
          <a:lstStyle/>
          <a:p>
            <a:r>
              <a:rPr lang="it-IT"/>
              <a:t>@_s_hari #Azure #DocumentDB </a:t>
            </a:r>
            <a:endParaRPr lang="en-US" dirty="0"/>
          </a:p>
        </p:txBody>
      </p:sp>
      <p:pic>
        <p:nvPicPr>
          <p:cNvPr id="5" name="Picture 4"/>
          <p:cNvPicPr>
            <a:picLocks noChangeAspect="1"/>
          </p:cNvPicPr>
          <p:nvPr/>
        </p:nvPicPr>
        <p:blipFill>
          <a:blip r:embed="rId3"/>
          <a:stretch>
            <a:fillRect/>
          </a:stretch>
        </p:blipFill>
        <p:spPr>
          <a:xfrm>
            <a:off x="796175" y="927566"/>
            <a:ext cx="8040680" cy="3651809"/>
          </a:xfrm>
          <a:prstGeom prst="rect">
            <a:avLst/>
          </a:prstGeom>
        </p:spPr>
      </p:pic>
      <p:sp>
        <p:nvSpPr>
          <p:cNvPr id="6" name="Rectangle 5"/>
          <p:cNvSpPr/>
          <p:nvPr/>
        </p:nvSpPr>
        <p:spPr>
          <a:xfrm>
            <a:off x="669471" y="1063229"/>
            <a:ext cx="702129" cy="341896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1257301" y="1063229"/>
            <a:ext cx="3167743" cy="34189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5423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457200" y="2400301"/>
            <a:ext cx="8229600" cy="2194322"/>
          </a:xfrm>
        </p:spPr>
        <p:txBody>
          <a:bodyPr>
            <a:normAutofit fontScale="77500" lnSpcReduction="20000"/>
          </a:bodyPr>
          <a:lstStyle/>
          <a:p>
            <a:r>
              <a:rPr lang="en-US" dirty="0" smtClean="0"/>
              <a:t>Strong – highest latency RW, highest C (dev)</a:t>
            </a:r>
          </a:p>
          <a:p>
            <a:r>
              <a:rPr lang="en-US" dirty="0" smtClean="0"/>
              <a:t>Session (default) – low latency + high C within a session, not so great system wide (good for data entry people)</a:t>
            </a:r>
          </a:p>
          <a:p>
            <a:r>
              <a:rPr lang="en-US" dirty="0" smtClean="0"/>
              <a:t>Bounded Staleness – low latency + predictable consistency system wide (prod)</a:t>
            </a:r>
          </a:p>
          <a:p>
            <a:r>
              <a:rPr lang="en-US" dirty="0" smtClean="0"/>
              <a:t>Eventual – lowest latency RW, weakest C (prod)</a:t>
            </a:r>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3" y="1063229"/>
            <a:ext cx="8766578" cy="1165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8317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50" y="45721"/>
            <a:ext cx="7600950" cy="3444239"/>
          </a:xfrm>
        </p:spPr>
        <p:txBody>
          <a:bodyPr>
            <a:normAutofit/>
          </a:bodyPr>
          <a:lstStyle/>
          <a:p>
            <a:r>
              <a:rPr lang="en-US" sz="7200" dirty="0" smtClean="0"/>
              <a:t>From SQL to NoSQL in 10 minutes with Azure </a:t>
            </a:r>
            <a:r>
              <a:rPr lang="en-US" sz="7200" dirty="0" err="1" smtClean="0"/>
              <a:t>DocumentDB</a:t>
            </a:r>
            <a:endParaRPr lang="en-US" sz="7200" dirty="0"/>
          </a:p>
        </p:txBody>
      </p:sp>
      <p:sp>
        <p:nvSpPr>
          <p:cNvPr id="3" name="Subtitle 2"/>
          <p:cNvSpPr>
            <a:spLocks noGrp="1"/>
          </p:cNvSpPr>
          <p:nvPr>
            <p:ph type="subTitle" idx="1"/>
          </p:nvPr>
        </p:nvSpPr>
        <p:spPr>
          <a:xfrm>
            <a:off x="1234440" y="3789045"/>
            <a:ext cx="6400800" cy="681990"/>
          </a:xfrm>
        </p:spPr>
        <p:txBody>
          <a:bodyPr/>
          <a:lstStyle/>
          <a:p>
            <a:r>
              <a:rPr lang="en-US" dirty="0" smtClean="0"/>
              <a:t>Santosh </a:t>
            </a:r>
            <a:r>
              <a:rPr lang="en-US" dirty="0" err="1" smtClean="0"/>
              <a:t>Hari</a:t>
            </a:r>
            <a:endParaRPr lang="en-US" dirty="0"/>
          </a:p>
        </p:txBody>
      </p:sp>
      <p:sp>
        <p:nvSpPr>
          <p:cNvPr id="4" name="Footer Placeholder 3"/>
          <p:cNvSpPr>
            <a:spLocks noGrp="1"/>
          </p:cNvSpPr>
          <p:nvPr>
            <p:ph type="ftr" sz="quarter" idx="3"/>
          </p:nvPr>
        </p:nvSpPr>
        <p:spPr/>
        <p:txBody>
          <a:bodyPr/>
          <a:lstStyle/>
          <a:p>
            <a:r>
              <a:rPr lang="it-IT" dirty="0" smtClean="0"/>
              <a:t>@_s_hari #Azure #DocumentDB </a:t>
            </a:r>
            <a:endParaRPr lang="en-US" dirty="0"/>
          </a:p>
        </p:txBody>
      </p:sp>
    </p:spTree>
    <p:extLst>
      <p:ext uri="{BB962C8B-B14F-4D97-AF65-F5344CB8AC3E}">
        <p14:creationId xmlns:p14="http://schemas.microsoft.com/office/powerpoint/2010/main" val="65524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dirty="0" smtClean="0"/>
              <a:t>Throughput</a:t>
            </a:r>
            <a:endParaRPr lang="en-US" dirty="0"/>
          </a:p>
        </p:txBody>
      </p:sp>
      <p:sp>
        <p:nvSpPr>
          <p:cNvPr id="8" name="TextBox 7"/>
          <p:cNvSpPr txBox="1"/>
          <p:nvPr/>
        </p:nvSpPr>
        <p:spPr>
          <a:xfrm>
            <a:off x="457200" y="684126"/>
            <a:ext cx="8447764" cy="461665"/>
          </a:xfrm>
          <a:prstGeom prst="rect">
            <a:avLst/>
          </a:prstGeom>
          <a:noFill/>
        </p:spPr>
        <p:txBody>
          <a:bodyPr wrap="square" rtlCol="0">
            <a:spAutoFit/>
          </a:bodyPr>
          <a:lstStyle/>
          <a:p>
            <a:r>
              <a:rPr lang="en-US" sz="2400" dirty="0" smtClean="0"/>
              <a:t>Measured in </a:t>
            </a:r>
            <a:r>
              <a:rPr lang="en-US" sz="2400" dirty="0" err="1" smtClean="0"/>
              <a:t>RUs</a:t>
            </a:r>
            <a:r>
              <a:rPr lang="en-US" sz="2400" dirty="0" smtClean="0"/>
              <a:t>, 1 </a:t>
            </a:r>
            <a:r>
              <a:rPr lang="en-US" sz="2400" dirty="0" err="1" smtClean="0"/>
              <a:t>RUs</a:t>
            </a:r>
            <a:r>
              <a:rPr lang="en-US" sz="2400" dirty="0" smtClean="0"/>
              <a:t> = throughput for a 1KB document/second</a:t>
            </a:r>
            <a:endParaRPr lang="en-US" sz="2400" dirty="0"/>
          </a:p>
        </p:txBody>
      </p:sp>
      <p:graphicFrame>
        <p:nvGraphicFramePr>
          <p:cNvPr id="9" name="Table 8"/>
          <p:cNvGraphicFramePr>
            <a:graphicFrameLocks noGrp="1"/>
          </p:cNvGraphicFramePr>
          <p:nvPr/>
        </p:nvGraphicFramePr>
        <p:xfrm>
          <a:off x="2032000" y="1030374"/>
          <a:ext cx="4588934" cy="1051560"/>
        </p:xfrm>
        <a:graphic>
          <a:graphicData uri="http://schemas.openxmlformats.org/drawingml/2006/table">
            <a:tbl>
              <a:tblPr firstRow="1" bandRow="1">
                <a:tableStyleId>{69CF1AB2-1976-4502-BF36-3FF5EA218861}</a:tableStyleId>
              </a:tblPr>
              <a:tblGrid>
                <a:gridCol w="3098800"/>
                <a:gridCol w="1490134"/>
              </a:tblGrid>
              <a:tr h="350520">
                <a:tc>
                  <a:txBody>
                    <a:bodyPr/>
                    <a:lstStyle/>
                    <a:p>
                      <a:pPr marL="0" marR="0" fontAlgn="t">
                        <a:spcBef>
                          <a:spcPts val="0"/>
                        </a:spcBef>
                        <a:spcAft>
                          <a:spcPts val="0"/>
                        </a:spcAft>
                      </a:pPr>
                      <a:r>
                        <a:rPr lang="en-US" sz="1800" b="0" dirty="0"/>
                        <a:t>Create document</a:t>
                      </a:r>
                      <a:endParaRPr lang="en-US" sz="1800" b="0" dirty="0">
                        <a:solidFill>
                          <a:srgbClr val="505050"/>
                        </a:solidFill>
                        <a:latin typeface="Calibri"/>
                      </a:endParaRPr>
                    </a:p>
                  </a:txBody>
                  <a:tcPr marL="50800" marR="50800" marT="38100" marB="38100"/>
                </a:tc>
                <a:tc>
                  <a:txBody>
                    <a:bodyPr/>
                    <a:lstStyle/>
                    <a:p>
                      <a:pPr marL="0" marR="0" fontAlgn="t">
                        <a:spcBef>
                          <a:spcPts val="0"/>
                        </a:spcBef>
                        <a:spcAft>
                          <a:spcPts val="0"/>
                        </a:spcAft>
                      </a:pPr>
                      <a:r>
                        <a:rPr lang="en-US" sz="1800" b="0" dirty="0"/>
                        <a:t>~15 RU</a:t>
                      </a:r>
                      <a:endParaRPr lang="en-US" sz="1800" b="0" dirty="0">
                        <a:solidFill>
                          <a:srgbClr val="505050"/>
                        </a:solidFill>
                        <a:latin typeface="Calibri"/>
                      </a:endParaRPr>
                    </a:p>
                  </a:txBody>
                  <a:tcPr marL="50800" marR="50800" marT="38100" marB="38100"/>
                </a:tc>
              </a:tr>
              <a:tr h="350520">
                <a:tc>
                  <a:txBody>
                    <a:bodyPr/>
                    <a:lstStyle/>
                    <a:p>
                      <a:pPr marL="0" marR="0" fontAlgn="t">
                        <a:spcBef>
                          <a:spcPts val="0"/>
                        </a:spcBef>
                        <a:spcAft>
                          <a:spcPts val="0"/>
                        </a:spcAft>
                      </a:pPr>
                      <a:r>
                        <a:rPr lang="en-US" sz="1800"/>
                        <a:t>Read document</a:t>
                      </a:r>
                      <a:endParaRPr lang="en-US" sz="1800">
                        <a:solidFill>
                          <a:srgbClr val="505050"/>
                        </a:solidFill>
                        <a:latin typeface="Calibri"/>
                      </a:endParaRPr>
                    </a:p>
                  </a:txBody>
                  <a:tcPr marL="50800" marR="50800" marT="38100" marB="38100"/>
                </a:tc>
                <a:tc>
                  <a:txBody>
                    <a:bodyPr/>
                    <a:lstStyle/>
                    <a:p>
                      <a:pPr marL="0" marR="0" fontAlgn="t">
                        <a:spcBef>
                          <a:spcPts val="0"/>
                        </a:spcBef>
                        <a:spcAft>
                          <a:spcPts val="0"/>
                        </a:spcAft>
                      </a:pPr>
                      <a:r>
                        <a:rPr lang="en-US" sz="1800" dirty="0"/>
                        <a:t>~1 RU</a:t>
                      </a:r>
                      <a:endParaRPr lang="en-US" sz="1800" dirty="0">
                        <a:solidFill>
                          <a:srgbClr val="505050"/>
                        </a:solidFill>
                        <a:latin typeface="Calibri"/>
                      </a:endParaRPr>
                    </a:p>
                  </a:txBody>
                  <a:tcPr marL="50800" marR="50800" marT="38100" marB="38100"/>
                </a:tc>
              </a:tr>
              <a:tr h="350520">
                <a:tc>
                  <a:txBody>
                    <a:bodyPr/>
                    <a:lstStyle/>
                    <a:p>
                      <a:pPr marL="0" marR="0" fontAlgn="t">
                        <a:spcBef>
                          <a:spcPts val="0"/>
                        </a:spcBef>
                        <a:spcAft>
                          <a:spcPts val="0"/>
                        </a:spcAft>
                      </a:pPr>
                      <a:r>
                        <a:rPr lang="en-US" sz="1800"/>
                        <a:t>Query document by id</a:t>
                      </a:r>
                      <a:endParaRPr lang="en-US" sz="1800">
                        <a:solidFill>
                          <a:srgbClr val="505050"/>
                        </a:solidFill>
                        <a:latin typeface="Calibri"/>
                      </a:endParaRPr>
                    </a:p>
                  </a:txBody>
                  <a:tcPr marL="50800" marR="50800" marT="38100" marB="38100"/>
                </a:tc>
                <a:tc>
                  <a:txBody>
                    <a:bodyPr/>
                    <a:lstStyle/>
                    <a:p>
                      <a:pPr marL="0" marR="0" fontAlgn="t">
                        <a:spcBef>
                          <a:spcPts val="0"/>
                        </a:spcBef>
                        <a:spcAft>
                          <a:spcPts val="0"/>
                        </a:spcAft>
                      </a:pPr>
                      <a:r>
                        <a:rPr lang="en-US" sz="1800" dirty="0"/>
                        <a:t>~2.5 RU</a:t>
                      </a:r>
                      <a:endParaRPr lang="en-US" sz="1800" dirty="0">
                        <a:solidFill>
                          <a:srgbClr val="505050"/>
                        </a:solidFill>
                        <a:latin typeface="Calibri"/>
                      </a:endParaRPr>
                    </a:p>
                  </a:txBody>
                  <a:tcPr marL="50800" marR="50800" marT="38100" marB="3810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89011823"/>
              </p:ext>
            </p:extLst>
          </p:nvPr>
        </p:nvGraphicFramePr>
        <p:xfrm>
          <a:off x="457201" y="2214976"/>
          <a:ext cx="8236423" cy="2443754"/>
        </p:xfrm>
        <a:graphic>
          <a:graphicData uri="http://schemas.openxmlformats.org/drawingml/2006/table">
            <a:tbl>
              <a:tblPr firstRow="1" bandRow="1">
                <a:tableStyleId>{69CF1AB2-1976-4502-BF36-3FF5EA218861}</a:tableStyleId>
              </a:tblPr>
              <a:tblGrid>
                <a:gridCol w="3360632"/>
                <a:gridCol w="2200878"/>
                <a:gridCol w="2674913"/>
              </a:tblGrid>
              <a:tr h="624840">
                <a:tc>
                  <a:txBody>
                    <a:bodyPr/>
                    <a:lstStyle/>
                    <a:p>
                      <a:pPr marL="0" marR="0" fontAlgn="t">
                        <a:spcBef>
                          <a:spcPts val="0"/>
                        </a:spcBef>
                        <a:spcAft>
                          <a:spcPts val="0"/>
                        </a:spcAft>
                      </a:pPr>
                      <a:r>
                        <a:rPr lang="en-US" sz="1800" dirty="0">
                          <a:solidFill>
                            <a:srgbClr val="505050"/>
                          </a:solidFill>
                          <a:latin typeface="Calibri"/>
                        </a:rPr>
                        <a:t>Query</a:t>
                      </a:r>
                    </a:p>
                  </a:txBody>
                  <a:tcPr marL="50800" marR="50800" marT="38100" marB="38100"/>
                </a:tc>
                <a:tc>
                  <a:txBody>
                    <a:bodyPr/>
                    <a:lstStyle/>
                    <a:p>
                      <a:pPr marL="0" marR="0" fontAlgn="t">
                        <a:spcBef>
                          <a:spcPts val="0"/>
                        </a:spcBef>
                        <a:spcAft>
                          <a:spcPts val="0"/>
                        </a:spcAft>
                      </a:pPr>
                      <a:r>
                        <a:rPr lang="en-US" sz="1800" dirty="0">
                          <a:solidFill>
                            <a:srgbClr val="505050"/>
                          </a:solidFill>
                          <a:latin typeface="Calibri"/>
                        </a:rPr>
                        <a:t>Request Unit Charge</a:t>
                      </a:r>
                    </a:p>
                  </a:txBody>
                  <a:tcPr marL="50800" marR="50800" marT="38100" marB="38100"/>
                </a:tc>
                <a:tc>
                  <a:txBody>
                    <a:bodyPr/>
                    <a:lstStyle/>
                    <a:p>
                      <a:pPr marL="0" marR="0" fontAlgn="t">
                        <a:spcBef>
                          <a:spcPts val="0"/>
                        </a:spcBef>
                        <a:spcAft>
                          <a:spcPts val="0"/>
                        </a:spcAft>
                      </a:pPr>
                      <a:r>
                        <a:rPr lang="en-US" sz="1800" dirty="0">
                          <a:solidFill>
                            <a:srgbClr val="505050"/>
                          </a:solidFill>
                          <a:latin typeface="Calibri"/>
                        </a:rPr>
                        <a:t># of Returned Documents</a:t>
                      </a:r>
                    </a:p>
                  </a:txBody>
                  <a:tcPr marL="50800" marR="50800" marT="38100" marB="38100"/>
                </a:tc>
              </a:tr>
              <a:tr h="286541">
                <a:tc>
                  <a:txBody>
                    <a:bodyPr/>
                    <a:lstStyle/>
                    <a:p>
                      <a:pPr marL="0" marR="0" fontAlgn="t">
                        <a:spcBef>
                          <a:spcPts val="0"/>
                        </a:spcBef>
                        <a:spcAft>
                          <a:spcPts val="0"/>
                        </a:spcAft>
                      </a:pPr>
                      <a:r>
                        <a:rPr lang="en-US" sz="1200">
                          <a:solidFill>
                            <a:srgbClr val="505050"/>
                          </a:solidFill>
                          <a:latin typeface="Calibri"/>
                        </a:rPr>
                        <a:t>Select food by id</a:t>
                      </a:r>
                    </a:p>
                  </a:txBody>
                  <a:tcPr marL="50800" marR="50800" marT="38100" marB="38100"/>
                </a:tc>
                <a:tc>
                  <a:txBody>
                    <a:bodyPr/>
                    <a:lstStyle/>
                    <a:p>
                      <a:pPr marL="0" marR="0" fontAlgn="t">
                        <a:spcBef>
                          <a:spcPts val="0"/>
                        </a:spcBef>
                        <a:spcAft>
                          <a:spcPts val="0"/>
                        </a:spcAft>
                      </a:pPr>
                      <a:r>
                        <a:rPr lang="en-US" sz="1200">
                          <a:solidFill>
                            <a:srgbClr val="505050"/>
                          </a:solidFill>
                          <a:latin typeface="Calibri"/>
                        </a:rPr>
                        <a:t>~2.5 RU</a:t>
                      </a:r>
                    </a:p>
                  </a:txBody>
                  <a:tcPr marL="50800" marR="50800" marT="38100" marB="38100"/>
                </a:tc>
                <a:tc>
                  <a:txBody>
                    <a:bodyPr/>
                    <a:lstStyle/>
                    <a:p>
                      <a:pPr marL="0" marR="0" fontAlgn="t">
                        <a:spcBef>
                          <a:spcPts val="0"/>
                        </a:spcBef>
                        <a:spcAft>
                          <a:spcPts val="0"/>
                        </a:spcAft>
                      </a:pPr>
                      <a:r>
                        <a:rPr lang="en-US" sz="1200" dirty="0">
                          <a:solidFill>
                            <a:srgbClr val="505050"/>
                          </a:solidFill>
                          <a:latin typeface="Calibri"/>
                        </a:rPr>
                        <a:t>1</a:t>
                      </a:r>
                    </a:p>
                  </a:txBody>
                  <a:tcPr marL="50800" marR="50800" marT="38100" marB="38100"/>
                </a:tc>
              </a:tr>
              <a:tr h="510791">
                <a:tc>
                  <a:txBody>
                    <a:bodyPr/>
                    <a:lstStyle/>
                    <a:p>
                      <a:pPr marL="0" marR="0" fontAlgn="t">
                        <a:spcBef>
                          <a:spcPts val="0"/>
                        </a:spcBef>
                        <a:spcAft>
                          <a:spcPts val="0"/>
                        </a:spcAft>
                      </a:pPr>
                      <a:r>
                        <a:rPr lang="en-US" sz="1200">
                          <a:solidFill>
                            <a:srgbClr val="505050"/>
                          </a:solidFill>
                          <a:latin typeface="Calibri"/>
                        </a:rPr>
                        <a:t>Select foods by manufacturer</a:t>
                      </a:r>
                    </a:p>
                  </a:txBody>
                  <a:tcPr marL="50800" marR="50800" marT="38100" marB="38100"/>
                </a:tc>
                <a:tc>
                  <a:txBody>
                    <a:bodyPr/>
                    <a:lstStyle/>
                    <a:p>
                      <a:pPr marL="0" marR="0" fontAlgn="t">
                        <a:spcBef>
                          <a:spcPts val="0"/>
                        </a:spcBef>
                        <a:spcAft>
                          <a:spcPts val="0"/>
                        </a:spcAft>
                      </a:pPr>
                      <a:r>
                        <a:rPr lang="en-US" sz="1200">
                          <a:solidFill>
                            <a:srgbClr val="505050"/>
                          </a:solidFill>
                          <a:latin typeface="Calibri"/>
                        </a:rPr>
                        <a:t>~7 RU</a:t>
                      </a:r>
                    </a:p>
                  </a:txBody>
                  <a:tcPr marL="50800" marR="50800" marT="38100" marB="38100"/>
                </a:tc>
                <a:tc>
                  <a:txBody>
                    <a:bodyPr/>
                    <a:lstStyle/>
                    <a:p>
                      <a:pPr marL="0" marR="0" fontAlgn="t">
                        <a:spcBef>
                          <a:spcPts val="0"/>
                        </a:spcBef>
                        <a:spcAft>
                          <a:spcPts val="0"/>
                        </a:spcAft>
                      </a:pPr>
                      <a:r>
                        <a:rPr lang="en-US" sz="1200" dirty="0">
                          <a:solidFill>
                            <a:srgbClr val="505050"/>
                          </a:solidFill>
                          <a:latin typeface="Calibri"/>
                        </a:rPr>
                        <a:t>7</a:t>
                      </a:r>
                    </a:p>
                  </a:txBody>
                  <a:tcPr marL="50800" marR="50800" marT="38100" marB="38100"/>
                </a:tc>
              </a:tr>
              <a:tr h="510791">
                <a:tc>
                  <a:txBody>
                    <a:bodyPr/>
                    <a:lstStyle/>
                    <a:p>
                      <a:pPr marL="0" marR="0" fontAlgn="t">
                        <a:spcBef>
                          <a:spcPts val="0"/>
                        </a:spcBef>
                        <a:spcAft>
                          <a:spcPts val="0"/>
                        </a:spcAft>
                      </a:pPr>
                      <a:r>
                        <a:rPr lang="en-US" sz="1200">
                          <a:solidFill>
                            <a:srgbClr val="505050"/>
                          </a:solidFill>
                          <a:latin typeface="Calibri"/>
                        </a:rPr>
                        <a:t>Select by food group and order by weight</a:t>
                      </a:r>
                    </a:p>
                  </a:txBody>
                  <a:tcPr marL="50800" marR="50800" marT="38100" marB="38100"/>
                </a:tc>
                <a:tc>
                  <a:txBody>
                    <a:bodyPr/>
                    <a:lstStyle/>
                    <a:p>
                      <a:pPr marL="0" marR="0" fontAlgn="t">
                        <a:spcBef>
                          <a:spcPts val="0"/>
                        </a:spcBef>
                        <a:spcAft>
                          <a:spcPts val="0"/>
                        </a:spcAft>
                      </a:pPr>
                      <a:r>
                        <a:rPr lang="en-US" sz="1200">
                          <a:solidFill>
                            <a:srgbClr val="505050"/>
                          </a:solidFill>
                          <a:latin typeface="Calibri"/>
                        </a:rPr>
                        <a:t>~70 RU</a:t>
                      </a:r>
                    </a:p>
                  </a:txBody>
                  <a:tcPr marL="50800" marR="50800" marT="38100" marB="38100"/>
                </a:tc>
                <a:tc>
                  <a:txBody>
                    <a:bodyPr/>
                    <a:lstStyle/>
                    <a:p>
                      <a:pPr marL="0" marR="0" fontAlgn="t">
                        <a:spcBef>
                          <a:spcPts val="0"/>
                        </a:spcBef>
                        <a:spcAft>
                          <a:spcPts val="0"/>
                        </a:spcAft>
                      </a:pPr>
                      <a:r>
                        <a:rPr lang="en-US" sz="1200" dirty="0">
                          <a:solidFill>
                            <a:srgbClr val="505050"/>
                          </a:solidFill>
                          <a:latin typeface="Calibri"/>
                        </a:rPr>
                        <a:t>100</a:t>
                      </a:r>
                    </a:p>
                  </a:txBody>
                  <a:tcPr marL="50800" marR="50800" marT="38100" marB="38100"/>
                </a:tc>
              </a:tr>
              <a:tr h="510791">
                <a:tc>
                  <a:txBody>
                    <a:bodyPr/>
                    <a:lstStyle/>
                    <a:p>
                      <a:pPr marL="0" marR="0" fontAlgn="t">
                        <a:spcBef>
                          <a:spcPts val="0"/>
                        </a:spcBef>
                        <a:spcAft>
                          <a:spcPts val="0"/>
                        </a:spcAft>
                      </a:pPr>
                      <a:r>
                        <a:rPr lang="en-US" sz="1200">
                          <a:solidFill>
                            <a:srgbClr val="505050"/>
                          </a:solidFill>
                          <a:latin typeface="Calibri"/>
                        </a:rPr>
                        <a:t>Select top 10 foods in a food group</a:t>
                      </a:r>
                    </a:p>
                  </a:txBody>
                  <a:tcPr marL="50800" marR="50800" marT="38100" marB="38100"/>
                </a:tc>
                <a:tc>
                  <a:txBody>
                    <a:bodyPr/>
                    <a:lstStyle/>
                    <a:p>
                      <a:pPr marL="0" marR="0" fontAlgn="t">
                        <a:spcBef>
                          <a:spcPts val="0"/>
                        </a:spcBef>
                        <a:spcAft>
                          <a:spcPts val="0"/>
                        </a:spcAft>
                      </a:pPr>
                      <a:r>
                        <a:rPr lang="en-US" sz="1200">
                          <a:solidFill>
                            <a:srgbClr val="505050"/>
                          </a:solidFill>
                          <a:latin typeface="Calibri"/>
                        </a:rPr>
                        <a:t>~10 RU</a:t>
                      </a:r>
                    </a:p>
                  </a:txBody>
                  <a:tcPr marL="50800" marR="50800" marT="38100" marB="38100"/>
                </a:tc>
                <a:tc>
                  <a:txBody>
                    <a:bodyPr/>
                    <a:lstStyle/>
                    <a:p>
                      <a:pPr marL="0" marR="0" fontAlgn="t">
                        <a:spcBef>
                          <a:spcPts val="0"/>
                        </a:spcBef>
                        <a:spcAft>
                          <a:spcPts val="0"/>
                        </a:spcAft>
                      </a:pPr>
                      <a:r>
                        <a:rPr lang="en-US" sz="1200" dirty="0">
                          <a:solidFill>
                            <a:srgbClr val="505050"/>
                          </a:solidFill>
                          <a:latin typeface="Calibri"/>
                        </a:rPr>
                        <a:t>10</a:t>
                      </a:r>
                    </a:p>
                  </a:txBody>
                  <a:tcPr marL="50800" marR="50800" marT="38100" marB="38100"/>
                </a:tc>
              </a:tr>
            </a:tbl>
          </a:graphicData>
        </a:graphic>
      </p:graphicFrame>
      <p:sp>
        <p:nvSpPr>
          <p:cNvPr id="3" name="Footer Placeholder 2"/>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2685978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dirty="0" smtClean="0"/>
              <a:t>Throughput</a:t>
            </a:r>
            <a:endParaRPr lang="en-US" dirty="0"/>
          </a:p>
        </p:txBody>
      </p:sp>
      <p:sp>
        <p:nvSpPr>
          <p:cNvPr id="8" name="TextBox 7"/>
          <p:cNvSpPr txBox="1"/>
          <p:nvPr/>
        </p:nvSpPr>
        <p:spPr>
          <a:xfrm>
            <a:off x="457200" y="684126"/>
            <a:ext cx="8447764" cy="1200329"/>
          </a:xfrm>
          <a:prstGeom prst="rect">
            <a:avLst/>
          </a:prstGeom>
          <a:noFill/>
        </p:spPr>
        <p:txBody>
          <a:bodyPr wrap="square" rtlCol="0">
            <a:spAutoFit/>
          </a:bodyPr>
          <a:lstStyle/>
          <a:p>
            <a:r>
              <a:rPr lang="en-US" sz="2400" dirty="0"/>
              <a:t>Azure RU estimator</a:t>
            </a:r>
          </a:p>
          <a:p>
            <a:r>
              <a:rPr lang="en-US" sz="2400" u="sng" dirty="0">
                <a:hlinkClick r:id="rId3"/>
              </a:rPr>
              <a:t>https://azure.microsoft.com/en-us/blog/estimate-throughput-requirements-for-documentdb-applications/</a:t>
            </a:r>
            <a:r>
              <a:rPr lang="en-US" sz="2400" dirty="0"/>
              <a:t> </a:t>
            </a:r>
          </a:p>
        </p:txBody>
      </p:sp>
      <p:sp>
        <p:nvSpPr>
          <p:cNvPr id="3" name="Footer Placeholder 2"/>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427972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dirty="0" smtClean="0"/>
              <a:t>Partitions</a:t>
            </a:r>
            <a:endParaRPr lang="en-US" dirty="0"/>
          </a:p>
        </p:txBody>
      </p:sp>
      <p:sp>
        <p:nvSpPr>
          <p:cNvPr id="3" name="Content Placeholder 2"/>
          <p:cNvSpPr>
            <a:spLocks noGrp="1"/>
          </p:cNvSpPr>
          <p:nvPr>
            <p:ph idx="1"/>
          </p:nvPr>
        </p:nvSpPr>
        <p:spPr>
          <a:xfrm>
            <a:off x="457200" y="634093"/>
            <a:ext cx="8229600" cy="3394472"/>
          </a:xfrm>
        </p:spPr>
        <p:txBody>
          <a:bodyPr/>
          <a:lstStyle/>
          <a:p>
            <a:r>
              <a:rPr lang="en-US" dirty="0" smtClean="0"/>
              <a:t>Physical entities for storing collections</a:t>
            </a:r>
          </a:p>
          <a:p>
            <a:r>
              <a:rPr lang="en-US" dirty="0" smtClean="0"/>
              <a:t>SSD storage with </a:t>
            </a:r>
            <a:r>
              <a:rPr lang="en-US" dirty="0" err="1" smtClean="0"/>
              <a:t>repl</a:t>
            </a:r>
            <a:r>
              <a:rPr lang="en-US" dirty="0" smtClean="0"/>
              <a:t> for high avail</a:t>
            </a:r>
          </a:p>
          <a:p>
            <a:r>
              <a:rPr lang="en-US" dirty="0" smtClean="0"/>
              <a:t>Managed by Azure, transparent to app</a:t>
            </a:r>
          </a:p>
          <a:p>
            <a:r>
              <a:rPr lang="en-US" dirty="0" smtClean="0"/>
              <a:t>Uses partition key – groups docs by PK</a:t>
            </a:r>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4156321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US" dirty="0"/>
          </a:p>
        </p:txBody>
      </p:sp>
      <p:sp>
        <p:nvSpPr>
          <p:cNvPr id="3" name="Content Placeholder 2"/>
          <p:cNvSpPr>
            <a:spLocks noGrp="1"/>
          </p:cNvSpPr>
          <p:nvPr>
            <p:ph idx="1"/>
          </p:nvPr>
        </p:nvSpPr>
        <p:spPr/>
        <p:txBody>
          <a:bodyPr/>
          <a:lstStyle/>
          <a:p>
            <a:r>
              <a:rPr lang="en-US" dirty="0" smtClean="0"/>
              <a:t>Auto</a:t>
            </a:r>
          </a:p>
          <a:p>
            <a:r>
              <a:rPr lang="en-US" dirty="0" smtClean="0"/>
              <a:t>Consistent</a:t>
            </a:r>
          </a:p>
          <a:p>
            <a:r>
              <a:rPr lang="en-US" dirty="0" smtClean="0"/>
              <a:t>Lazy</a:t>
            </a:r>
          </a:p>
          <a:p>
            <a:r>
              <a:rPr lang="en-US" dirty="0" smtClean="0"/>
              <a:t>https://github.com/onetug</a:t>
            </a:r>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2107752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3"/>
          </p:nvPr>
        </p:nvSpPr>
        <p:spPr/>
        <p:txBody>
          <a:bodyPr/>
          <a:lstStyle/>
          <a:p>
            <a:r>
              <a:rPr lang="it-IT" smtClean="0"/>
              <a:t>@_s_hari #Azure #DocumentDB </a:t>
            </a:r>
            <a:endParaRPr lang="en-US" dirty="0"/>
          </a:p>
        </p:txBody>
      </p:sp>
      <p:pic>
        <p:nvPicPr>
          <p:cNvPr id="4" name="Picture 3"/>
          <p:cNvPicPr/>
          <p:nvPr/>
        </p:nvPicPr>
        <p:blipFill>
          <a:blip r:embed="rId2"/>
          <a:stretch>
            <a:fillRect/>
          </a:stretch>
        </p:blipFill>
        <p:spPr>
          <a:xfrm>
            <a:off x="1624753" y="205979"/>
            <a:ext cx="6105314" cy="4351867"/>
          </a:xfrm>
          <a:prstGeom prst="rect">
            <a:avLst/>
          </a:prstGeom>
        </p:spPr>
      </p:pic>
    </p:spTree>
    <p:extLst>
      <p:ext uri="{BB962C8B-B14F-4D97-AF65-F5344CB8AC3E}">
        <p14:creationId xmlns:p14="http://schemas.microsoft.com/office/powerpoint/2010/main" val="2382597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your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Query Explorer</a:t>
            </a:r>
          </a:p>
          <a:p>
            <a:r>
              <a:rPr lang="en-US" dirty="0" err="1" smtClean="0"/>
              <a:t>DocumentDB</a:t>
            </a:r>
            <a:r>
              <a:rPr lang="en-US" dirty="0" smtClean="0"/>
              <a:t> query playground</a:t>
            </a:r>
          </a:p>
          <a:p>
            <a:pPr marL="0" indent="0">
              <a:buNone/>
            </a:pPr>
            <a:r>
              <a:rPr lang="en-US" dirty="0">
                <a:hlinkClick r:id="rId2"/>
              </a:rPr>
              <a:t>https://</a:t>
            </a:r>
            <a:r>
              <a:rPr lang="en-US" dirty="0" smtClean="0">
                <a:hlinkClick r:id="rId2"/>
              </a:rPr>
              <a:t>www.documentdb.com/sql/demo</a:t>
            </a:r>
            <a:r>
              <a:rPr lang="en-US" dirty="0" smtClean="0"/>
              <a:t> </a:t>
            </a:r>
            <a:endParaRPr lang="en-US" dirty="0"/>
          </a:p>
          <a:p>
            <a:r>
              <a:rPr lang="en-US" dirty="0" smtClean="0"/>
              <a:t>Cheat </a:t>
            </a:r>
            <a:r>
              <a:rPr lang="en-US" dirty="0"/>
              <a:t>sheet</a:t>
            </a:r>
          </a:p>
          <a:p>
            <a:pPr marL="0" indent="0">
              <a:buNone/>
            </a:pPr>
            <a:r>
              <a:rPr lang="en-US" u="sng" dirty="0">
                <a:hlinkClick r:id="rId3"/>
              </a:rPr>
              <a:t>https://azure.microsoft.com/en-us/documentation/articles/documentdb-sql-query-cheat-sheet/</a:t>
            </a:r>
            <a:endParaRPr lang="en-US" dirty="0"/>
          </a:p>
          <a:p>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3453897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a:xfrm>
            <a:off x="355600" y="914400"/>
            <a:ext cx="8229600" cy="3642359"/>
          </a:xfrm>
        </p:spPr>
        <p:txBody>
          <a:bodyPr>
            <a:normAutofit/>
          </a:bodyPr>
          <a:lstStyle/>
          <a:p>
            <a:r>
              <a:rPr lang="en-US" dirty="0" smtClean="0"/>
              <a:t>User generated</a:t>
            </a:r>
          </a:p>
          <a:p>
            <a:r>
              <a:rPr lang="en-US" dirty="0" smtClean="0"/>
              <a:t>Catalog</a:t>
            </a:r>
          </a:p>
          <a:p>
            <a:r>
              <a:rPr lang="en-US" dirty="0" smtClean="0"/>
              <a:t>Logging and Time-series</a:t>
            </a:r>
          </a:p>
          <a:p>
            <a:r>
              <a:rPr lang="en-US" dirty="0" smtClean="0"/>
              <a:t>Gaming</a:t>
            </a:r>
          </a:p>
          <a:p>
            <a:r>
              <a:rPr lang="en-US" dirty="0" smtClean="0"/>
              <a:t>User preferences</a:t>
            </a:r>
          </a:p>
          <a:p>
            <a:r>
              <a:rPr lang="en-US" dirty="0" err="1" smtClean="0"/>
              <a:t>IoT</a:t>
            </a:r>
            <a:r>
              <a:rPr lang="en-US" dirty="0" smtClean="0"/>
              <a:t> and Device sensor</a:t>
            </a:r>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2902217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832"/>
            <a:ext cx="8229600" cy="857250"/>
          </a:xfrm>
        </p:spPr>
        <p:txBody>
          <a:bodyPr/>
          <a:lstStyle/>
          <a:p>
            <a:r>
              <a:rPr lang="en-US" dirty="0" smtClean="0"/>
              <a:t>Limits</a:t>
            </a:r>
            <a:endParaRPr lang="en-US" dirty="0"/>
          </a:p>
        </p:txBody>
      </p:sp>
      <p:pic>
        <p:nvPicPr>
          <p:cNvPr id="6" name="Picture 5" descr="Screen Shot 2016-05-10 at 3.52.45 PM.png"/>
          <p:cNvPicPr>
            <a:picLocks noChangeAspect="1"/>
          </p:cNvPicPr>
          <p:nvPr/>
        </p:nvPicPr>
        <p:blipFill>
          <a:blip r:embed="rId2"/>
          <a:stretch>
            <a:fillRect/>
          </a:stretch>
        </p:blipFill>
        <p:spPr>
          <a:xfrm>
            <a:off x="900752" y="692342"/>
            <a:ext cx="7151428" cy="4074921"/>
          </a:xfrm>
          <a:prstGeom prst="rect">
            <a:avLst/>
          </a:prstGeom>
        </p:spPr>
      </p:pic>
      <p:sp>
        <p:nvSpPr>
          <p:cNvPr id="3" name="Footer Placeholder 2"/>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1924546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Studio</a:t>
            </a:r>
            <a:endParaRPr lang="en-US" dirty="0"/>
          </a:p>
        </p:txBody>
      </p:sp>
      <p:sp>
        <p:nvSpPr>
          <p:cNvPr id="3" name="Content Placeholder 2"/>
          <p:cNvSpPr>
            <a:spLocks noGrp="1"/>
          </p:cNvSpPr>
          <p:nvPr>
            <p:ph idx="1"/>
          </p:nvPr>
        </p:nvSpPr>
        <p:spPr/>
        <p:txBody>
          <a:bodyPr/>
          <a:lstStyle/>
          <a:p>
            <a:r>
              <a:rPr lang="en-US" dirty="0" smtClean="0"/>
              <a:t>Open source client management viewer/explorer</a:t>
            </a:r>
          </a:p>
          <a:p>
            <a:r>
              <a:rPr lang="en-US" dirty="0" smtClean="0">
                <a:hlinkClick r:id="rId2"/>
              </a:rPr>
              <a:t>https://github.com/mingaliu/DocumentDBStudio</a:t>
            </a:r>
            <a:r>
              <a:rPr lang="en-US" dirty="0" smtClean="0"/>
              <a:t> </a:t>
            </a:r>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20874904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dirty="0" smtClean="0"/>
              <a:t>Migration tool</a:t>
            </a:r>
            <a:endParaRPr lang="en-US" dirty="0"/>
          </a:p>
        </p:txBody>
      </p:sp>
      <p:sp>
        <p:nvSpPr>
          <p:cNvPr id="3" name="Content Placeholder 2"/>
          <p:cNvSpPr>
            <a:spLocks noGrp="1"/>
          </p:cNvSpPr>
          <p:nvPr>
            <p:ph idx="1"/>
          </p:nvPr>
        </p:nvSpPr>
        <p:spPr>
          <a:xfrm>
            <a:off x="457200" y="696383"/>
            <a:ext cx="8229600" cy="4280702"/>
          </a:xfrm>
        </p:spPr>
        <p:txBody>
          <a:bodyPr>
            <a:normAutofit fontScale="77500" lnSpcReduction="20000"/>
          </a:bodyPr>
          <a:lstStyle/>
          <a:p>
            <a:r>
              <a:rPr lang="en-US" dirty="0" smtClean="0"/>
              <a:t>Source Code: </a:t>
            </a:r>
            <a:r>
              <a:rPr lang="en-US" sz="1600" dirty="0">
                <a:hlinkClick r:id="rId2"/>
              </a:rPr>
              <a:t>https://github.com/azure/azure-documentdb-datamigrationtool</a:t>
            </a:r>
            <a:endParaRPr lang="en-US" sz="1600" dirty="0">
              <a:hlinkClick r:id="rId3"/>
            </a:endParaRPr>
          </a:p>
          <a:p>
            <a:r>
              <a:rPr lang="en-US" dirty="0" smtClean="0"/>
              <a:t>Compiled version: </a:t>
            </a:r>
            <a:r>
              <a:rPr lang="en-US" sz="1600" dirty="0" smtClean="0">
                <a:hlinkClick r:id="rId3"/>
              </a:rPr>
              <a:t>http://www.microsoft.com/downloads/details.aspx?FamilyID=cda7703a-2774-4c07-adcc-ad02ddc1a44d</a:t>
            </a:r>
            <a:endParaRPr lang="en-US" sz="1600" dirty="0" smtClean="0"/>
          </a:p>
          <a:p>
            <a:r>
              <a:rPr lang="en-US" dirty="0" smtClean="0"/>
              <a:t>Imports from these sources:</a:t>
            </a:r>
          </a:p>
          <a:p>
            <a:pPr lvl="1"/>
            <a:r>
              <a:rPr lang="en-US" dirty="0" err="1" smtClean="0"/>
              <a:t>Json</a:t>
            </a:r>
            <a:endParaRPr lang="en-US" dirty="0" smtClean="0"/>
          </a:p>
          <a:p>
            <a:pPr lvl="1"/>
            <a:r>
              <a:rPr lang="en-US" dirty="0" smtClean="0"/>
              <a:t>CSV</a:t>
            </a:r>
          </a:p>
          <a:p>
            <a:pPr lvl="1"/>
            <a:r>
              <a:rPr lang="en-US" dirty="0" smtClean="0"/>
              <a:t>Mongo</a:t>
            </a:r>
          </a:p>
          <a:p>
            <a:pPr lvl="1"/>
            <a:r>
              <a:rPr lang="en-US" dirty="0" smtClean="0"/>
              <a:t>SQL Server</a:t>
            </a:r>
          </a:p>
          <a:p>
            <a:pPr lvl="1"/>
            <a:r>
              <a:rPr lang="en-US" dirty="0" smtClean="0"/>
              <a:t>Azure Table</a:t>
            </a:r>
          </a:p>
          <a:p>
            <a:pPr lvl="1"/>
            <a:r>
              <a:rPr lang="en-US" dirty="0" smtClean="0"/>
              <a:t>And many more</a:t>
            </a:r>
          </a:p>
          <a:p>
            <a:r>
              <a:rPr lang="en-US" dirty="0" smtClean="0">
                <a:hlinkClick r:id="rId4"/>
              </a:rPr>
              <a:t>https://azure.microsoft.com/en-us/documentation/articles/documentdb-import-data/</a:t>
            </a:r>
            <a:r>
              <a:rPr lang="en-US" dirty="0" smtClean="0"/>
              <a:t> </a:t>
            </a:r>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1717457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it-IT" smtClean="0"/>
              <a:t>@_s_hari #Azure #DocumentDB </a:t>
            </a:r>
            <a:endParaRPr lang="en-US" dirty="0"/>
          </a:p>
        </p:txBody>
      </p:sp>
      <p:sp>
        <p:nvSpPr>
          <p:cNvPr id="3" name="Content Placeholder 2"/>
          <p:cNvSpPr txBox="1">
            <a:spLocks/>
          </p:cNvSpPr>
          <p:nvPr/>
        </p:nvSpPr>
        <p:spPr>
          <a:xfrm>
            <a:off x="144572" y="93533"/>
            <a:ext cx="4122629" cy="129330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Azure MVP</a:t>
            </a:r>
          </a:p>
          <a:p>
            <a:r>
              <a:rPr lang="en-US" dirty="0" smtClean="0"/>
              <a:t>Document DB Wizard</a:t>
            </a:r>
          </a:p>
        </p:txBody>
      </p:sp>
      <p:sp>
        <p:nvSpPr>
          <p:cNvPr id="4" name="TextBox 3"/>
          <p:cNvSpPr txBox="1"/>
          <p:nvPr/>
        </p:nvSpPr>
        <p:spPr>
          <a:xfrm>
            <a:off x="247338" y="1542515"/>
            <a:ext cx="5056183" cy="1945148"/>
          </a:xfrm>
          <a:prstGeom prst="rect">
            <a:avLst/>
          </a:prstGeom>
          <a:noFill/>
        </p:spPr>
        <p:txBody>
          <a:bodyPr wrap="square" lIns="137160" tIns="109728" rIns="137160" bIns="109728" rtlCol="0">
            <a:spAutoFit/>
          </a:bodyPr>
          <a:lstStyle>
            <a:defPPr>
              <a:defRPr lang="en-US"/>
            </a:defPPr>
            <a:lvl1pPr>
              <a:defRPr sz="2400"/>
            </a:lvl1pPr>
          </a:lstStyle>
          <a:p>
            <a:pPr marL="457200" indent="-457200">
              <a:buFont typeface="Arial" panose="020B0604020202020204" pitchFamily="34" charset="0"/>
              <a:buChar char="•"/>
            </a:pPr>
            <a:r>
              <a:rPr lang="en-US" sz="2800" dirty="0"/>
              <a:t>Dir of Tech: Spectrum Bridge</a:t>
            </a:r>
          </a:p>
          <a:p>
            <a:pPr marL="457200" indent="-457200">
              <a:buFont typeface="Arial" panose="020B0604020202020204" pitchFamily="34" charset="0"/>
              <a:buChar char="•"/>
            </a:pPr>
            <a:r>
              <a:rPr lang="en-US" sz="2800" dirty="0"/>
              <a:t>Consultant: Sand Dollar</a:t>
            </a:r>
          </a:p>
          <a:p>
            <a:pPr marL="457200" indent="-457200">
              <a:buFont typeface="Arial" panose="020B0604020202020204" pitchFamily="34" charset="0"/>
              <a:buChar char="•"/>
            </a:pPr>
            <a:r>
              <a:rPr lang="en-US" sz="2800" dirty="0" smtClean="0"/>
              <a:t>ONETUG &amp; Orlando </a:t>
            </a:r>
            <a:r>
              <a:rPr lang="en-US" sz="2800" dirty="0" err="1" smtClean="0"/>
              <a:t>Codecamp</a:t>
            </a:r>
            <a:endParaRPr lang="en-US" sz="2800" dirty="0"/>
          </a:p>
        </p:txBody>
      </p:sp>
      <p:pic>
        <p:nvPicPr>
          <p:cNvPr id="5" name="Picture 2" descr="Santosh Har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21" y="234527"/>
            <a:ext cx="3023123" cy="30877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43740" y="3670543"/>
            <a:ext cx="6117380" cy="954107"/>
          </a:xfrm>
          <a:prstGeom prst="rect">
            <a:avLst/>
          </a:prstGeom>
          <a:noFill/>
        </p:spPr>
        <p:txBody>
          <a:bodyPr wrap="none" rtlCol="0">
            <a:spAutoFit/>
          </a:bodyPr>
          <a:lstStyle/>
          <a:p>
            <a:r>
              <a:rPr lang="en-US" sz="2800" dirty="0" smtClean="0"/>
              <a:t>Email: </a:t>
            </a:r>
            <a:r>
              <a:rPr lang="en-US" sz="2800" dirty="0" smtClean="0">
                <a:hlinkClick r:id="rId3"/>
              </a:rPr>
              <a:t>s.hari@sanddollartechnology.com</a:t>
            </a:r>
            <a:endParaRPr lang="en-US" sz="2800" dirty="0" smtClean="0"/>
          </a:p>
          <a:p>
            <a:r>
              <a:rPr lang="en-US" sz="2800" dirty="0" smtClean="0"/>
              <a:t>Twitter: @_</a:t>
            </a:r>
            <a:r>
              <a:rPr lang="en-US" sz="2800" dirty="0" err="1" smtClean="0"/>
              <a:t>s_hari</a:t>
            </a:r>
            <a:endParaRPr lang="en-US" sz="2800" dirty="0"/>
          </a:p>
        </p:txBody>
      </p:sp>
    </p:spTree>
    <p:extLst>
      <p:ext uri="{BB962C8B-B14F-4D97-AF65-F5344CB8AC3E}">
        <p14:creationId xmlns:p14="http://schemas.microsoft.com/office/powerpoint/2010/main" val="15327091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dirty="0" smtClean="0"/>
              <a:t>Partitions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4" y="733425"/>
            <a:ext cx="8940800" cy="3449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444172" y="637960"/>
            <a:ext cx="1458686" cy="584775"/>
          </a:xfrm>
          <a:prstGeom prst="rect">
            <a:avLst/>
          </a:prstGeom>
          <a:solidFill>
            <a:schemeClr val="bg1"/>
          </a:solidFill>
        </p:spPr>
        <p:txBody>
          <a:bodyPr wrap="square" rtlCol="0">
            <a:spAutoFit/>
          </a:bodyPr>
          <a:lstStyle/>
          <a:p>
            <a:r>
              <a:rPr lang="en-US" sz="3200" dirty="0" smtClean="0"/>
              <a:t>SINGLE</a:t>
            </a:r>
            <a:endParaRPr lang="en-US" sz="3200" dirty="0"/>
          </a:p>
        </p:txBody>
      </p:sp>
      <p:sp>
        <p:nvSpPr>
          <p:cNvPr id="7" name="TextBox 6"/>
          <p:cNvSpPr txBox="1"/>
          <p:nvPr/>
        </p:nvSpPr>
        <p:spPr>
          <a:xfrm>
            <a:off x="4535714" y="617049"/>
            <a:ext cx="3867150" cy="584775"/>
          </a:xfrm>
          <a:prstGeom prst="rect">
            <a:avLst/>
          </a:prstGeom>
          <a:solidFill>
            <a:schemeClr val="bg1"/>
          </a:solidFill>
        </p:spPr>
        <p:txBody>
          <a:bodyPr wrap="square" rtlCol="0">
            <a:spAutoFit/>
          </a:bodyPr>
          <a:lstStyle>
            <a:defPPr>
              <a:defRPr lang="en-US"/>
            </a:defPPr>
            <a:lvl1pPr>
              <a:defRPr sz="3200"/>
            </a:lvl1pPr>
          </a:lstStyle>
          <a:p>
            <a:pPr algn="ctr"/>
            <a:r>
              <a:rPr lang="en-US" dirty="0"/>
              <a:t>PARTITIONED</a:t>
            </a:r>
          </a:p>
        </p:txBody>
      </p:sp>
      <p:sp>
        <p:nvSpPr>
          <p:cNvPr id="8" name="TextBox 7"/>
          <p:cNvSpPr txBox="1"/>
          <p:nvPr/>
        </p:nvSpPr>
        <p:spPr>
          <a:xfrm>
            <a:off x="0" y="2942577"/>
            <a:ext cx="3962400" cy="1569660"/>
          </a:xfrm>
          <a:prstGeom prst="rect">
            <a:avLst/>
          </a:prstGeom>
          <a:solidFill>
            <a:schemeClr val="bg1"/>
          </a:solidFill>
        </p:spPr>
        <p:txBody>
          <a:bodyPr wrap="square" rtlCol="0">
            <a:spAutoFit/>
          </a:bodyPr>
          <a:lstStyle/>
          <a:p>
            <a:r>
              <a:rPr lang="en-US" sz="3200" dirty="0" smtClean="0"/>
              <a:t>LOW DATA VOLUME</a:t>
            </a:r>
          </a:p>
          <a:p>
            <a:r>
              <a:rPr lang="en-US" sz="3200" dirty="0" smtClean="0"/>
              <a:t>MAX 10GB, 10K RUs</a:t>
            </a:r>
          </a:p>
          <a:p>
            <a:r>
              <a:rPr lang="en-US" sz="3200" dirty="0" smtClean="0"/>
              <a:t>SIMPLE KEY (id)</a:t>
            </a:r>
            <a:endParaRPr lang="en-US" sz="3200" dirty="0"/>
          </a:p>
        </p:txBody>
      </p:sp>
      <p:sp>
        <p:nvSpPr>
          <p:cNvPr id="9" name="TextBox 8"/>
          <p:cNvSpPr txBox="1"/>
          <p:nvPr/>
        </p:nvSpPr>
        <p:spPr>
          <a:xfrm>
            <a:off x="3962400" y="3005510"/>
            <a:ext cx="4724400" cy="2062103"/>
          </a:xfrm>
          <a:prstGeom prst="rect">
            <a:avLst/>
          </a:prstGeom>
          <a:solidFill>
            <a:schemeClr val="bg1"/>
          </a:solidFill>
        </p:spPr>
        <p:txBody>
          <a:bodyPr wrap="square" rtlCol="0">
            <a:spAutoFit/>
          </a:bodyPr>
          <a:lstStyle/>
          <a:p>
            <a:r>
              <a:rPr lang="en-US" sz="3200" dirty="0" smtClean="0"/>
              <a:t>HIGH DATA VOLUME</a:t>
            </a:r>
          </a:p>
          <a:p>
            <a:r>
              <a:rPr lang="en-US" sz="3200" dirty="0" smtClean="0"/>
              <a:t>MAX 250GB (unlimited), 250K RUs</a:t>
            </a:r>
          </a:p>
          <a:p>
            <a:r>
              <a:rPr lang="en-US" sz="3200" dirty="0" smtClean="0"/>
              <a:t>COMPOUND KEY (</a:t>
            </a:r>
            <a:r>
              <a:rPr lang="en-US" sz="3200" dirty="0" err="1" smtClean="0"/>
              <a:t>PK+id</a:t>
            </a:r>
            <a:r>
              <a:rPr lang="en-US" sz="3200" dirty="0" smtClean="0"/>
              <a:t>)</a:t>
            </a:r>
            <a:endParaRPr lang="en-US" sz="3200" dirty="0"/>
          </a:p>
        </p:txBody>
      </p:sp>
      <p:sp>
        <p:nvSpPr>
          <p:cNvPr id="3" name="Footer Placeholder 2"/>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1397379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8756339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vert="horz" lIns="91440" tIns="45720" rIns="91440" bIns="45720" rtlCol="0" anchor="ctr">
            <a:normAutofit/>
          </a:bodyPr>
          <a:lstStyle/>
          <a:p>
            <a:r>
              <a:rPr lang="en-US" dirty="0"/>
              <a:t>SQL v/s NoSQL</a:t>
            </a:r>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30536449"/>
              </p:ext>
            </p:extLst>
          </p:nvPr>
        </p:nvGraphicFramePr>
        <p:xfrm>
          <a:off x="457201" y="740672"/>
          <a:ext cx="8018061" cy="3886741"/>
        </p:xfrm>
        <a:graphic>
          <a:graphicData uri="http://schemas.openxmlformats.org/drawingml/2006/table">
            <a:tbl>
              <a:tblPr firstRow="1" bandRow="1">
                <a:tableStyleId>{3C2FFA5D-87B4-456A-9821-1D502468CF0F}</a:tableStyleId>
              </a:tblPr>
              <a:tblGrid>
                <a:gridCol w="2672687"/>
                <a:gridCol w="2672687"/>
                <a:gridCol w="2672687"/>
              </a:tblGrid>
              <a:tr h="391963">
                <a:tc>
                  <a:txBody>
                    <a:bodyPr/>
                    <a:lstStyle/>
                    <a:p>
                      <a:pPr marL="0" marR="0">
                        <a:spcBef>
                          <a:spcPts val="0"/>
                        </a:spcBef>
                        <a:spcAft>
                          <a:spcPts val="0"/>
                        </a:spcAft>
                      </a:pPr>
                      <a:r>
                        <a:rPr lang="en-US" sz="1500" b="1" dirty="0">
                          <a:effectLst/>
                        </a:rPr>
                        <a:t> </a:t>
                      </a:r>
                      <a:endParaRPr lang="en-US" sz="1500" b="1" dirty="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dirty="0">
                          <a:effectLst/>
                        </a:rPr>
                        <a:t>SQL</a:t>
                      </a:r>
                      <a:endParaRPr lang="en-US" sz="1500" dirty="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dirty="0">
                          <a:effectLst/>
                        </a:rPr>
                        <a:t>NoSQL</a:t>
                      </a:r>
                      <a:endParaRPr lang="en-US" sz="1500" dirty="0">
                        <a:effectLst/>
                        <a:latin typeface="Cambria"/>
                        <a:ea typeface="Cambria"/>
                        <a:cs typeface="Times New Roman"/>
                      </a:endParaRPr>
                    </a:p>
                  </a:txBody>
                  <a:tcPr marL="68580" marR="68580" marT="0" marB="0"/>
                </a:tc>
              </a:tr>
              <a:tr h="391963">
                <a:tc>
                  <a:txBody>
                    <a:bodyPr/>
                    <a:lstStyle/>
                    <a:p>
                      <a:pPr marL="0" marR="0">
                        <a:spcBef>
                          <a:spcPts val="0"/>
                        </a:spcBef>
                        <a:spcAft>
                          <a:spcPts val="0"/>
                        </a:spcAft>
                      </a:pPr>
                      <a:r>
                        <a:rPr lang="en-US" sz="1500" b="1">
                          <a:effectLst/>
                        </a:rPr>
                        <a:t>Model</a:t>
                      </a:r>
                      <a:endParaRPr lang="en-US" sz="1500" b="1">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dirty="0">
                          <a:effectLst/>
                        </a:rPr>
                        <a:t>Relational</a:t>
                      </a:r>
                      <a:endParaRPr lang="en-US" sz="1500" dirty="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dirty="0">
                          <a:effectLst/>
                        </a:rPr>
                        <a:t>Non-relational</a:t>
                      </a:r>
                      <a:endParaRPr lang="en-US" sz="1500" dirty="0">
                        <a:effectLst/>
                        <a:latin typeface="Cambria"/>
                        <a:ea typeface="Cambria"/>
                        <a:cs typeface="Times New Roman"/>
                      </a:endParaRPr>
                    </a:p>
                  </a:txBody>
                  <a:tcPr marL="68580" marR="68580" marT="0" marB="0"/>
                </a:tc>
              </a:tr>
              <a:tr h="685800">
                <a:tc>
                  <a:txBody>
                    <a:bodyPr/>
                    <a:lstStyle/>
                    <a:p>
                      <a:pPr marL="0" marR="0">
                        <a:spcBef>
                          <a:spcPts val="0"/>
                        </a:spcBef>
                        <a:spcAft>
                          <a:spcPts val="0"/>
                        </a:spcAft>
                      </a:pPr>
                      <a:r>
                        <a:rPr lang="en-US" sz="1500" b="1">
                          <a:effectLst/>
                        </a:rPr>
                        <a:t>Storage</a:t>
                      </a:r>
                      <a:endParaRPr lang="en-US" sz="1500" b="1">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a:effectLst/>
                        </a:rPr>
                        <a:t>Tables</a:t>
                      </a:r>
                      <a:endParaRPr lang="en-US" sz="150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dirty="0">
                          <a:effectLst/>
                        </a:rPr>
                        <a:t>JSON docs, Key-value pairs, column stores, graphs</a:t>
                      </a:r>
                      <a:endParaRPr lang="en-US" sz="1500" dirty="0">
                        <a:effectLst/>
                        <a:latin typeface="Cambria"/>
                        <a:ea typeface="Cambria"/>
                        <a:cs typeface="Times New Roman"/>
                      </a:endParaRPr>
                    </a:p>
                  </a:txBody>
                  <a:tcPr marL="68580" marR="68580" marT="0" marB="0"/>
                </a:tc>
              </a:tr>
              <a:tr h="457200">
                <a:tc>
                  <a:txBody>
                    <a:bodyPr/>
                    <a:lstStyle/>
                    <a:p>
                      <a:pPr marL="0" marR="0">
                        <a:spcBef>
                          <a:spcPts val="0"/>
                        </a:spcBef>
                        <a:spcAft>
                          <a:spcPts val="0"/>
                        </a:spcAft>
                      </a:pPr>
                      <a:r>
                        <a:rPr lang="en-US" sz="1500" b="1">
                          <a:effectLst/>
                        </a:rPr>
                        <a:t>Data Properties</a:t>
                      </a:r>
                      <a:endParaRPr lang="en-US" sz="1500" b="1">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a:effectLst/>
                        </a:rPr>
                        <a:t>Every record in table has same properties</a:t>
                      </a:r>
                      <a:endParaRPr lang="en-US" sz="150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dirty="0">
                          <a:effectLst/>
                        </a:rPr>
                        <a:t>Flexibility in properties varies across records</a:t>
                      </a:r>
                      <a:endParaRPr lang="en-US" sz="1500" dirty="0">
                        <a:effectLst/>
                        <a:latin typeface="Cambria"/>
                        <a:ea typeface="Cambria"/>
                        <a:cs typeface="Times New Roman"/>
                      </a:endParaRPr>
                    </a:p>
                  </a:txBody>
                  <a:tcPr marL="68580" marR="68580" marT="0" marB="0"/>
                </a:tc>
              </a:tr>
              <a:tr h="391963">
                <a:tc>
                  <a:txBody>
                    <a:bodyPr/>
                    <a:lstStyle/>
                    <a:p>
                      <a:pPr marL="0" marR="0">
                        <a:spcBef>
                          <a:spcPts val="0"/>
                        </a:spcBef>
                        <a:spcAft>
                          <a:spcPts val="0"/>
                        </a:spcAft>
                      </a:pPr>
                      <a:r>
                        <a:rPr lang="en-US" sz="1500" b="1">
                          <a:effectLst/>
                        </a:rPr>
                        <a:t>Relationships</a:t>
                      </a:r>
                      <a:endParaRPr lang="en-US" sz="1500" b="1">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dirty="0">
                          <a:effectLst/>
                        </a:rPr>
                        <a:t>Uses joins</a:t>
                      </a:r>
                      <a:endParaRPr lang="en-US" sz="1500" dirty="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dirty="0">
                          <a:effectLst/>
                        </a:rPr>
                        <a:t>Uses </a:t>
                      </a:r>
                      <a:r>
                        <a:rPr lang="en-US" sz="1500" dirty="0" err="1">
                          <a:effectLst/>
                        </a:rPr>
                        <a:t>denormalization</a:t>
                      </a:r>
                      <a:endParaRPr lang="en-US" sz="1500" dirty="0">
                        <a:effectLst/>
                        <a:latin typeface="Cambria"/>
                        <a:ea typeface="Cambria"/>
                        <a:cs typeface="Times New Roman"/>
                      </a:endParaRPr>
                    </a:p>
                  </a:txBody>
                  <a:tcPr marL="68580" marR="68580" marT="0" marB="0"/>
                </a:tc>
              </a:tr>
              <a:tr h="391963">
                <a:tc>
                  <a:txBody>
                    <a:bodyPr/>
                    <a:lstStyle/>
                    <a:p>
                      <a:pPr marL="0" marR="0">
                        <a:spcBef>
                          <a:spcPts val="0"/>
                        </a:spcBef>
                        <a:spcAft>
                          <a:spcPts val="0"/>
                        </a:spcAft>
                      </a:pPr>
                      <a:r>
                        <a:rPr lang="en-US" sz="1500" b="1" dirty="0">
                          <a:effectLst/>
                        </a:rPr>
                        <a:t>Schema</a:t>
                      </a:r>
                      <a:endParaRPr lang="en-US" sz="1500" b="1" dirty="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a:effectLst/>
                        </a:rPr>
                        <a:t>Strict</a:t>
                      </a:r>
                      <a:endParaRPr lang="en-US" sz="150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dirty="0">
                          <a:effectLst/>
                        </a:rPr>
                        <a:t>Flexible</a:t>
                      </a:r>
                      <a:endParaRPr lang="en-US" sz="1500" dirty="0">
                        <a:effectLst/>
                        <a:latin typeface="Cambria"/>
                        <a:ea typeface="Cambria"/>
                        <a:cs typeface="Times New Roman"/>
                      </a:endParaRPr>
                    </a:p>
                  </a:txBody>
                  <a:tcPr marL="68580" marR="68580" marT="0" marB="0"/>
                </a:tc>
              </a:tr>
              <a:tr h="391963">
                <a:tc>
                  <a:txBody>
                    <a:bodyPr/>
                    <a:lstStyle/>
                    <a:p>
                      <a:pPr marL="0" marR="0">
                        <a:spcBef>
                          <a:spcPts val="0"/>
                        </a:spcBef>
                        <a:spcAft>
                          <a:spcPts val="0"/>
                        </a:spcAft>
                      </a:pPr>
                      <a:r>
                        <a:rPr lang="en-US" sz="1500" b="1">
                          <a:effectLst/>
                        </a:rPr>
                        <a:t>ACID transactions</a:t>
                      </a:r>
                      <a:endParaRPr lang="en-US" sz="1500" b="1">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a:effectLst/>
                        </a:rPr>
                        <a:t>Supports</a:t>
                      </a:r>
                      <a:endParaRPr lang="en-US" sz="150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dirty="0">
                          <a:effectLst/>
                        </a:rPr>
                        <a:t>Varies by solution</a:t>
                      </a:r>
                      <a:endParaRPr lang="en-US" sz="1500" dirty="0">
                        <a:effectLst/>
                        <a:latin typeface="Cambria"/>
                        <a:ea typeface="Cambria"/>
                        <a:cs typeface="Times New Roman"/>
                      </a:endParaRPr>
                    </a:p>
                  </a:txBody>
                  <a:tcPr marL="68580" marR="68580" marT="0" marB="0"/>
                </a:tc>
              </a:tr>
              <a:tr h="391963">
                <a:tc>
                  <a:txBody>
                    <a:bodyPr/>
                    <a:lstStyle/>
                    <a:p>
                      <a:pPr marL="0" marR="0">
                        <a:spcBef>
                          <a:spcPts val="0"/>
                        </a:spcBef>
                        <a:spcAft>
                          <a:spcPts val="0"/>
                        </a:spcAft>
                      </a:pPr>
                      <a:r>
                        <a:rPr lang="en-US" sz="1500" b="1">
                          <a:effectLst/>
                        </a:rPr>
                        <a:t>Data Consistency</a:t>
                      </a:r>
                      <a:endParaRPr lang="en-US" sz="1500" b="1">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a:effectLst/>
                        </a:rPr>
                        <a:t>Strong</a:t>
                      </a:r>
                      <a:endParaRPr lang="en-US" sz="150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dirty="0">
                          <a:effectLst/>
                        </a:rPr>
                        <a:t>Variable</a:t>
                      </a:r>
                      <a:endParaRPr lang="en-US" sz="1500" dirty="0">
                        <a:effectLst/>
                        <a:latin typeface="Cambria"/>
                        <a:ea typeface="Cambria"/>
                        <a:cs typeface="Times New Roman"/>
                      </a:endParaRPr>
                    </a:p>
                  </a:txBody>
                  <a:tcPr marL="68580" marR="68580" marT="0" marB="0"/>
                </a:tc>
              </a:tr>
              <a:tr h="391963">
                <a:tc>
                  <a:txBody>
                    <a:bodyPr/>
                    <a:lstStyle/>
                    <a:p>
                      <a:pPr marL="0" marR="0">
                        <a:spcBef>
                          <a:spcPts val="0"/>
                        </a:spcBef>
                        <a:spcAft>
                          <a:spcPts val="0"/>
                        </a:spcAft>
                      </a:pPr>
                      <a:r>
                        <a:rPr lang="en-US" sz="1500" b="1" dirty="0">
                          <a:effectLst/>
                        </a:rPr>
                        <a:t>Scale</a:t>
                      </a:r>
                      <a:endParaRPr lang="en-US" sz="1500" b="1" dirty="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a:effectLst/>
                        </a:rPr>
                        <a:t>Vertical</a:t>
                      </a:r>
                      <a:endParaRPr lang="en-US" sz="1500">
                        <a:effectLst/>
                        <a:latin typeface="Cambria"/>
                        <a:ea typeface="Cambria"/>
                        <a:cs typeface="Times New Roman"/>
                      </a:endParaRPr>
                    </a:p>
                  </a:txBody>
                  <a:tcPr marL="68580" marR="68580" marT="0" marB="0"/>
                </a:tc>
                <a:tc>
                  <a:txBody>
                    <a:bodyPr/>
                    <a:lstStyle/>
                    <a:p>
                      <a:pPr marL="0" marR="0">
                        <a:spcBef>
                          <a:spcPts val="0"/>
                        </a:spcBef>
                        <a:spcAft>
                          <a:spcPts val="0"/>
                        </a:spcAft>
                      </a:pPr>
                      <a:r>
                        <a:rPr lang="en-US" sz="1500" dirty="0">
                          <a:effectLst/>
                        </a:rPr>
                        <a:t>Horizontal</a:t>
                      </a:r>
                      <a:endParaRPr lang="en-US" sz="1500" dirty="0">
                        <a:effectLst/>
                        <a:latin typeface="Cambria"/>
                        <a:ea typeface="Cambria"/>
                        <a:cs typeface="Times New Roman"/>
                      </a:endParaRPr>
                    </a:p>
                  </a:txBody>
                  <a:tcPr marL="68580" marR="68580" marT="0" marB="0"/>
                </a:tc>
              </a:tr>
            </a:tbl>
          </a:graphicData>
        </a:graphic>
      </p:graphicFrame>
    </p:spTree>
    <p:extLst>
      <p:ext uri="{BB962C8B-B14F-4D97-AF65-F5344CB8AC3E}">
        <p14:creationId xmlns:p14="http://schemas.microsoft.com/office/powerpoint/2010/main" val="841564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or NoSQL</a:t>
            </a:r>
            <a:endParaRPr lang="en-US" dirty="0"/>
          </a:p>
        </p:txBody>
      </p:sp>
      <p:sp>
        <p:nvSpPr>
          <p:cNvPr id="3" name="Content Placeholder 2"/>
          <p:cNvSpPr>
            <a:spLocks noGrp="1"/>
          </p:cNvSpPr>
          <p:nvPr>
            <p:ph idx="1"/>
          </p:nvPr>
        </p:nvSpPr>
        <p:spPr/>
        <p:txBody>
          <a:bodyPr/>
          <a:lstStyle/>
          <a:p>
            <a:r>
              <a:rPr lang="en-US" dirty="0" smtClean="0"/>
              <a:t>NoSQL is a supplement/complement to SQL</a:t>
            </a:r>
          </a:p>
          <a:p>
            <a:pPr lvl="1"/>
            <a:r>
              <a:rPr lang="en-US" dirty="0" smtClean="0"/>
              <a:t>Or vice versa</a:t>
            </a:r>
          </a:p>
          <a:p>
            <a:r>
              <a:rPr lang="en-US" dirty="0" smtClean="0"/>
              <a:t>NOT a replacement</a:t>
            </a:r>
          </a:p>
          <a:p>
            <a:r>
              <a:rPr lang="en-US" dirty="0" smtClean="0"/>
              <a:t>Polyglot persistence</a:t>
            </a:r>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7549937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dirty="0"/>
              <a:t>Types of NoSQL</a:t>
            </a:r>
          </a:p>
        </p:txBody>
      </p:sp>
      <p:sp>
        <p:nvSpPr>
          <p:cNvPr id="3" name="Content Placeholder 2"/>
          <p:cNvSpPr>
            <a:spLocks noGrp="1"/>
          </p:cNvSpPr>
          <p:nvPr>
            <p:ph idx="1"/>
          </p:nvPr>
        </p:nvSpPr>
        <p:spPr>
          <a:xfrm>
            <a:off x="457200" y="849574"/>
            <a:ext cx="8229600" cy="3394472"/>
          </a:xfrm>
        </p:spPr>
        <p:txBody>
          <a:bodyPr>
            <a:normAutofit/>
          </a:bodyPr>
          <a:lstStyle/>
          <a:p>
            <a:r>
              <a:rPr lang="en-US" dirty="0"/>
              <a:t>Document </a:t>
            </a:r>
            <a:r>
              <a:rPr lang="en-US" dirty="0" smtClean="0"/>
              <a:t>databases - JSON documents</a:t>
            </a:r>
            <a:r>
              <a:rPr lang="en-US" dirty="0"/>
              <a:t>. Mongo, Azure </a:t>
            </a:r>
            <a:r>
              <a:rPr lang="en-US" dirty="0" err="1"/>
              <a:t>DocumentDB</a:t>
            </a:r>
            <a:endParaRPr lang="en-US" dirty="0"/>
          </a:p>
          <a:p>
            <a:r>
              <a:rPr lang="en-US" dirty="0" smtClean="0"/>
              <a:t>Graph </a:t>
            </a:r>
            <a:r>
              <a:rPr lang="en-US" dirty="0"/>
              <a:t>stores </a:t>
            </a:r>
            <a:r>
              <a:rPr lang="en-US" dirty="0" smtClean="0"/>
              <a:t>- </a:t>
            </a:r>
            <a:r>
              <a:rPr lang="en-US" dirty="0"/>
              <a:t>Neo4J and </a:t>
            </a:r>
            <a:r>
              <a:rPr lang="en-US" dirty="0" smtClean="0"/>
              <a:t>Graph</a:t>
            </a:r>
            <a:r>
              <a:rPr lang="en-US" dirty="0"/>
              <a:t>.</a:t>
            </a:r>
          </a:p>
          <a:p>
            <a:r>
              <a:rPr lang="en-US" dirty="0" smtClean="0"/>
              <a:t>Key-value </a:t>
            </a:r>
            <a:r>
              <a:rPr lang="en-US" dirty="0"/>
              <a:t>stores </a:t>
            </a:r>
            <a:r>
              <a:rPr lang="en-US" dirty="0" smtClean="0"/>
              <a:t>- </a:t>
            </a:r>
            <a:r>
              <a:rPr lang="en-US" dirty="0" err="1" smtClean="0"/>
              <a:t>Redis</a:t>
            </a:r>
            <a:endParaRPr lang="en-US" dirty="0"/>
          </a:p>
          <a:p>
            <a:r>
              <a:rPr lang="en-US" dirty="0" smtClean="0"/>
              <a:t>Wide-column - </a:t>
            </a:r>
            <a:r>
              <a:rPr lang="en-US" dirty="0"/>
              <a:t>Cassandra and </a:t>
            </a:r>
            <a:r>
              <a:rPr lang="en-US" dirty="0" err="1" smtClean="0"/>
              <a:t>Hbase</a:t>
            </a:r>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dirty="0" smtClean="0"/>
              <a:t>NoSQL on Azure</a:t>
            </a:r>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45342284"/>
              </p:ext>
            </p:extLst>
          </p:nvPr>
        </p:nvGraphicFramePr>
        <p:xfrm>
          <a:off x="457200" y="726742"/>
          <a:ext cx="8229600" cy="3869142"/>
        </p:xfrm>
        <a:graphic>
          <a:graphicData uri="http://schemas.openxmlformats.org/drawingml/2006/table">
            <a:tbl>
              <a:tblPr firstRow="1" bandRow="1">
                <a:tableStyleId>{5C22544A-7EE6-4342-B048-85BDC9FD1C3A}</a:tableStyleId>
              </a:tblPr>
              <a:tblGrid>
                <a:gridCol w="1453487"/>
                <a:gridCol w="1746913"/>
                <a:gridCol w="1801504"/>
                <a:gridCol w="1581776"/>
                <a:gridCol w="1645920"/>
              </a:tblGrid>
              <a:tr h="644857">
                <a:tc>
                  <a:txBody>
                    <a:bodyPr/>
                    <a:lstStyle/>
                    <a:p>
                      <a:pPr marL="0" marR="0" algn="ctr">
                        <a:spcBef>
                          <a:spcPts val="0"/>
                        </a:spcBef>
                        <a:spcAft>
                          <a:spcPts val="0"/>
                        </a:spcAft>
                      </a:pPr>
                      <a:r>
                        <a:rPr lang="en-US" sz="1500" dirty="0">
                          <a:effectLst/>
                          <a:latin typeface="Cambria"/>
                          <a:ea typeface="Cambria"/>
                          <a:cs typeface="Times New Roman"/>
                        </a:rPr>
                        <a:t> </a:t>
                      </a:r>
                    </a:p>
                  </a:txBody>
                  <a:tcPr marL="68580" marR="68580" marT="0" marB="0" anchor="ctr"/>
                </a:tc>
                <a:tc>
                  <a:txBody>
                    <a:bodyPr/>
                    <a:lstStyle/>
                    <a:p>
                      <a:pPr marL="0" marR="0" algn="ctr">
                        <a:spcBef>
                          <a:spcPts val="0"/>
                        </a:spcBef>
                        <a:spcAft>
                          <a:spcPts val="0"/>
                        </a:spcAft>
                      </a:pPr>
                      <a:endParaRPr lang="en-US" sz="1500" dirty="0">
                        <a:effectLst/>
                        <a:latin typeface="Cambria"/>
                        <a:ea typeface="Cambria"/>
                        <a:cs typeface="Times New Roman"/>
                      </a:endParaRPr>
                    </a:p>
                    <a:p>
                      <a:pPr marL="0" marR="0" algn="ctr">
                        <a:spcBef>
                          <a:spcPts val="0"/>
                        </a:spcBef>
                        <a:spcAft>
                          <a:spcPts val="0"/>
                        </a:spcAft>
                      </a:pPr>
                      <a:r>
                        <a:rPr lang="en-US" sz="1500" dirty="0" err="1">
                          <a:effectLst/>
                          <a:latin typeface="Cambria"/>
                          <a:ea typeface="Cambria"/>
                          <a:cs typeface="Times New Roman"/>
                        </a:rPr>
                        <a:t>DocumentDB</a:t>
                      </a:r>
                      <a:endParaRPr lang="en-US" sz="1500" dirty="0">
                        <a:effectLst/>
                        <a:latin typeface="Cambria"/>
                        <a:ea typeface="Cambria"/>
                        <a:cs typeface="Times New Roman"/>
                      </a:endParaRPr>
                    </a:p>
                  </a:txBody>
                  <a:tcPr marL="68580" marR="68580" marT="0" marB="0" anchor="ctr"/>
                </a:tc>
                <a:tc>
                  <a:txBody>
                    <a:bodyPr/>
                    <a:lstStyle/>
                    <a:p>
                      <a:pPr marL="0" marR="0" algn="ctr">
                        <a:spcBef>
                          <a:spcPts val="0"/>
                        </a:spcBef>
                        <a:spcAft>
                          <a:spcPts val="0"/>
                        </a:spcAft>
                      </a:pPr>
                      <a:endParaRPr lang="en-US" sz="1500" dirty="0">
                        <a:effectLst/>
                        <a:latin typeface="Cambria"/>
                        <a:ea typeface="Cambria"/>
                        <a:cs typeface="Times New Roman"/>
                      </a:endParaRPr>
                    </a:p>
                    <a:p>
                      <a:pPr marL="0" marR="0" algn="ctr">
                        <a:spcBef>
                          <a:spcPts val="0"/>
                        </a:spcBef>
                        <a:spcAft>
                          <a:spcPts val="0"/>
                        </a:spcAft>
                      </a:pPr>
                      <a:r>
                        <a:rPr lang="en-US" sz="1500" dirty="0">
                          <a:effectLst/>
                          <a:latin typeface="Cambria"/>
                          <a:ea typeface="Cambria"/>
                          <a:cs typeface="Times New Roman"/>
                        </a:rPr>
                        <a:t>Table Storage</a:t>
                      </a:r>
                    </a:p>
                  </a:txBody>
                  <a:tcPr marL="68580" marR="68580" marT="0" marB="0" anchor="ctr"/>
                </a:tc>
                <a:tc>
                  <a:txBody>
                    <a:bodyPr/>
                    <a:lstStyle/>
                    <a:p>
                      <a:pPr marL="0" marR="0" algn="ctr">
                        <a:spcBef>
                          <a:spcPts val="0"/>
                        </a:spcBef>
                        <a:spcAft>
                          <a:spcPts val="0"/>
                        </a:spcAft>
                      </a:pPr>
                      <a:r>
                        <a:rPr lang="en-US" sz="1500">
                          <a:effectLst/>
                          <a:latin typeface="Cambria"/>
                          <a:ea typeface="Cambria"/>
                          <a:cs typeface="Times New Roman"/>
                        </a:rPr>
                        <a:t> </a:t>
                      </a:r>
                    </a:p>
                    <a:p>
                      <a:pPr marL="0" marR="0" algn="ctr">
                        <a:spcBef>
                          <a:spcPts val="0"/>
                        </a:spcBef>
                        <a:spcAft>
                          <a:spcPts val="0"/>
                        </a:spcAft>
                      </a:pPr>
                      <a:r>
                        <a:rPr lang="en-US" sz="1500">
                          <a:effectLst/>
                          <a:latin typeface="Cambria"/>
                          <a:ea typeface="Cambria"/>
                          <a:cs typeface="Times New Roman"/>
                        </a:rPr>
                        <a:t>HBase</a:t>
                      </a:r>
                    </a:p>
                  </a:txBody>
                  <a:tcPr marL="68580" marR="68580" marT="0" marB="0" anchor="ctr"/>
                </a:tc>
                <a:tc>
                  <a:txBody>
                    <a:bodyPr/>
                    <a:lstStyle/>
                    <a:p>
                      <a:pPr marL="0" marR="0" algn="ctr">
                        <a:spcBef>
                          <a:spcPts val="0"/>
                        </a:spcBef>
                        <a:spcAft>
                          <a:spcPts val="0"/>
                        </a:spcAft>
                      </a:pPr>
                      <a:endParaRPr lang="en-US" sz="1500" dirty="0">
                        <a:effectLst/>
                        <a:latin typeface="Cambria"/>
                        <a:ea typeface="Cambria"/>
                        <a:cs typeface="Times New Roman"/>
                      </a:endParaRPr>
                    </a:p>
                    <a:p>
                      <a:pPr marL="0" marR="0" algn="ctr">
                        <a:spcBef>
                          <a:spcPts val="0"/>
                        </a:spcBef>
                        <a:spcAft>
                          <a:spcPts val="0"/>
                        </a:spcAft>
                      </a:pPr>
                      <a:r>
                        <a:rPr lang="en-US" sz="1500" dirty="0" err="1">
                          <a:effectLst/>
                          <a:latin typeface="Cambria"/>
                          <a:ea typeface="Cambria"/>
                          <a:cs typeface="Times New Roman"/>
                        </a:rPr>
                        <a:t>Redis</a:t>
                      </a:r>
                      <a:r>
                        <a:rPr lang="en-US" sz="1500" dirty="0">
                          <a:effectLst/>
                          <a:latin typeface="Cambria"/>
                          <a:ea typeface="Cambria"/>
                          <a:cs typeface="Times New Roman"/>
                        </a:rPr>
                        <a:t> Cache</a:t>
                      </a:r>
                    </a:p>
                  </a:txBody>
                  <a:tcPr marL="68580" marR="68580" marT="0" marB="0" anchor="ctr"/>
                </a:tc>
              </a:tr>
              <a:tr h="644857">
                <a:tc>
                  <a:txBody>
                    <a:bodyPr/>
                    <a:lstStyle/>
                    <a:p>
                      <a:pPr marL="0" marR="0">
                        <a:spcBef>
                          <a:spcPts val="0"/>
                        </a:spcBef>
                        <a:spcAft>
                          <a:spcPts val="0"/>
                        </a:spcAft>
                      </a:pPr>
                      <a:r>
                        <a:rPr lang="en-US" sz="1500">
                          <a:effectLst/>
                          <a:latin typeface="Cambria"/>
                          <a:ea typeface="Cambria"/>
                          <a:cs typeface="Times New Roman"/>
                        </a:rPr>
                        <a:t>Tech</a:t>
                      </a:r>
                    </a:p>
                  </a:txBody>
                  <a:tcPr marL="68580" marR="68580" marT="0" marB="0"/>
                </a:tc>
                <a:tc>
                  <a:txBody>
                    <a:bodyPr/>
                    <a:lstStyle/>
                    <a:p>
                      <a:pPr marL="0" marR="0">
                        <a:spcBef>
                          <a:spcPts val="0"/>
                        </a:spcBef>
                        <a:spcAft>
                          <a:spcPts val="0"/>
                        </a:spcAft>
                      </a:pPr>
                      <a:r>
                        <a:rPr lang="en-US" sz="1500">
                          <a:effectLst/>
                          <a:latin typeface="Cambria"/>
                          <a:ea typeface="Cambria"/>
                          <a:cs typeface="Times New Roman"/>
                        </a:rPr>
                        <a:t>Document</a:t>
                      </a:r>
                    </a:p>
                  </a:txBody>
                  <a:tcPr marL="68580" marR="68580" marT="0" marB="0"/>
                </a:tc>
                <a:tc>
                  <a:txBody>
                    <a:bodyPr/>
                    <a:lstStyle/>
                    <a:p>
                      <a:pPr marL="0" marR="0">
                        <a:spcBef>
                          <a:spcPts val="0"/>
                        </a:spcBef>
                        <a:spcAft>
                          <a:spcPts val="0"/>
                        </a:spcAft>
                      </a:pPr>
                      <a:r>
                        <a:rPr lang="en-US" sz="1500">
                          <a:effectLst/>
                          <a:latin typeface="Cambria"/>
                          <a:ea typeface="Cambria"/>
                          <a:cs typeface="Times New Roman"/>
                        </a:rPr>
                        <a:t>Key Value</a:t>
                      </a:r>
                    </a:p>
                  </a:txBody>
                  <a:tcPr marL="68580" marR="68580" marT="0" marB="0"/>
                </a:tc>
                <a:tc>
                  <a:txBody>
                    <a:bodyPr/>
                    <a:lstStyle/>
                    <a:p>
                      <a:pPr marL="0" marR="0">
                        <a:spcBef>
                          <a:spcPts val="0"/>
                        </a:spcBef>
                        <a:spcAft>
                          <a:spcPts val="0"/>
                        </a:spcAft>
                      </a:pPr>
                      <a:r>
                        <a:rPr lang="en-US" sz="1500">
                          <a:effectLst/>
                          <a:latin typeface="Cambria"/>
                          <a:ea typeface="Cambria"/>
                          <a:cs typeface="Times New Roman"/>
                        </a:rPr>
                        <a:t>Column Family</a:t>
                      </a:r>
                    </a:p>
                  </a:txBody>
                  <a:tcPr marL="68580" marR="68580" marT="0" marB="0"/>
                </a:tc>
                <a:tc>
                  <a:txBody>
                    <a:bodyPr/>
                    <a:lstStyle/>
                    <a:p>
                      <a:pPr marL="0" marR="0">
                        <a:spcBef>
                          <a:spcPts val="0"/>
                        </a:spcBef>
                        <a:spcAft>
                          <a:spcPts val="0"/>
                        </a:spcAft>
                      </a:pPr>
                      <a:r>
                        <a:rPr lang="en-US" sz="1500" dirty="0" err="1">
                          <a:effectLst/>
                          <a:latin typeface="Cambria"/>
                          <a:ea typeface="Cambria"/>
                          <a:cs typeface="Times New Roman"/>
                        </a:rPr>
                        <a:t>Redis</a:t>
                      </a:r>
                      <a:r>
                        <a:rPr lang="en-US" sz="1500" dirty="0">
                          <a:effectLst/>
                          <a:latin typeface="Cambria"/>
                          <a:ea typeface="Cambria"/>
                          <a:cs typeface="Times New Roman"/>
                        </a:rPr>
                        <a:t> (Key-Value)</a:t>
                      </a:r>
                    </a:p>
                  </a:txBody>
                  <a:tcPr marL="68580" marR="68580" marT="0" marB="0"/>
                </a:tc>
              </a:tr>
              <a:tr h="644857">
                <a:tc>
                  <a:txBody>
                    <a:bodyPr/>
                    <a:lstStyle/>
                    <a:p>
                      <a:pPr marL="0" marR="0">
                        <a:spcBef>
                          <a:spcPts val="0"/>
                        </a:spcBef>
                        <a:spcAft>
                          <a:spcPts val="0"/>
                        </a:spcAft>
                      </a:pPr>
                      <a:r>
                        <a:rPr lang="en-US" sz="1500">
                          <a:effectLst/>
                          <a:latin typeface="Cambria"/>
                          <a:ea typeface="Cambria"/>
                          <a:cs typeface="Times New Roman"/>
                        </a:rPr>
                        <a:t>Data storage</a:t>
                      </a:r>
                    </a:p>
                  </a:txBody>
                  <a:tcPr marL="68580" marR="68580" marT="0" marB="0"/>
                </a:tc>
                <a:tc>
                  <a:txBody>
                    <a:bodyPr/>
                    <a:lstStyle/>
                    <a:p>
                      <a:pPr marL="0" marR="0">
                        <a:spcBef>
                          <a:spcPts val="0"/>
                        </a:spcBef>
                        <a:spcAft>
                          <a:spcPts val="0"/>
                        </a:spcAft>
                      </a:pPr>
                      <a:r>
                        <a:rPr lang="en-US" sz="1500">
                          <a:effectLst/>
                          <a:latin typeface="Cambria"/>
                          <a:ea typeface="Cambria"/>
                          <a:cs typeface="Times New Roman"/>
                        </a:rPr>
                        <a:t>JSON docs on SSD</a:t>
                      </a:r>
                    </a:p>
                  </a:txBody>
                  <a:tcPr marL="68580" marR="68580" marT="0" marB="0"/>
                </a:tc>
                <a:tc>
                  <a:txBody>
                    <a:bodyPr/>
                    <a:lstStyle/>
                    <a:p>
                      <a:pPr marL="0" marR="0">
                        <a:spcBef>
                          <a:spcPts val="0"/>
                        </a:spcBef>
                        <a:spcAft>
                          <a:spcPts val="0"/>
                        </a:spcAft>
                      </a:pPr>
                      <a:r>
                        <a:rPr lang="en-US" sz="1500">
                          <a:effectLst/>
                          <a:latin typeface="Cambria"/>
                          <a:ea typeface="Cambria"/>
                          <a:cs typeface="Times New Roman"/>
                        </a:rPr>
                        <a:t>Entities in key-value pairs</a:t>
                      </a:r>
                    </a:p>
                  </a:txBody>
                  <a:tcPr marL="68580" marR="68580" marT="0" marB="0"/>
                </a:tc>
                <a:tc>
                  <a:txBody>
                    <a:bodyPr/>
                    <a:lstStyle/>
                    <a:p>
                      <a:pPr marL="0" marR="0">
                        <a:spcBef>
                          <a:spcPts val="0"/>
                        </a:spcBef>
                        <a:spcAft>
                          <a:spcPts val="0"/>
                        </a:spcAft>
                      </a:pPr>
                      <a:r>
                        <a:rPr lang="en-US" sz="1500">
                          <a:effectLst/>
                          <a:latin typeface="Cambria"/>
                          <a:ea typeface="Cambria"/>
                          <a:cs typeface="Times New Roman"/>
                        </a:rPr>
                        <a:t>Tables, rows, columns</a:t>
                      </a:r>
                    </a:p>
                  </a:txBody>
                  <a:tcPr marL="68580" marR="68580" marT="0" marB="0"/>
                </a:tc>
                <a:tc>
                  <a:txBody>
                    <a:bodyPr/>
                    <a:lstStyle/>
                    <a:p>
                      <a:pPr marL="0" marR="0">
                        <a:spcBef>
                          <a:spcPts val="0"/>
                        </a:spcBef>
                        <a:spcAft>
                          <a:spcPts val="0"/>
                        </a:spcAft>
                      </a:pPr>
                      <a:r>
                        <a:rPr lang="en-US" sz="1500" dirty="0">
                          <a:effectLst/>
                          <a:latin typeface="Cambria"/>
                          <a:ea typeface="Cambria"/>
                          <a:cs typeface="Times New Roman"/>
                        </a:rPr>
                        <a:t>In-mem Key-value</a:t>
                      </a:r>
                    </a:p>
                  </a:txBody>
                  <a:tcPr marL="68580" marR="68580" marT="0" marB="0"/>
                </a:tc>
              </a:tr>
              <a:tr h="644857">
                <a:tc>
                  <a:txBody>
                    <a:bodyPr/>
                    <a:lstStyle/>
                    <a:p>
                      <a:pPr marL="0" marR="0">
                        <a:spcBef>
                          <a:spcPts val="0"/>
                        </a:spcBef>
                        <a:spcAft>
                          <a:spcPts val="0"/>
                        </a:spcAft>
                      </a:pPr>
                      <a:r>
                        <a:rPr lang="en-US" sz="1500">
                          <a:effectLst/>
                          <a:latin typeface="Cambria"/>
                          <a:ea typeface="Cambria"/>
                          <a:cs typeface="Times New Roman"/>
                        </a:rPr>
                        <a:t>Query</a:t>
                      </a:r>
                    </a:p>
                  </a:txBody>
                  <a:tcPr marL="68580" marR="68580" marT="0" marB="0"/>
                </a:tc>
                <a:tc>
                  <a:txBody>
                    <a:bodyPr/>
                    <a:lstStyle/>
                    <a:p>
                      <a:pPr marL="0" marR="0">
                        <a:spcBef>
                          <a:spcPts val="0"/>
                        </a:spcBef>
                        <a:spcAft>
                          <a:spcPts val="0"/>
                        </a:spcAft>
                      </a:pPr>
                      <a:r>
                        <a:rPr lang="en-US" sz="1500">
                          <a:effectLst/>
                          <a:latin typeface="Cambria"/>
                          <a:ea typeface="Cambria"/>
                          <a:cs typeface="Times New Roman"/>
                        </a:rPr>
                        <a:t>SQL subset</a:t>
                      </a:r>
                    </a:p>
                  </a:txBody>
                  <a:tcPr marL="68580" marR="68580" marT="0" marB="0"/>
                </a:tc>
                <a:tc>
                  <a:txBody>
                    <a:bodyPr/>
                    <a:lstStyle/>
                    <a:p>
                      <a:pPr marL="0" marR="0">
                        <a:spcBef>
                          <a:spcPts val="0"/>
                        </a:spcBef>
                        <a:spcAft>
                          <a:spcPts val="0"/>
                        </a:spcAft>
                      </a:pPr>
                      <a:r>
                        <a:rPr lang="en-US" sz="1500">
                          <a:effectLst/>
                          <a:latin typeface="Cambria"/>
                          <a:ea typeface="Cambria"/>
                          <a:cs typeface="Times New Roman"/>
                        </a:rPr>
                        <a:t>oData subset</a:t>
                      </a:r>
                    </a:p>
                  </a:txBody>
                  <a:tcPr marL="68580" marR="68580" marT="0" marB="0"/>
                </a:tc>
                <a:tc>
                  <a:txBody>
                    <a:bodyPr/>
                    <a:lstStyle/>
                    <a:p>
                      <a:pPr marL="0" marR="0">
                        <a:spcBef>
                          <a:spcPts val="0"/>
                        </a:spcBef>
                        <a:spcAft>
                          <a:spcPts val="0"/>
                        </a:spcAft>
                      </a:pPr>
                      <a:r>
                        <a:rPr lang="en-US" sz="1500">
                          <a:effectLst/>
                          <a:latin typeface="Cambria"/>
                          <a:ea typeface="Cambria"/>
                          <a:cs typeface="Times New Roman"/>
                        </a:rPr>
                        <a:t>Hive and SQL subset</a:t>
                      </a:r>
                    </a:p>
                  </a:txBody>
                  <a:tcPr marL="68580" marR="68580" marT="0" marB="0"/>
                </a:tc>
                <a:tc>
                  <a:txBody>
                    <a:bodyPr/>
                    <a:lstStyle/>
                    <a:p>
                      <a:pPr marL="0" marR="0">
                        <a:spcBef>
                          <a:spcPts val="0"/>
                        </a:spcBef>
                        <a:spcAft>
                          <a:spcPts val="0"/>
                        </a:spcAft>
                      </a:pPr>
                      <a:r>
                        <a:rPr lang="en-US" sz="1500" dirty="0">
                          <a:effectLst/>
                          <a:latin typeface="Cambria"/>
                          <a:ea typeface="Cambria"/>
                          <a:cs typeface="Times New Roman"/>
                        </a:rPr>
                        <a:t>Command for search</a:t>
                      </a:r>
                    </a:p>
                  </a:txBody>
                  <a:tcPr marL="68580" marR="68580" marT="0" marB="0"/>
                </a:tc>
              </a:tr>
              <a:tr h="644857">
                <a:tc>
                  <a:txBody>
                    <a:bodyPr/>
                    <a:lstStyle/>
                    <a:p>
                      <a:pPr marL="0" marR="0">
                        <a:spcBef>
                          <a:spcPts val="0"/>
                        </a:spcBef>
                        <a:spcAft>
                          <a:spcPts val="0"/>
                        </a:spcAft>
                      </a:pPr>
                      <a:r>
                        <a:rPr lang="en-US" sz="1500">
                          <a:effectLst/>
                          <a:latin typeface="Cambria"/>
                          <a:ea typeface="Cambria"/>
                          <a:cs typeface="Times New Roman"/>
                        </a:rPr>
                        <a:t>Transaction boundaries</a:t>
                      </a:r>
                    </a:p>
                  </a:txBody>
                  <a:tcPr marL="68580" marR="68580" marT="0" marB="0"/>
                </a:tc>
                <a:tc>
                  <a:txBody>
                    <a:bodyPr/>
                    <a:lstStyle/>
                    <a:p>
                      <a:pPr marL="0" marR="0">
                        <a:spcBef>
                          <a:spcPts val="0"/>
                        </a:spcBef>
                        <a:spcAft>
                          <a:spcPts val="0"/>
                        </a:spcAft>
                      </a:pPr>
                      <a:r>
                        <a:rPr lang="en-US" sz="1500">
                          <a:effectLst/>
                          <a:latin typeface="Cambria"/>
                          <a:ea typeface="Cambria"/>
                          <a:cs typeface="Times New Roman"/>
                        </a:rPr>
                        <a:t>All docs in 1 collection</a:t>
                      </a:r>
                    </a:p>
                  </a:txBody>
                  <a:tcPr marL="68580" marR="68580" marT="0" marB="0"/>
                </a:tc>
                <a:tc>
                  <a:txBody>
                    <a:bodyPr/>
                    <a:lstStyle/>
                    <a:p>
                      <a:pPr marL="0" marR="0">
                        <a:spcBef>
                          <a:spcPts val="0"/>
                        </a:spcBef>
                        <a:spcAft>
                          <a:spcPts val="0"/>
                        </a:spcAft>
                      </a:pPr>
                      <a:r>
                        <a:rPr lang="en-US" sz="1500">
                          <a:effectLst/>
                          <a:latin typeface="Cambria"/>
                          <a:ea typeface="Cambria"/>
                          <a:cs typeface="Times New Roman"/>
                        </a:rPr>
                        <a:t>All entities in 1 partition</a:t>
                      </a:r>
                    </a:p>
                  </a:txBody>
                  <a:tcPr marL="68580" marR="68580" marT="0" marB="0"/>
                </a:tc>
                <a:tc>
                  <a:txBody>
                    <a:bodyPr/>
                    <a:lstStyle/>
                    <a:p>
                      <a:pPr marL="0" marR="0">
                        <a:spcBef>
                          <a:spcPts val="0"/>
                        </a:spcBef>
                        <a:spcAft>
                          <a:spcPts val="0"/>
                        </a:spcAft>
                      </a:pPr>
                      <a:r>
                        <a:rPr lang="en-US" sz="1500">
                          <a:effectLst/>
                          <a:latin typeface="Cambria"/>
                          <a:ea typeface="Cambria"/>
                          <a:cs typeface="Times New Roman"/>
                        </a:rPr>
                        <a:t>All cells in 1 row</a:t>
                      </a:r>
                    </a:p>
                  </a:txBody>
                  <a:tcPr marL="68580" marR="68580" marT="0" marB="0"/>
                </a:tc>
                <a:tc>
                  <a:txBody>
                    <a:bodyPr/>
                    <a:lstStyle/>
                    <a:p>
                      <a:pPr marL="0" marR="0">
                        <a:spcBef>
                          <a:spcPts val="0"/>
                        </a:spcBef>
                        <a:spcAft>
                          <a:spcPts val="0"/>
                        </a:spcAft>
                      </a:pPr>
                      <a:r>
                        <a:rPr lang="en-US" sz="1500" dirty="0">
                          <a:effectLst/>
                          <a:latin typeface="Cambria"/>
                          <a:ea typeface="Cambria"/>
                          <a:cs typeface="Times New Roman"/>
                        </a:rPr>
                        <a:t>Atomic operations</a:t>
                      </a:r>
                    </a:p>
                  </a:txBody>
                  <a:tcPr marL="68580" marR="68580" marT="0" marB="0"/>
                </a:tc>
              </a:tr>
              <a:tr h="644857">
                <a:tc>
                  <a:txBody>
                    <a:bodyPr/>
                    <a:lstStyle/>
                    <a:p>
                      <a:pPr marL="0" marR="0">
                        <a:spcBef>
                          <a:spcPts val="0"/>
                        </a:spcBef>
                        <a:spcAft>
                          <a:spcPts val="0"/>
                        </a:spcAft>
                      </a:pPr>
                      <a:r>
                        <a:rPr lang="en-US" sz="1500">
                          <a:effectLst/>
                          <a:latin typeface="Cambria"/>
                          <a:ea typeface="Cambria"/>
                          <a:cs typeface="Times New Roman"/>
                        </a:rPr>
                        <a:t>SP, UDF, Triggers</a:t>
                      </a:r>
                    </a:p>
                  </a:txBody>
                  <a:tcPr marL="68580" marR="68580" marT="0" marB="0"/>
                </a:tc>
                <a:tc>
                  <a:txBody>
                    <a:bodyPr/>
                    <a:lstStyle/>
                    <a:p>
                      <a:pPr marL="0" marR="0">
                        <a:spcBef>
                          <a:spcPts val="0"/>
                        </a:spcBef>
                        <a:spcAft>
                          <a:spcPts val="0"/>
                        </a:spcAft>
                      </a:pPr>
                      <a:r>
                        <a:rPr lang="en-US" sz="1500" dirty="0">
                          <a:effectLst/>
                          <a:latin typeface="Cambria"/>
                          <a:ea typeface="Cambria"/>
                          <a:cs typeface="Times New Roman"/>
                        </a:rPr>
                        <a:t>Yes</a:t>
                      </a:r>
                    </a:p>
                  </a:txBody>
                  <a:tcPr marL="68580" marR="68580" marT="0" marB="0"/>
                </a:tc>
                <a:tc>
                  <a:txBody>
                    <a:bodyPr/>
                    <a:lstStyle/>
                    <a:p>
                      <a:pPr marL="0" marR="0">
                        <a:spcBef>
                          <a:spcPts val="0"/>
                        </a:spcBef>
                        <a:spcAft>
                          <a:spcPts val="0"/>
                        </a:spcAft>
                      </a:pPr>
                      <a:r>
                        <a:rPr lang="en-US" sz="1500">
                          <a:effectLst/>
                          <a:latin typeface="Cambria"/>
                          <a:ea typeface="Cambria"/>
                          <a:cs typeface="Times New Roman"/>
                        </a:rPr>
                        <a:t>No</a:t>
                      </a:r>
                    </a:p>
                  </a:txBody>
                  <a:tcPr marL="68580" marR="68580" marT="0" marB="0"/>
                </a:tc>
                <a:tc>
                  <a:txBody>
                    <a:bodyPr/>
                    <a:lstStyle/>
                    <a:p>
                      <a:pPr marL="0" marR="0">
                        <a:spcBef>
                          <a:spcPts val="0"/>
                        </a:spcBef>
                        <a:spcAft>
                          <a:spcPts val="0"/>
                        </a:spcAft>
                      </a:pPr>
                      <a:r>
                        <a:rPr lang="en-US" sz="1500" dirty="0">
                          <a:effectLst/>
                          <a:latin typeface="Cambria"/>
                          <a:ea typeface="Cambria"/>
                          <a:cs typeface="Times New Roman"/>
                        </a:rPr>
                        <a:t>No</a:t>
                      </a:r>
                    </a:p>
                  </a:txBody>
                  <a:tcPr marL="68580" marR="68580" marT="0" marB="0"/>
                </a:tc>
                <a:tc>
                  <a:txBody>
                    <a:bodyPr/>
                    <a:lstStyle/>
                    <a:p>
                      <a:pPr marL="0" marR="0">
                        <a:spcBef>
                          <a:spcPts val="0"/>
                        </a:spcBef>
                        <a:spcAft>
                          <a:spcPts val="0"/>
                        </a:spcAft>
                      </a:pPr>
                      <a:r>
                        <a:rPr lang="en-US" sz="1500" dirty="0">
                          <a:effectLst/>
                          <a:latin typeface="Cambria"/>
                          <a:ea typeface="Cambria"/>
                          <a:cs typeface="Times New Roman"/>
                        </a:rPr>
                        <a:t>No</a:t>
                      </a:r>
                    </a:p>
                  </a:txBody>
                  <a:tcPr marL="68580" marR="68580" marT="0" marB="0"/>
                </a:tc>
              </a:tr>
            </a:tbl>
          </a:graphicData>
        </a:graphic>
      </p:graphicFrame>
      <p:pic>
        <p:nvPicPr>
          <p:cNvPr id="7" name="Picture 6"/>
          <p:cNvPicPr/>
          <p:nvPr/>
        </p:nvPicPr>
        <p:blipFill>
          <a:blip r:embed="rId3"/>
          <a:srcRect/>
          <a:stretch>
            <a:fillRect/>
          </a:stretch>
        </p:blipFill>
        <p:spPr bwMode="auto">
          <a:xfrm>
            <a:off x="2710451" y="804538"/>
            <a:ext cx="447637" cy="253841"/>
          </a:xfrm>
          <a:prstGeom prst="rect">
            <a:avLst/>
          </a:prstGeom>
          <a:noFill/>
          <a:ln w="9525">
            <a:noFill/>
            <a:miter lim="800000"/>
            <a:headEnd/>
            <a:tailEnd/>
          </a:ln>
        </p:spPr>
      </p:pic>
      <p:pic>
        <p:nvPicPr>
          <p:cNvPr id="8" name="Picture 7"/>
          <p:cNvPicPr/>
          <p:nvPr/>
        </p:nvPicPr>
        <p:blipFill>
          <a:blip r:embed="rId4"/>
          <a:srcRect/>
          <a:stretch>
            <a:fillRect/>
          </a:stretch>
        </p:blipFill>
        <p:spPr bwMode="auto">
          <a:xfrm>
            <a:off x="4258945" y="726743"/>
            <a:ext cx="476828" cy="355062"/>
          </a:xfrm>
          <a:prstGeom prst="rect">
            <a:avLst/>
          </a:prstGeom>
          <a:noFill/>
          <a:ln w="9525">
            <a:noFill/>
            <a:miter lim="800000"/>
            <a:headEnd/>
            <a:tailEnd/>
          </a:ln>
        </p:spPr>
      </p:pic>
      <p:pic>
        <p:nvPicPr>
          <p:cNvPr id="9" name="Picture 8" descr="Macintosh HD:Users:s.tearpock:Desktop:Screen Shot 2016-05-12 at 9.27.55 AM.png"/>
          <p:cNvPicPr/>
          <p:nvPr/>
        </p:nvPicPr>
        <p:blipFill>
          <a:blip r:embed="rId5"/>
          <a:srcRect/>
          <a:stretch>
            <a:fillRect/>
          </a:stretch>
        </p:blipFill>
        <p:spPr bwMode="auto">
          <a:xfrm>
            <a:off x="6023303" y="726743"/>
            <a:ext cx="513976" cy="365298"/>
          </a:xfrm>
          <a:prstGeom prst="rect">
            <a:avLst/>
          </a:prstGeom>
          <a:noFill/>
          <a:ln w="9525">
            <a:noFill/>
            <a:miter lim="800000"/>
            <a:headEnd/>
            <a:tailEnd/>
          </a:ln>
        </p:spPr>
      </p:pic>
      <p:pic>
        <p:nvPicPr>
          <p:cNvPr id="10" name="Picture 9"/>
          <p:cNvPicPr/>
          <p:nvPr/>
        </p:nvPicPr>
        <p:blipFill>
          <a:blip r:embed="rId6"/>
          <a:srcRect/>
          <a:stretch>
            <a:fillRect/>
          </a:stretch>
        </p:blipFill>
        <p:spPr bwMode="auto">
          <a:xfrm>
            <a:off x="7593602" y="732449"/>
            <a:ext cx="451428" cy="343649"/>
          </a:xfrm>
          <a:prstGeom prst="rect">
            <a:avLst/>
          </a:prstGeom>
          <a:noFill/>
          <a:ln w="9525">
            <a:noFill/>
            <a:miter lim="800000"/>
            <a:headEnd/>
            <a:tailEnd/>
          </a:ln>
        </p:spPr>
      </p:pic>
      <p:sp>
        <p:nvSpPr>
          <p:cNvPr id="11" name="Rectangle 10"/>
          <p:cNvSpPr/>
          <p:nvPr/>
        </p:nvSpPr>
        <p:spPr>
          <a:xfrm>
            <a:off x="1803400" y="647700"/>
            <a:ext cx="1879600" cy="4119563"/>
          </a:xfrm>
          <a:prstGeom prst="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78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a:t>
            </a:r>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1261250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dirty="0" smtClean="0"/>
              <a:t>Collections - Tiers</a:t>
            </a:r>
            <a:endParaRPr lang="en-US" dirty="0"/>
          </a:p>
        </p:txBody>
      </p:sp>
      <p:grpSp>
        <p:nvGrpSpPr>
          <p:cNvPr id="7" name="Group 6"/>
          <p:cNvGrpSpPr/>
          <p:nvPr/>
        </p:nvGrpSpPr>
        <p:grpSpPr>
          <a:xfrm>
            <a:off x="457200" y="674207"/>
            <a:ext cx="8447764" cy="2553942"/>
            <a:chOff x="738639" y="1327150"/>
            <a:chExt cx="7495599" cy="3412529"/>
          </a:xfrm>
        </p:grpSpPr>
        <p:pic>
          <p:nvPicPr>
            <p:cNvPr id="5" name="Picture 4" descr="Screen Shot 2016-05-09 at 4.39.32 PM.png"/>
            <p:cNvPicPr>
              <a:picLocks noChangeAspect="1"/>
            </p:cNvPicPr>
            <p:nvPr/>
          </p:nvPicPr>
          <p:blipFill>
            <a:blip r:embed="rId3"/>
            <a:stretch>
              <a:fillRect/>
            </a:stretch>
          </p:blipFill>
          <p:spPr>
            <a:xfrm>
              <a:off x="738639" y="1327150"/>
              <a:ext cx="5583315" cy="3403457"/>
            </a:xfrm>
            <a:prstGeom prst="rect">
              <a:avLst/>
            </a:prstGeom>
          </p:spPr>
        </p:pic>
        <p:pic>
          <p:nvPicPr>
            <p:cNvPr id="6" name="Picture 5" descr="Screen Shot 2016-05-09 at 4.39.43 PM.png"/>
            <p:cNvPicPr>
              <a:picLocks noChangeAspect="1"/>
            </p:cNvPicPr>
            <p:nvPr/>
          </p:nvPicPr>
          <p:blipFill>
            <a:blip r:embed="rId4"/>
            <a:stretch>
              <a:fillRect/>
            </a:stretch>
          </p:blipFill>
          <p:spPr>
            <a:xfrm>
              <a:off x="6321954" y="1327150"/>
              <a:ext cx="1912284" cy="3412529"/>
            </a:xfrm>
            <a:prstGeom prst="rect">
              <a:avLst/>
            </a:prstGeom>
          </p:spPr>
        </p:pic>
      </p:grpSp>
      <p:sp>
        <p:nvSpPr>
          <p:cNvPr id="9" name="TextBox 8"/>
          <p:cNvSpPr txBox="1"/>
          <p:nvPr/>
        </p:nvSpPr>
        <p:spPr>
          <a:xfrm>
            <a:off x="642186" y="3499453"/>
            <a:ext cx="3652795" cy="369332"/>
          </a:xfrm>
          <a:prstGeom prst="rect">
            <a:avLst/>
          </a:prstGeom>
          <a:noFill/>
        </p:spPr>
        <p:txBody>
          <a:bodyPr wrap="none" rtlCol="0">
            <a:spAutoFit/>
          </a:bodyPr>
          <a:lstStyle/>
          <a:p>
            <a:r>
              <a:rPr lang="en-US" dirty="0" smtClean="0"/>
              <a:t>Throughput, partitioning and storage</a:t>
            </a:r>
            <a:endParaRPr lang="en-US" dirty="0"/>
          </a:p>
        </p:txBody>
      </p:sp>
      <p:sp>
        <p:nvSpPr>
          <p:cNvPr id="3" name="Footer Placeholder 2"/>
          <p:cNvSpPr>
            <a:spLocks noGrp="1"/>
          </p:cNvSpPr>
          <p:nvPr>
            <p:ph type="ftr" sz="quarter" idx="3"/>
          </p:nvPr>
        </p:nvSpPr>
        <p:spPr/>
        <p:txBody>
          <a:bodyPr/>
          <a:lstStyle/>
          <a:p>
            <a:r>
              <a:rPr lang="it-IT" smtClean="0"/>
              <a:t>@_s_hari #Azure #DocumentDB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Throughput</a:t>
            </a:r>
            <a:endParaRPr lang="en-US" dirty="0"/>
          </a:p>
        </p:txBody>
      </p:sp>
      <p:sp>
        <p:nvSpPr>
          <p:cNvPr id="3" name="Content Placeholder 2"/>
          <p:cNvSpPr>
            <a:spLocks noGrp="1"/>
          </p:cNvSpPr>
          <p:nvPr>
            <p:ph idx="1"/>
          </p:nvPr>
        </p:nvSpPr>
        <p:spPr/>
        <p:txBody>
          <a:bodyPr/>
          <a:lstStyle/>
          <a:p>
            <a:r>
              <a:rPr lang="en-US" dirty="0" smtClean="0"/>
              <a:t>What happens when you exceed provisioned throughput?</a:t>
            </a:r>
          </a:p>
          <a:p>
            <a:pPr>
              <a:buNone/>
            </a:pPr>
            <a:endParaRPr lang="en-US" dirty="0" smtClean="0"/>
          </a:p>
          <a:p>
            <a:pPr>
              <a:buNone/>
            </a:pPr>
            <a:r>
              <a:rPr lang="en-US" dirty="0"/>
              <a:t>HTTP Status 429</a:t>
            </a:r>
            <a:br>
              <a:rPr lang="en-US" dirty="0"/>
            </a:br>
            <a:r>
              <a:rPr lang="en-US" dirty="0"/>
              <a:t>Status Line: </a:t>
            </a:r>
            <a:r>
              <a:rPr lang="en-US" dirty="0" err="1"/>
              <a:t>RequestRateTooLarge</a:t>
            </a:r>
            <a:r>
              <a:rPr lang="en-US" dirty="0"/>
              <a:t/>
            </a:r>
            <a:br>
              <a:rPr lang="en-US" dirty="0"/>
            </a:br>
            <a:r>
              <a:rPr lang="en-US" dirty="0" err="1"/>
              <a:t>x</a:t>
            </a:r>
            <a:r>
              <a:rPr lang="en-US" dirty="0"/>
              <a:t>-ms-retry-after-ms :100</a:t>
            </a:r>
          </a:p>
          <a:p>
            <a:pPr>
              <a:buNone/>
            </a:pPr>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Throughput</a:t>
            </a:r>
            <a:endParaRPr lang="en-US" dirty="0"/>
          </a:p>
        </p:txBody>
      </p:sp>
      <p:sp>
        <p:nvSpPr>
          <p:cNvPr id="3" name="Content Placeholder 2"/>
          <p:cNvSpPr>
            <a:spLocks noGrp="1"/>
          </p:cNvSpPr>
          <p:nvPr>
            <p:ph idx="1"/>
          </p:nvPr>
        </p:nvSpPr>
        <p:spPr/>
        <p:txBody>
          <a:bodyPr>
            <a:normAutofit lnSpcReduction="10000"/>
          </a:bodyPr>
          <a:lstStyle/>
          <a:p>
            <a:r>
              <a:rPr lang="en-US" dirty="0" smtClean="0"/>
              <a:t>Factors</a:t>
            </a:r>
          </a:p>
          <a:p>
            <a:pPr lvl="1" fontAlgn="ctr"/>
            <a:r>
              <a:rPr lang="en-US" dirty="0"/>
              <a:t>Document </a:t>
            </a:r>
            <a:r>
              <a:rPr lang="en-US" dirty="0" smtClean="0"/>
              <a:t>size</a:t>
            </a:r>
          </a:p>
          <a:p>
            <a:pPr lvl="1" fontAlgn="ctr"/>
            <a:r>
              <a:rPr lang="en-US" dirty="0" smtClean="0"/>
              <a:t>Document </a:t>
            </a:r>
            <a:r>
              <a:rPr lang="en-US" dirty="0"/>
              <a:t>property count </a:t>
            </a:r>
            <a:endParaRPr lang="en-US" dirty="0" smtClean="0"/>
          </a:p>
          <a:p>
            <a:pPr lvl="1" fontAlgn="ctr"/>
            <a:r>
              <a:rPr lang="en-US" dirty="0" smtClean="0"/>
              <a:t>Data consistency</a:t>
            </a:r>
            <a:endParaRPr lang="en-US" sz="2400" dirty="0"/>
          </a:p>
          <a:p>
            <a:pPr lvl="1" fontAlgn="ctr"/>
            <a:r>
              <a:rPr lang="en-US" dirty="0"/>
              <a:t>Indexed </a:t>
            </a:r>
            <a:r>
              <a:rPr lang="en-US" dirty="0" smtClean="0"/>
              <a:t>properties</a:t>
            </a:r>
            <a:endParaRPr lang="en-US" sz="2400" dirty="0"/>
          </a:p>
          <a:p>
            <a:pPr lvl="1" fontAlgn="ctr"/>
            <a:r>
              <a:rPr lang="en-US" dirty="0"/>
              <a:t>Document indexing </a:t>
            </a:r>
            <a:endParaRPr lang="en-US" sz="2400" dirty="0"/>
          </a:p>
          <a:p>
            <a:pPr lvl="1" fontAlgn="ctr"/>
            <a:r>
              <a:rPr lang="en-US" dirty="0"/>
              <a:t>Query </a:t>
            </a:r>
            <a:r>
              <a:rPr lang="en-US" dirty="0" smtClean="0"/>
              <a:t>patterns complexity</a:t>
            </a:r>
            <a:endParaRPr lang="en-US" sz="2400" dirty="0"/>
          </a:p>
          <a:p>
            <a:pPr lvl="2"/>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a:t>Why </a:t>
            </a:r>
            <a:r>
              <a:rPr lang="en-US" dirty="0" err="1"/>
              <a:t>DocumentDB</a:t>
            </a:r>
            <a:endParaRPr lang="en-US" dirty="0"/>
          </a:p>
          <a:p>
            <a:r>
              <a:rPr lang="en-US" dirty="0" smtClean="0"/>
              <a:t>Develop local &amp; deploy to the cloud</a:t>
            </a:r>
          </a:p>
          <a:p>
            <a:r>
              <a:rPr lang="en-US" dirty="0" smtClean="0"/>
              <a:t>Core concepts – resource hierarchy, consistency, throughput, partitioning</a:t>
            </a:r>
          </a:p>
          <a:p>
            <a:r>
              <a:rPr lang="en-US" dirty="0" smtClean="0"/>
              <a:t>Tools – Emulator, Calculator, Query Playground</a:t>
            </a:r>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1345681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NoSQL</a:t>
            </a:r>
            <a:endParaRPr lang="en-US" dirty="0"/>
          </a:p>
        </p:txBody>
      </p:sp>
      <p:sp>
        <p:nvSpPr>
          <p:cNvPr id="3" name="Content Placeholder 2"/>
          <p:cNvSpPr>
            <a:spLocks noGrp="1"/>
          </p:cNvSpPr>
          <p:nvPr>
            <p:ph idx="1"/>
          </p:nvPr>
        </p:nvSpPr>
        <p:spPr/>
        <p:txBody>
          <a:bodyPr/>
          <a:lstStyle/>
          <a:p>
            <a:r>
              <a:rPr lang="en-US" dirty="0" err="1"/>
              <a:t>NoSQL</a:t>
            </a:r>
            <a:r>
              <a:rPr lang="en-US" dirty="0"/>
              <a:t> is a marketing misnomer, it should be non-relational databases</a:t>
            </a:r>
          </a:p>
          <a:p>
            <a:r>
              <a:rPr lang="en-US" dirty="0"/>
              <a:t>Primary </a:t>
            </a:r>
            <a:r>
              <a:rPr lang="en-US" dirty="0" err="1"/>
              <a:t>USPs</a:t>
            </a:r>
            <a:endParaRPr lang="en-US" dirty="0"/>
          </a:p>
          <a:p>
            <a:pPr lvl="1"/>
            <a:r>
              <a:rPr lang="en-US" b="1" i="1" dirty="0"/>
              <a:t>develop with agility</a:t>
            </a:r>
            <a:endParaRPr lang="en-US" dirty="0"/>
          </a:p>
          <a:p>
            <a:pPr lvl="1"/>
            <a:r>
              <a:rPr lang="en-US" b="1" i="1" dirty="0"/>
              <a:t>operate at any scale</a:t>
            </a:r>
            <a:endParaRPr lang="en-US" dirty="0"/>
          </a:p>
          <a:p>
            <a:pPr>
              <a:buNone/>
            </a:pPr>
            <a:endParaRPr lang="en-US" dirty="0"/>
          </a:p>
        </p:txBody>
      </p:sp>
      <p:sp>
        <p:nvSpPr>
          <p:cNvPr id="4" name="Footer Placeholder 3"/>
          <p:cNvSpPr>
            <a:spLocks noGrp="1"/>
          </p:cNvSpPr>
          <p:nvPr>
            <p:ph type="ftr" sz="quarter" idx="3"/>
          </p:nvPr>
        </p:nvSpPr>
        <p:spPr/>
        <p:txBody>
          <a:bodyPr/>
          <a:lstStyle/>
          <a:p>
            <a:r>
              <a:rPr lang="it-IT"/>
              <a:t>@_s_hari #Azure #DocumentDB </a:t>
            </a:r>
            <a:endParaRPr lang="en-US" dirty="0"/>
          </a:p>
        </p:txBody>
      </p:sp>
    </p:spTree>
    <p:extLst>
      <p:ext uri="{BB962C8B-B14F-4D97-AF65-F5344CB8AC3E}">
        <p14:creationId xmlns:p14="http://schemas.microsoft.com/office/powerpoint/2010/main" val="13660680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RDBMS – Reads, Writes, data shredding and reassembling</a:t>
            </a:r>
          </a:p>
        </p:txBody>
      </p:sp>
      <p:pic>
        <p:nvPicPr>
          <p:cNvPr id="4" name="Picture 3"/>
          <p:cNvPicPr>
            <a:picLocks noChangeAspect="1"/>
          </p:cNvPicPr>
          <p:nvPr/>
        </p:nvPicPr>
        <p:blipFill>
          <a:blip r:embed="rId3"/>
          <a:stretch>
            <a:fillRect/>
          </a:stretch>
        </p:blipFill>
        <p:spPr>
          <a:xfrm>
            <a:off x="0" y="886468"/>
            <a:ext cx="9144000" cy="4183532"/>
          </a:xfrm>
          <a:prstGeom prst="rect">
            <a:avLst/>
          </a:prstGeom>
        </p:spPr>
      </p:pic>
      <p:sp>
        <p:nvSpPr>
          <p:cNvPr id="3" name="Footer Placeholder 2"/>
          <p:cNvSpPr>
            <a:spLocks noGrp="1"/>
          </p:cNvSpPr>
          <p:nvPr>
            <p:ph type="ftr" sz="quarter" idx="3"/>
          </p:nvPr>
        </p:nvSpPr>
        <p:spPr/>
        <p:txBody>
          <a:bodyPr/>
          <a:lstStyle/>
          <a:p>
            <a:r>
              <a:rPr lang="it-IT"/>
              <a:t>@_s_hari #Azure #DocumentDB </a:t>
            </a:r>
            <a:endParaRPr lang="en-US" dirty="0"/>
          </a:p>
        </p:txBody>
      </p:sp>
    </p:spTree>
    <p:extLst>
      <p:ext uri="{BB962C8B-B14F-4D97-AF65-F5344CB8AC3E}">
        <p14:creationId xmlns:p14="http://schemas.microsoft.com/office/powerpoint/2010/main" val="19602011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RDBMS – read operation – takes six rows from three tables</a:t>
            </a:r>
          </a:p>
        </p:txBody>
      </p:sp>
      <p:pic>
        <p:nvPicPr>
          <p:cNvPr id="6" name="Picture 5"/>
          <p:cNvPicPr>
            <a:picLocks noChangeAspect="1"/>
          </p:cNvPicPr>
          <p:nvPr/>
        </p:nvPicPr>
        <p:blipFill>
          <a:blip r:embed="rId3"/>
          <a:stretch>
            <a:fillRect/>
          </a:stretch>
        </p:blipFill>
        <p:spPr>
          <a:xfrm>
            <a:off x="0" y="1063229"/>
            <a:ext cx="9227202" cy="2925698"/>
          </a:xfrm>
          <a:prstGeom prst="rect">
            <a:avLst/>
          </a:prstGeom>
        </p:spPr>
      </p:pic>
      <p:sp>
        <p:nvSpPr>
          <p:cNvPr id="3" name="Footer Placeholder 2"/>
          <p:cNvSpPr>
            <a:spLocks noGrp="1"/>
          </p:cNvSpPr>
          <p:nvPr>
            <p:ph type="ftr" sz="quarter" idx="3"/>
          </p:nvPr>
        </p:nvSpPr>
        <p:spPr/>
        <p:txBody>
          <a:bodyPr/>
          <a:lstStyle/>
          <a:p>
            <a:r>
              <a:rPr lang="it-IT"/>
              <a:t>@_s_hari #Azure #DocumentDB </a:t>
            </a:r>
            <a:endParaRPr lang="en-US" dirty="0"/>
          </a:p>
        </p:txBody>
      </p:sp>
      <p:sp>
        <p:nvSpPr>
          <p:cNvPr id="4" name="TextBox 3"/>
          <p:cNvSpPr txBox="1"/>
          <p:nvPr/>
        </p:nvSpPr>
        <p:spPr>
          <a:xfrm>
            <a:off x="1770226" y="3840480"/>
            <a:ext cx="5686750" cy="830997"/>
          </a:xfrm>
          <a:prstGeom prst="rect">
            <a:avLst/>
          </a:prstGeom>
          <a:noFill/>
        </p:spPr>
        <p:txBody>
          <a:bodyPr wrap="none" rtlCol="0">
            <a:spAutoFit/>
          </a:bodyPr>
          <a:lstStyle/>
          <a:p>
            <a:r>
              <a:rPr lang="en-US" sz="4800" b="1" dirty="0" smtClean="0">
                <a:solidFill>
                  <a:srgbClr val="FF0000"/>
                </a:solidFill>
              </a:rPr>
              <a:t>Impedance Mismatch</a:t>
            </a:r>
            <a:endParaRPr lang="en-US" sz="4800" b="1" dirty="0">
              <a:solidFill>
                <a:srgbClr val="FF0000"/>
              </a:solidFill>
            </a:endParaRPr>
          </a:p>
        </p:txBody>
      </p:sp>
    </p:spTree>
    <p:extLst>
      <p:ext uri="{BB962C8B-B14F-4D97-AF65-F5344CB8AC3E}">
        <p14:creationId xmlns:p14="http://schemas.microsoft.com/office/powerpoint/2010/main" val="171100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NoSQL – 6 rows of data, no joins, one fetch</a:t>
            </a:r>
          </a:p>
        </p:txBody>
      </p:sp>
      <p:pic>
        <p:nvPicPr>
          <p:cNvPr id="7" name="Picture 6"/>
          <p:cNvPicPr>
            <a:picLocks noChangeAspect="1"/>
          </p:cNvPicPr>
          <p:nvPr/>
        </p:nvPicPr>
        <p:blipFill>
          <a:blip r:embed="rId3"/>
          <a:stretch>
            <a:fillRect/>
          </a:stretch>
        </p:blipFill>
        <p:spPr>
          <a:xfrm>
            <a:off x="12900" y="1390800"/>
            <a:ext cx="9131101" cy="3170522"/>
          </a:xfrm>
          <a:prstGeom prst="rect">
            <a:avLst/>
          </a:prstGeom>
        </p:spPr>
      </p:pic>
      <p:sp>
        <p:nvSpPr>
          <p:cNvPr id="3" name="Footer Placeholder 2"/>
          <p:cNvSpPr>
            <a:spLocks noGrp="1"/>
          </p:cNvSpPr>
          <p:nvPr>
            <p:ph type="ftr" sz="quarter" idx="3"/>
          </p:nvPr>
        </p:nvSpPr>
        <p:spPr/>
        <p:txBody>
          <a:bodyPr/>
          <a:lstStyle/>
          <a:p>
            <a:r>
              <a:rPr lang="it-IT"/>
              <a:t>@_s_hari #Azure #DocumentDB </a:t>
            </a:r>
            <a:endParaRPr lang="en-US" dirty="0"/>
          </a:p>
        </p:txBody>
      </p:sp>
    </p:spTree>
    <p:extLst>
      <p:ext uri="{BB962C8B-B14F-4D97-AF65-F5344CB8AC3E}">
        <p14:creationId xmlns:p14="http://schemas.microsoft.com/office/powerpoint/2010/main" val="14736528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RDBMS – Scale Vertical Single Server</a:t>
            </a:r>
          </a:p>
        </p:txBody>
      </p:sp>
      <p:sp>
        <p:nvSpPr>
          <p:cNvPr id="4" name="Footer Placeholder 3"/>
          <p:cNvSpPr>
            <a:spLocks noGrp="1"/>
          </p:cNvSpPr>
          <p:nvPr>
            <p:ph type="ftr" sz="quarter" idx="3"/>
          </p:nvPr>
        </p:nvSpPr>
        <p:spPr/>
        <p:txBody>
          <a:bodyPr/>
          <a:lstStyle/>
          <a:p>
            <a:r>
              <a:rPr lang="it-IT"/>
              <a:t>@_s_hari #Azure #DocumentDB </a:t>
            </a:r>
            <a:endParaRPr lang="en-US" dirty="0"/>
          </a:p>
        </p:txBody>
      </p:sp>
      <p:cxnSp>
        <p:nvCxnSpPr>
          <p:cNvPr id="6" name="Straight Arrow Connector 5"/>
          <p:cNvCxnSpPr/>
          <p:nvPr/>
        </p:nvCxnSpPr>
        <p:spPr>
          <a:xfrm flipV="1">
            <a:off x="1273630" y="4371976"/>
            <a:ext cx="7576457" cy="12246"/>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069771" y="4384222"/>
            <a:ext cx="3314700" cy="584775"/>
          </a:xfrm>
          <a:prstGeom prst="rect">
            <a:avLst/>
          </a:prstGeom>
          <a:noFill/>
        </p:spPr>
        <p:txBody>
          <a:bodyPr wrap="square" rtlCol="0">
            <a:spAutoFit/>
          </a:bodyPr>
          <a:lstStyle>
            <a:defPPr>
              <a:defRPr lang="en-US"/>
            </a:defPPr>
            <a:lvl1pPr>
              <a:defRPr sz="3200"/>
            </a:lvl1pPr>
          </a:lstStyle>
          <a:p>
            <a:r>
              <a:rPr lang="en-US" dirty="0"/>
              <a:t>Increase in Users</a:t>
            </a:r>
          </a:p>
        </p:txBody>
      </p:sp>
      <p:cxnSp>
        <p:nvCxnSpPr>
          <p:cNvPr id="11" name="Straight Arrow Connector 10"/>
          <p:cNvCxnSpPr/>
          <p:nvPr/>
        </p:nvCxnSpPr>
        <p:spPr>
          <a:xfrm flipV="1">
            <a:off x="1273629" y="930728"/>
            <a:ext cx="0" cy="34412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rot="16200000">
            <a:off x="-147927" y="2683495"/>
            <a:ext cx="2424794" cy="584775"/>
          </a:xfrm>
          <a:prstGeom prst="rect">
            <a:avLst/>
          </a:prstGeom>
          <a:noFill/>
        </p:spPr>
        <p:txBody>
          <a:bodyPr wrap="square" rtlCol="0">
            <a:spAutoFit/>
          </a:bodyPr>
          <a:lstStyle/>
          <a:p>
            <a:r>
              <a:rPr lang="en-US" sz="3200" dirty="0"/>
              <a:t>Server load</a:t>
            </a:r>
          </a:p>
        </p:txBody>
      </p:sp>
      <p:cxnSp>
        <p:nvCxnSpPr>
          <p:cNvPr id="15" name="Straight Connector 14"/>
          <p:cNvCxnSpPr/>
          <p:nvPr/>
        </p:nvCxnSpPr>
        <p:spPr>
          <a:xfrm flipV="1">
            <a:off x="1273629" y="1063229"/>
            <a:ext cx="7282542" cy="3320993"/>
          </a:xfrm>
          <a:prstGeom prst="line">
            <a:avLst/>
          </a:prstGeom>
        </p:spPr>
        <p:style>
          <a:lnRef idx="2">
            <a:schemeClr val="accent1"/>
          </a:lnRef>
          <a:fillRef idx="0">
            <a:schemeClr val="accent1"/>
          </a:fillRef>
          <a:effectRef idx="1">
            <a:schemeClr val="accent1"/>
          </a:effectRef>
          <a:fontRef idx="minor">
            <a:schemeClr val="tx1"/>
          </a:fontRef>
        </p:style>
      </p:cxnSp>
      <p:sp>
        <p:nvSpPr>
          <p:cNvPr id="16" name="Cylinder 15"/>
          <p:cNvSpPr/>
          <p:nvPr/>
        </p:nvSpPr>
        <p:spPr>
          <a:xfrm>
            <a:off x="2498271" y="3796393"/>
            <a:ext cx="1175658" cy="57558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t>S</a:t>
            </a:r>
          </a:p>
        </p:txBody>
      </p:sp>
      <p:sp>
        <p:nvSpPr>
          <p:cNvPr id="17" name="Cylinder 16"/>
          <p:cNvSpPr/>
          <p:nvPr/>
        </p:nvSpPr>
        <p:spPr>
          <a:xfrm>
            <a:off x="4727121" y="2749324"/>
            <a:ext cx="1257300" cy="1616529"/>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t>M</a:t>
            </a:r>
          </a:p>
          <a:p>
            <a:pPr algn="ctr"/>
            <a:endParaRPr lang="en-US" dirty="0"/>
          </a:p>
        </p:txBody>
      </p:sp>
      <p:sp>
        <p:nvSpPr>
          <p:cNvPr id="18" name="Cylinder 17"/>
          <p:cNvSpPr/>
          <p:nvPr/>
        </p:nvSpPr>
        <p:spPr>
          <a:xfrm>
            <a:off x="6890657" y="1763486"/>
            <a:ext cx="1183822" cy="260236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t>L</a:t>
            </a:r>
          </a:p>
        </p:txBody>
      </p:sp>
      <p:sp>
        <p:nvSpPr>
          <p:cNvPr id="19" name="TextBox 18"/>
          <p:cNvSpPr txBox="1"/>
          <p:nvPr/>
        </p:nvSpPr>
        <p:spPr>
          <a:xfrm rot="19689496">
            <a:off x="6876802" y="716140"/>
            <a:ext cx="2395352" cy="1077218"/>
          </a:xfrm>
          <a:prstGeom prst="rect">
            <a:avLst/>
          </a:prstGeom>
          <a:noFill/>
        </p:spPr>
        <p:txBody>
          <a:bodyPr wrap="square" rtlCol="0">
            <a:spAutoFit/>
          </a:bodyPr>
          <a:lstStyle/>
          <a:p>
            <a:r>
              <a:rPr lang="en-US" sz="3200" dirty="0"/>
              <a:t>Concurrent Connections</a:t>
            </a:r>
          </a:p>
        </p:txBody>
      </p:sp>
      <p:sp>
        <p:nvSpPr>
          <p:cNvPr id="14" name="Rectangle: Folded Corner 13"/>
          <p:cNvSpPr/>
          <p:nvPr/>
        </p:nvSpPr>
        <p:spPr>
          <a:xfrm>
            <a:off x="3543300" y="930728"/>
            <a:ext cx="1959429" cy="1187904"/>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Application</a:t>
            </a:r>
          </a:p>
        </p:txBody>
      </p:sp>
      <p:cxnSp>
        <p:nvCxnSpPr>
          <p:cNvPr id="20" name="Connector: Curved 19"/>
          <p:cNvCxnSpPr>
            <a:endCxn id="16" idx="1"/>
          </p:cNvCxnSpPr>
          <p:nvPr/>
        </p:nvCxnSpPr>
        <p:spPr>
          <a:xfrm rot="5400000">
            <a:off x="2965677" y="2239056"/>
            <a:ext cx="1677761" cy="1436914"/>
          </a:xfrm>
          <a:prstGeom prst="curvedConnector3">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p:cNvCxnSpPr>
            <a:stCxn id="14" idx="2"/>
            <a:endCxn id="17" idx="1"/>
          </p:cNvCxnSpPr>
          <p:nvPr/>
        </p:nvCxnSpPr>
        <p:spPr>
          <a:xfrm rot="16200000" flipH="1">
            <a:off x="4624046" y="2017600"/>
            <a:ext cx="630692" cy="832757"/>
          </a:xfrm>
          <a:prstGeom prst="curvedConnector3">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p:cNvCxnSpPr>
            <a:stCxn id="14" idx="2"/>
            <a:endCxn id="18" idx="0"/>
          </p:cNvCxnSpPr>
          <p:nvPr/>
        </p:nvCxnSpPr>
        <p:spPr>
          <a:xfrm rot="5400000" flipH="1" flipV="1">
            <a:off x="5936201" y="572266"/>
            <a:ext cx="133180" cy="2959554"/>
          </a:xfrm>
          <a:prstGeom prst="curvedConnector5">
            <a:avLst>
              <a:gd name="adj1" fmla="val -128736"/>
              <a:gd name="adj2" fmla="val 56552"/>
              <a:gd name="adj3" fmla="val 228736"/>
            </a:avLst>
          </a:prstGeom>
          <a:ln w="38100">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318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6" grpId="0" animBg="1"/>
      <p:bldP spid="16" grpId="1" animBg="1"/>
      <p:bldP spid="17" grpId="0" animBg="1"/>
      <p:bldP spid="17" grpId="1" animBg="1"/>
      <p:bldP spid="18" grpId="0" animBg="1"/>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Isosceles Triangle 18"/>
          <p:cNvSpPr/>
          <p:nvPr/>
        </p:nvSpPr>
        <p:spPr>
          <a:xfrm>
            <a:off x="1273629" y="1145756"/>
            <a:ext cx="7282542" cy="3220097"/>
          </a:xfrm>
          <a:prstGeom prst="triangle">
            <a:avLst>
              <a:gd name="adj" fmla="val 10000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r"/>
            <a:r>
              <a:rPr lang="en-US" sz="3200" dirty="0"/>
              <a:t>Negative User Experience</a:t>
            </a:r>
          </a:p>
        </p:txBody>
      </p:sp>
      <p:sp>
        <p:nvSpPr>
          <p:cNvPr id="2" name="Title 1"/>
          <p:cNvSpPr>
            <a:spLocks noGrp="1"/>
          </p:cNvSpPr>
          <p:nvPr>
            <p:ph type="title"/>
          </p:nvPr>
        </p:nvSpPr>
        <p:spPr/>
        <p:txBody>
          <a:bodyPr>
            <a:normAutofit fontScale="90000"/>
          </a:bodyPr>
          <a:lstStyle/>
          <a:p>
            <a:r>
              <a:rPr lang="en-US" dirty="0"/>
              <a:t>RDBMS – Scale Vertical Single Server</a:t>
            </a:r>
          </a:p>
        </p:txBody>
      </p:sp>
      <p:sp>
        <p:nvSpPr>
          <p:cNvPr id="4" name="Footer Placeholder 3"/>
          <p:cNvSpPr>
            <a:spLocks noGrp="1"/>
          </p:cNvSpPr>
          <p:nvPr>
            <p:ph type="ftr" sz="quarter" idx="3"/>
          </p:nvPr>
        </p:nvSpPr>
        <p:spPr/>
        <p:txBody>
          <a:bodyPr/>
          <a:lstStyle/>
          <a:p>
            <a:r>
              <a:rPr lang="it-IT"/>
              <a:t>@_s_hari #Azure #DocumentDB </a:t>
            </a:r>
            <a:endParaRPr lang="en-US" dirty="0"/>
          </a:p>
        </p:txBody>
      </p:sp>
      <p:cxnSp>
        <p:nvCxnSpPr>
          <p:cNvPr id="6" name="Straight Arrow Connector 5"/>
          <p:cNvCxnSpPr/>
          <p:nvPr/>
        </p:nvCxnSpPr>
        <p:spPr>
          <a:xfrm flipV="1">
            <a:off x="1273630" y="4371976"/>
            <a:ext cx="7576457" cy="12246"/>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069771" y="4384222"/>
            <a:ext cx="3314700" cy="584775"/>
          </a:xfrm>
          <a:prstGeom prst="rect">
            <a:avLst/>
          </a:prstGeom>
          <a:noFill/>
        </p:spPr>
        <p:txBody>
          <a:bodyPr wrap="square" rtlCol="0">
            <a:spAutoFit/>
          </a:bodyPr>
          <a:lstStyle>
            <a:defPPr>
              <a:defRPr lang="en-US"/>
            </a:defPPr>
            <a:lvl1pPr>
              <a:defRPr sz="3200"/>
            </a:lvl1pPr>
          </a:lstStyle>
          <a:p>
            <a:r>
              <a:rPr lang="en-US" dirty="0"/>
              <a:t>Increase in Users</a:t>
            </a:r>
          </a:p>
        </p:txBody>
      </p:sp>
      <p:cxnSp>
        <p:nvCxnSpPr>
          <p:cNvPr id="11" name="Straight Arrow Connector 10"/>
          <p:cNvCxnSpPr/>
          <p:nvPr/>
        </p:nvCxnSpPr>
        <p:spPr>
          <a:xfrm flipV="1">
            <a:off x="1273629" y="930728"/>
            <a:ext cx="0" cy="34412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rot="16200000">
            <a:off x="-210327" y="2621096"/>
            <a:ext cx="2549592" cy="584775"/>
          </a:xfrm>
          <a:prstGeom prst="rect">
            <a:avLst/>
          </a:prstGeom>
          <a:noFill/>
        </p:spPr>
        <p:txBody>
          <a:bodyPr wrap="square" rtlCol="0">
            <a:spAutoFit/>
          </a:bodyPr>
          <a:lstStyle/>
          <a:p>
            <a:r>
              <a:rPr lang="en-US" sz="3200" dirty="0"/>
              <a:t>Server load</a:t>
            </a:r>
          </a:p>
        </p:txBody>
      </p:sp>
      <p:cxnSp>
        <p:nvCxnSpPr>
          <p:cNvPr id="15" name="Straight Connector 14"/>
          <p:cNvCxnSpPr/>
          <p:nvPr/>
        </p:nvCxnSpPr>
        <p:spPr>
          <a:xfrm flipV="1">
            <a:off x="1273630" y="930728"/>
            <a:ext cx="7870371" cy="3453495"/>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rot="19689496">
            <a:off x="6876802" y="716140"/>
            <a:ext cx="2395352" cy="1077218"/>
          </a:xfrm>
          <a:prstGeom prst="rect">
            <a:avLst/>
          </a:prstGeom>
          <a:noFill/>
        </p:spPr>
        <p:txBody>
          <a:bodyPr wrap="square" rtlCol="0">
            <a:spAutoFit/>
          </a:bodyPr>
          <a:lstStyle/>
          <a:p>
            <a:r>
              <a:rPr lang="en-US" sz="3200" dirty="0"/>
              <a:t>Concurrent Connections</a:t>
            </a:r>
          </a:p>
        </p:txBody>
      </p:sp>
      <p:sp>
        <p:nvSpPr>
          <p:cNvPr id="3" name="Isosceles Triangle 2"/>
          <p:cNvSpPr/>
          <p:nvPr/>
        </p:nvSpPr>
        <p:spPr>
          <a:xfrm>
            <a:off x="1273629" y="2427243"/>
            <a:ext cx="4349931" cy="1932487"/>
          </a:xfrm>
          <a:prstGeom prst="triangle">
            <a:avLst>
              <a:gd name="adj" fmla="val 100000"/>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a:t>Postive</a:t>
            </a:r>
            <a:r>
              <a:rPr lang="en-US" sz="3200" dirty="0"/>
              <a:t> User Experience</a:t>
            </a:r>
          </a:p>
        </p:txBody>
      </p:sp>
      <p:cxnSp>
        <p:nvCxnSpPr>
          <p:cNvPr id="14" name="Straight Connector 13"/>
          <p:cNvCxnSpPr/>
          <p:nvPr/>
        </p:nvCxnSpPr>
        <p:spPr>
          <a:xfrm>
            <a:off x="1273630" y="2427243"/>
            <a:ext cx="7576457"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650671" y="1947399"/>
            <a:ext cx="3314700" cy="584775"/>
          </a:xfrm>
          <a:prstGeom prst="rect">
            <a:avLst/>
          </a:prstGeom>
          <a:noFill/>
        </p:spPr>
        <p:txBody>
          <a:bodyPr wrap="square" rtlCol="0">
            <a:spAutoFit/>
          </a:bodyPr>
          <a:lstStyle>
            <a:defPPr>
              <a:defRPr lang="en-US"/>
            </a:defPPr>
            <a:lvl1pPr>
              <a:defRPr sz="3200"/>
            </a:lvl1pPr>
          </a:lstStyle>
          <a:p>
            <a:r>
              <a:rPr lang="en-US" dirty="0"/>
              <a:t>Server efficiency</a:t>
            </a:r>
          </a:p>
        </p:txBody>
      </p:sp>
      <p:sp>
        <p:nvSpPr>
          <p:cNvPr id="21" name="TextBox 20"/>
          <p:cNvSpPr txBox="1"/>
          <p:nvPr/>
        </p:nvSpPr>
        <p:spPr>
          <a:xfrm>
            <a:off x="1974074" y="2713412"/>
            <a:ext cx="1797827" cy="1077218"/>
          </a:xfrm>
          <a:prstGeom prst="rect">
            <a:avLst/>
          </a:prstGeom>
          <a:noFill/>
        </p:spPr>
        <p:txBody>
          <a:bodyPr wrap="square" rtlCol="0">
            <a:spAutoFit/>
          </a:bodyPr>
          <a:lstStyle>
            <a:defPPr>
              <a:defRPr lang="en-US"/>
            </a:defPPr>
            <a:lvl1pPr>
              <a:defRPr sz="3200"/>
            </a:lvl1pPr>
          </a:lstStyle>
          <a:p>
            <a:r>
              <a:rPr lang="en-US" b="1" dirty="0"/>
              <a:t>Unused</a:t>
            </a:r>
          </a:p>
          <a:p>
            <a:r>
              <a:rPr lang="en-US" b="1" dirty="0"/>
              <a:t>Capacity</a:t>
            </a:r>
          </a:p>
        </p:txBody>
      </p:sp>
    </p:spTree>
    <p:extLst>
      <p:ext uri="{BB962C8B-B14F-4D97-AF65-F5344CB8AC3E}">
        <p14:creationId xmlns:p14="http://schemas.microsoft.com/office/powerpoint/2010/main" val="296312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animBg="1"/>
      <p:bldP spid="20" grpId="0"/>
      <p:bldP spid="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NoSQL basics</a:t>
            </a:r>
            <a:endParaRPr lang="en-US" dirty="0"/>
          </a:p>
        </p:txBody>
      </p:sp>
      <p:sp>
        <p:nvSpPr>
          <p:cNvPr id="3" name="Content Placeholder 2"/>
          <p:cNvSpPr>
            <a:spLocks noGrp="1"/>
          </p:cNvSpPr>
          <p:nvPr>
            <p:ph idx="1"/>
          </p:nvPr>
        </p:nvSpPr>
        <p:spPr/>
        <p:txBody>
          <a:bodyPr/>
          <a:lstStyle/>
          <a:p>
            <a:r>
              <a:rPr lang="en-US" dirty="0" smtClean="0"/>
              <a:t>CAP Theorem</a:t>
            </a:r>
          </a:p>
          <a:p>
            <a:pPr lvl="1"/>
            <a:r>
              <a:rPr lang="en-US" dirty="0" smtClean="0"/>
              <a:t>Consistency, Availability and </a:t>
            </a:r>
            <a:r>
              <a:rPr lang="en-US" dirty="0" err="1" smtClean="0"/>
              <a:t>Parititioning</a:t>
            </a:r>
            <a:endParaRPr lang="en-US" dirty="0" smtClean="0"/>
          </a:p>
          <a:p>
            <a:r>
              <a:rPr lang="en-US" dirty="0" smtClean="0"/>
              <a:t>3Vs</a:t>
            </a:r>
          </a:p>
          <a:p>
            <a:pPr lvl="1"/>
            <a:r>
              <a:rPr lang="en-US" dirty="0" smtClean="0"/>
              <a:t>Volume, Velocity and Variety</a:t>
            </a:r>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18734813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3229"/>
          </a:xfrm>
        </p:spPr>
        <p:txBody>
          <a:bodyPr>
            <a:normAutofit fontScale="90000"/>
          </a:bodyPr>
          <a:lstStyle/>
          <a:p>
            <a:r>
              <a:rPr lang="en-US" dirty="0"/>
              <a:t>CAP Reality 1 – </a:t>
            </a:r>
            <a:r>
              <a:rPr lang="en-US" dirty="0" err="1"/>
              <a:t>Consistent+Partition</a:t>
            </a:r>
            <a:r>
              <a:rPr lang="en-US" dirty="0"/>
              <a:t> Tolerant</a:t>
            </a:r>
          </a:p>
        </p:txBody>
      </p:sp>
      <p:sp>
        <p:nvSpPr>
          <p:cNvPr id="4" name="Footer Placeholder 3"/>
          <p:cNvSpPr>
            <a:spLocks noGrp="1"/>
          </p:cNvSpPr>
          <p:nvPr>
            <p:ph type="ftr" sz="quarter" idx="3"/>
          </p:nvPr>
        </p:nvSpPr>
        <p:spPr/>
        <p:txBody>
          <a:bodyPr/>
          <a:lstStyle/>
          <a:p>
            <a:r>
              <a:rPr lang="it-IT"/>
              <a:t>@_s_hari #Azure #DocumentDB </a:t>
            </a:r>
            <a:endParaRPr lang="en-US" dirty="0"/>
          </a:p>
        </p:txBody>
      </p:sp>
      <p:pic>
        <p:nvPicPr>
          <p:cNvPr id="5" name="Picture 4"/>
          <p:cNvPicPr>
            <a:picLocks noChangeAspect="1"/>
          </p:cNvPicPr>
          <p:nvPr/>
        </p:nvPicPr>
        <p:blipFill>
          <a:blip r:embed="rId3"/>
          <a:stretch>
            <a:fillRect/>
          </a:stretch>
        </p:blipFill>
        <p:spPr>
          <a:xfrm>
            <a:off x="2009936" y="1161146"/>
            <a:ext cx="5078408" cy="3278408"/>
          </a:xfrm>
          <a:prstGeom prst="rect">
            <a:avLst/>
          </a:prstGeom>
        </p:spPr>
      </p:pic>
    </p:spTree>
    <p:extLst>
      <p:ext uri="{BB962C8B-B14F-4D97-AF65-F5344CB8AC3E}">
        <p14:creationId xmlns:p14="http://schemas.microsoft.com/office/powerpoint/2010/main" val="2705761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3229"/>
          </a:xfrm>
        </p:spPr>
        <p:txBody>
          <a:bodyPr>
            <a:normAutofit fontScale="90000"/>
          </a:bodyPr>
          <a:lstStyle/>
          <a:p>
            <a:r>
              <a:rPr lang="en-US" dirty="0"/>
              <a:t>CAP Reality 2 – Availability + Partition Tolerant </a:t>
            </a:r>
          </a:p>
        </p:txBody>
      </p:sp>
      <p:sp>
        <p:nvSpPr>
          <p:cNvPr id="4" name="Footer Placeholder 3"/>
          <p:cNvSpPr>
            <a:spLocks noGrp="1"/>
          </p:cNvSpPr>
          <p:nvPr>
            <p:ph type="ftr" sz="quarter" idx="3"/>
          </p:nvPr>
        </p:nvSpPr>
        <p:spPr/>
        <p:txBody>
          <a:bodyPr/>
          <a:lstStyle/>
          <a:p>
            <a:r>
              <a:rPr lang="it-IT"/>
              <a:t>@_s_hari #Azure #DocumentDB </a:t>
            </a:r>
            <a:endParaRPr lang="en-US" dirty="0"/>
          </a:p>
        </p:txBody>
      </p:sp>
      <p:pic>
        <p:nvPicPr>
          <p:cNvPr id="5" name="Picture 4" descr="AP Theorem Trade-offs AP">
            <a:hlinkClick r:id="rId3"/>
          </p:cNvPr>
          <p:cNvPicPr/>
          <p:nvPr/>
        </p:nvPicPr>
        <p:blipFill>
          <a:blip r:embed="rId4"/>
          <a:srcRect/>
          <a:stretch>
            <a:fillRect/>
          </a:stretch>
        </p:blipFill>
        <p:spPr bwMode="auto">
          <a:xfrm>
            <a:off x="1693636" y="1022577"/>
            <a:ext cx="5756729" cy="3744686"/>
          </a:xfrm>
          <a:prstGeom prst="rect">
            <a:avLst/>
          </a:prstGeom>
          <a:noFill/>
          <a:ln w="9525">
            <a:noFill/>
            <a:miter lim="800000"/>
            <a:headEnd/>
            <a:tailEnd/>
          </a:ln>
        </p:spPr>
      </p:pic>
    </p:spTree>
    <p:extLst>
      <p:ext uri="{BB962C8B-B14F-4D97-AF65-F5344CB8AC3E}">
        <p14:creationId xmlns:p14="http://schemas.microsoft.com/office/powerpoint/2010/main" val="8091438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dirty="0" smtClean="0"/>
              <a:t>3Vs</a:t>
            </a:r>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pic>
        <p:nvPicPr>
          <p:cNvPr id="2050" name="Picture 2" descr="The 3Vs of big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705" y="715877"/>
            <a:ext cx="7139747" cy="4016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375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Document DB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Fully managed Azure-based </a:t>
            </a:r>
            <a:r>
              <a:rPr lang="en-US" dirty="0"/>
              <a:t>NoSQL </a:t>
            </a:r>
            <a:r>
              <a:rPr lang="en-US" dirty="0" smtClean="0"/>
              <a:t>document database-as-a-service </a:t>
            </a:r>
          </a:p>
          <a:p>
            <a:r>
              <a:rPr lang="en-US" dirty="0" smtClean="0"/>
              <a:t>Built </a:t>
            </a:r>
            <a:r>
              <a:rPr lang="en-US" dirty="0"/>
              <a:t>for fast and predictable performance, high availability, automatic scaling, and ease of </a:t>
            </a:r>
            <a:r>
              <a:rPr lang="en-US" dirty="0" smtClean="0"/>
              <a:t>development</a:t>
            </a:r>
          </a:p>
          <a:p>
            <a:r>
              <a:rPr lang="en-US" dirty="0" smtClean="0"/>
              <a:t>Allows flexible </a:t>
            </a:r>
            <a:r>
              <a:rPr lang="en-US" dirty="0"/>
              <a:t>data model, consistent low latencies, and rich query </a:t>
            </a:r>
            <a:r>
              <a:rPr lang="en-US" dirty="0" smtClean="0"/>
              <a:t>capabilities</a:t>
            </a:r>
          </a:p>
          <a:p>
            <a:r>
              <a:rPr lang="en-US" dirty="0" smtClean="0"/>
              <a:t>Great </a:t>
            </a:r>
            <a:r>
              <a:rPr lang="en-US" dirty="0"/>
              <a:t>fit for web, mobile, gaming, and </a:t>
            </a:r>
            <a:r>
              <a:rPr lang="en-US" dirty="0" err="1"/>
              <a:t>IoT</a:t>
            </a:r>
            <a:r>
              <a:rPr lang="en-US" dirty="0"/>
              <a:t>, and many other applications that need seamless </a:t>
            </a:r>
            <a:r>
              <a:rPr lang="en-US" dirty="0" smtClean="0"/>
              <a:t>scale</a:t>
            </a:r>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35082204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28588"/>
            <a:ext cx="3657600"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4255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438150"/>
            <a:ext cx="63341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73292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75" y="1958975"/>
            <a:ext cx="6775450" cy="122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99363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82004"/>
            <a:ext cx="8229600" cy="3030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464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1204913"/>
            <a:ext cx="72866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4659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25" y="0"/>
            <a:ext cx="2444750" cy="516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0920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2475" y="0"/>
            <a:ext cx="2559050"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248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it-IT"/>
              <a:t>@_s_hari #Azure #DocumentDB </a:t>
            </a:r>
            <a:endParaRPr lang="en-US" dirty="0"/>
          </a:p>
        </p:txBody>
      </p:sp>
      <p:pic>
        <p:nvPicPr>
          <p:cNvPr id="5" name="Picture 4"/>
          <p:cNvPicPr>
            <a:picLocks noChangeAspect="1"/>
          </p:cNvPicPr>
          <p:nvPr/>
        </p:nvPicPr>
        <p:blipFill>
          <a:blip r:embed="rId3"/>
          <a:stretch>
            <a:fillRect/>
          </a:stretch>
        </p:blipFill>
        <p:spPr>
          <a:xfrm>
            <a:off x="457200" y="1223461"/>
            <a:ext cx="8045116" cy="3267421"/>
          </a:xfrm>
          <a:prstGeom prst="rect">
            <a:avLst/>
          </a:prstGeom>
        </p:spPr>
      </p:pic>
    </p:spTree>
    <p:extLst>
      <p:ext uri="{BB962C8B-B14F-4D97-AF65-F5344CB8AC3E}">
        <p14:creationId xmlns:p14="http://schemas.microsoft.com/office/powerpoint/2010/main" val="4090306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82"/>
            <a:ext cx="8229600" cy="857250"/>
          </a:xfrm>
        </p:spPr>
        <p:txBody>
          <a:bodyPr/>
          <a:lstStyle/>
          <a:p>
            <a:r>
              <a:rPr lang="en-US" dirty="0" smtClean="0"/>
              <a:t>Why use Azure Document DB</a:t>
            </a:r>
            <a:endParaRPr lang="en-US" dirty="0"/>
          </a:p>
        </p:txBody>
      </p:sp>
      <p:sp>
        <p:nvSpPr>
          <p:cNvPr id="3" name="Content Placeholder 2"/>
          <p:cNvSpPr>
            <a:spLocks noGrp="1"/>
          </p:cNvSpPr>
          <p:nvPr>
            <p:ph idx="1"/>
          </p:nvPr>
        </p:nvSpPr>
        <p:spPr>
          <a:xfrm>
            <a:off x="457200" y="809626"/>
            <a:ext cx="8229600" cy="3784997"/>
          </a:xfrm>
        </p:spPr>
        <p:txBody>
          <a:bodyPr>
            <a:normAutofit fontScale="92500" lnSpcReduction="10000"/>
          </a:bodyPr>
          <a:lstStyle/>
          <a:p>
            <a:r>
              <a:rPr lang="en-US" dirty="0" smtClean="0"/>
              <a:t>Allows SQL</a:t>
            </a:r>
          </a:p>
          <a:p>
            <a:r>
              <a:rPr lang="en-US" dirty="0"/>
              <a:t>CRUD friendly</a:t>
            </a:r>
          </a:p>
          <a:p>
            <a:r>
              <a:rPr lang="en-US" dirty="0"/>
              <a:t>JSON </a:t>
            </a:r>
            <a:r>
              <a:rPr lang="en-US" dirty="0" smtClean="0"/>
              <a:t>data</a:t>
            </a:r>
            <a:endParaRPr lang="en-US" dirty="0"/>
          </a:p>
          <a:p>
            <a:r>
              <a:rPr lang="en-US" dirty="0" smtClean="0"/>
              <a:t>SP</a:t>
            </a:r>
            <a:r>
              <a:rPr lang="en-US" dirty="0"/>
              <a:t>, UDF, Triggers</a:t>
            </a:r>
          </a:p>
          <a:p>
            <a:r>
              <a:rPr lang="en-US" dirty="0" smtClean="0"/>
              <a:t>JS/MongoDB friendly</a:t>
            </a:r>
            <a:endParaRPr lang="en-US" dirty="0"/>
          </a:p>
          <a:p>
            <a:r>
              <a:rPr lang="en-US" dirty="0" smtClean="0"/>
              <a:t>*Some ACID*</a:t>
            </a:r>
            <a:endParaRPr lang="en-US" dirty="0"/>
          </a:p>
          <a:p>
            <a:r>
              <a:rPr lang="en-US" dirty="0" smtClean="0"/>
              <a:t>.</a:t>
            </a:r>
            <a:r>
              <a:rPr lang="en-US" dirty="0"/>
              <a:t>NET and SQL </a:t>
            </a:r>
            <a:r>
              <a:rPr lang="en-US" dirty="0" smtClean="0"/>
              <a:t>Server dev friendly</a:t>
            </a:r>
            <a:endParaRPr lang="en-US" dirty="0"/>
          </a:p>
        </p:txBody>
      </p:sp>
      <p:sp>
        <p:nvSpPr>
          <p:cNvPr id="4" name="Footer Placeholder 3"/>
          <p:cNvSpPr>
            <a:spLocks noGrp="1"/>
          </p:cNvSpPr>
          <p:nvPr>
            <p:ph type="ftr" sz="quarter" idx="3"/>
          </p:nvPr>
        </p:nvSpPr>
        <p:spPr/>
        <p:txBody>
          <a:bodyPr/>
          <a:lstStyle/>
          <a:p>
            <a:r>
              <a:rPr lang="it-IT" smtClean="0">
                <a:solidFill>
                  <a:srgbClr val="4F81BD"/>
                </a:solidFill>
              </a:rPr>
              <a:t>@_s_hari #Azure #DocumentDB </a:t>
            </a:r>
            <a:endParaRPr lang="en-US" dirty="0">
              <a:solidFill>
                <a:srgbClr val="4F81BD"/>
              </a:solidFill>
            </a:endParaRPr>
          </a:p>
        </p:txBody>
      </p:sp>
    </p:spTree>
    <p:extLst>
      <p:ext uri="{BB962C8B-B14F-4D97-AF65-F5344CB8AC3E}">
        <p14:creationId xmlns:p14="http://schemas.microsoft.com/office/powerpoint/2010/main" val="3903815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2804160" cy="4350781"/>
          </a:xfrm>
        </p:spPr>
        <p:txBody>
          <a:bodyPr>
            <a:normAutofit/>
          </a:bodyPr>
          <a:lstStyle/>
          <a:p>
            <a:r>
              <a:rPr lang="en-US" dirty="0" smtClean="0"/>
              <a:t>TCO:</a:t>
            </a:r>
            <a:br>
              <a:rPr lang="en-US" dirty="0" smtClean="0"/>
            </a:br>
            <a:r>
              <a:rPr lang="en-US" dirty="0" smtClean="0"/>
              <a:t>Total cost of (non) ownership</a:t>
            </a:r>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481" y="78099"/>
            <a:ext cx="5229224" cy="4577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580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1241821"/>
          </a:xfrm>
        </p:spPr>
        <p:txBody>
          <a:bodyPr>
            <a:normAutofit fontScale="90000"/>
          </a:bodyPr>
          <a:lstStyle/>
          <a:p>
            <a:r>
              <a:rPr lang="en-US" dirty="0" smtClean="0"/>
              <a:t>Azure products compatible with </a:t>
            </a:r>
            <a:r>
              <a:rPr lang="en-US" dirty="0" err="1" smtClean="0"/>
              <a:t>DocumentDB</a:t>
            </a:r>
            <a:r>
              <a:rPr lang="en-US" dirty="0" smtClean="0"/>
              <a:t> </a:t>
            </a:r>
            <a:endParaRPr lang="en-US" dirty="0"/>
          </a:p>
        </p:txBody>
      </p:sp>
      <p:sp>
        <p:nvSpPr>
          <p:cNvPr id="3" name="Content Placeholder 2"/>
          <p:cNvSpPr>
            <a:spLocks noGrp="1"/>
          </p:cNvSpPr>
          <p:nvPr>
            <p:ph idx="1"/>
          </p:nvPr>
        </p:nvSpPr>
        <p:spPr>
          <a:xfrm>
            <a:off x="457200" y="1676401"/>
            <a:ext cx="8229600" cy="2918222"/>
          </a:xfrm>
        </p:spPr>
        <p:txBody>
          <a:bodyPr>
            <a:normAutofit lnSpcReduction="10000"/>
          </a:bodyPr>
          <a:lstStyle/>
          <a:p>
            <a:r>
              <a:rPr lang="en-US" dirty="0"/>
              <a:t>Azure </a:t>
            </a:r>
            <a:r>
              <a:rPr lang="en-US" dirty="0" smtClean="0"/>
              <a:t>Search</a:t>
            </a:r>
            <a:endParaRPr lang="en-US" dirty="0"/>
          </a:p>
          <a:p>
            <a:r>
              <a:rPr lang="en-US" dirty="0"/>
              <a:t>Azure App </a:t>
            </a:r>
            <a:r>
              <a:rPr lang="en-US" dirty="0" smtClean="0"/>
              <a:t>Services</a:t>
            </a:r>
            <a:endParaRPr lang="en-US" dirty="0"/>
          </a:p>
          <a:p>
            <a:r>
              <a:rPr lang="en-US" dirty="0"/>
              <a:t>Azure Blob </a:t>
            </a:r>
            <a:r>
              <a:rPr lang="en-US" dirty="0" smtClean="0"/>
              <a:t>Storage</a:t>
            </a:r>
            <a:endParaRPr lang="en-US" dirty="0"/>
          </a:p>
          <a:p>
            <a:r>
              <a:rPr lang="en-US" dirty="0"/>
              <a:t>Azure SQL </a:t>
            </a:r>
            <a:r>
              <a:rPr lang="en-US" dirty="0" smtClean="0"/>
              <a:t>Database</a:t>
            </a:r>
            <a:endParaRPr lang="en-US" dirty="0"/>
          </a:p>
          <a:p>
            <a:r>
              <a:rPr lang="en-US" dirty="0"/>
              <a:t>Azure Machine </a:t>
            </a:r>
            <a:r>
              <a:rPr lang="en-US" dirty="0" smtClean="0"/>
              <a:t>Learning</a:t>
            </a:r>
            <a:endParaRPr lang="en-US" dirty="0"/>
          </a:p>
        </p:txBody>
      </p:sp>
      <p:sp>
        <p:nvSpPr>
          <p:cNvPr id="4" name="Footer Placeholder 3"/>
          <p:cNvSpPr>
            <a:spLocks noGrp="1"/>
          </p:cNvSpPr>
          <p:nvPr>
            <p:ph type="ftr" sz="quarter" idx="3"/>
          </p:nvPr>
        </p:nvSpPr>
        <p:spPr/>
        <p:txBody>
          <a:bodyPr/>
          <a:lstStyle/>
          <a:p>
            <a:r>
              <a:rPr lang="it-IT" smtClean="0"/>
              <a:t>@_s_hari #Azure #DocumentDB </a:t>
            </a:r>
            <a:endParaRPr lang="en-US" dirty="0"/>
          </a:p>
        </p:txBody>
      </p:sp>
    </p:spTree>
    <p:extLst>
      <p:ext uri="{BB962C8B-B14F-4D97-AF65-F5344CB8AC3E}">
        <p14:creationId xmlns:p14="http://schemas.microsoft.com/office/powerpoint/2010/main" val="931048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31171</TotalTime>
  <Words>3696</Words>
  <Application>Microsoft Office PowerPoint</Application>
  <PresentationFormat>On-screen Show (16:9)</PresentationFormat>
  <Paragraphs>503</Paragraphs>
  <Slides>56</Slides>
  <Notes>34</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PowerPoint Presentation</vt:lpstr>
      <vt:lpstr>From SQL to NoSQL in 10 minutes with Azure DocumentDB</vt:lpstr>
      <vt:lpstr>PowerPoint Presentation</vt:lpstr>
      <vt:lpstr>Agenda</vt:lpstr>
      <vt:lpstr>Azure Document DB</vt:lpstr>
      <vt:lpstr>PowerPoint Presentation</vt:lpstr>
      <vt:lpstr>Why use Azure Document DB</vt:lpstr>
      <vt:lpstr>TCO: Total cost of (non) ownership</vt:lpstr>
      <vt:lpstr>Azure products compatible with DocumentDB </vt:lpstr>
      <vt:lpstr>When to not use Azure DocumentDB</vt:lpstr>
      <vt:lpstr>Azure DocumentDB Resources</vt:lpstr>
      <vt:lpstr>Let’s code</vt:lpstr>
      <vt:lpstr>PowerPoint Presentation</vt:lpstr>
      <vt:lpstr>PowerPoint Presentation</vt:lpstr>
      <vt:lpstr>PowerPoint Presentation</vt:lpstr>
      <vt:lpstr>PowerPoint Presentation</vt:lpstr>
      <vt:lpstr>Scale horizontal many servers</vt:lpstr>
      <vt:lpstr>CAP Theorem</vt:lpstr>
      <vt:lpstr>Consistency</vt:lpstr>
      <vt:lpstr>Throughput</vt:lpstr>
      <vt:lpstr>Throughput</vt:lpstr>
      <vt:lpstr>Partitions</vt:lpstr>
      <vt:lpstr>Indexing</vt:lpstr>
      <vt:lpstr>PowerPoint Presentation</vt:lpstr>
      <vt:lpstr>Query your data</vt:lpstr>
      <vt:lpstr>Use cases</vt:lpstr>
      <vt:lpstr>Limits</vt:lpstr>
      <vt:lpstr>Document Studio</vt:lpstr>
      <vt:lpstr>Migration tool</vt:lpstr>
      <vt:lpstr>Partitions</vt:lpstr>
      <vt:lpstr>PowerPoint Presentation</vt:lpstr>
      <vt:lpstr>SQL v/s NoSQL</vt:lpstr>
      <vt:lpstr>SQL or NoSQL</vt:lpstr>
      <vt:lpstr>Types of NoSQL</vt:lpstr>
      <vt:lpstr>NoSQL on Azure</vt:lpstr>
      <vt:lpstr>Stored Proc!</vt:lpstr>
      <vt:lpstr>Collections - Tiers</vt:lpstr>
      <vt:lpstr>Collections - Throughput</vt:lpstr>
      <vt:lpstr>Collections - Throughput</vt:lpstr>
      <vt:lpstr>NoSQL</vt:lpstr>
      <vt:lpstr>RDBMS – Reads, Writes, data shredding and reassembling</vt:lpstr>
      <vt:lpstr>RDBMS – read operation – takes six rows from three tables</vt:lpstr>
      <vt:lpstr>NoSQL – 6 rows of data, no joins, one fetch</vt:lpstr>
      <vt:lpstr>RDBMS – Scale Vertical Single Server</vt:lpstr>
      <vt:lpstr>RDBMS – Scale Vertical Single Server</vt:lpstr>
      <vt:lpstr>Some NoSQL basics</vt:lpstr>
      <vt:lpstr>CAP Reality 1 – Consistent+Partition Tolerant</vt:lpstr>
      <vt:lpstr>CAP Reality 2 – Availability + Partition Tolerant </vt:lpstr>
      <vt:lpstr>3Vs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Spectrum Bridge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DocumentDB</dc:title>
  <dc:creator>Santosh</dc:creator>
  <cp:lastModifiedBy>santosh</cp:lastModifiedBy>
  <cp:revision>137</cp:revision>
  <dcterms:created xsi:type="dcterms:W3CDTF">2016-05-10T16:54:48Z</dcterms:created>
  <dcterms:modified xsi:type="dcterms:W3CDTF">2017-04-16T01:53:14Z</dcterms:modified>
</cp:coreProperties>
</file>