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69" r:id="rId3"/>
    <p:sldId id="270" r:id="rId4"/>
    <p:sldId id="271" r:id="rId5"/>
    <p:sldId id="272" r:id="rId6"/>
    <p:sldId id="294" r:id="rId7"/>
    <p:sldId id="281" r:id="rId8"/>
    <p:sldId id="295" r:id="rId9"/>
    <p:sldId id="277" r:id="rId10"/>
    <p:sldId id="283" r:id="rId11"/>
    <p:sldId id="282" r:id="rId12"/>
    <p:sldId id="284" r:id="rId13"/>
    <p:sldId id="290" r:id="rId14"/>
    <p:sldId id="289" r:id="rId15"/>
    <p:sldId id="288" r:id="rId16"/>
    <p:sldId id="291" r:id="rId17"/>
    <p:sldId id="258" r:id="rId18"/>
    <p:sldId id="261" r:id="rId19"/>
    <p:sldId id="262" r:id="rId20"/>
    <p:sldId id="263" r:id="rId21"/>
    <p:sldId id="292" r:id="rId22"/>
    <p:sldId id="293" r:id="rId23"/>
    <p:sldId id="264" r:id="rId24"/>
    <p:sldId id="265" r:id="rId25"/>
    <p:sldId id="267" r:id="rId26"/>
    <p:sldId id="268" r:id="rId27"/>
    <p:sldId id="273" r:id="rId28"/>
    <p:sldId id="276" r:id="rId29"/>
    <p:sldId id="279" r:id="rId30"/>
    <p:sldId id="280" r:id="rId31"/>
    <p:sldId id="278" r:id="rId32"/>
    <p:sldId id="275" r:id="rId33"/>
    <p:sldId id="274" r:id="rId34"/>
    <p:sldId id="257"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84698" autoAdjust="0"/>
  </p:normalViewPr>
  <p:slideViewPr>
    <p:cSldViewPr snapToGrid="0" snapToObjects="1">
      <p:cViewPr>
        <p:scale>
          <a:sx n="75" d="100"/>
          <a:sy n="75" d="100"/>
        </p:scale>
        <p:origin x="-1350" y="-4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943B20-FF5F-9F4C-9C3B-751964AABC63}" type="datetimeFigureOut">
              <a:rPr lang="en-US" smtClean="0"/>
              <a:pPr/>
              <a:t>5/15/2016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A74EB7-E119-5248-8757-67D0A4A95B3B}" type="slidenum">
              <a:rPr lang="en-US" smtClean="0"/>
              <a:pPr/>
              <a:t>‹#›</a:t>
            </a:fld>
            <a:endParaRPr lang="en-US"/>
          </a:p>
        </p:txBody>
      </p:sp>
    </p:spTree>
    <p:extLst>
      <p:ext uri="{BB962C8B-B14F-4D97-AF65-F5344CB8AC3E}">
        <p14:creationId xmlns:p14="http://schemas.microsoft.com/office/powerpoint/2010/main" val="986190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74EB7-E119-5248-8757-67D0A4A95B3B}" type="slidenum">
              <a:rPr lang="en-US" smtClean="0"/>
              <a:pPr/>
              <a:t>2</a:t>
            </a:fld>
            <a:endParaRPr lang="en-US"/>
          </a:p>
        </p:txBody>
      </p:sp>
    </p:spTree>
    <p:extLst>
      <p:ext uri="{BB962C8B-B14F-4D97-AF65-F5344CB8AC3E}">
        <p14:creationId xmlns:p14="http://schemas.microsoft.com/office/powerpoint/2010/main" val="223773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Account</a:t>
            </a:r>
          </a:p>
          <a:p>
            <a:r>
              <a:rPr lang="en-US" dirty="0" smtClean="0"/>
              <a:t>Logical container (no cost)</a:t>
            </a:r>
          </a:p>
          <a:p>
            <a:r>
              <a:rPr lang="en-US" dirty="0" smtClean="0"/>
              <a:t>Provides keys and resource location for databases and contents</a:t>
            </a:r>
          </a:p>
          <a:p>
            <a:r>
              <a:rPr lang="en-US" dirty="0" smtClean="0"/>
              <a:t>Create db account and view keys</a:t>
            </a:r>
          </a:p>
        </p:txBody>
      </p:sp>
      <p:sp>
        <p:nvSpPr>
          <p:cNvPr id="4" name="Slide Number Placeholder 3"/>
          <p:cNvSpPr>
            <a:spLocks noGrp="1"/>
          </p:cNvSpPr>
          <p:nvPr>
            <p:ph type="sldNum" sz="quarter" idx="10"/>
          </p:nvPr>
        </p:nvSpPr>
        <p:spPr/>
        <p:txBody>
          <a:bodyPr/>
          <a:lstStyle/>
          <a:p>
            <a:fld id="{00A74EB7-E119-5248-8757-67D0A4A95B3B}"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Database</a:t>
            </a:r>
          </a:p>
          <a:p>
            <a:r>
              <a:rPr lang="en-US" dirty="0" smtClean="0"/>
              <a:t>Logical container (no cost)</a:t>
            </a:r>
          </a:p>
          <a:p>
            <a:r>
              <a:rPr lang="en-US" dirty="0" smtClean="0"/>
              <a:t>Contains collections of documents, users </a:t>
            </a:r>
            <a:r>
              <a:rPr lang="en-US" smtClean="0"/>
              <a:t>and permissions</a:t>
            </a:r>
            <a:endParaRPr lang="en-US" dirty="0" smtClean="0"/>
          </a:p>
        </p:txBody>
      </p:sp>
      <p:sp>
        <p:nvSpPr>
          <p:cNvPr id="4" name="Slide Number Placeholder 3"/>
          <p:cNvSpPr>
            <a:spLocks noGrp="1"/>
          </p:cNvSpPr>
          <p:nvPr>
            <p:ph type="sldNum" sz="quarter" idx="10"/>
          </p:nvPr>
        </p:nvSpPr>
        <p:spPr/>
        <p:txBody>
          <a:bodyPr/>
          <a:lstStyle/>
          <a:p>
            <a:fld id="{00A74EB7-E119-5248-8757-67D0A4A95B3B}"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Collection</a:t>
            </a:r>
          </a:p>
          <a:p>
            <a:r>
              <a:rPr lang="en-US" b="0" dirty="0" smtClean="0"/>
              <a:t>Physical entity (paid)</a:t>
            </a:r>
          </a:p>
          <a:p>
            <a:r>
              <a:rPr lang="en-US" b="0" dirty="0" smtClean="0"/>
              <a:t>Different pricing tiers</a:t>
            </a:r>
          </a:p>
          <a:p>
            <a:r>
              <a:rPr lang="en-US" sz="1200" kern="1200" dirty="0" smtClean="0">
                <a:solidFill>
                  <a:schemeClr val="tx1"/>
                </a:solidFill>
                <a:latin typeface="+mn-lt"/>
                <a:ea typeface="+mn-ea"/>
                <a:cs typeface="+mn-cs"/>
              </a:rPr>
              <a:t>container of JSON documents and the associated JavaScript application logic – (stored proc, trigger, UDF)</a:t>
            </a:r>
          </a:p>
          <a:p>
            <a:endParaRPr lang="en-US" b="0" dirty="0" smtClean="0"/>
          </a:p>
        </p:txBody>
      </p:sp>
      <p:sp>
        <p:nvSpPr>
          <p:cNvPr id="4" name="Slide Number Placeholder 3"/>
          <p:cNvSpPr>
            <a:spLocks noGrp="1"/>
          </p:cNvSpPr>
          <p:nvPr>
            <p:ph type="sldNum" sz="quarter" idx="10"/>
          </p:nvPr>
        </p:nvSpPr>
        <p:spPr/>
        <p:txBody>
          <a:bodyPr/>
          <a:lstStyle/>
          <a:p>
            <a:fld id="{00A74EB7-E119-5248-8757-67D0A4A95B3B}"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Documents</a:t>
            </a:r>
          </a:p>
          <a:p>
            <a:r>
              <a:rPr lang="en-US" dirty="0" smtClean="0"/>
              <a:t>CRUD, enumerate and query arbitrary JSON documents</a:t>
            </a:r>
          </a:p>
          <a:p>
            <a:r>
              <a:rPr lang="en-US" dirty="0" smtClean="0"/>
              <a:t>No schema,</a:t>
            </a:r>
            <a:r>
              <a:rPr lang="en-US" baseline="0" dirty="0" smtClean="0"/>
              <a:t> no secondary indices</a:t>
            </a:r>
          </a:p>
          <a:p>
            <a:r>
              <a:rPr lang="en-US" dirty="0" smtClean="0"/>
              <a:t>No special data type or encodings</a:t>
            </a:r>
          </a:p>
          <a:p>
            <a:r>
              <a:rPr lang="en-US" dirty="0" smtClean="0"/>
              <a:t>Read consistency level of documents follows the consistency policy on the database account</a:t>
            </a:r>
          </a:p>
          <a:p>
            <a:endParaRPr lang="en-US" dirty="0" smtClean="0"/>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Database is a logical container of document storage partitioned across collections. It is also a users container.</a:t>
            </a:r>
          </a:p>
          <a:p>
            <a:r>
              <a:rPr lang="en-US" sz="1200" kern="1200" dirty="0" smtClean="0">
                <a:solidFill>
                  <a:schemeClr val="tx1"/>
                </a:solidFill>
                <a:latin typeface="+mn-lt"/>
                <a:ea typeface="+mn-ea"/>
                <a:cs typeface="+mn-cs"/>
              </a:rPr>
              <a:t>User	The logical namespace for scoping permissions.</a:t>
            </a:r>
          </a:p>
          <a:p>
            <a:r>
              <a:rPr lang="en-US" sz="1200" kern="1200" dirty="0" smtClean="0">
                <a:solidFill>
                  <a:schemeClr val="tx1"/>
                </a:solidFill>
                <a:latin typeface="+mn-lt"/>
                <a:ea typeface="+mn-ea"/>
                <a:cs typeface="+mn-cs"/>
              </a:rPr>
              <a:t>Permission	An authorization token associated with a user for access to a specific resource.</a:t>
            </a:r>
          </a:p>
          <a:p>
            <a:r>
              <a:rPr lang="en-US" sz="1200" kern="1200" dirty="0" smtClean="0">
                <a:solidFill>
                  <a:schemeClr val="tx1"/>
                </a:solidFill>
                <a:latin typeface="+mn-lt"/>
                <a:ea typeface="+mn-ea"/>
                <a:cs typeface="+mn-cs"/>
              </a:rPr>
              <a:t>Collection	A collection is a container of JSON documents and the associated JavaScript application logic. A collection is a billable entity, where the cost is determined by the performance level associated with the collection. Collections can span one or more partitions/servers and can scale to handle practically unlimited volumes of storage or throughput.</a:t>
            </a:r>
          </a:p>
          <a:p>
            <a:r>
              <a:rPr lang="en-US" sz="1200" kern="1200" dirty="0" smtClean="0">
                <a:solidFill>
                  <a:schemeClr val="tx1"/>
                </a:solidFill>
                <a:latin typeface="+mn-lt"/>
                <a:ea typeface="+mn-ea"/>
                <a:cs typeface="+mn-cs"/>
              </a:rPr>
              <a:t>Stored Procedure	Application logic written in JavaScript which is registered with a collection and </a:t>
            </a:r>
            <a:r>
              <a:rPr lang="en-US" sz="1200" kern="1200" dirty="0" err="1" smtClean="0">
                <a:solidFill>
                  <a:schemeClr val="tx1"/>
                </a:solidFill>
                <a:latin typeface="+mn-lt"/>
                <a:ea typeface="+mn-ea"/>
                <a:cs typeface="+mn-cs"/>
              </a:rPr>
              <a:t>transactionally</a:t>
            </a:r>
            <a:r>
              <a:rPr lang="en-US" sz="1200" kern="1200" dirty="0" smtClean="0">
                <a:solidFill>
                  <a:schemeClr val="tx1"/>
                </a:solidFill>
                <a:latin typeface="+mn-lt"/>
                <a:ea typeface="+mn-ea"/>
                <a:cs typeface="+mn-cs"/>
              </a:rPr>
              <a:t> executed within the database engine.</a:t>
            </a:r>
          </a:p>
          <a:p>
            <a:r>
              <a:rPr lang="en-US" sz="1200" kern="1200" dirty="0" smtClean="0">
                <a:solidFill>
                  <a:schemeClr val="tx1"/>
                </a:solidFill>
                <a:latin typeface="+mn-lt"/>
                <a:ea typeface="+mn-ea"/>
                <a:cs typeface="+mn-cs"/>
              </a:rPr>
              <a:t>Trigger	Application logic written in JavaScript executed before or after either an insert, replace or delete operation.</a:t>
            </a:r>
          </a:p>
          <a:p>
            <a:r>
              <a:rPr lang="en-US" sz="1200" kern="1200" dirty="0" smtClean="0">
                <a:solidFill>
                  <a:schemeClr val="tx1"/>
                </a:solidFill>
                <a:latin typeface="+mn-lt"/>
                <a:ea typeface="+mn-ea"/>
                <a:cs typeface="+mn-cs"/>
              </a:rPr>
              <a:t>UDF	Application logic written in JavaScript. UDFs enable you to model a custom query operator and thereby extend the core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query language.</a:t>
            </a:r>
          </a:p>
          <a:p>
            <a:r>
              <a:rPr lang="en-US" sz="1200" kern="1200" dirty="0" smtClean="0">
                <a:solidFill>
                  <a:schemeClr val="tx1"/>
                </a:solidFill>
                <a:latin typeface="+mn-lt"/>
                <a:ea typeface="+mn-ea"/>
                <a:cs typeface="+mn-cs"/>
              </a:rPr>
              <a:t>Document	User defined (arbitrary) JSON content. By default, no schema needs to be defined nor do secondary indices need to be provided for all the documents added to a collection.</a:t>
            </a:r>
          </a:p>
          <a:p>
            <a:r>
              <a:rPr lang="en-US" sz="1200" kern="1200" dirty="0" smtClean="0">
                <a:solidFill>
                  <a:schemeClr val="tx1"/>
                </a:solidFill>
                <a:latin typeface="+mn-lt"/>
                <a:ea typeface="+mn-ea"/>
                <a:cs typeface="+mn-cs"/>
              </a:rPr>
              <a:t>Attachment	An attachment is a special document containing references and associated metadata for external blob/media. The developer can choose to have the blob managed by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or store it with an external blob service provider such as OneDrive, Dropbox, etc.</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notes</a:t>
            </a:r>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21</a:t>
            </a:fld>
            <a:endParaRPr lang="en-US"/>
          </a:p>
        </p:txBody>
      </p:sp>
    </p:spTree>
    <p:extLst>
      <p:ext uri="{BB962C8B-B14F-4D97-AF65-F5344CB8AC3E}">
        <p14:creationId xmlns:p14="http://schemas.microsoft.com/office/powerpoint/2010/main" val="2815496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Standard</a:t>
            </a:r>
            <a:r>
              <a:rPr lang="en-US" baseline="0" dirty="0" smtClean="0"/>
              <a:t> – pay as you go, a</a:t>
            </a:r>
            <a:r>
              <a:rPr lang="en-US" dirty="0" smtClean="0"/>
              <a:t>llows partitioning</a:t>
            </a:r>
            <a:r>
              <a:rPr lang="en-US" baseline="0" dirty="0" smtClean="0"/>
              <a:t>, storage measured in GB, 400-250K </a:t>
            </a:r>
            <a:r>
              <a:rPr lang="en-US" baseline="0" dirty="0" err="1" smtClean="0"/>
              <a:t>RUs</a:t>
            </a:r>
            <a:r>
              <a:rPr lang="en-US" baseline="0" dirty="0" smtClean="0"/>
              <a:t>, 250GB storage max (can be increased)</a:t>
            </a:r>
          </a:p>
          <a:p>
            <a:r>
              <a:rPr lang="en-US" baseline="0" dirty="0" smtClean="0"/>
              <a:t>S1, S2, S3 – predefined. 10GB storage max, throughput max 2.5K </a:t>
            </a:r>
            <a:r>
              <a:rPr lang="en-US" baseline="0" dirty="0" err="1" smtClean="0"/>
              <a:t>RUs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Throughput</a:t>
            </a:r>
            <a:r>
              <a:rPr lang="en-US" baseline="0" dirty="0" smtClean="0"/>
              <a:t> = amount of items passing through a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ctr"/>
            <a:r>
              <a:rPr lang="en-US" dirty="0" smtClean="0"/>
              <a:t>Document size - As units </a:t>
            </a:r>
            <a:r>
              <a:rPr lang="en-US" dirty="0" err="1" smtClean="0"/>
              <a:t>inc</a:t>
            </a:r>
            <a:r>
              <a:rPr lang="en-US" dirty="0" smtClean="0"/>
              <a:t>, read </a:t>
            </a:r>
            <a:r>
              <a:rPr lang="en-US" dirty="0" err="1" smtClean="0"/>
              <a:t>inc</a:t>
            </a:r>
            <a:r>
              <a:rPr lang="en-US" dirty="0" smtClean="0"/>
              <a:t>, write </a:t>
            </a:r>
            <a:r>
              <a:rPr lang="en-US" dirty="0" err="1" smtClean="0"/>
              <a:t>inc</a:t>
            </a:r>
            <a:endParaRPr lang="en-US" sz="2400" dirty="0" smtClean="0"/>
          </a:p>
          <a:p>
            <a:pPr lvl="1" fontAlgn="ctr"/>
            <a:r>
              <a:rPr lang="en-US" dirty="0" smtClean="0"/>
              <a:t>Document property count - As pc </a:t>
            </a:r>
            <a:r>
              <a:rPr lang="en-US" dirty="0" err="1" smtClean="0"/>
              <a:t>inc</a:t>
            </a:r>
            <a:r>
              <a:rPr lang="en-US" dirty="0" smtClean="0"/>
              <a:t>, write units </a:t>
            </a:r>
            <a:r>
              <a:rPr lang="en-US" dirty="0" err="1" smtClean="0"/>
              <a:t>inc</a:t>
            </a:r>
            <a:endParaRPr lang="en-US" sz="2400" dirty="0" smtClean="0"/>
          </a:p>
          <a:p>
            <a:pPr lvl="1" fontAlgn="ctr"/>
            <a:r>
              <a:rPr lang="en-US" dirty="0" smtClean="0"/>
              <a:t>Data consistency - consistency levels of Strong or Bounded Staleness, read units </a:t>
            </a:r>
            <a:r>
              <a:rPr lang="en-US" dirty="0" err="1" smtClean="0"/>
              <a:t>inc</a:t>
            </a:r>
            <a:endParaRPr lang="en-US" sz="2400" dirty="0" smtClean="0"/>
          </a:p>
          <a:p>
            <a:pPr lvl="1" fontAlgn="ctr"/>
            <a:r>
              <a:rPr lang="en-US" dirty="0" smtClean="0"/>
              <a:t>Indexed properties - As index decrease, read units </a:t>
            </a:r>
            <a:r>
              <a:rPr lang="en-US" dirty="0" err="1" smtClean="0"/>
              <a:t>dec</a:t>
            </a:r>
            <a:r>
              <a:rPr lang="en-US" dirty="0" smtClean="0"/>
              <a:t>, write units </a:t>
            </a:r>
            <a:r>
              <a:rPr lang="en-US" dirty="0" err="1" smtClean="0"/>
              <a:t>dec.</a:t>
            </a:r>
            <a:r>
              <a:rPr lang="en-US" dirty="0" smtClean="0"/>
              <a:t> Look at lazy indexing.</a:t>
            </a:r>
            <a:endParaRPr lang="en-US" sz="2400" dirty="0" smtClean="0"/>
          </a:p>
          <a:p>
            <a:pPr lvl="1" fontAlgn="ctr"/>
            <a:r>
              <a:rPr lang="en-US" dirty="0" smtClean="0"/>
              <a:t>Document indexing - By default each document automatically indexed, if you choose not to index some of your documents - read </a:t>
            </a:r>
            <a:r>
              <a:rPr lang="en-US" dirty="0" err="1" smtClean="0"/>
              <a:t>dec</a:t>
            </a:r>
            <a:r>
              <a:rPr lang="en-US" dirty="0" smtClean="0"/>
              <a:t>, write </a:t>
            </a:r>
            <a:r>
              <a:rPr lang="en-US" dirty="0" err="1" smtClean="0"/>
              <a:t>dec</a:t>
            </a:r>
            <a:endParaRPr lang="en-US" sz="2400" dirty="0" smtClean="0"/>
          </a:p>
          <a:p>
            <a:pPr lvl="1" fontAlgn="ctr"/>
            <a:r>
              <a:rPr lang="en-US" dirty="0" smtClean="0"/>
              <a:t>Query patterns - As complexity of a query (number of predicates, nature of predicates, projections, number of UDFs, and size of source data set) </a:t>
            </a:r>
            <a:r>
              <a:rPr lang="en-US" dirty="0" err="1" smtClean="0"/>
              <a:t>inc</a:t>
            </a:r>
            <a:r>
              <a:rPr lang="en-US" dirty="0" smtClean="0"/>
              <a:t>, read </a:t>
            </a:r>
            <a:r>
              <a:rPr lang="en-US" dirty="0" err="1" smtClean="0"/>
              <a:t>inc</a:t>
            </a:r>
            <a:r>
              <a:rPr lang="en-US" dirty="0" smtClean="0"/>
              <a:t>, write </a:t>
            </a:r>
            <a:r>
              <a:rPr lang="en-US" dirty="0" err="1" smtClean="0"/>
              <a:t>inc</a:t>
            </a:r>
            <a:endParaRPr lang="en-US" sz="2400" dirty="0" smtClean="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26</a:t>
            </a:fld>
            <a:endParaRPr lang="en-US"/>
          </a:p>
        </p:txBody>
      </p:sp>
    </p:spTree>
    <p:extLst>
      <p:ext uri="{BB962C8B-B14F-4D97-AF65-F5344CB8AC3E}">
        <p14:creationId xmlns:p14="http://schemas.microsoft.com/office/powerpoint/2010/main" val="1675923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Consistency: every read would get you the most recent write</a:t>
            </a:r>
          </a:p>
          <a:p>
            <a:r>
              <a:rPr lang="en-US" sz="1200" kern="1200" dirty="0" smtClean="0">
                <a:solidFill>
                  <a:schemeClr val="tx1"/>
                </a:solidFill>
                <a:latin typeface="+mn-lt"/>
                <a:ea typeface="+mn-ea"/>
                <a:cs typeface="+mn-cs"/>
              </a:rPr>
              <a:t>Availability: every non-failed node always executes queries</a:t>
            </a:r>
          </a:p>
          <a:p>
            <a:r>
              <a:rPr lang="en-US" sz="1200" kern="1200" dirty="0" smtClean="0">
                <a:solidFill>
                  <a:schemeClr val="tx1"/>
                </a:solidFill>
                <a:latin typeface="+mn-lt"/>
                <a:ea typeface="+mn-ea"/>
                <a:cs typeface="+mn-cs"/>
              </a:rPr>
              <a:t>Partition-tolerance: even if the connections between nodes are down, the other two (A &amp; C) promises, are kept.</a:t>
            </a:r>
            <a:endParaRPr lang="en-US" dirty="0" smtClean="0"/>
          </a:p>
          <a:p>
            <a:endParaRPr lang="en-US" dirty="0" smtClean="0"/>
          </a:p>
          <a:p>
            <a:r>
              <a:rPr lang="en-US" sz="1200" kern="1200" dirty="0" smtClean="0">
                <a:solidFill>
                  <a:schemeClr val="tx1"/>
                </a:solidFill>
                <a:latin typeface="+mn-lt"/>
                <a:ea typeface="+mn-ea"/>
                <a:cs typeface="+mn-cs"/>
              </a:rPr>
              <a:t>Availability is achieved by replicating the data across different machines	</a:t>
            </a:r>
          </a:p>
          <a:p>
            <a:r>
              <a:rPr lang="en-US" sz="1200" kern="1200" dirty="0" smtClean="0">
                <a:solidFill>
                  <a:schemeClr val="tx1"/>
                </a:solidFill>
                <a:latin typeface="+mn-lt"/>
                <a:ea typeface="+mn-ea"/>
                <a:cs typeface="+mn-cs"/>
              </a:rPr>
              <a:t>Consistency is achieved by updating several nodes before allowing further reads </a:t>
            </a:r>
          </a:p>
          <a:p>
            <a:r>
              <a:rPr lang="en-US" sz="1200" kern="1200" dirty="0" smtClean="0">
                <a:solidFill>
                  <a:schemeClr val="tx1"/>
                </a:solidFill>
                <a:latin typeface="+mn-lt"/>
                <a:ea typeface="+mn-ea"/>
                <a:cs typeface="+mn-cs"/>
              </a:rPr>
              <a:t>Total partitioning, meaning failure of part of the system is rare. However, we could look at a delay, a latency, of the update between nodes, as a </a:t>
            </a:r>
            <a:r>
              <a:rPr lang="en-US" sz="1200" i="1" kern="1200" dirty="0" smtClean="0">
                <a:solidFill>
                  <a:schemeClr val="tx1"/>
                </a:solidFill>
                <a:latin typeface="+mn-lt"/>
                <a:ea typeface="+mn-ea"/>
                <a:cs typeface="+mn-cs"/>
              </a:rPr>
              <a:t>temporary partitioning. It will then cause a temporary decision between A and C</a:t>
            </a:r>
          </a:p>
          <a:p>
            <a:r>
              <a:rPr lang="en-US" sz="1200" i="1" kern="1200" dirty="0" smtClean="0">
                <a:solidFill>
                  <a:schemeClr val="tx1"/>
                </a:solidFill>
                <a:latin typeface="+mn-lt"/>
                <a:ea typeface="+mn-ea"/>
                <a:cs typeface="+mn-cs"/>
              </a:rPr>
              <a:t>-On systems that allow reads before updating all the nodes, we will get high Availability</a:t>
            </a:r>
          </a:p>
          <a:p>
            <a:r>
              <a:rPr lang="en-US" sz="1200" i="1" kern="1200" dirty="0" smtClean="0">
                <a:solidFill>
                  <a:schemeClr val="tx1"/>
                </a:solidFill>
                <a:latin typeface="+mn-lt"/>
                <a:ea typeface="+mn-ea"/>
                <a:cs typeface="+mn-cs"/>
              </a:rPr>
              <a:t>-On systems that lock all the nodes before allowing reads, we will get Consistency</a:t>
            </a:r>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data is read and written by disassembling, or “shredding,” and reassembling objects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is the object-relational “impedance mismatch.” The workaround is object-relational mapping frameworks, which are inefficient at best, problematic at worst.</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Partition key is a hash </a:t>
            </a:r>
          </a:p>
          <a:p>
            <a:r>
              <a:rPr lang="en-US" dirty="0" smtClean="0"/>
              <a:t>Documents</a:t>
            </a:r>
            <a:r>
              <a:rPr lang="en-US" baseline="0" dirty="0" smtClean="0"/>
              <a:t> with same PK stored in same partition</a:t>
            </a:r>
          </a:p>
          <a:p>
            <a:r>
              <a:rPr lang="en-US" baseline="0" dirty="0" smtClean="0"/>
              <a:t>Example department could be PK for employees</a:t>
            </a:r>
          </a:p>
          <a:p>
            <a:r>
              <a:rPr lang="en-US" dirty="0" smtClean="0"/>
              <a:t>to achieve full throughput of collection, choose PK that allows you to evenly distribute requests</a:t>
            </a:r>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29</a:t>
            </a:fld>
            <a:endParaRPr lang="en-US"/>
          </a:p>
        </p:txBody>
      </p:sp>
    </p:spTree>
    <p:extLst>
      <p:ext uri="{BB962C8B-B14F-4D97-AF65-F5344CB8AC3E}">
        <p14:creationId xmlns:p14="http://schemas.microsoft.com/office/powerpoint/2010/main" val="8056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Partitioned collections</a:t>
            </a:r>
            <a:r>
              <a:rPr lang="en-US" dirty="0" smtClean="0"/>
              <a:t> can span multiple partitions and support very large amounts of storage and throughput. You must specify a partition key for the collection.</a:t>
            </a:r>
          </a:p>
          <a:p>
            <a:r>
              <a:rPr lang="en-US" b="1" dirty="0" smtClean="0"/>
              <a:t>Single-partition collections</a:t>
            </a:r>
            <a:r>
              <a:rPr lang="en-US" dirty="0" smtClean="0"/>
              <a:t> have lower price options and the ability to query and perform transactions across all collection data. They have the scalability and storage limits of a single partition. </a:t>
            </a:r>
            <a:r>
              <a:rPr lang="en-US" smtClean="0"/>
              <a:t>You do not have to specify a partition key for these collections. </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30</a:t>
            </a:fld>
            <a:endParaRPr lang="en-US"/>
          </a:p>
        </p:txBody>
      </p:sp>
    </p:spTree>
    <p:extLst>
      <p:ext uri="{BB962C8B-B14F-4D97-AF65-F5344CB8AC3E}">
        <p14:creationId xmlns:p14="http://schemas.microsoft.com/office/powerpoint/2010/main" val="80566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effectLst/>
                <a:latin typeface="+mn-lt"/>
                <a:ea typeface="+mn-ea"/>
                <a:cs typeface="+mn-cs"/>
              </a:rPr>
              <a:t>Strong</a:t>
            </a:r>
            <a:r>
              <a:rPr lang="en-US" sz="1200" b="0" i="0" kern="1200" dirty="0" smtClean="0">
                <a:solidFill>
                  <a:schemeClr val="tx1"/>
                </a:solidFill>
                <a:effectLst/>
                <a:latin typeface="+mn-lt"/>
                <a:ea typeface="+mn-ea"/>
                <a:cs typeface="+mn-cs"/>
              </a:rPr>
              <a:t>: Strong consistency guarantees that a write is only visible after it is committed durably by the majority quorum of replicas. Strong consistency provides absolute guarantees on data consistency, but offers the lowest level of read and write performance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Session</a:t>
            </a:r>
            <a:r>
              <a:rPr lang="en-US" sz="1200" b="0" i="0" kern="1200" dirty="0" smtClean="0">
                <a:solidFill>
                  <a:schemeClr val="tx1"/>
                </a:solidFill>
                <a:effectLst/>
                <a:latin typeface="+mn-lt"/>
                <a:ea typeface="+mn-ea"/>
                <a:cs typeface="+mn-cs"/>
              </a:rPr>
              <a:t>: ability to read your own writes. A read request for session consistency is issued against a replica that can serve the client requested version (part of the session cookie). Session consistency provides predictable read data consistency for a session while offering the lowest latency writes. Reads are also low latency as except in the rare cases, the read will be served by a single replica.</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Bounded staleness</a:t>
            </a:r>
            <a:r>
              <a:rPr lang="en-US" sz="1200" b="0" i="0" kern="1200" dirty="0" smtClean="0">
                <a:solidFill>
                  <a:schemeClr val="tx1"/>
                </a:solidFill>
                <a:effectLst/>
                <a:latin typeface="+mn-lt"/>
                <a:ea typeface="+mn-ea"/>
                <a:cs typeface="+mn-cs"/>
              </a:rPr>
              <a:t>: provides more predictable behavior for read consistency while offering the lowest latency writes. As reads are acknowledged by a majority quorum, read latency is not the lowest offered by the system. This provides a stronger guarantee than Session or Eventual.</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Eventual</a:t>
            </a:r>
            <a:r>
              <a:rPr lang="en-US" sz="1200" b="0" i="0" kern="1200" dirty="0" smtClean="0">
                <a:solidFill>
                  <a:schemeClr val="tx1"/>
                </a:solidFill>
                <a:effectLst/>
                <a:latin typeface="+mn-lt"/>
                <a:ea typeface="+mn-ea"/>
                <a:cs typeface="+mn-cs"/>
              </a:rPr>
              <a:t>: weakest form of consistency wherein a client may get the values which are older than the ones it had seen before, over time. In the absence of any further writes, the replicas within the group will eventually converge. The read request is served by any secondary index.</a:t>
            </a:r>
          </a:p>
          <a:p>
            <a:r>
              <a:rPr lang="en-US" sz="1200" b="0" i="0" kern="1200" dirty="0" smtClean="0">
                <a:solidFill>
                  <a:schemeClr val="tx1"/>
                </a:solidFill>
                <a:effectLst/>
                <a:latin typeface="+mn-lt"/>
                <a:ea typeface="+mn-ea"/>
                <a:cs typeface="+mn-cs"/>
              </a:rPr>
              <a:t>Eventual consistency provides the weakest read consistency but offers the lowest latency for both reads and writes.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31</a:t>
            </a:fld>
            <a:endParaRPr lang="en-US"/>
          </a:p>
        </p:txBody>
      </p:sp>
    </p:spTree>
    <p:extLst>
      <p:ext uri="{BB962C8B-B14F-4D97-AF65-F5344CB8AC3E}">
        <p14:creationId xmlns:p14="http://schemas.microsoft.com/office/powerpoint/2010/main" val="317053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is the object-relational “impedance mismatch.” The workaround is object-relational mapping frameworks, which are inefficient at best, problematic at worst.</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contrast, a document-oriented </a:t>
            </a:r>
            <a:r>
              <a:rPr lang="en-US" sz="1200" kern="1200" dirty="0" err="1" smtClean="0">
                <a:solidFill>
                  <a:schemeClr val="tx1"/>
                </a:solidFill>
                <a:latin typeface="+mn-lt"/>
                <a:ea typeface="+mn-ea"/>
                <a:cs typeface="+mn-cs"/>
              </a:rPr>
              <a:t>NoSQL</a:t>
            </a:r>
            <a:r>
              <a:rPr lang="en-US" sz="1200" kern="1200" dirty="0" smtClean="0">
                <a:solidFill>
                  <a:schemeClr val="tx1"/>
                </a:solidFill>
                <a:latin typeface="+mn-lt"/>
                <a:ea typeface="+mn-ea"/>
                <a:cs typeface="+mn-cs"/>
              </a:rPr>
              <a:t> database reads and writes data formatted in JSON – which is the de facto standard for consuming and producing data for web, mobile, and </a:t>
            </a:r>
            <a:r>
              <a:rPr lang="en-US" sz="1200" kern="1200" dirty="0" err="1" smtClean="0">
                <a:solidFill>
                  <a:schemeClr val="tx1"/>
                </a:solidFill>
                <a:latin typeface="+mn-lt"/>
                <a:ea typeface="+mn-ea"/>
                <a:cs typeface="+mn-cs"/>
              </a:rPr>
              <a:t>IoT</a:t>
            </a:r>
            <a:r>
              <a:rPr lang="en-US" sz="1200" kern="1200" dirty="0" smtClean="0">
                <a:solidFill>
                  <a:schemeClr val="tx1"/>
                </a:solidFill>
                <a:latin typeface="+mn-lt"/>
                <a:ea typeface="+mn-ea"/>
                <a:cs typeface="+mn-cs"/>
              </a:rPr>
              <a:t> applications. It not only eliminates the object-relational impedance mismatch, it eliminates the overhead of ORM frameworks and simplifies application development because objects are read and written without “shredding” them – i.e., a single object can be read or written as a single document, as illustrated here: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DO</a:t>
            </a:r>
            <a:r>
              <a:rPr lang="en-US" sz="1200" kern="1200" baseline="0" dirty="0" smtClean="0">
                <a:solidFill>
                  <a:schemeClr val="tx1"/>
                </a:solidFill>
                <a:latin typeface="+mn-lt"/>
                <a:ea typeface="+mn-ea"/>
                <a:cs typeface="+mn-cs"/>
              </a:rPr>
              <a:t> NOT SWITCH SOLELY FOR THIS REASON!!!</a:t>
            </a:r>
            <a:endParaRPr lang="en-US" sz="1200" kern="1200" dirty="0" smtClean="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effectLst/>
                <a:latin typeface="+mn-lt"/>
                <a:ea typeface="+mn-ea"/>
                <a:cs typeface="+mn-cs"/>
              </a:rPr>
              <a:t>Document databases </a:t>
            </a:r>
            <a:r>
              <a:rPr lang="en-US" sz="1200" kern="1200" dirty="0" smtClean="0">
                <a:solidFill>
                  <a:schemeClr val="tx1"/>
                </a:solidFill>
                <a:effectLst/>
                <a:latin typeface="+mn-lt"/>
                <a:ea typeface="+mn-ea"/>
                <a:cs typeface="+mn-cs"/>
              </a:rPr>
              <a:t>pair each key with a complex data structure known as a document. Documents can contain many different key-value pairs, or key-array pairs, or even nested documents. Mongo, Azure </a:t>
            </a:r>
            <a:r>
              <a:rPr lang="en-US" sz="1200" kern="1200" dirty="0" err="1" smtClean="0">
                <a:solidFill>
                  <a:schemeClr val="tx1"/>
                </a:solidFill>
                <a:effectLst/>
                <a:latin typeface="+mn-lt"/>
                <a:ea typeface="+mn-ea"/>
                <a:cs typeface="+mn-cs"/>
              </a:rPr>
              <a:t>DocumentDB</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Graph stores</a:t>
            </a:r>
            <a:r>
              <a:rPr lang="en-US" sz="1200" kern="1200" dirty="0" smtClean="0">
                <a:solidFill>
                  <a:schemeClr val="tx1"/>
                </a:solidFill>
                <a:effectLst/>
                <a:latin typeface="+mn-lt"/>
                <a:ea typeface="+mn-ea"/>
                <a:cs typeface="+mn-cs"/>
              </a:rPr>
              <a:t> are used to store information about networks of data, such as social connections. Graph stores include Neo4J and </a:t>
            </a:r>
            <a:r>
              <a:rPr lang="en-US" sz="1200" kern="1200" dirty="0" err="1" smtClean="0">
                <a:solidFill>
                  <a:schemeClr val="tx1"/>
                </a:solidFill>
                <a:effectLst/>
                <a:latin typeface="+mn-lt"/>
                <a:ea typeface="+mn-ea"/>
                <a:cs typeface="+mn-cs"/>
              </a:rPr>
              <a:t>Giraph</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Key-value stores</a:t>
            </a:r>
            <a:r>
              <a:rPr lang="en-US" sz="1200" kern="1200" dirty="0" smtClean="0">
                <a:solidFill>
                  <a:schemeClr val="tx1"/>
                </a:solidFill>
                <a:effectLst/>
                <a:latin typeface="+mn-lt"/>
                <a:ea typeface="+mn-ea"/>
                <a:cs typeface="+mn-cs"/>
              </a:rPr>
              <a:t> are the simplest NoSQL databases. Every single item in the database is stored as an attribute name (or 'key'), together with its value. Examples of key-value stores are </a:t>
            </a:r>
            <a:r>
              <a:rPr lang="en-US" sz="1200" kern="1200" dirty="0" err="1" smtClean="0">
                <a:solidFill>
                  <a:schemeClr val="tx1"/>
                </a:solidFill>
                <a:effectLst/>
                <a:latin typeface="+mn-lt"/>
                <a:ea typeface="+mn-ea"/>
                <a:cs typeface="+mn-cs"/>
              </a:rPr>
              <a:t>Riak</a:t>
            </a:r>
            <a:r>
              <a:rPr lang="en-US" sz="1200" kern="1200" dirty="0" smtClean="0">
                <a:solidFill>
                  <a:schemeClr val="tx1"/>
                </a:solidFill>
                <a:effectLst/>
                <a:latin typeface="+mn-lt"/>
                <a:ea typeface="+mn-ea"/>
                <a:cs typeface="+mn-cs"/>
              </a:rPr>
              <a:t> and Berkeley DB. Some key-value stores, such as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allow each value to have a type, such as 'integer', which adds functionality.</a:t>
            </a:r>
          </a:p>
          <a:p>
            <a:r>
              <a:rPr lang="en-US" sz="1200" b="1" kern="1200" dirty="0" smtClean="0">
                <a:solidFill>
                  <a:schemeClr val="tx1"/>
                </a:solidFill>
                <a:effectLst/>
                <a:latin typeface="+mn-lt"/>
                <a:ea typeface="+mn-ea"/>
                <a:cs typeface="+mn-cs"/>
              </a:rPr>
              <a:t>Wide-column stores</a:t>
            </a:r>
            <a:r>
              <a:rPr lang="en-US" sz="1200" kern="1200" dirty="0" smtClean="0">
                <a:solidFill>
                  <a:schemeClr val="tx1"/>
                </a:solidFill>
                <a:effectLst/>
                <a:latin typeface="+mn-lt"/>
                <a:ea typeface="+mn-ea"/>
                <a:cs typeface="+mn-cs"/>
              </a:rPr>
              <a:t> such as Cassandra and </a:t>
            </a:r>
            <a:r>
              <a:rPr lang="en-US" sz="1200" kern="1200" dirty="0" err="1" smtClean="0">
                <a:solidFill>
                  <a:schemeClr val="tx1"/>
                </a:solidFill>
                <a:effectLst/>
                <a:latin typeface="+mn-lt"/>
                <a:ea typeface="+mn-ea"/>
                <a:cs typeface="+mn-cs"/>
              </a:rPr>
              <a:t>HBase</a:t>
            </a:r>
            <a:r>
              <a:rPr lang="en-US" sz="1200" kern="1200" dirty="0" smtClean="0">
                <a:solidFill>
                  <a:schemeClr val="tx1"/>
                </a:solidFill>
                <a:effectLst/>
                <a:latin typeface="+mn-lt"/>
                <a:ea typeface="+mn-ea"/>
                <a:cs typeface="+mn-cs"/>
              </a:rPr>
              <a:t> are optimized for queries over large datasets, and store columns of data together, instead of rows.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effectLst/>
                <a:latin typeface="+mn-lt"/>
                <a:ea typeface="+mn-ea"/>
                <a:cs typeface="+mn-cs"/>
              </a:rPr>
              <a:t>Azure Search</a:t>
            </a:r>
            <a:r>
              <a:rPr lang="en-US" sz="1200" kern="1200" dirty="0" smtClean="0">
                <a:solidFill>
                  <a:schemeClr val="tx1"/>
                </a:solidFill>
                <a:effectLst/>
                <a:latin typeface="+mn-lt"/>
                <a:ea typeface="+mn-ea"/>
                <a:cs typeface="+mn-cs"/>
              </a:rPr>
              <a:t> can be used via the web app to enable users to search for posts.</a:t>
            </a:r>
          </a:p>
          <a:p>
            <a:r>
              <a:rPr lang="en-US" sz="1200" b="1" kern="1200" dirty="0" smtClean="0">
                <a:solidFill>
                  <a:schemeClr val="tx1"/>
                </a:solidFill>
                <a:effectLst/>
                <a:latin typeface="+mn-lt"/>
                <a:ea typeface="+mn-ea"/>
                <a:cs typeface="+mn-cs"/>
              </a:rPr>
              <a:t>Azure App Services</a:t>
            </a:r>
            <a:r>
              <a:rPr lang="en-US" sz="1200" kern="1200" dirty="0" smtClean="0">
                <a:solidFill>
                  <a:schemeClr val="tx1"/>
                </a:solidFill>
                <a:effectLst/>
                <a:latin typeface="+mn-lt"/>
                <a:ea typeface="+mn-ea"/>
                <a:cs typeface="+mn-cs"/>
              </a:rPr>
              <a:t> can be used to host applications and background processes.</a:t>
            </a:r>
          </a:p>
          <a:p>
            <a:r>
              <a:rPr lang="en-US" sz="1200" b="1" kern="1200" dirty="0" smtClean="0">
                <a:solidFill>
                  <a:schemeClr val="tx1"/>
                </a:solidFill>
                <a:effectLst/>
                <a:latin typeface="+mn-lt"/>
                <a:ea typeface="+mn-ea"/>
                <a:cs typeface="+mn-cs"/>
              </a:rPr>
              <a:t>Azure Blob Storage</a:t>
            </a:r>
            <a:r>
              <a:rPr lang="en-US" sz="1200" kern="1200" dirty="0" smtClean="0">
                <a:solidFill>
                  <a:schemeClr val="tx1"/>
                </a:solidFill>
                <a:effectLst/>
                <a:latin typeface="+mn-lt"/>
                <a:ea typeface="+mn-ea"/>
                <a:cs typeface="+mn-cs"/>
              </a:rPr>
              <a:t> can be used to store full user profiles including images.</a:t>
            </a:r>
          </a:p>
          <a:p>
            <a:r>
              <a:rPr lang="en-US" sz="1200" b="1" kern="1200" dirty="0" smtClean="0">
                <a:solidFill>
                  <a:schemeClr val="tx1"/>
                </a:solidFill>
                <a:effectLst/>
                <a:latin typeface="+mn-lt"/>
                <a:ea typeface="+mn-ea"/>
                <a:cs typeface="+mn-cs"/>
              </a:rPr>
              <a:t>Azure SQL Database</a:t>
            </a:r>
            <a:r>
              <a:rPr lang="en-US" sz="1200" kern="1200" dirty="0" smtClean="0">
                <a:solidFill>
                  <a:schemeClr val="tx1"/>
                </a:solidFill>
                <a:effectLst/>
                <a:latin typeface="+mn-lt"/>
                <a:ea typeface="+mn-ea"/>
                <a:cs typeface="+mn-cs"/>
              </a:rPr>
              <a:t> can be used to store massive amounts of data such as login information, and data for usage analytics.</a:t>
            </a:r>
          </a:p>
          <a:p>
            <a:r>
              <a:rPr lang="en-US" sz="1200" b="1" kern="1200" dirty="0" smtClean="0">
                <a:solidFill>
                  <a:schemeClr val="tx1"/>
                </a:solidFill>
                <a:effectLst/>
                <a:latin typeface="+mn-lt"/>
                <a:ea typeface="+mn-ea"/>
                <a:cs typeface="+mn-cs"/>
              </a:rPr>
              <a:t>Azure Machine Learning </a:t>
            </a:r>
            <a:r>
              <a:rPr lang="en-US" sz="1200" kern="1200" dirty="0" smtClean="0">
                <a:solidFill>
                  <a:schemeClr val="tx1"/>
                </a:solidFill>
                <a:effectLst/>
                <a:latin typeface="+mn-lt"/>
                <a:ea typeface="+mn-ea"/>
                <a:cs typeface="+mn-cs"/>
              </a:rPr>
              <a:t>can be used to build knowledge and intelligence that can provide feedback to the process and help deliver the right content to the right users.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latin typeface="+mn-lt"/>
                <a:ea typeface="+mn-ea"/>
                <a:cs typeface="+mn-cs"/>
              </a:rPr>
              <a:t>UGC </a:t>
            </a:r>
            <a:r>
              <a:rPr lang="en-US" sz="1200" kern="1200" dirty="0" smtClean="0">
                <a:solidFill>
                  <a:schemeClr val="tx1"/>
                </a:solidFill>
                <a:latin typeface="+mn-lt"/>
                <a:ea typeface="+mn-ea"/>
                <a:cs typeface="+mn-cs"/>
              </a:rPr>
              <a:t>in social media applications is a blend of free form text, properties, tags and relationships \not bounded by rigid structure.</a:t>
            </a:r>
          </a:p>
          <a:p>
            <a:r>
              <a:rPr lang="en-US" sz="1200" kern="1200" dirty="0" smtClean="0">
                <a:solidFill>
                  <a:schemeClr val="tx1"/>
                </a:solidFill>
                <a:latin typeface="+mn-lt"/>
                <a:ea typeface="+mn-ea"/>
                <a:cs typeface="+mn-cs"/>
              </a:rPr>
              <a:t>Content such as chats, comments, and posts can be stored in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without requiring transformations or complex object to relational mapping layers. </a:t>
            </a:r>
          </a:p>
          <a:p>
            <a:r>
              <a:rPr lang="en-US" sz="1200" kern="1200" dirty="0" smtClean="0">
                <a:solidFill>
                  <a:schemeClr val="tx1"/>
                </a:solidFill>
                <a:latin typeface="+mn-lt"/>
                <a:ea typeface="+mn-ea"/>
                <a:cs typeface="+mn-cs"/>
              </a:rPr>
              <a:t>Data properties can be added or modified easily to match requirements as developers iterate over the application code, thus promoting rapid development.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Catalog Data - </a:t>
            </a:r>
            <a:r>
              <a:rPr lang="en-US" sz="1200" kern="1200" dirty="0" smtClean="0">
                <a:solidFill>
                  <a:schemeClr val="tx1"/>
                </a:solidFill>
                <a:latin typeface="+mn-lt"/>
                <a:ea typeface="+mn-ea"/>
                <a:cs typeface="+mn-cs"/>
              </a:rPr>
              <a:t>Attributes for this data may vary and can change over time to fit application </a:t>
            </a:r>
            <a:r>
              <a:rPr lang="en-US" sz="1200" kern="1200" dirty="0" err="1" smtClean="0">
                <a:solidFill>
                  <a:schemeClr val="tx1"/>
                </a:solidFill>
                <a:latin typeface="+mn-lt"/>
                <a:ea typeface="+mn-ea"/>
                <a:cs typeface="+mn-cs"/>
              </a:rPr>
              <a:t>requirements.Consider</a:t>
            </a:r>
            <a:r>
              <a:rPr lang="en-US" sz="1200" kern="1200" dirty="0" smtClean="0">
                <a:solidFill>
                  <a:schemeClr val="tx1"/>
                </a:solidFill>
                <a:latin typeface="+mn-lt"/>
                <a:ea typeface="+mn-ea"/>
                <a:cs typeface="+mn-cs"/>
              </a:rPr>
              <a:t> an example of a product catalog for an automotive parts supplier. Every part may have its own attributes in addition to the common attributes that all parts share. Furthermore, attributes for a specific part can change the following year when a new model is released. As a JSON document store,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supports flexible schemas and allows you to represent data with nested properties, and thus it is well suited for storing product catalog data.</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Logging - </a:t>
            </a:r>
            <a:r>
              <a:rPr lang="en-US" sz="1200" b="0" kern="1200" dirty="0" smtClean="0">
                <a:solidFill>
                  <a:schemeClr val="tx1"/>
                </a:solidFill>
                <a:latin typeface="+mn-lt"/>
                <a:ea typeface="+mn-ea"/>
                <a:cs typeface="+mn-cs"/>
              </a:rPr>
              <a:t>perform ad-hoc queries over a subset of data for troubleshooting. Subset of data is first retrieved from the logs, typically by time series. Then, a drill-down is performed by filtering the dataset with error levels or error </a:t>
            </a:r>
            <a:r>
              <a:rPr lang="en-US" sz="1200" b="0" kern="1200" dirty="0" err="1" smtClean="0">
                <a:solidFill>
                  <a:schemeClr val="tx1"/>
                </a:solidFill>
                <a:latin typeface="+mn-lt"/>
                <a:ea typeface="+mn-ea"/>
                <a:cs typeface="+mn-cs"/>
              </a:rPr>
              <a:t>messages.Long</a:t>
            </a:r>
            <a:r>
              <a:rPr lang="en-US" sz="1200" b="0" kern="1200" dirty="0" smtClean="0">
                <a:solidFill>
                  <a:schemeClr val="tx1"/>
                </a:solidFill>
                <a:latin typeface="+mn-lt"/>
                <a:ea typeface="+mn-ea"/>
                <a:cs typeface="+mn-cs"/>
              </a:rPr>
              <a:t> running data analytics jobs performed offline over a large volume of log data. Examples of this use case include server availability analysis, application error analysis, and </a:t>
            </a:r>
            <a:r>
              <a:rPr lang="en-US" sz="1200" b="0" kern="1200" dirty="0" err="1" smtClean="0">
                <a:solidFill>
                  <a:schemeClr val="tx1"/>
                </a:solidFill>
                <a:latin typeface="+mn-lt"/>
                <a:ea typeface="+mn-ea"/>
                <a:cs typeface="+mn-cs"/>
              </a:rPr>
              <a:t>clickstream</a:t>
            </a:r>
            <a:r>
              <a:rPr lang="en-US" sz="1200" b="0" kern="1200" dirty="0" smtClean="0">
                <a:solidFill>
                  <a:schemeClr val="tx1"/>
                </a:solidFill>
                <a:latin typeface="+mn-lt"/>
                <a:ea typeface="+mn-ea"/>
                <a:cs typeface="+mn-cs"/>
              </a:rPr>
              <a:t> data analysis. Typically, </a:t>
            </a:r>
            <a:r>
              <a:rPr lang="en-US" sz="1200" b="0" kern="1200" dirty="0" err="1" smtClean="0">
                <a:solidFill>
                  <a:schemeClr val="tx1"/>
                </a:solidFill>
                <a:latin typeface="+mn-lt"/>
                <a:ea typeface="+mn-ea"/>
                <a:cs typeface="+mn-cs"/>
              </a:rPr>
              <a:t>Hadoop</a:t>
            </a:r>
            <a:r>
              <a:rPr lang="en-US" sz="1200" b="0" kern="1200" dirty="0" smtClean="0">
                <a:solidFill>
                  <a:schemeClr val="tx1"/>
                </a:solidFill>
                <a:latin typeface="+mn-lt"/>
                <a:ea typeface="+mn-ea"/>
                <a:cs typeface="+mn-cs"/>
              </a:rPr>
              <a:t> is used to perform these types of analyses with data from </a:t>
            </a:r>
            <a:r>
              <a:rPr lang="en-US" sz="1200" b="0" kern="1200" dirty="0" err="1" smtClean="0">
                <a:solidFill>
                  <a:schemeClr val="tx1"/>
                </a:solidFill>
                <a:latin typeface="+mn-lt"/>
                <a:ea typeface="+mn-ea"/>
                <a:cs typeface="+mn-cs"/>
              </a:rPr>
              <a:t>DocumentDB</a:t>
            </a:r>
            <a:r>
              <a:rPr lang="en-US" sz="1200" b="0" kern="1200" dirty="0" smtClean="0">
                <a:solidFill>
                  <a:schemeClr val="tx1"/>
                </a:solidFill>
                <a:latin typeface="+mn-lt"/>
                <a:ea typeface="+mn-ea"/>
                <a:cs typeface="+mn-cs"/>
              </a:rPr>
              <a:t> using </a:t>
            </a:r>
            <a:r>
              <a:rPr lang="en-US" sz="1200" b="0" kern="1200" dirty="0" err="1" smtClean="0">
                <a:solidFill>
                  <a:schemeClr val="tx1"/>
                </a:solidFill>
                <a:latin typeface="+mn-lt"/>
                <a:ea typeface="+mn-ea"/>
                <a:cs typeface="+mn-cs"/>
              </a:rPr>
              <a:t>Hadoop</a:t>
            </a:r>
            <a:r>
              <a:rPr lang="en-US" sz="1200" b="0" kern="1200" dirty="0" smtClean="0">
                <a:solidFill>
                  <a:schemeClr val="tx1"/>
                </a:solidFill>
                <a:latin typeface="+mn-lt"/>
                <a:ea typeface="+mn-ea"/>
                <a:cs typeface="+mn-cs"/>
              </a:rPr>
              <a:t> connector</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Gaming </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handle updating profile and stats from millions of simultaneous </a:t>
            </a:r>
            <a:r>
              <a:rPr lang="en-US" sz="1200" kern="1200" dirty="0" err="1" smtClean="0">
                <a:solidFill>
                  <a:schemeClr val="tx1"/>
                </a:solidFill>
                <a:latin typeface="+mn-lt"/>
                <a:ea typeface="+mn-ea"/>
                <a:cs typeface="+mn-cs"/>
              </a:rPr>
              <a:t>gamersmillisecond</a:t>
            </a:r>
            <a:r>
              <a:rPr lang="en-US" sz="1200" kern="1200" dirty="0" smtClean="0">
                <a:solidFill>
                  <a:schemeClr val="tx1"/>
                </a:solidFill>
                <a:latin typeface="+mn-lt"/>
                <a:ea typeface="+mn-ea"/>
                <a:cs typeface="+mn-cs"/>
              </a:rPr>
              <a:t> reads and writes to help avoid any </a:t>
            </a:r>
            <a:r>
              <a:rPr lang="en-US" sz="1200" kern="1200" dirty="0" err="1" smtClean="0">
                <a:solidFill>
                  <a:schemeClr val="tx1"/>
                </a:solidFill>
                <a:latin typeface="+mn-lt"/>
                <a:ea typeface="+mn-ea"/>
                <a:cs typeface="+mn-cs"/>
              </a:rPr>
              <a:t>lagsautomatic</a:t>
            </a:r>
            <a:r>
              <a:rPr lang="en-US" sz="1200" kern="1200" dirty="0" smtClean="0">
                <a:solidFill>
                  <a:schemeClr val="tx1"/>
                </a:solidFill>
                <a:latin typeface="+mn-lt"/>
                <a:ea typeface="+mn-ea"/>
                <a:cs typeface="+mn-cs"/>
              </a:rPr>
              <a:t> indexing allows for filtering against multiple different properties in real-time</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User preferences data - </a:t>
            </a:r>
            <a:r>
              <a:rPr lang="en-US" sz="1200" kern="1200" dirty="0" smtClean="0">
                <a:solidFill>
                  <a:schemeClr val="tx1"/>
                </a:solidFill>
                <a:latin typeface="+mn-lt"/>
                <a:ea typeface="+mn-ea"/>
                <a:cs typeface="+mn-cs"/>
              </a:rPr>
              <a:t>most modern web and mobile applications come with complex views and experiences. These views and experiences are usually dynamic, catering to user preferences or moods and branding needs. Hence, applications need to be able to retrieve personalized settings effectively in order to render UI elements and experiences quickly.</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IOT -</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Bursts of data can be ingested by Azure Event Hubs as it offers high throughput data ingestion with low latency. Data ingested that needs to be processed for real time insight can be funneled to Azure Stream Analytics for real time analytics. Data can be loaded into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for </a:t>
            </a:r>
            <a:r>
              <a:rPr lang="en-US" sz="1200" kern="1200" dirty="0" err="1" smtClean="0">
                <a:solidFill>
                  <a:schemeClr val="tx1"/>
                </a:solidFill>
                <a:latin typeface="+mn-lt"/>
                <a:ea typeface="+mn-ea"/>
                <a:cs typeface="+mn-cs"/>
              </a:rPr>
              <a:t>adhoc</a:t>
            </a:r>
            <a:r>
              <a:rPr lang="en-US" sz="1200" kern="1200" dirty="0" smtClean="0">
                <a:solidFill>
                  <a:schemeClr val="tx1"/>
                </a:solidFill>
                <a:latin typeface="+mn-lt"/>
                <a:ea typeface="+mn-ea"/>
                <a:cs typeface="+mn-cs"/>
              </a:rPr>
              <a:t> querying. Once the data is loaded into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the data is ready to be queried. The data in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can be used as reference data as part of real time analytics. In addition, data can further be refined and processed by connecting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data to </a:t>
            </a:r>
            <a:r>
              <a:rPr lang="en-US" sz="1200" kern="1200" dirty="0" err="1" smtClean="0">
                <a:solidFill>
                  <a:schemeClr val="tx1"/>
                </a:solidFill>
                <a:latin typeface="+mn-lt"/>
                <a:ea typeface="+mn-ea"/>
                <a:cs typeface="+mn-cs"/>
              </a:rPr>
              <a:t>HDInsight</a:t>
            </a:r>
            <a:r>
              <a:rPr lang="en-US" sz="1200" kern="1200" dirty="0" smtClean="0">
                <a:solidFill>
                  <a:schemeClr val="tx1"/>
                </a:solidFill>
                <a:latin typeface="+mn-lt"/>
                <a:ea typeface="+mn-ea"/>
                <a:cs typeface="+mn-cs"/>
              </a:rPr>
              <a:t> for Pig, Hive or Map/Reduce jobs. Refined data is then loaded back to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for reporting.</a:t>
            </a:r>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Complex relationships – obvious (</a:t>
            </a:r>
            <a:r>
              <a:rPr lang="en-US" sz="1200" kern="1200" dirty="0" err="1" smtClean="0">
                <a:solidFill>
                  <a:schemeClr val="tx1"/>
                </a:solidFill>
                <a:effectLst/>
                <a:latin typeface="+mn-lt"/>
                <a:ea typeface="+mn-ea"/>
                <a:cs typeface="+mn-cs"/>
              </a:rPr>
              <a:t>denormalized</a:t>
            </a:r>
            <a:r>
              <a:rPr lang="en-US" sz="1200" kern="1200" dirty="0" smtClean="0">
                <a:solidFill>
                  <a:schemeClr val="tx1"/>
                </a:solidFill>
                <a:effectLst/>
                <a:latin typeface="+mn-lt"/>
                <a:ea typeface="+mn-ea"/>
                <a:cs typeface="+mn-cs"/>
              </a:rPr>
              <a:t> data and flex schema)</a:t>
            </a:r>
          </a:p>
          <a:p>
            <a:r>
              <a:rPr lang="en-US" sz="1200" kern="1200" dirty="0" smtClean="0">
                <a:solidFill>
                  <a:schemeClr val="tx1"/>
                </a:solidFill>
                <a:effectLst/>
                <a:latin typeface="+mn-lt"/>
                <a:ea typeface="+mn-ea"/>
                <a:cs typeface="+mn-cs"/>
              </a:rPr>
              <a:t>Rigid schema – for instance if your data was imported from XML docs</a:t>
            </a:r>
          </a:p>
          <a:p>
            <a:r>
              <a:rPr lang="en-US" sz="1200" kern="1200" dirty="0" smtClean="0">
                <a:solidFill>
                  <a:schemeClr val="tx1"/>
                </a:solidFill>
                <a:effectLst/>
                <a:latin typeface="+mn-lt"/>
                <a:ea typeface="+mn-ea"/>
                <a:cs typeface="+mn-cs"/>
              </a:rPr>
              <a:t>Complex transactions – supports some but can’t cross boundaries </a:t>
            </a:r>
          </a:p>
          <a:p>
            <a:r>
              <a:rPr lang="en-US" sz="1200" kern="1200" dirty="0" smtClean="0">
                <a:solidFill>
                  <a:schemeClr val="tx1"/>
                </a:solidFill>
                <a:effectLst/>
                <a:latin typeface="+mn-lt"/>
                <a:ea typeface="+mn-ea"/>
                <a:cs typeface="+mn-cs"/>
              </a:rPr>
              <a:t>Aggregation – since some properties could be present or not, it’s not a good fit for data aggregation</a:t>
            </a:r>
          </a:p>
          <a:p>
            <a:r>
              <a:rPr lang="en-US" sz="1200" kern="1200" dirty="0" smtClean="0">
                <a:solidFill>
                  <a:schemeClr val="tx1"/>
                </a:solidFill>
                <a:effectLst/>
                <a:latin typeface="+mn-lt"/>
                <a:ea typeface="+mn-ea"/>
                <a:cs typeface="+mn-cs"/>
              </a:rPr>
              <a:t>Encrypted data storage – protocol is encrypted, data is not. No current in-built mechanisms for encrypted data storage</a:t>
            </a:r>
          </a:p>
          <a:p>
            <a:r>
              <a:rPr lang="en-US" sz="1200" kern="1200" dirty="0" smtClean="0">
                <a:solidFill>
                  <a:schemeClr val="tx1"/>
                </a:solidFill>
                <a:effectLst/>
                <a:latin typeface="+mn-lt"/>
                <a:ea typeface="+mn-ea"/>
                <a:cs typeface="+mn-cs"/>
              </a:rPr>
              <a:t>Moving entire </a:t>
            </a:r>
            <a:r>
              <a:rPr lang="en-US" sz="1200" kern="1200" dirty="0" err="1" smtClean="0">
                <a:solidFill>
                  <a:schemeClr val="tx1"/>
                </a:solidFill>
                <a:effectLst/>
                <a:latin typeface="+mn-lt"/>
                <a:ea typeface="+mn-ea"/>
                <a:cs typeface="+mn-cs"/>
              </a:rPr>
              <a:t>datastore</a:t>
            </a:r>
            <a:r>
              <a:rPr lang="en-US" sz="1200" kern="1200" dirty="0" smtClean="0">
                <a:solidFill>
                  <a:schemeClr val="tx1"/>
                </a:solidFill>
                <a:effectLst/>
                <a:latin typeface="+mn-lt"/>
                <a:ea typeface="+mn-ea"/>
                <a:cs typeface="+mn-cs"/>
              </a:rPr>
              <a:t> to Azure </a:t>
            </a:r>
            <a:r>
              <a:rPr lang="en-US" sz="1200" kern="1200" dirty="0" err="1" smtClean="0">
                <a:solidFill>
                  <a:schemeClr val="tx1"/>
                </a:solidFill>
                <a:effectLst/>
                <a:latin typeface="+mn-lt"/>
                <a:ea typeface="+mn-ea"/>
                <a:cs typeface="+mn-cs"/>
              </a:rPr>
              <a:t>DocumentDB</a:t>
            </a:r>
            <a:r>
              <a:rPr lang="en-US" sz="1200" kern="1200" dirty="0" smtClean="0">
                <a:solidFill>
                  <a:schemeClr val="tx1"/>
                </a:solidFill>
                <a:effectLst/>
                <a:latin typeface="+mn-lt"/>
                <a:ea typeface="+mn-ea"/>
                <a:cs typeface="+mn-cs"/>
              </a:rPr>
              <a:t> – use as supplement not replacement</a:t>
            </a:r>
          </a:p>
          <a:p>
            <a:r>
              <a:rPr lang="en-US" sz="1200" kern="1200" dirty="0" smtClean="0">
                <a:solidFill>
                  <a:schemeClr val="tx1"/>
                </a:solidFill>
                <a:effectLst/>
                <a:latin typeface="+mn-lt"/>
                <a:ea typeface="+mn-ea"/>
                <a:cs typeface="+mn-cs"/>
              </a:rPr>
              <a:t>Azure specific – although adding protocol support for MongoDB </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32864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Footer Placeholder 4"/>
          <p:cNvSpPr>
            <a:spLocks noGrp="1"/>
          </p:cNvSpPr>
          <p:nvPr>
            <p:ph type="ftr" sz="quarter" idx="3"/>
          </p:nvPr>
        </p:nvSpPr>
        <p:spPr>
          <a:xfrm>
            <a:off x="457200" y="6356350"/>
            <a:ext cx="8229600" cy="365125"/>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@ONETUG #MeetAtMelrose #Azure #DocumentDB </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it-IT" smtClean="0"/>
              <a:t>@_s_hari @ONETUG #MeetAtMelrose #Azure #DocumentDB </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053B5F0-1006-6E49-9816-53E81D507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it-IT" smtClean="0"/>
              <a:t>@_s_hari @ONETUG #MeetAtMelrose #Azure #DocumentDB </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053B5F0-1006-6E49-9816-53E81D507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457200" y="6356350"/>
            <a:ext cx="8229600" cy="365125"/>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@ONETUG #MeetAtMelrose #Azure #DocumentDB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3"/>
          </p:nvPr>
        </p:nvSpPr>
        <p:spPr>
          <a:xfrm>
            <a:off x="457200" y="6356350"/>
            <a:ext cx="8229600" cy="365125"/>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@ONETUG #MeetAtMelrose #Azure #DocumentDB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457200" y="6356350"/>
            <a:ext cx="8229600" cy="365125"/>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@ONETUG #MeetAtMelrose #Azure #DocumentDB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457200" y="6356350"/>
            <a:ext cx="8229600" cy="365125"/>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@ONETUG #MeetAtMelrose #Azure #DocumentDB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3"/>
          </p:nvPr>
        </p:nvSpPr>
        <p:spPr>
          <a:xfrm>
            <a:off x="457200" y="6356350"/>
            <a:ext cx="8229600" cy="365125"/>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@ONETUG #MeetAtMelrose #Azure #DocumentDB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57200" y="6356350"/>
            <a:ext cx="8229600" cy="365125"/>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@ONETUG #MeetAtMelrose #Azure #DocumentDB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457200" y="6356350"/>
            <a:ext cx="8229600" cy="365125"/>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@ONETUG #MeetAtMelrose #Azure #DocumentDB </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it-IT" smtClean="0"/>
              <a:t>@_s_hari @ONETUG #MeetAtMelrose #Azure #DocumentDB </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053B5F0-1006-6E49-9816-53E81D5074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457200" y="6356350"/>
            <a:ext cx="8229600" cy="365125"/>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@ONETUG #MeetAtMelrose #Azure #DocumentDB </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zone.com/articles/better-explaining-cap-theore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mingaliu/DocumentDBStudi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microsoft.com/downloads/details.aspx?FamilyID=cda7703a-2774-4c07-adcc-ad02ddc1a44d" TargetMode="External"/><Relationship Id="rId2" Type="http://schemas.openxmlformats.org/officeDocument/2006/relationships/hyperlink" Target="https://github.com/azure/azure-documentdb-datamigrationtool" TargetMode="External"/><Relationship Id="rId1" Type="http://schemas.openxmlformats.org/officeDocument/2006/relationships/slideLayout" Target="../slideLayouts/slideLayout2.xml"/><Relationship Id="rId4" Type="http://schemas.openxmlformats.org/officeDocument/2006/relationships/hyperlink" Target="https://azure.microsoft.com/en-us/documentation/articles/documentdb-import-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a:t>
            </a:r>
            <a:r>
              <a:rPr lang="en-US" dirty="0" err="1" smtClean="0"/>
              <a:t>DocumentDB</a:t>
            </a:r>
            <a:endParaRPr lang="en-US" dirty="0"/>
          </a:p>
        </p:txBody>
      </p:sp>
      <p:sp>
        <p:nvSpPr>
          <p:cNvPr id="3" name="Subtitle 2"/>
          <p:cNvSpPr>
            <a:spLocks noGrp="1"/>
          </p:cNvSpPr>
          <p:nvPr>
            <p:ph type="subTitle" idx="1"/>
          </p:nvPr>
        </p:nvSpPr>
        <p:spPr/>
        <p:txBody>
          <a:bodyPr/>
          <a:lstStyle/>
          <a:p>
            <a:r>
              <a:rPr lang="en-US" dirty="0" smtClean="0"/>
              <a:t>Santosh </a:t>
            </a:r>
            <a:r>
              <a:rPr lang="en-US" dirty="0" err="1" smtClean="0"/>
              <a:t>Hari</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NoSQL on Azure</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45342284"/>
              </p:ext>
            </p:extLst>
          </p:nvPr>
        </p:nvGraphicFramePr>
        <p:xfrm>
          <a:off x="457200" y="968990"/>
          <a:ext cx="8229600" cy="5158854"/>
        </p:xfrm>
        <a:graphic>
          <a:graphicData uri="http://schemas.openxmlformats.org/drawingml/2006/table">
            <a:tbl>
              <a:tblPr firstRow="1" bandRow="1">
                <a:tableStyleId>{5C22544A-7EE6-4342-B048-85BDC9FD1C3A}</a:tableStyleId>
              </a:tblPr>
              <a:tblGrid>
                <a:gridCol w="1453487"/>
                <a:gridCol w="1746913"/>
                <a:gridCol w="1801504"/>
                <a:gridCol w="1581776"/>
                <a:gridCol w="1645920"/>
              </a:tblGrid>
              <a:tr h="859809">
                <a:tc>
                  <a:txBody>
                    <a:bodyPr/>
                    <a:lstStyle/>
                    <a:p>
                      <a:pPr marL="0" marR="0" algn="ctr">
                        <a:spcBef>
                          <a:spcPts val="0"/>
                        </a:spcBef>
                        <a:spcAft>
                          <a:spcPts val="0"/>
                        </a:spcAft>
                      </a:pPr>
                      <a:r>
                        <a:rPr lang="en-US" sz="2000" dirty="0">
                          <a:effectLst/>
                          <a:latin typeface="Cambria"/>
                          <a:ea typeface="Cambria"/>
                          <a:cs typeface="Times New Roman"/>
                        </a:rPr>
                        <a:t> </a:t>
                      </a:r>
                    </a:p>
                  </a:txBody>
                  <a:tcPr marL="68580" marR="68580" marT="0" marB="0" anchor="ctr"/>
                </a:tc>
                <a:tc>
                  <a:txBody>
                    <a:bodyPr/>
                    <a:lstStyle/>
                    <a:p>
                      <a:pPr marL="0" marR="0" algn="ctr">
                        <a:spcBef>
                          <a:spcPts val="0"/>
                        </a:spcBef>
                        <a:spcAft>
                          <a:spcPts val="0"/>
                        </a:spcAft>
                      </a:pPr>
                      <a:endParaRPr lang="en-US" sz="2000" dirty="0">
                        <a:effectLst/>
                        <a:latin typeface="Cambria"/>
                        <a:ea typeface="Cambria"/>
                        <a:cs typeface="Times New Roman"/>
                      </a:endParaRPr>
                    </a:p>
                    <a:p>
                      <a:pPr marL="0" marR="0" algn="ctr">
                        <a:spcBef>
                          <a:spcPts val="0"/>
                        </a:spcBef>
                        <a:spcAft>
                          <a:spcPts val="0"/>
                        </a:spcAft>
                      </a:pPr>
                      <a:r>
                        <a:rPr lang="en-US" sz="2000" dirty="0" err="1">
                          <a:effectLst/>
                          <a:latin typeface="Cambria"/>
                          <a:ea typeface="Cambria"/>
                          <a:cs typeface="Times New Roman"/>
                        </a:rPr>
                        <a:t>DocumentDB</a:t>
                      </a:r>
                      <a:endParaRPr lang="en-US" sz="2000" dirty="0">
                        <a:effectLst/>
                        <a:latin typeface="Cambria"/>
                        <a:ea typeface="Cambria"/>
                        <a:cs typeface="Times New Roman"/>
                      </a:endParaRPr>
                    </a:p>
                  </a:txBody>
                  <a:tcPr marL="68580" marR="68580" marT="0" marB="0" anchor="ctr"/>
                </a:tc>
                <a:tc>
                  <a:txBody>
                    <a:bodyPr/>
                    <a:lstStyle/>
                    <a:p>
                      <a:pPr marL="0" marR="0" algn="ctr">
                        <a:spcBef>
                          <a:spcPts val="0"/>
                        </a:spcBef>
                        <a:spcAft>
                          <a:spcPts val="0"/>
                        </a:spcAft>
                      </a:pPr>
                      <a:endParaRPr lang="en-US" sz="2000" dirty="0">
                        <a:effectLst/>
                        <a:latin typeface="Cambria"/>
                        <a:ea typeface="Cambria"/>
                        <a:cs typeface="Times New Roman"/>
                      </a:endParaRPr>
                    </a:p>
                    <a:p>
                      <a:pPr marL="0" marR="0" algn="ctr">
                        <a:spcBef>
                          <a:spcPts val="0"/>
                        </a:spcBef>
                        <a:spcAft>
                          <a:spcPts val="0"/>
                        </a:spcAft>
                      </a:pPr>
                      <a:r>
                        <a:rPr lang="en-US" sz="2000" dirty="0">
                          <a:effectLst/>
                          <a:latin typeface="Cambria"/>
                          <a:ea typeface="Cambria"/>
                          <a:cs typeface="Times New Roman"/>
                        </a:rPr>
                        <a:t>Table Storage</a:t>
                      </a:r>
                    </a:p>
                  </a:txBody>
                  <a:tcPr marL="68580" marR="68580" marT="0" marB="0" anchor="ctr"/>
                </a:tc>
                <a:tc>
                  <a:txBody>
                    <a:bodyPr/>
                    <a:lstStyle/>
                    <a:p>
                      <a:pPr marL="0" marR="0" algn="ctr">
                        <a:spcBef>
                          <a:spcPts val="0"/>
                        </a:spcBef>
                        <a:spcAft>
                          <a:spcPts val="0"/>
                        </a:spcAft>
                      </a:pPr>
                      <a:r>
                        <a:rPr lang="en-US" sz="2000">
                          <a:effectLst/>
                          <a:latin typeface="Cambria"/>
                          <a:ea typeface="Cambria"/>
                          <a:cs typeface="Times New Roman"/>
                        </a:rPr>
                        <a:t> </a:t>
                      </a:r>
                    </a:p>
                    <a:p>
                      <a:pPr marL="0" marR="0" algn="ctr">
                        <a:spcBef>
                          <a:spcPts val="0"/>
                        </a:spcBef>
                        <a:spcAft>
                          <a:spcPts val="0"/>
                        </a:spcAft>
                      </a:pPr>
                      <a:r>
                        <a:rPr lang="en-US" sz="2000">
                          <a:effectLst/>
                          <a:latin typeface="Cambria"/>
                          <a:ea typeface="Cambria"/>
                          <a:cs typeface="Times New Roman"/>
                        </a:rPr>
                        <a:t>HBase</a:t>
                      </a:r>
                    </a:p>
                  </a:txBody>
                  <a:tcPr marL="68580" marR="68580" marT="0" marB="0" anchor="ctr"/>
                </a:tc>
                <a:tc>
                  <a:txBody>
                    <a:bodyPr/>
                    <a:lstStyle/>
                    <a:p>
                      <a:pPr marL="0" marR="0" algn="ctr">
                        <a:spcBef>
                          <a:spcPts val="0"/>
                        </a:spcBef>
                        <a:spcAft>
                          <a:spcPts val="0"/>
                        </a:spcAft>
                      </a:pPr>
                      <a:endParaRPr lang="en-US" sz="2000" dirty="0">
                        <a:effectLst/>
                        <a:latin typeface="Cambria"/>
                        <a:ea typeface="Cambria"/>
                        <a:cs typeface="Times New Roman"/>
                      </a:endParaRPr>
                    </a:p>
                    <a:p>
                      <a:pPr marL="0" marR="0" algn="ctr">
                        <a:spcBef>
                          <a:spcPts val="0"/>
                        </a:spcBef>
                        <a:spcAft>
                          <a:spcPts val="0"/>
                        </a:spcAft>
                      </a:pPr>
                      <a:r>
                        <a:rPr lang="en-US" sz="2000" dirty="0" err="1">
                          <a:effectLst/>
                          <a:latin typeface="Cambria"/>
                          <a:ea typeface="Cambria"/>
                          <a:cs typeface="Times New Roman"/>
                        </a:rPr>
                        <a:t>Redis</a:t>
                      </a:r>
                      <a:r>
                        <a:rPr lang="en-US" sz="2000" dirty="0">
                          <a:effectLst/>
                          <a:latin typeface="Cambria"/>
                          <a:ea typeface="Cambria"/>
                          <a:cs typeface="Times New Roman"/>
                        </a:rPr>
                        <a:t> Cache</a:t>
                      </a:r>
                    </a:p>
                  </a:txBody>
                  <a:tcPr marL="68580" marR="68580" marT="0" marB="0" anchor="ctr"/>
                </a:tc>
              </a:tr>
              <a:tr h="859809">
                <a:tc>
                  <a:txBody>
                    <a:bodyPr/>
                    <a:lstStyle/>
                    <a:p>
                      <a:pPr marL="0" marR="0">
                        <a:spcBef>
                          <a:spcPts val="0"/>
                        </a:spcBef>
                        <a:spcAft>
                          <a:spcPts val="0"/>
                        </a:spcAft>
                      </a:pPr>
                      <a:r>
                        <a:rPr lang="en-US" sz="2000">
                          <a:effectLst/>
                          <a:latin typeface="Cambria"/>
                          <a:ea typeface="Cambria"/>
                          <a:cs typeface="Times New Roman"/>
                        </a:rPr>
                        <a:t>Tech</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Document</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Key Value</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Column Family</a:t>
                      </a:r>
                    </a:p>
                  </a:txBody>
                  <a:tcPr marL="68580" marR="68580" marT="0" marB="0"/>
                </a:tc>
                <a:tc>
                  <a:txBody>
                    <a:bodyPr/>
                    <a:lstStyle/>
                    <a:p>
                      <a:pPr marL="0" marR="0">
                        <a:spcBef>
                          <a:spcPts val="0"/>
                        </a:spcBef>
                        <a:spcAft>
                          <a:spcPts val="0"/>
                        </a:spcAft>
                      </a:pPr>
                      <a:r>
                        <a:rPr lang="en-US" sz="2000" dirty="0" err="1">
                          <a:effectLst/>
                          <a:latin typeface="Cambria"/>
                          <a:ea typeface="Cambria"/>
                          <a:cs typeface="Times New Roman"/>
                        </a:rPr>
                        <a:t>Redis</a:t>
                      </a:r>
                      <a:r>
                        <a:rPr lang="en-US" sz="2000" dirty="0">
                          <a:effectLst/>
                          <a:latin typeface="Cambria"/>
                          <a:ea typeface="Cambria"/>
                          <a:cs typeface="Times New Roman"/>
                        </a:rPr>
                        <a:t> (Key-Value)</a:t>
                      </a:r>
                    </a:p>
                  </a:txBody>
                  <a:tcPr marL="68580" marR="68580" marT="0" marB="0"/>
                </a:tc>
              </a:tr>
              <a:tr h="859809">
                <a:tc>
                  <a:txBody>
                    <a:bodyPr/>
                    <a:lstStyle/>
                    <a:p>
                      <a:pPr marL="0" marR="0">
                        <a:spcBef>
                          <a:spcPts val="0"/>
                        </a:spcBef>
                        <a:spcAft>
                          <a:spcPts val="0"/>
                        </a:spcAft>
                      </a:pPr>
                      <a:r>
                        <a:rPr lang="en-US" sz="2000">
                          <a:effectLst/>
                          <a:latin typeface="Cambria"/>
                          <a:ea typeface="Cambria"/>
                          <a:cs typeface="Times New Roman"/>
                        </a:rPr>
                        <a:t>Data storage</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JSON docs on SSD</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Entities in key-value pairs</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Tables, rows, columns</a:t>
                      </a:r>
                    </a:p>
                  </a:txBody>
                  <a:tcPr marL="68580" marR="68580" marT="0" marB="0"/>
                </a:tc>
                <a:tc>
                  <a:txBody>
                    <a:bodyPr/>
                    <a:lstStyle/>
                    <a:p>
                      <a:pPr marL="0" marR="0">
                        <a:spcBef>
                          <a:spcPts val="0"/>
                        </a:spcBef>
                        <a:spcAft>
                          <a:spcPts val="0"/>
                        </a:spcAft>
                      </a:pPr>
                      <a:r>
                        <a:rPr lang="en-US" sz="2000" dirty="0">
                          <a:effectLst/>
                          <a:latin typeface="Cambria"/>
                          <a:ea typeface="Cambria"/>
                          <a:cs typeface="Times New Roman"/>
                        </a:rPr>
                        <a:t>In-mem Key-value</a:t>
                      </a:r>
                    </a:p>
                  </a:txBody>
                  <a:tcPr marL="68580" marR="68580" marT="0" marB="0"/>
                </a:tc>
              </a:tr>
              <a:tr h="859809">
                <a:tc>
                  <a:txBody>
                    <a:bodyPr/>
                    <a:lstStyle/>
                    <a:p>
                      <a:pPr marL="0" marR="0">
                        <a:spcBef>
                          <a:spcPts val="0"/>
                        </a:spcBef>
                        <a:spcAft>
                          <a:spcPts val="0"/>
                        </a:spcAft>
                      </a:pPr>
                      <a:r>
                        <a:rPr lang="en-US" sz="2000">
                          <a:effectLst/>
                          <a:latin typeface="Cambria"/>
                          <a:ea typeface="Cambria"/>
                          <a:cs typeface="Times New Roman"/>
                        </a:rPr>
                        <a:t>Query</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SQL subset</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oData subset</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Hive and SQL subset</a:t>
                      </a:r>
                    </a:p>
                  </a:txBody>
                  <a:tcPr marL="68580" marR="68580" marT="0" marB="0"/>
                </a:tc>
                <a:tc>
                  <a:txBody>
                    <a:bodyPr/>
                    <a:lstStyle/>
                    <a:p>
                      <a:pPr marL="0" marR="0">
                        <a:spcBef>
                          <a:spcPts val="0"/>
                        </a:spcBef>
                        <a:spcAft>
                          <a:spcPts val="0"/>
                        </a:spcAft>
                      </a:pPr>
                      <a:r>
                        <a:rPr lang="en-US" sz="2000" dirty="0">
                          <a:effectLst/>
                          <a:latin typeface="Cambria"/>
                          <a:ea typeface="Cambria"/>
                          <a:cs typeface="Times New Roman"/>
                        </a:rPr>
                        <a:t>Command for search</a:t>
                      </a:r>
                    </a:p>
                  </a:txBody>
                  <a:tcPr marL="68580" marR="68580" marT="0" marB="0"/>
                </a:tc>
              </a:tr>
              <a:tr h="859809">
                <a:tc>
                  <a:txBody>
                    <a:bodyPr/>
                    <a:lstStyle/>
                    <a:p>
                      <a:pPr marL="0" marR="0">
                        <a:spcBef>
                          <a:spcPts val="0"/>
                        </a:spcBef>
                        <a:spcAft>
                          <a:spcPts val="0"/>
                        </a:spcAft>
                      </a:pPr>
                      <a:r>
                        <a:rPr lang="en-US" sz="2000">
                          <a:effectLst/>
                          <a:latin typeface="Cambria"/>
                          <a:ea typeface="Cambria"/>
                          <a:cs typeface="Times New Roman"/>
                        </a:rPr>
                        <a:t>Transaction boundaries</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All docs in 1 collection</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All entities in 1 partition</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All cells in 1 row</a:t>
                      </a:r>
                    </a:p>
                  </a:txBody>
                  <a:tcPr marL="68580" marR="68580" marT="0" marB="0"/>
                </a:tc>
                <a:tc>
                  <a:txBody>
                    <a:bodyPr/>
                    <a:lstStyle/>
                    <a:p>
                      <a:pPr marL="0" marR="0">
                        <a:spcBef>
                          <a:spcPts val="0"/>
                        </a:spcBef>
                        <a:spcAft>
                          <a:spcPts val="0"/>
                        </a:spcAft>
                      </a:pPr>
                      <a:r>
                        <a:rPr lang="en-US" sz="2000" dirty="0">
                          <a:effectLst/>
                          <a:latin typeface="Cambria"/>
                          <a:ea typeface="Cambria"/>
                          <a:cs typeface="Times New Roman"/>
                        </a:rPr>
                        <a:t>Atomic operations</a:t>
                      </a:r>
                    </a:p>
                  </a:txBody>
                  <a:tcPr marL="68580" marR="68580" marT="0" marB="0"/>
                </a:tc>
              </a:tr>
              <a:tr h="859809">
                <a:tc>
                  <a:txBody>
                    <a:bodyPr/>
                    <a:lstStyle/>
                    <a:p>
                      <a:pPr marL="0" marR="0">
                        <a:spcBef>
                          <a:spcPts val="0"/>
                        </a:spcBef>
                        <a:spcAft>
                          <a:spcPts val="0"/>
                        </a:spcAft>
                      </a:pPr>
                      <a:r>
                        <a:rPr lang="en-US" sz="2000">
                          <a:effectLst/>
                          <a:latin typeface="Cambria"/>
                          <a:ea typeface="Cambria"/>
                          <a:cs typeface="Times New Roman"/>
                        </a:rPr>
                        <a:t>SP, UDF, Triggers</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Yes</a:t>
                      </a:r>
                    </a:p>
                  </a:txBody>
                  <a:tcPr marL="68580" marR="68580" marT="0" marB="0"/>
                </a:tc>
                <a:tc>
                  <a:txBody>
                    <a:bodyPr/>
                    <a:lstStyle/>
                    <a:p>
                      <a:pPr marL="0" marR="0">
                        <a:spcBef>
                          <a:spcPts val="0"/>
                        </a:spcBef>
                        <a:spcAft>
                          <a:spcPts val="0"/>
                        </a:spcAft>
                      </a:pPr>
                      <a:r>
                        <a:rPr lang="en-US" sz="2000">
                          <a:effectLst/>
                          <a:latin typeface="Cambria"/>
                          <a:ea typeface="Cambria"/>
                          <a:cs typeface="Times New Roman"/>
                        </a:rPr>
                        <a:t>No</a:t>
                      </a:r>
                    </a:p>
                  </a:txBody>
                  <a:tcPr marL="68580" marR="68580" marT="0" marB="0"/>
                </a:tc>
                <a:tc>
                  <a:txBody>
                    <a:bodyPr/>
                    <a:lstStyle/>
                    <a:p>
                      <a:pPr marL="0" marR="0">
                        <a:spcBef>
                          <a:spcPts val="0"/>
                        </a:spcBef>
                        <a:spcAft>
                          <a:spcPts val="0"/>
                        </a:spcAft>
                      </a:pPr>
                      <a:r>
                        <a:rPr lang="en-US" sz="2000" dirty="0">
                          <a:effectLst/>
                          <a:latin typeface="Cambria"/>
                          <a:ea typeface="Cambria"/>
                          <a:cs typeface="Times New Roman"/>
                        </a:rPr>
                        <a:t>No</a:t>
                      </a:r>
                    </a:p>
                  </a:txBody>
                  <a:tcPr marL="68580" marR="68580" marT="0" marB="0"/>
                </a:tc>
                <a:tc>
                  <a:txBody>
                    <a:bodyPr/>
                    <a:lstStyle/>
                    <a:p>
                      <a:pPr marL="0" marR="0">
                        <a:spcBef>
                          <a:spcPts val="0"/>
                        </a:spcBef>
                        <a:spcAft>
                          <a:spcPts val="0"/>
                        </a:spcAft>
                      </a:pPr>
                      <a:r>
                        <a:rPr lang="en-US" sz="2000" dirty="0">
                          <a:effectLst/>
                          <a:latin typeface="Cambria"/>
                          <a:ea typeface="Cambria"/>
                          <a:cs typeface="Times New Roman"/>
                        </a:rPr>
                        <a:t>No</a:t>
                      </a:r>
                    </a:p>
                  </a:txBody>
                  <a:tcPr marL="68580" marR="68580" marT="0" marB="0"/>
                </a:tc>
              </a:tr>
            </a:tbl>
          </a:graphicData>
        </a:graphic>
      </p:graphicFrame>
      <p:pic>
        <p:nvPicPr>
          <p:cNvPr id="7" name="Picture 6"/>
          <p:cNvPicPr/>
          <p:nvPr/>
        </p:nvPicPr>
        <p:blipFill>
          <a:blip r:embed="rId3"/>
          <a:srcRect/>
          <a:stretch>
            <a:fillRect/>
          </a:stretch>
        </p:blipFill>
        <p:spPr bwMode="auto">
          <a:xfrm>
            <a:off x="2710450" y="1072717"/>
            <a:ext cx="447637" cy="338455"/>
          </a:xfrm>
          <a:prstGeom prst="rect">
            <a:avLst/>
          </a:prstGeom>
          <a:noFill/>
          <a:ln w="9525">
            <a:noFill/>
            <a:miter lim="800000"/>
            <a:headEnd/>
            <a:tailEnd/>
          </a:ln>
        </p:spPr>
      </p:pic>
      <p:pic>
        <p:nvPicPr>
          <p:cNvPr id="8" name="Picture 7"/>
          <p:cNvPicPr/>
          <p:nvPr/>
        </p:nvPicPr>
        <p:blipFill>
          <a:blip r:embed="rId4"/>
          <a:srcRect/>
          <a:stretch>
            <a:fillRect/>
          </a:stretch>
        </p:blipFill>
        <p:spPr bwMode="auto">
          <a:xfrm>
            <a:off x="4258945" y="968990"/>
            <a:ext cx="476828" cy="473416"/>
          </a:xfrm>
          <a:prstGeom prst="rect">
            <a:avLst/>
          </a:prstGeom>
          <a:noFill/>
          <a:ln w="9525">
            <a:noFill/>
            <a:miter lim="800000"/>
            <a:headEnd/>
            <a:tailEnd/>
          </a:ln>
        </p:spPr>
      </p:pic>
      <p:pic>
        <p:nvPicPr>
          <p:cNvPr id="9" name="Picture 8" descr="Macintosh HD:Users:s.tearpock:Desktop:Screen Shot 2016-05-12 at 9.27.55 AM.png"/>
          <p:cNvPicPr/>
          <p:nvPr/>
        </p:nvPicPr>
        <p:blipFill>
          <a:blip r:embed="rId5"/>
          <a:srcRect/>
          <a:stretch>
            <a:fillRect/>
          </a:stretch>
        </p:blipFill>
        <p:spPr bwMode="auto">
          <a:xfrm>
            <a:off x="6023303" y="968990"/>
            <a:ext cx="513976" cy="487064"/>
          </a:xfrm>
          <a:prstGeom prst="rect">
            <a:avLst/>
          </a:prstGeom>
          <a:noFill/>
          <a:ln w="9525">
            <a:noFill/>
            <a:miter lim="800000"/>
            <a:headEnd/>
            <a:tailEnd/>
          </a:ln>
        </p:spPr>
      </p:pic>
      <p:pic>
        <p:nvPicPr>
          <p:cNvPr id="10" name="Picture 9"/>
          <p:cNvPicPr/>
          <p:nvPr/>
        </p:nvPicPr>
        <p:blipFill>
          <a:blip r:embed="rId6"/>
          <a:srcRect/>
          <a:stretch>
            <a:fillRect/>
          </a:stretch>
        </p:blipFill>
        <p:spPr bwMode="auto">
          <a:xfrm>
            <a:off x="7593602" y="976599"/>
            <a:ext cx="451428" cy="458198"/>
          </a:xfrm>
          <a:prstGeom prst="rect">
            <a:avLst/>
          </a:prstGeom>
          <a:noFill/>
          <a:ln w="9525">
            <a:noFill/>
            <a:miter lim="800000"/>
            <a:headEnd/>
            <a:tailEnd/>
          </a:ln>
        </p:spPr>
      </p:pic>
      <p:sp>
        <p:nvSpPr>
          <p:cNvPr id="11" name="Rectangle 10"/>
          <p:cNvSpPr/>
          <p:nvPr/>
        </p:nvSpPr>
        <p:spPr>
          <a:xfrm>
            <a:off x="1803400" y="863600"/>
            <a:ext cx="1879600" cy="5492750"/>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78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Azure products that work with NoSQL </a:t>
            </a:r>
            <a:endParaRPr lang="en-US" dirty="0"/>
          </a:p>
        </p:txBody>
      </p:sp>
      <p:sp>
        <p:nvSpPr>
          <p:cNvPr id="3" name="Content Placeholder 2"/>
          <p:cNvSpPr>
            <a:spLocks noGrp="1"/>
          </p:cNvSpPr>
          <p:nvPr>
            <p:ph idx="1"/>
          </p:nvPr>
        </p:nvSpPr>
        <p:spPr/>
        <p:txBody>
          <a:bodyPr>
            <a:normAutofit/>
          </a:bodyPr>
          <a:lstStyle/>
          <a:p>
            <a:r>
              <a:rPr lang="en-US" dirty="0"/>
              <a:t>Azure </a:t>
            </a:r>
            <a:r>
              <a:rPr lang="en-US" dirty="0" smtClean="0"/>
              <a:t>Search</a:t>
            </a:r>
            <a:endParaRPr lang="en-US" dirty="0"/>
          </a:p>
          <a:p>
            <a:r>
              <a:rPr lang="en-US" dirty="0"/>
              <a:t>Azure App </a:t>
            </a:r>
            <a:r>
              <a:rPr lang="en-US" dirty="0" smtClean="0"/>
              <a:t>Services</a:t>
            </a:r>
            <a:endParaRPr lang="en-US" dirty="0"/>
          </a:p>
          <a:p>
            <a:r>
              <a:rPr lang="en-US" dirty="0"/>
              <a:t>Azure Blob </a:t>
            </a:r>
            <a:r>
              <a:rPr lang="en-US" dirty="0" smtClean="0"/>
              <a:t>Storage</a:t>
            </a:r>
            <a:endParaRPr lang="en-US" dirty="0"/>
          </a:p>
          <a:p>
            <a:r>
              <a:rPr lang="en-US" dirty="0"/>
              <a:t>Azure SQL </a:t>
            </a:r>
            <a:r>
              <a:rPr lang="en-US" dirty="0" smtClean="0"/>
              <a:t>Database</a:t>
            </a:r>
            <a:endParaRPr lang="en-US" dirty="0"/>
          </a:p>
          <a:p>
            <a:r>
              <a:rPr lang="en-US" dirty="0"/>
              <a:t>Azure Machine </a:t>
            </a:r>
            <a:r>
              <a:rPr lang="en-US" dirty="0" smtClean="0"/>
              <a:t>Learning</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931048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for document </a:t>
            </a:r>
            <a:r>
              <a:rPr lang="en-US" dirty="0" err="1" smtClean="0"/>
              <a:t>dbs</a:t>
            </a:r>
            <a:endParaRPr lang="en-US" dirty="0"/>
          </a:p>
        </p:txBody>
      </p:sp>
      <p:sp>
        <p:nvSpPr>
          <p:cNvPr id="3" name="Content Placeholder 2"/>
          <p:cNvSpPr>
            <a:spLocks noGrp="1"/>
          </p:cNvSpPr>
          <p:nvPr>
            <p:ph idx="1"/>
          </p:nvPr>
        </p:nvSpPr>
        <p:spPr>
          <a:xfrm>
            <a:off x="355600" y="1219200"/>
            <a:ext cx="8229600" cy="4525963"/>
          </a:xfrm>
        </p:spPr>
        <p:txBody>
          <a:bodyPr>
            <a:normAutofit fontScale="85000" lnSpcReduction="20000"/>
          </a:bodyPr>
          <a:lstStyle/>
          <a:p>
            <a:r>
              <a:rPr lang="en-US" dirty="0" smtClean="0"/>
              <a:t>User generated content – </a:t>
            </a:r>
            <a:r>
              <a:rPr lang="en-US" dirty="0" err="1" smtClean="0"/>
              <a:t>blogposts</a:t>
            </a:r>
            <a:r>
              <a:rPr lang="en-US" dirty="0" smtClean="0"/>
              <a:t>, chat sessions, ratings, comments, feedback, polls</a:t>
            </a:r>
          </a:p>
          <a:p>
            <a:r>
              <a:rPr lang="en-US" dirty="0" smtClean="0"/>
              <a:t>Catalog data - user accounts, product catalogs, device registries for </a:t>
            </a:r>
            <a:r>
              <a:rPr lang="en-US" dirty="0" err="1" smtClean="0"/>
              <a:t>IoT</a:t>
            </a:r>
            <a:endParaRPr lang="en-US" dirty="0" smtClean="0"/>
          </a:p>
          <a:p>
            <a:r>
              <a:rPr lang="en-US" dirty="0" smtClean="0"/>
              <a:t>Logging and Time-series data – event logs, input source for data analytics jobs performed offline</a:t>
            </a:r>
          </a:p>
          <a:p>
            <a:r>
              <a:rPr lang="en-US" dirty="0" smtClean="0"/>
              <a:t>Gaming – in-game stats, social media integration, and high-score </a:t>
            </a:r>
            <a:r>
              <a:rPr lang="en-US" dirty="0" err="1" smtClean="0"/>
              <a:t>leaderboards</a:t>
            </a:r>
            <a:endParaRPr lang="en-US" dirty="0" smtClean="0"/>
          </a:p>
          <a:p>
            <a:r>
              <a:rPr lang="en-US" dirty="0" smtClean="0"/>
              <a:t>User preferences data - modern web and mobile applications</a:t>
            </a:r>
          </a:p>
          <a:p>
            <a:r>
              <a:rPr lang="en-US" dirty="0" err="1" smtClean="0"/>
              <a:t>IoT</a:t>
            </a:r>
            <a:r>
              <a:rPr lang="en-US" dirty="0" smtClean="0"/>
              <a:t> and Device sensor data - ingest bursts of data from device sensors, </a:t>
            </a:r>
            <a:r>
              <a:rPr lang="en-US" dirty="0" err="1" smtClean="0"/>
              <a:t>adhoc</a:t>
            </a:r>
            <a:r>
              <a:rPr lang="en-US" dirty="0" smtClean="0"/>
              <a:t> querying and offline analytics</a:t>
            </a:r>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2902217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Document DB</a:t>
            </a:r>
            <a:endParaRPr lang="en-US" dirty="0"/>
          </a:p>
        </p:txBody>
      </p:sp>
      <p:sp>
        <p:nvSpPr>
          <p:cNvPr id="3" name="Content Placeholder 2"/>
          <p:cNvSpPr>
            <a:spLocks noGrp="1"/>
          </p:cNvSpPr>
          <p:nvPr>
            <p:ph idx="1"/>
          </p:nvPr>
        </p:nvSpPr>
        <p:spPr/>
        <p:txBody>
          <a:bodyPr>
            <a:normAutofit fontScale="92500"/>
          </a:bodyPr>
          <a:lstStyle/>
          <a:p>
            <a:r>
              <a:rPr lang="en-US" dirty="0" smtClean="0"/>
              <a:t>Fully managed Azure-based </a:t>
            </a:r>
            <a:r>
              <a:rPr lang="en-US" dirty="0"/>
              <a:t>NoSQL </a:t>
            </a:r>
            <a:r>
              <a:rPr lang="en-US" dirty="0" smtClean="0"/>
              <a:t>document database-as-a-service </a:t>
            </a:r>
          </a:p>
          <a:p>
            <a:r>
              <a:rPr lang="en-US" dirty="0" smtClean="0"/>
              <a:t>Built </a:t>
            </a:r>
            <a:r>
              <a:rPr lang="en-US" dirty="0"/>
              <a:t>for fast and predictable performance, high availability, automatic scaling, and ease of </a:t>
            </a:r>
            <a:r>
              <a:rPr lang="en-US" dirty="0" smtClean="0"/>
              <a:t>development</a:t>
            </a:r>
          </a:p>
          <a:p>
            <a:r>
              <a:rPr lang="en-US" dirty="0" smtClean="0"/>
              <a:t>Allows flexible </a:t>
            </a:r>
            <a:r>
              <a:rPr lang="en-US" dirty="0"/>
              <a:t>data model, consistent low latencies, and rich query </a:t>
            </a:r>
            <a:r>
              <a:rPr lang="en-US" dirty="0" smtClean="0"/>
              <a:t>capabilities</a:t>
            </a:r>
          </a:p>
          <a:p>
            <a:r>
              <a:rPr lang="en-US" dirty="0" smtClean="0"/>
              <a:t>Great </a:t>
            </a:r>
            <a:r>
              <a:rPr lang="en-US" dirty="0"/>
              <a:t>fit for web, mobile, gaming, and </a:t>
            </a:r>
            <a:r>
              <a:rPr lang="en-US" dirty="0" err="1"/>
              <a:t>IoT</a:t>
            </a:r>
            <a:r>
              <a:rPr lang="en-US" dirty="0"/>
              <a:t>, and many other applications that need seamless </a:t>
            </a:r>
            <a:r>
              <a:rPr lang="en-US" dirty="0" smtClean="0"/>
              <a:t>scale</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3508220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576"/>
            <a:ext cx="8229600" cy="1143000"/>
          </a:xfrm>
        </p:spPr>
        <p:txBody>
          <a:bodyPr/>
          <a:lstStyle/>
          <a:p>
            <a:r>
              <a:rPr lang="en-US" dirty="0" smtClean="0"/>
              <a:t>Why use Azure Document DB</a:t>
            </a:r>
            <a:endParaRPr lang="en-US" dirty="0"/>
          </a:p>
        </p:txBody>
      </p:sp>
      <p:sp>
        <p:nvSpPr>
          <p:cNvPr id="3" name="Content Placeholder 2"/>
          <p:cNvSpPr>
            <a:spLocks noGrp="1"/>
          </p:cNvSpPr>
          <p:nvPr>
            <p:ph idx="1"/>
          </p:nvPr>
        </p:nvSpPr>
        <p:spPr>
          <a:xfrm>
            <a:off x="457200" y="1079500"/>
            <a:ext cx="8229600" cy="5046663"/>
          </a:xfrm>
        </p:spPr>
        <p:txBody>
          <a:bodyPr>
            <a:normAutofit fontScale="85000" lnSpcReduction="10000"/>
          </a:bodyPr>
          <a:lstStyle/>
          <a:p>
            <a:r>
              <a:rPr lang="en-US" dirty="0" smtClean="0"/>
              <a:t>Allows (subset of) SQL queries</a:t>
            </a:r>
          </a:p>
          <a:p>
            <a:r>
              <a:rPr lang="en-US" dirty="0"/>
              <a:t>CRUD friendly</a:t>
            </a:r>
          </a:p>
          <a:p>
            <a:r>
              <a:rPr lang="en-US" dirty="0"/>
              <a:t>JSON data – easy to consume</a:t>
            </a:r>
          </a:p>
          <a:p>
            <a:r>
              <a:rPr lang="en-US" dirty="0"/>
              <a:t>Support for SP, UDF, Triggers</a:t>
            </a:r>
          </a:p>
          <a:p>
            <a:r>
              <a:rPr lang="en-US" dirty="0"/>
              <a:t>Easy to translate </a:t>
            </a:r>
            <a:r>
              <a:rPr lang="en-US" dirty="0" err="1"/>
              <a:t>Javascript</a:t>
            </a:r>
            <a:r>
              <a:rPr lang="en-US" dirty="0"/>
              <a:t> and MongoDB skills</a:t>
            </a:r>
          </a:p>
          <a:p>
            <a:r>
              <a:rPr lang="en-US" dirty="0" smtClean="0"/>
              <a:t>Support some ACID </a:t>
            </a:r>
            <a:r>
              <a:rPr lang="en-US" dirty="0"/>
              <a:t>transactions – docs within 1 collection</a:t>
            </a:r>
          </a:p>
          <a:p>
            <a:r>
              <a:rPr lang="en-US" dirty="0"/>
              <a:t>(Underrated) Document database as a service – handle a lot of configuration, provisioning and uptime headaches</a:t>
            </a:r>
          </a:p>
          <a:p>
            <a:r>
              <a:rPr lang="en-US" dirty="0"/>
              <a:t>Easiest jump for .NET and SQL Server </a:t>
            </a:r>
            <a:r>
              <a:rPr lang="en-US" dirty="0" err="1"/>
              <a:t>devs</a:t>
            </a:r>
            <a:r>
              <a:rPr lang="en-US" dirty="0"/>
              <a:t> to </a:t>
            </a:r>
            <a:r>
              <a:rPr lang="en-US" dirty="0" smtClean="0"/>
              <a:t>NoSQL</a:t>
            </a:r>
            <a:endParaRPr lang="en-US" dirty="0"/>
          </a:p>
        </p:txBody>
      </p:sp>
      <p:sp>
        <p:nvSpPr>
          <p:cNvPr id="4" name="Footer Placeholder 3"/>
          <p:cNvSpPr>
            <a:spLocks noGrp="1"/>
          </p:cNvSpPr>
          <p:nvPr>
            <p:ph type="ftr" sz="quarter" idx="3"/>
          </p:nvPr>
        </p:nvSpPr>
        <p:spPr/>
        <p:txBody>
          <a:bodyPr/>
          <a:lstStyle/>
          <a:p>
            <a:r>
              <a:rPr lang="it-IT" smtClean="0">
                <a:solidFill>
                  <a:srgbClr val="4F81BD"/>
                </a:solidFill>
              </a:rPr>
              <a:t>@_s_hari @ONETUG #MeetAtMelrose #Azure #DocumentDB </a:t>
            </a:r>
            <a:endParaRPr lang="en-US" dirty="0">
              <a:solidFill>
                <a:srgbClr val="4F81BD"/>
              </a:solidFill>
            </a:endParaRPr>
          </a:p>
        </p:txBody>
      </p:sp>
    </p:spTree>
    <p:extLst>
      <p:ext uri="{BB962C8B-B14F-4D97-AF65-F5344CB8AC3E}">
        <p14:creationId xmlns:p14="http://schemas.microsoft.com/office/powerpoint/2010/main" val="3903815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not use Azure </a:t>
            </a:r>
            <a:r>
              <a:rPr lang="en-US" dirty="0" err="1" smtClean="0"/>
              <a:t>DocumentDB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your data has complex relationships</a:t>
            </a:r>
          </a:p>
          <a:p>
            <a:r>
              <a:rPr lang="en-US" dirty="0" smtClean="0"/>
              <a:t>If </a:t>
            </a:r>
            <a:r>
              <a:rPr lang="en-US" dirty="0"/>
              <a:t>your data has </a:t>
            </a:r>
            <a:r>
              <a:rPr lang="en-US" dirty="0" smtClean="0"/>
              <a:t>rigid schemas</a:t>
            </a:r>
            <a:endParaRPr lang="en-US" dirty="0"/>
          </a:p>
          <a:p>
            <a:r>
              <a:rPr lang="en-US" dirty="0"/>
              <a:t>If your data has c</a:t>
            </a:r>
            <a:r>
              <a:rPr lang="en-US" dirty="0" smtClean="0"/>
              <a:t>omplex transactions</a:t>
            </a:r>
            <a:endParaRPr lang="en-US" dirty="0"/>
          </a:p>
          <a:p>
            <a:r>
              <a:rPr lang="en-US" dirty="0"/>
              <a:t>If your data </a:t>
            </a:r>
            <a:r>
              <a:rPr lang="en-US" dirty="0" smtClean="0"/>
              <a:t>needs aggregation</a:t>
            </a:r>
            <a:endParaRPr lang="en-US" dirty="0"/>
          </a:p>
          <a:p>
            <a:r>
              <a:rPr lang="en-US" dirty="0"/>
              <a:t>If your data </a:t>
            </a:r>
            <a:r>
              <a:rPr lang="en-US" dirty="0" smtClean="0"/>
              <a:t>needs encrypted storage</a:t>
            </a:r>
            <a:endParaRPr lang="en-US" dirty="0"/>
          </a:p>
          <a:p>
            <a:r>
              <a:rPr lang="en-US" dirty="0" smtClean="0"/>
              <a:t>If you’re planning to move your </a:t>
            </a:r>
            <a:r>
              <a:rPr lang="en-US" dirty="0"/>
              <a:t>entire </a:t>
            </a:r>
            <a:r>
              <a:rPr lang="en-US" dirty="0" err="1"/>
              <a:t>datastore</a:t>
            </a:r>
            <a:r>
              <a:rPr lang="en-US" dirty="0"/>
              <a:t> to Azure </a:t>
            </a:r>
            <a:r>
              <a:rPr lang="en-US" dirty="0" err="1" smtClean="0"/>
              <a:t>DocumentDB</a:t>
            </a:r>
            <a:endParaRPr lang="en-US" dirty="0"/>
          </a:p>
          <a:p>
            <a:r>
              <a:rPr lang="en-US" dirty="0"/>
              <a:t>Azure </a:t>
            </a:r>
            <a:r>
              <a:rPr lang="en-US" dirty="0" smtClean="0"/>
              <a:t>specific – if you don’t like technology lock-in</a:t>
            </a:r>
            <a:endParaRPr lang="en-US" dirty="0"/>
          </a:p>
          <a:p>
            <a:endParaRPr lang="en-US" dirty="0"/>
          </a:p>
        </p:txBody>
      </p:sp>
      <p:sp>
        <p:nvSpPr>
          <p:cNvPr id="4" name="Footer Placeholder 3"/>
          <p:cNvSpPr>
            <a:spLocks noGrp="1"/>
          </p:cNvSpPr>
          <p:nvPr>
            <p:ph type="ftr" sz="quarter" idx="3"/>
          </p:nvPr>
        </p:nvSpPr>
        <p:spPr/>
        <p:txBody>
          <a:bodyPr/>
          <a:lstStyle/>
          <a:p>
            <a:r>
              <a:rPr lang="it-IT" smtClean="0">
                <a:solidFill>
                  <a:srgbClr val="4F81BD"/>
                </a:solidFill>
              </a:rPr>
              <a:t>@_s_hari @ONETUG #MeetAtMelrose #Azure #DocumentDB </a:t>
            </a:r>
            <a:endParaRPr lang="en-US" dirty="0">
              <a:solidFill>
                <a:srgbClr val="4F81BD"/>
              </a:solidFill>
            </a:endParaRPr>
          </a:p>
        </p:txBody>
      </p:sp>
    </p:spTree>
    <p:extLst>
      <p:ext uri="{BB962C8B-B14F-4D97-AF65-F5344CB8AC3E}">
        <p14:creationId xmlns:p14="http://schemas.microsoft.com/office/powerpoint/2010/main" val="2298970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143000"/>
          </a:xfrm>
        </p:spPr>
        <p:txBody>
          <a:bodyPr/>
          <a:lstStyle/>
          <a:p>
            <a:r>
              <a:rPr lang="en-US" dirty="0" smtClean="0"/>
              <a:t>Azure Document DB Hierarchy</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pic>
        <p:nvPicPr>
          <p:cNvPr id="6" name="Picture 5"/>
          <p:cNvPicPr>
            <a:picLocks noChangeAspect="1"/>
          </p:cNvPicPr>
          <p:nvPr/>
        </p:nvPicPr>
        <p:blipFill>
          <a:blip r:embed="rId2"/>
          <a:stretch>
            <a:fillRect/>
          </a:stretch>
        </p:blipFill>
        <p:spPr>
          <a:xfrm>
            <a:off x="346378" y="1026545"/>
            <a:ext cx="7235522" cy="526813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300" y="2416217"/>
            <a:ext cx="3835400" cy="368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018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Hierarchy - Account </a:t>
            </a:r>
            <a:endParaRPr lang="en-US" dirty="0"/>
          </a:p>
        </p:txBody>
      </p:sp>
      <p:pic>
        <p:nvPicPr>
          <p:cNvPr id="4" name="Picture 3"/>
          <p:cNvPicPr>
            <a:picLocks noChangeAspect="1"/>
          </p:cNvPicPr>
          <p:nvPr/>
        </p:nvPicPr>
        <p:blipFill>
          <a:blip r:embed="rId3"/>
          <a:stretch>
            <a:fillRect/>
          </a:stretch>
        </p:blipFill>
        <p:spPr>
          <a:xfrm>
            <a:off x="524178" y="914855"/>
            <a:ext cx="7400622" cy="5388338"/>
          </a:xfrm>
          <a:prstGeom prst="rect">
            <a:avLst/>
          </a:prstGeom>
        </p:spPr>
      </p:pic>
      <p:grpSp>
        <p:nvGrpSpPr>
          <p:cNvPr id="11" name="Group 10"/>
          <p:cNvGrpSpPr/>
          <p:nvPr/>
        </p:nvGrpSpPr>
        <p:grpSpPr>
          <a:xfrm>
            <a:off x="259453" y="1802402"/>
            <a:ext cx="1123099" cy="1106677"/>
            <a:chOff x="259453" y="1802402"/>
            <a:chExt cx="1123099" cy="1106677"/>
          </a:xfrm>
        </p:grpSpPr>
        <p:sp>
          <p:nvSpPr>
            <p:cNvPr id="5" name="TextBox 4"/>
            <p:cNvSpPr txBox="1"/>
            <p:nvPr/>
          </p:nvSpPr>
          <p:spPr>
            <a:xfrm>
              <a:off x="259453" y="2539747"/>
              <a:ext cx="1123099" cy="369332"/>
            </a:xfrm>
            <a:prstGeom prst="rect">
              <a:avLst/>
            </a:prstGeom>
            <a:noFill/>
          </p:spPr>
          <p:txBody>
            <a:bodyPr wrap="none" rtlCol="0">
              <a:spAutoFit/>
            </a:bodyPr>
            <a:lstStyle/>
            <a:p>
              <a:r>
                <a:rPr lang="en-US" dirty="0" smtClean="0"/>
                <a:t>ACCOUNT</a:t>
              </a:r>
              <a:endParaRPr lang="en-US" dirty="0"/>
            </a:p>
          </p:txBody>
        </p:sp>
        <p:cxnSp>
          <p:nvCxnSpPr>
            <p:cNvPr id="7" name="Straight Arrow Connector 6"/>
            <p:cNvCxnSpPr>
              <a:stCxn id="5" idx="0"/>
            </p:cNvCxnSpPr>
            <p:nvPr/>
          </p:nvCxnSpPr>
          <p:spPr>
            <a:xfrm rot="5400000" flipH="1" flipV="1">
              <a:off x="519767" y="2103637"/>
              <a:ext cx="737346" cy="134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Hierarchy - Database</a:t>
            </a:r>
            <a:endParaRPr lang="en-US" dirty="0"/>
          </a:p>
        </p:txBody>
      </p:sp>
      <p:pic>
        <p:nvPicPr>
          <p:cNvPr id="4" name="Picture 3"/>
          <p:cNvPicPr>
            <a:picLocks noChangeAspect="1"/>
          </p:cNvPicPr>
          <p:nvPr/>
        </p:nvPicPr>
        <p:blipFill>
          <a:blip r:embed="rId3"/>
          <a:stretch>
            <a:fillRect/>
          </a:stretch>
        </p:blipFill>
        <p:spPr>
          <a:xfrm>
            <a:off x="524178" y="914854"/>
            <a:ext cx="8162622" cy="5943145"/>
          </a:xfrm>
          <a:prstGeom prst="rect">
            <a:avLst/>
          </a:prstGeom>
        </p:spPr>
      </p:pic>
      <p:grpSp>
        <p:nvGrpSpPr>
          <p:cNvPr id="6" name="Group 11"/>
          <p:cNvGrpSpPr/>
          <p:nvPr/>
        </p:nvGrpSpPr>
        <p:grpSpPr>
          <a:xfrm>
            <a:off x="955878" y="1802401"/>
            <a:ext cx="1556716" cy="2233508"/>
            <a:chOff x="955878" y="1802401"/>
            <a:chExt cx="1556716" cy="2233508"/>
          </a:xfrm>
        </p:grpSpPr>
        <p:sp>
          <p:nvSpPr>
            <p:cNvPr id="8" name="TextBox 7"/>
            <p:cNvSpPr txBox="1"/>
            <p:nvPr/>
          </p:nvSpPr>
          <p:spPr>
            <a:xfrm>
              <a:off x="955878" y="3666577"/>
              <a:ext cx="1142485" cy="369332"/>
            </a:xfrm>
            <a:prstGeom prst="rect">
              <a:avLst/>
            </a:prstGeom>
            <a:noFill/>
          </p:spPr>
          <p:txBody>
            <a:bodyPr wrap="none" rtlCol="0">
              <a:spAutoFit/>
            </a:bodyPr>
            <a:lstStyle/>
            <a:p>
              <a:r>
                <a:rPr lang="en-US" dirty="0" smtClean="0"/>
                <a:t>DATABASE</a:t>
              </a:r>
              <a:endParaRPr lang="en-US" dirty="0"/>
            </a:p>
          </p:txBody>
        </p:sp>
        <p:cxnSp>
          <p:nvCxnSpPr>
            <p:cNvPr id="10" name="Straight Arrow Connector 9"/>
            <p:cNvCxnSpPr/>
            <p:nvPr/>
          </p:nvCxnSpPr>
          <p:spPr>
            <a:xfrm rot="5400000" flipH="1" flipV="1">
              <a:off x="1015485" y="2169468"/>
              <a:ext cx="1864176" cy="1130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Hierarchy - Collection</a:t>
            </a:r>
            <a:endParaRPr lang="en-US" dirty="0"/>
          </a:p>
        </p:txBody>
      </p:sp>
      <p:pic>
        <p:nvPicPr>
          <p:cNvPr id="4" name="Picture 3"/>
          <p:cNvPicPr>
            <a:picLocks noChangeAspect="1"/>
          </p:cNvPicPr>
          <p:nvPr/>
        </p:nvPicPr>
        <p:blipFill>
          <a:blip r:embed="rId3"/>
          <a:stretch>
            <a:fillRect/>
          </a:stretch>
        </p:blipFill>
        <p:spPr>
          <a:xfrm>
            <a:off x="524178" y="914854"/>
            <a:ext cx="8162622" cy="5943145"/>
          </a:xfrm>
          <a:prstGeom prst="rect">
            <a:avLst/>
          </a:prstGeom>
        </p:spPr>
      </p:pic>
      <p:grpSp>
        <p:nvGrpSpPr>
          <p:cNvPr id="9" name="Group 15"/>
          <p:cNvGrpSpPr/>
          <p:nvPr/>
        </p:nvGrpSpPr>
        <p:grpSpPr>
          <a:xfrm>
            <a:off x="931666" y="1726541"/>
            <a:ext cx="3849043" cy="2325649"/>
            <a:chOff x="931667" y="535306"/>
            <a:chExt cx="3086122" cy="3587356"/>
          </a:xfrm>
        </p:grpSpPr>
        <p:sp>
          <p:nvSpPr>
            <p:cNvPr id="13" name="TextBox 12"/>
            <p:cNvSpPr txBox="1"/>
            <p:nvPr/>
          </p:nvSpPr>
          <p:spPr>
            <a:xfrm>
              <a:off x="931667" y="3552961"/>
              <a:ext cx="1359341" cy="569701"/>
            </a:xfrm>
            <a:prstGeom prst="rect">
              <a:avLst/>
            </a:prstGeom>
            <a:noFill/>
          </p:spPr>
          <p:txBody>
            <a:bodyPr wrap="square" rtlCol="0">
              <a:spAutoFit/>
            </a:bodyPr>
            <a:lstStyle/>
            <a:p>
              <a:r>
                <a:rPr lang="en-US" dirty="0" smtClean="0"/>
                <a:t>COLLECTION</a:t>
              </a:r>
              <a:endParaRPr lang="en-US" dirty="0"/>
            </a:p>
          </p:txBody>
        </p:sp>
        <p:cxnSp>
          <p:nvCxnSpPr>
            <p:cNvPr id="15" name="Straight Arrow Connector 14"/>
            <p:cNvCxnSpPr>
              <a:stCxn id="13" idx="0"/>
            </p:cNvCxnSpPr>
            <p:nvPr/>
          </p:nvCxnSpPr>
          <p:spPr>
            <a:xfrm rot="5400000" flipH="1" flipV="1">
              <a:off x="1305735" y="840908"/>
              <a:ext cx="3017656" cy="2406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endParaRPr lang="en-US" dirty="0"/>
          </a:p>
        </p:txBody>
      </p:sp>
      <p:sp>
        <p:nvSpPr>
          <p:cNvPr id="3" name="Content Placeholder 2"/>
          <p:cNvSpPr>
            <a:spLocks noGrp="1"/>
          </p:cNvSpPr>
          <p:nvPr>
            <p:ph idx="1"/>
          </p:nvPr>
        </p:nvSpPr>
        <p:spPr/>
        <p:txBody>
          <a:bodyPr/>
          <a:lstStyle/>
          <a:p>
            <a:r>
              <a:rPr lang="en-US" dirty="0" err="1"/>
              <a:t>NoSQL</a:t>
            </a:r>
            <a:r>
              <a:rPr lang="en-US" dirty="0"/>
              <a:t> is a marketing misnomer, it should be non-relational databases</a:t>
            </a:r>
            <a:endParaRPr lang="en-US" dirty="0" smtClean="0"/>
          </a:p>
          <a:p>
            <a:r>
              <a:rPr lang="en-US" dirty="0" smtClean="0"/>
              <a:t>Primary </a:t>
            </a:r>
            <a:r>
              <a:rPr lang="en-US" dirty="0" err="1" smtClean="0"/>
              <a:t>USPs</a:t>
            </a:r>
            <a:endParaRPr lang="en-US" dirty="0"/>
          </a:p>
          <a:p>
            <a:pPr lvl="1"/>
            <a:r>
              <a:rPr lang="en-US" b="1" i="1" dirty="0" smtClean="0"/>
              <a:t>develop </a:t>
            </a:r>
            <a:r>
              <a:rPr lang="en-US" b="1" i="1" dirty="0"/>
              <a:t>with </a:t>
            </a:r>
            <a:r>
              <a:rPr lang="en-US" b="1" i="1" dirty="0" smtClean="0"/>
              <a:t>agility</a:t>
            </a:r>
            <a:endParaRPr lang="en-US" dirty="0" smtClean="0"/>
          </a:p>
          <a:p>
            <a:pPr lvl="1"/>
            <a:r>
              <a:rPr lang="en-US" b="1" i="1" dirty="0" smtClean="0"/>
              <a:t>operate </a:t>
            </a:r>
            <a:r>
              <a:rPr lang="en-US" b="1" i="1" dirty="0"/>
              <a:t>at any scale</a:t>
            </a:r>
            <a:endParaRPr lang="en-US" dirty="0"/>
          </a:p>
          <a:p>
            <a:pPr>
              <a:buNone/>
            </a:pPr>
            <a:endParaRPr lang="en-US" dirty="0" smtClean="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Hierarchy - Documents </a:t>
            </a:r>
            <a:endParaRPr lang="en-US" dirty="0"/>
          </a:p>
        </p:txBody>
      </p:sp>
      <p:pic>
        <p:nvPicPr>
          <p:cNvPr id="4" name="Picture 3"/>
          <p:cNvPicPr>
            <a:picLocks noChangeAspect="1"/>
          </p:cNvPicPr>
          <p:nvPr/>
        </p:nvPicPr>
        <p:blipFill>
          <a:blip r:embed="rId3"/>
          <a:stretch>
            <a:fillRect/>
          </a:stretch>
        </p:blipFill>
        <p:spPr>
          <a:xfrm>
            <a:off x="524178" y="914854"/>
            <a:ext cx="8162622" cy="5943145"/>
          </a:xfrm>
          <a:prstGeom prst="rect">
            <a:avLst/>
          </a:prstGeom>
        </p:spPr>
      </p:pic>
      <p:grpSp>
        <p:nvGrpSpPr>
          <p:cNvPr id="11" name="Group 19"/>
          <p:cNvGrpSpPr/>
          <p:nvPr/>
        </p:nvGrpSpPr>
        <p:grpSpPr>
          <a:xfrm>
            <a:off x="6609216" y="1802401"/>
            <a:ext cx="2302541" cy="2602840"/>
            <a:chOff x="6609216" y="1802401"/>
            <a:chExt cx="2302541" cy="2602840"/>
          </a:xfrm>
        </p:grpSpPr>
        <p:sp>
          <p:nvSpPr>
            <p:cNvPr id="17" name="TextBox 16"/>
            <p:cNvSpPr txBox="1"/>
            <p:nvPr/>
          </p:nvSpPr>
          <p:spPr>
            <a:xfrm>
              <a:off x="7483161" y="4035909"/>
              <a:ext cx="1428596" cy="369332"/>
            </a:xfrm>
            <a:prstGeom prst="rect">
              <a:avLst/>
            </a:prstGeom>
            <a:noFill/>
          </p:spPr>
          <p:txBody>
            <a:bodyPr wrap="none" rtlCol="0">
              <a:spAutoFit/>
            </a:bodyPr>
            <a:lstStyle/>
            <a:p>
              <a:r>
                <a:rPr lang="en-US" dirty="0" smtClean="0"/>
                <a:t>DOCUMENTS</a:t>
              </a:r>
              <a:endParaRPr lang="en-US" dirty="0"/>
            </a:p>
          </p:txBody>
        </p:sp>
        <p:cxnSp>
          <p:nvCxnSpPr>
            <p:cNvPr id="19" name="Straight Arrow Connector 18"/>
            <p:cNvCxnSpPr>
              <a:stCxn id="17" idx="0"/>
            </p:cNvCxnSpPr>
            <p:nvPr/>
          </p:nvCxnSpPr>
          <p:spPr>
            <a:xfrm rot="16200000" flipV="1">
              <a:off x="6286584" y="2125033"/>
              <a:ext cx="2233508" cy="1588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80483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1261250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Collections - Tiers</a:t>
            </a:r>
            <a:endParaRPr lang="en-US" dirty="0"/>
          </a:p>
        </p:txBody>
      </p:sp>
      <p:grpSp>
        <p:nvGrpSpPr>
          <p:cNvPr id="7" name="Group 6"/>
          <p:cNvGrpSpPr/>
          <p:nvPr/>
        </p:nvGrpSpPr>
        <p:grpSpPr>
          <a:xfrm>
            <a:off x="457200" y="898942"/>
            <a:ext cx="8447764" cy="3405256"/>
            <a:chOff x="738639" y="1327150"/>
            <a:chExt cx="7495599" cy="3412529"/>
          </a:xfrm>
        </p:grpSpPr>
        <p:pic>
          <p:nvPicPr>
            <p:cNvPr id="5" name="Picture 4" descr="Screen Shot 2016-05-09 at 4.39.32 PM.png"/>
            <p:cNvPicPr>
              <a:picLocks noChangeAspect="1"/>
            </p:cNvPicPr>
            <p:nvPr/>
          </p:nvPicPr>
          <p:blipFill>
            <a:blip r:embed="rId3"/>
            <a:stretch>
              <a:fillRect/>
            </a:stretch>
          </p:blipFill>
          <p:spPr>
            <a:xfrm>
              <a:off x="738639" y="1327150"/>
              <a:ext cx="5583315" cy="3403457"/>
            </a:xfrm>
            <a:prstGeom prst="rect">
              <a:avLst/>
            </a:prstGeom>
          </p:spPr>
        </p:pic>
        <p:pic>
          <p:nvPicPr>
            <p:cNvPr id="6" name="Picture 5" descr="Screen Shot 2016-05-09 at 4.39.43 PM.png"/>
            <p:cNvPicPr>
              <a:picLocks noChangeAspect="1"/>
            </p:cNvPicPr>
            <p:nvPr/>
          </p:nvPicPr>
          <p:blipFill>
            <a:blip r:embed="rId4"/>
            <a:stretch>
              <a:fillRect/>
            </a:stretch>
          </p:blipFill>
          <p:spPr>
            <a:xfrm>
              <a:off x="6321954" y="1327150"/>
              <a:ext cx="1912284" cy="3412529"/>
            </a:xfrm>
            <a:prstGeom prst="rect">
              <a:avLst/>
            </a:prstGeom>
          </p:spPr>
        </p:pic>
      </p:grpSp>
      <p:sp>
        <p:nvSpPr>
          <p:cNvPr id="9" name="TextBox 8"/>
          <p:cNvSpPr txBox="1"/>
          <p:nvPr/>
        </p:nvSpPr>
        <p:spPr>
          <a:xfrm>
            <a:off x="642185" y="4665937"/>
            <a:ext cx="3643095" cy="369332"/>
          </a:xfrm>
          <a:prstGeom prst="rect">
            <a:avLst/>
          </a:prstGeom>
          <a:noFill/>
        </p:spPr>
        <p:txBody>
          <a:bodyPr wrap="none" rtlCol="0">
            <a:spAutoFit/>
          </a:bodyPr>
          <a:lstStyle/>
          <a:p>
            <a:r>
              <a:rPr lang="en-US" dirty="0" smtClean="0"/>
              <a:t>Throughput, partitioning and storage</a:t>
            </a:r>
            <a:endParaRPr lang="en-US" dirty="0"/>
          </a:p>
        </p:txBody>
      </p:sp>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Collections - Throughput</a:t>
            </a:r>
            <a:endParaRPr lang="en-US" dirty="0"/>
          </a:p>
        </p:txBody>
      </p:sp>
      <p:sp>
        <p:nvSpPr>
          <p:cNvPr id="8" name="TextBox 7"/>
          <p:cNvSpPr txBox="1"/>
          <p:nvPr/>
        </p:nvSpPr>
        <p:spPr>
          <a:xfrm>
            <a:off x="457200" y="912167"/>
            <a:ext cx="8447764" cy="461665"/>
          </a:xfrm>
          <a:prstGeom prst="rect">
            <a:avLst/>
          </a:prstGeom>
          <a:noFill/>
        </p:spPr>
        <p:txBody>
          <a:bodyPr wrap="square" rtlCol="0">
            <a:spAutoFit/>
          </a:bodyPr>
          <a:lstStyle/>
          <a:p>
            <a:r>
              <a:rPr lang="en-US" sz="2400" dirty="0" smtClean="0"/>
              <a:t>Measured in </a:t>
            </a:r>
            <a:r>
              <a:rPr lang="en-US" sz="2400" dirty="0" err="1" smtClean="0"/>
              <a:t>RUs</a:t>
            </a:r>
            <a:r>
              <a:rPr lang="en-US" sz="2400" dirty="0" smtClean="0"/>
              <a:t>, 1 </a:t>
            </a:r>
            <a:r>
              <a:rPr lang="en-US" sz="2400" dirty="0" err="1" smtClean="0"/>
              <a:t>RUs</a:t>
            </a:r>
            <a:r>
              <a:rPr lang="en-US" sz="2400" dirty="0" smtClean="0"/>
              <a:t> = throughput for a 1KB document/second</a:t>
            </a:r>
            <a:endParaRPr lang="en-US" sz="2400" dirty="0"/>
          </a:p>
        </p:txBody>
      </p:sp>
      <p:graphicFrame>
        <p:nvGraphicFramePr>
          <p:cNvPr id="9" name="Table 8"/>
          <p:cNvGraphicFramePr>
            <a:graphicFrameLocks noGrp="1"/>
          </p:cNvGraphicFramePr>
          <p:nvPr/>
        </p:nvGraphicFramePr>
        <p:xfrm>
          <a:off x="2032000" y="1373832"/>
          <a:ext cx="4588934" cy="1402080"/>
        </p:xfrm>
        <a:graphic>
          <a:graphicData uri="http://schemas.openxmlformats.org/drawingml/2006/table">
            <a:tbl>
              <a:tblPr firstRow="1" bandRow="1">
                <a:tableStyleId>{69CF1AB2-1976-4502-BF36-3FF5EA218861}</a:tableStyleId>
              </a:tblPr>
              <a:tblGrid>
                <a:gridCol w="3098800"/>
                <a:gridCol w="1490134"/>
              </a:tblGrid>
              <a:tr h="370840">
                <a:tc>
                  <a:txBody>
                    <a:bodyPr/>
                    <a:lstStyle/>
                    <a:p>
                      <a:pPr marL="0" marR="0" fontAlgn="t">
                        <a:spcBef>
                          <a:spcPts val="0"/>
                        </a:spcBef>
                        <a:spcAft>
                          <a:spcPts val="0"/>
                        </a:spcAft>
                      </a:pPr>
                      <a:r>
                        <a:rPr lang="en-US" sz="2400" b="0" dirty="0"/>
                        <a:t>Create document</a:t>
                      </a:r>
                      <a:endParaRPr lang="en-US" sz="2400" b="0" dirty="0">
                        <a:solidFill>
                          <a:srgbClr val="505050"/>
                        </a:solidFill>
                        <a:latin typeface="Calibri"/>
                      </a:endParaRPr>
                    </a:p>
                  </a:txBody>
                  <a:tcPr marL="50800" marR="50800" marT="50800" marB="50800"/>
                </a:tc>
                <a:tc>
                  <a:txBody>
                    <a:bodyPr/>
                    <a:lstStyle/>
                    <a:p>
                      <a:pPr marL="0" marR="0" fontAlgn="t">
                        <a:spcBef>
                          <a:spcPts val="0"/>
                        </a:spcBef>
                        <a:spcAft>
                          <a:spcPts val="0"/>
                        </a:spcAft>
                      </a:pPr>
                      <a:r>
                        <a:rPr lang="en-US" sz="2400" b="0" dirty="0"/>
                        <a:t>~15 RU</a:t>
                      </a:r>
                      <a:endParaRPr lang="en-US" sz="2400" b="0" dirty="0">
                        <a:solidFill>
                          <a:srgbClr val="505050"/>
                        </a:solidFill>
                        <a:latin typeface="Calibri"/>
                      </a:endParaRPr>
                    </a:p>
                  </a:txBody>
                  <a:tcPr marL="50800" marR="50800" marT="50800" marB="50800"/>
                </a:tc>
              </a:tr>
              <a:tr h="370840">
                <a:tc>
                  <a:txBody>
                    <a:bodyPr/>
                    <a:lstStyle/>
                    <a:p>
                      <a:pPr marL="0" marR="0" fontAlgn="t">
                        <a:spcBef>
                          <a:spcPts val="0"/>
                        </a:spcBef>
                        <a:spcAft>
                          <a:spcPts val="0"/>
                        </a:spcAft>
                      </a:pPr>
                      <a:r>
                        <a:rPr lang="en-US" sz="2400"/>
                        <a:t>Read document</a:t>
                      </a:r>
                      <a:endParaRPr lang="en-US" sz="2400">
                        <a:solidFill>
                          <a:srgbClr val="505050"/>
                        </a:solidFill>
                        <a:latin typeface="Calibri"/>
                      </a:endParaRPr>
                    </a:p>
                  </a:txBody>
                  <a:tcPr marL="50800" marR="50800" marT="50800" marB="50800"/>
                </a:tc>
                <a:tc>
                  <a:txBody>
                    <a:bodyPr/>
                    <a:lstStyle/>
                    <a:p>
                      <a:pPr marL="0" marR="0" fontAlgn="t">
                        <a:spcBef>
                          <a:spcPts val="0"/>
                        </a:spcBef>
                        <a:spcAft>
                          <a:spcPts val="0"/>
                        </a:spcAft>
                      </a:pPr>
                      <a:r>
                        <a:rPr lang="en-US" sz="2400" dirty="0"/>
                        <a:t>~1 RU</a:t>
                      </a:r>
                      <a:endParaRPr lang="en-US" sz="2400" dirty="0">
                        <a:solidFill>
                          <a:srgbClr val="505050"/>
                        </a:solidFill>
                        <a:latin typeface="Calibri"/>
                      </a:endParaRPr>
                    </a:p>
                  </a:txBody>
                  <a:tcPr marL="50800" marR="50800" marT="50800" marB="50800"/>
                </a:tc>
              </a:tr>
              <a:tr h="370840">
                <a:tc>
                  <a:txBody>
                    <a:bodyPr/>
                    <a:lstStyle/>
                    <a:p>
                      <a:pPr marL="0" marR="0" fontAlgn="t">
                        <a:spcBef>
                          <a:spcPts val="0"/>
                        </a:spcBef>
                        <a:spcAft>
                          <a:spcPts val="0"/>
                        </a:spcAft>
                      </a:pPr>
                      <a:r>
                        <a:rPr lang="en-US" sz="2400"/>
                        <a:t>Query document by id</a:t>
                      </a:r>
                      <a:endParaRPr lang="en-US" sz="2400">
                        <a:solidFill>
                          <a:srgbClr val="505050"/>
                        </a:solidFill>
                        <a:latin typeface="Calibri"/>
                      </a:endParaRPr>
                    </a:p>
                  </a:txBody>
                  <a:tcPr marL="50800" marR="50800" marT="50800" marB="50800"/>
                </a:tc>
                <a:tc>
                  <a:txBody>
                    <a:bodyPr/>
                    <a:lstStyle/>
                    <a:p>
                      <a:pPr marL="0" marR="0" fontAlgn="t">
                        <a:spcBef>
                          <a:spcPts val="0"/>
                        </a:spcBef>
                        <a:spcAft>
                          <a:spcPts val="0"/>
                        </a:spcAft>
                      </a:pPr>
                      <a:r>
                        <a:rPr lang="en-US" sz="2400" dirty="0"/>
                        <a:t>~2.5 RU</a:t>
                      </a:r>
                      <a:endParaRPr lang="en-US" sz="2400" dirty="0">
                        <a:solidFill>
                          <a:srgbClr val="505050"/>
                        </a:solidFill>
                        <a:latin typeface="Calibri"/>
                      </a:endParaRPr>
                    </a:p>
                  </a:txBody>
                  <a:tcPr marL="50800" marR="50800" marT="50800" marB="5080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88834974"/>
              </p:ext>
            </p:extLst>
          </p:nvPr>
        </p:nvGraphicFramePr>
        <p:xfrm>
          <a:off x="457200" y="2953301"/>
          <a:ext cx="8236423" cy="3258340"/>
        </p:xfrm>
        <a:graphic>
          <a:graphicData uri="http://schemas.openxmlformats.org/drawingml/2006/table">
            <a:tbl>
              <a:tblPr firstRow="1" bandRow="1">
                <a:tableStyleId>{69CF1AB2-1976-4502-BF36-3FF5EA218861}</a:tableStyleId>
              </a:tblPr>
              <a:tblGrid>
                <a:gridCol w="3360632"/>
                <a:gridCol w="2200878"/>
                <a:gridCol w="2674913"/>
              </a:tblGrid>
              <a:tr h="681055">
                <a:tc>
                  <a:txBody>
                    <a:bodyPr/>
                    <a:lstStyle/>
                    <a:p>
                      <a:pPr marL="0" marR="0" fontAlgn="t">
                        <a:spcBef>
                          <a:spcPts val="0"/>
                        </a:spcBef>
                        <a:spcAft>
                          <a:spcPts val="0"/>
                        </a:spcAft>
                      </a:pPr>
                      <a:r>
                        <a:rPr lang="en-US" sz="2400" dirty="0">
                          <a:solidFill>
                            <a:srgbClr val="505050"/>
                          </a:solidFill>
                          <a:latin typeface="Calibri"/>
                        </a:rPr>
                        <a:t>Query</a:t>
                      </a:r>
                    </a:p>
                  </a:txBody>
                  <a:tcPr marL="50800" marR="50800" marT="50800" marB="50800"/>
                </a:tc>
                <a:tc>
                  <a:txBody>
                    <a:bodyPr/>
                    <a:lstStyle/>
                    <a:p>
                      <a:pPr marL="0" marR="0" fontAlgn="t">
                        <a:spcBef>
                          <a:spcPts val="0"/>
                        </a:spcBef>
                        <a:spcAft>
                          <a:spcPts val="0"/>
                        </a:spcAft>
                      </a:pPr>
                      <a:r>
                        <a:rPr lang="en-US" sz="2400" dirty="0">
                          <a:solidFill>
                            <a:srgbClr val="505050"/>
                          </a:solidFill>
                          <a:latin typeface="Calibri"/>
                        </a:rPr>
                        <a:t>Request Unit Charge</a:t>
                      </a:r>
                    </a:p>
                  </a:txBody>
                  <a:tcPr marL="50800" marR="50800" marT="50800" marB="50800"/>
                </a:tc>
                <a:tc>
                  <a:txBody>
                    <a:bodyPr/>
                    <a:lstStyle/>
                    <a:p>
                      <a:pPr marL="0" marR="0" fontAlgn="t">
                        <a:spcBef>
                          <a:spcPts val="0"/>
                        </a:spcBef>
                        <a:spcAft>
                          <a:spcPts val="0"/>
                        </a:spcAft>
                      </a:pPr>
                      <a:r>
                        <a:rPr lang="en-US" sz="2400" dirty="0">
                          <a:solidFill>
                            <a:srgbClr val="505050"/>
                          </a:solidFill>
                          <a:latin typeface="Calibri"/>
                        </a:rPr>
                        <a:t># of Returned Documents</a:t>
                      </a:r>
                    </a:p>
                  </a:txBody>
                  <a:tcPr marL="50800" marR="50800" marT="50800" marB="50800"/>
                </a:tc>
              </a:tr>
              <a:tr h="382055">
                <a:tc>
                  <a:txBody>
                    <a:bodyPr/>
                    <a:lstStyle/>
                    <a:p>
                      <a:pPr marL="0" marR="0" fontAlgn="t">
                        <a:spcBef>
                          <a:spcPts val="0"/>
                        </a:spcBef>
                        <a:spcAft>
                          <a:spcPts val="0"/>
                        </a:spcAft>
                      </a:pPr>
                      <a:r>
                        <a:rPr lang="en-US" sz="1600">
                          <a:solidFill>
                            <a:srgbClr val="505050"/>
                          </a:solidFill>
                          <a:latin typeface="Calibri"/>
                        </a:rPr>
                        <a:t>Select food by id</a:t>
                      </a:r>
                    </a:p>
                  </a:txBody>
                  <a:tcPr marL="50800" marR="50800" marT="50800" marB="50800"/>
                </a:tc>
                <a:tc>
                  <a:txBody>
                    <a:bodyPr/>
                    <a:lstStyle/>
                    <a:p>
                      <a:pPr marL="0" marR="0" fontAlgn="t">
                        <a:spcBef>
                          <a:spcPts val="0"/>
                        </a:spcBef>
                        <a:spcAft>
                          <a:spcPts val="0"/>
                        </a:spcAft>
                      </a:pPr>
                      <a:r>
                        <a:rPr lang="en-US" sz="1600">
                          <a:solidFill>
                            <a:srgbClr val="505050"/>
                          </a:solidFill>
                          <a:latin typeface="Calibri"/>
                        </a:rPr>
                        <a:t>~2.5 RU</a:t>
                      </a:r>
                    </a:p>
                  </a:txBody>
                  <a:tcPr marL="50800" marR="50800" marT="50800" marB="50800"/>
                </a:tc>
                <a:tc>
                  <a:txBody>
                    <a:bodyPr/>
                    <a:lstStyle/>
                    <a:p>
                      <a:pPr marL="0" marR="0" fontAlgn="t">
                        <a:spcBef>
                          <a:spcPts val="0"/>
                        </a:spcBef>
                        <a:spcAft>
                          <a:spcPts val="0"/>
                        </a:spcAft>
                      </a:pPr>
                      <a:r>
                        <a:rPr lang="en-US" sz="1600" dirty="0">
                          <a:solidFill>
                            <a:srgbClr val="505050"/>
                          </a:solidFill>
                          <a:latin typeface="Calibri"/>
                        </a:rPr>
                        <a:t>1</a:t>
                      </a:r>
                    </a:p>
                  </a:txBody>
                  <a:tcPr marL="50800" marR="50800" marT="50800" marB="50800"/>
                </a:tc>
              </a:tr>
              <a:tr h="681055">
                <a:tc>
                  <a:txBody>
                    <a:bodyPr/>
                    <a:lstStyle/>
                    <a:p>
                      <a:pPr marL="0" marR="0" fontAlgn="t">
                        <a:spcBef>
                          <a:spcPts val="0"/>
                        </a:spcBef>
                        <a:spcAft>
                          <a:spcPts val="0"/>
                        </a:spcAft>
                      </a:pPr>
                      <a:r>
                        <a:rPr lang="en-US" sz="1600">
                          <a:solidFill>
                            <a:srgbClr val="505050"/>
                          </a:solidFill>
                          <a:latin typeface="Calibri"/>
                        </a:rPr>
                        <a:t>Select foods by manufacturer</a:t>
                      </a:r>
                    </a:p>
                  </a:txBody>
                  <a:tcPr marL="50800" marR="50800" marT="50800" marB="50800"/>
                </a:tc>
                <a:tc>
                  <a:txBody>
                    <a:bodyPr/>
                    <a:lstStyle/>
                    <a:p>
                      <a:pPr marL="0" marR="0" fontAlgn="t">
                        <a:spcBef>
                          <a:spcPts val="0"/>
                        </a:spcBef>
                        <a:spcAft>
                          <a:spcPts val="0"/>
                        </a:spcAft>
                      </a:pPr>
                      <a:r>
                        <a:rPr lang="en-US" sz="1600">
                          <a:solidFill>
                            <a:srgbClr val="505050"/>
                          </a:solidFill>
                          <a:latin typeface="Calibri"/>
                        </a:rPr>
                        <a:t>~7 RU</a:t>
                      </a:r>
                    </a:p>
                  </a:txBody>
                  <a:tcPr marL="50800" marR="50800" marT="50800" marB="50800"/>
                </a:tc>
                <a:tc>
                  <a:txBody>
                    <a:bodyPr/>
                    <a:lstStyle/>
                    <a:p>
                      <a:pPr marL="0" marR="0" fontAlgn="t">
                        <a:spcBef>
                          <a:spcPts val="0"/>
                        </a:spcBef>
                        <a:spcAft>
                          <a:spcPts val="0"/>
                        </a:spcAft>
                      </a:pPr>
                      <a:r>
                        <a:rPr lang="en-US" sz="1600" dirty="0">
                          <a:solidFill>
                            <a:srgbClr val="505050"/>
                          </a:solidFill>
                          <a:latin typeface="Calibri"/>
                        </a:rPr>
                        <a:t>7</a:t>
                      </a:r>
                    </a:p>
                  </a:txBody>
                  <a:tcPr marL="50800" marR="50800" marT="50800" marB="50800"/>
                </a:tc>
              </a:tr>
              <a:tr h="681055">
                <a:tc>
                  <a:txBody>
                    <a:bodyPr/>
                    <a:lstStyle/>
                    <a:p>
                      <a:pPr marL="0" marR="0" fontAlgn="t">
                        <a:spcBef>
                          <a:spcPts val="0"/>
                        </a:spcBef>
                        <a:spcAft>
                          <a:spcPts val="0"/>
                        </a:spcAft>
                      </a:pPr>
                      <a:r>
                        <a:rPr lang="en-US" sz="1600">
                          <a:solidFill>
                            <a:srgbClr val="505050"/>
                          </a:solidFill>
                          <a:latin typeface="Calibri"/>
                        </a:rPr>
                        <a:t>Select by food group and order by weight</a:t>
                      </a:r>
                    </a:p>
                  </a:txBody>
                  <a:tcPr marL="50800" marR="50800" marT="50800" marB="50800"/>
                </a:tc>
                <a:tc>
                  <a:txBody>
                    <a:bodyPr/>
                    <a:lstStyle/>
                    <a:p>
                      <a:pPr marL="0" marR="0" fontAlgn="t">
                        <a:spcBef>
                          <a:spcPts val="0"/>
                        </a:spcBef>
                        <a:spcAft>
                          <a:spcPts val="0"/>
                        </a:spcAft>
                      </a:pPr>
                      <a:r>
                        <a:rPr lang="en-US" sz="1600">
                          <a:solidFill>
                            <a:srgbClr val="505050"/>
                          </a:solidFill>
                          <a:latin typeface="Calibri"/>
                        </a:rPr>
                        <a:t>~70 RU</a:t>
                      </a:r>
                    </a:p>
                  </a:txBody>
                  <a:tcPr marL="50800" marR="50800" marT="50800" marB="50800"/>
                </a:tc>
                <a:tc>
                  <a:txBody>
                    <a:bodyPr/>
                    <a:lstStyle/>
                    <a:p>
                      <a:pPr marL="0" marR="0" fontAlgn="t">
                        <a:spcBef>
                          <a:spcPts val="0"/>
                        </a:spcBef>
                        <a:spcAft>
                          <a:spcPts val="0"/>
                        </a:spcAft>
                      </a:pPr>
                      <a:r>
                        <a:rPr lang="en-US" sz="1600" dirty="0">
                          <a:solidFill>
                            <a:srgbClr val="505050"/>
                          </a:solidFill>
                          <a:latin typeface="Calibri"/>
                        </a:rPr>
                        <a:t>100</a:t>
                      </a:r>
                    </a:p>
                  </a:txBody>
                  <a:tcPr marL="50800" marR="50800" marT="50800" marB="50800"/>
                </a:tc>
              </a:tr>
              <a:tr h="681055">
                <a:tc>
                  <a:txBody>
                    <a:bodyPr/>
                    <a:lstStyle/>
                    <a:p>
                      <a:pPr marL="0" marR="0" fontAlgn="t">
                        <a:spcBef>
                          <a:spcPts val="0"/>
                        </a:spcBef>
                        <a:spcAft>
                          <a:spcPts val="0"/>
                        </a:spcAft>
                      </a:pPr>
                      <a:r>
                        <a:rPr lang="en-US" sz="1600">
                          <a:solidFill>
                            <a:srgbClr val="505050"/>
                          </a:solidFill>
                          <a:latin typeface="Calibri"/>
                        </a:rPr>
                        <a:t>Select top 10 foods in a food group</a:t>
                      </a:r>
                    </a:p>
                  </a:txBody>
                  <a:tcPr marL="50800" marR="50800" marT="50800" marB="50800"/>
                </a:tc>
                <a:tc>
                  <a:txBody>
                    <a:bodyPr/>
                    <a:lstStyle/>
                    <a:p>
                      <a:pPr marL="0" marR="0" fontAlgn="t">
                        <a:spcBef>
                          <a:spcPts val="0"/>
                        </a:spcBef>
                        <a:spcAft>
                          <a:spcPts val="0"/>
                        </a:spcAft>
                      </a:pPr>
                      <a:r>
                        <a:rPr lang="en-US" sz="1600">
                          <a:solidFill>
                            <a:srgbClr val="505050"/>
                          </a:solidFill>
                          <a:latin typeface="Calibri"/>
                        </a:rPr>
                        <a:t>~10 RU</a:t>
                      </a:r>
                    </a:p>
                  </a:txBody>
                  <a:tcPr marL="50800" marR="50800" marT="50800" marB="50800"/>
                </a:tc>
                <a:tc>
                  <a:txBody>
                    <a:bodyPr/>
                    <a:lstStyle/>
                    <a:p>
                      <a:pPr marL="0" marR="0" fontAlgn="t">
                        <a:spcBef>
                          <a:spcPts val="0"/>
                        </a:spcBef>
                        <a:spcAft>
                          <a:spcPts val="0"/>
                        </a:spcAft>
                      </a:pPr>
                      <a:r>
                        <a:rPr lang="en-US" sz="1600" dirty="0">
                          <a:solidFill>
                            <a:srgbClr val="505050"/>
                          </a:solidFill>
                          <a:latin typeface="Calibri"/>
                        </a:rPr>
                        <a:t>10</a:t>
                      </a:r>
                    </a:p>
                  </a:txBody>
                  <a:tcPr marL="50800" marR="50800" marT="50800" marB="50800"/>
                </a:tc>
              </a:tr>
            </a:tbl>
          </a:graphicData>
        </a:graphic>
      </p:graphicFrame>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Throughput</a:t>
            </a:r>
            <a:endParaRPr lang="en-US" dirty="0"/>
          </a:p>
        </p:txBody>
      </p:sp>
      <p:sp>
        <p:nvSpPr>
          <p:cNvPr id="3" name="Content Placeholder 2"/>
          <p:cNvSpPr>
            <a:spLocks noGrp="1"/>
          </p:cNvSpPr>
          <p:nvPr>
            <p:ph idx="1"/>
          </p:nvPr>
        </p:nvSpPr>
        <p:spPr/>
        <p:txBody>
          <a:bodyPr/>
          <a:lstStyle/>
          <a:p>
            <a:r>
              <a:rPr lang="en-US" dirty="0" smtClean="0"/>
              <a:t>What happens when you exceed provisioned throughput?</a:t>
            </a:r>
          </a:p>
          <a:p>
            <a:pPr>
              <a:buNone/>
            </a:pPr>
            <a:endParaRPr lang="en-US" dirty="0" smtClean="0"/>
          </a:p>
          <a:p>
            <a:pPr>
              <a:buNone/>
            </a:pPr>
            <a:r>
              <a:rPr lang="en-US" dirty="0"/>
              <a:t>HTTP Status 429</a:t>
            </a:r>
            <a:br>
              <a:rPr lang="en-US" dirty="0"/>
            </a:br>
            <a:r>
              <a:rPr lang="en-US" dirty="0"/>
              <a:t>Status Line: </a:t>
            </a:r>
            <a:r>
              <a:rPr lang="en-US" dirty="0" err="1"/>
              <a:t>RequestRateTooLarge</a:t>
            </a:r>
            <a:r>
              <a:rPr lang="en-US" dirty="0"/>
              <a:t/>
            </a:r>
            <a:br>
              <a:rPr lang="en-US" dirty="0"/>
            </a:br>
            <a:r>
              <a:rPr lang="en-US" dirty="0" err="1"/>
              <a:t>x</a:t>
            </a:r>
            <a:r>
              <a:rPr lang="en-US" dirty="0"/>
              <a:t>-ms-retry-after-ms :100</a:t>
            </a:r>
          </a:p>
          <a:p>
            <a:pPr>
              <a:buNone/>
            </a:pP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Throughput</a:t>
            </a:r>
            <a:endParaRPr lang="en-US" dirty="0"/>
          </a:p>
        </p:txBody>
      </p:sp>
      <p:sp>
        <p:nvSpPr>
          <p:cNvPr id="3" name="Content Placeholder 2"/>
          <p:cNvSpPr>
            <a:spLocks noGrp="1"/>
          </p:cNvSpPr>
          <p:nvPr>
            <p:ph idx="1"/>
          </p:nvPr>
        </p:nvSpPr>
        <p:spPr/>
        <p:txBody>
          <a:bodyPr>
            <a:normAutofit/>
          </a:bodyPr>
          <a:lstStyle/>
          <a:p>
            <a:r>
              <a:rPr lang="en-US" dirty="0" smtClean="0"/>
              <a:t>Factors</a:t>
            </a:r>
          </a:p>
          <a:p>
            <a:pPr lvl="1" fontAlgn="ctr"/>
            <a:r>
              <a:rPr lang="en-US" dirty="0"/>
              <a:t>Document </a:t>
            </a:r>
            <a:r>
              <a:rPr lang="en-US" dirty="0" smtClean="0"/>
              <a:t>size</a:t>
            </a:r>
          </a:p>
          <a:p>
            <a:pPr lvl="1" fontAlgn="ctr"/>
            <a:r>
              <a:rPr lang="en-US" dirty="0" smtClean="0"/>
              <a:t>Document </a:t>
            </a:r>
            <a:r>
              <a:rPr lang="en-US" dirty="0"/>
              <a:t>property count </a:t>
            </a:r>
            <a:endParaRPr lang="en-US" dirty="0" smtClean="0"/>
          </a:p>
          <a:p>
            <a:pPr lvl="1" fontAlgn="ctr"/>
            <a:r>
              <a:rPr lang="en-US" dirty="0" smtClean="0"/>
              <a:t>Data consistency</a:t>
            </a:r>
            <a:endParaRPr lang="en-US" sz="2400" dirty="0"/>
          </a:p>
          <a:p>
            <a:pPr lvl="1" fontAlgn="ctr"/>
            <a:r>
              <a:rPr lang="en-US" dirty="0"/>
              <a:t>Indexed </a:t>
            </a:r>
            <a:r>
              <a:rPr lang="en-US" dirty="0" smtClean="0"/>
              <a:t>properties</a:t>
            </a:r>
            <a:endParaRPr lang="en-US" sz="2400" dirty="0"/>
          </a:p>
          <a:p>
            <a:pPr lvl="1" fontAlgn="ctr"/>
            <a:r>
              <a:rPr lang="en-US" dirty="0"/>
              <a:t>Document indexing </a:t>
            </a:r>
            <a:endParaRPr lang="en-US" sz="2400" dirty="0"/>
          </a:p>
          <a:p>
            <a:pPr lvl="1" fontAlgn="ctr"/>
            <a:r>
              <a:rPr lang="en-US" dirty="0"/>
              <a:t>Query </a:t>
            </a:r>
            <a:r>
              <a:rPr lang="en-US" dirty="0" smtClean="0"/>
              <a:t>patterns complexity</a:t>
            </a:r>
            <a:endParaRPr lang="en-US" sz="2400" dirty="0"/>
          </a:p>
          <a:p>
            <a:pPr lvl="2"/>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png"/>
          <p:cNvPicPr>
            <a:picLocks noChangeAspect="1"/>
          </p:cNvPicPr>
          <p:nvPr/>
        </p:nvPicPr>
        <p:blipFill>
          <a:blip r:embed="rId3"/>
          <a:stretch>
            <a:fillRect/>
          </a:stretch>
        </p:blipFill>
        <p:spPr>
          <a:xfrm>
            <a:off x="1143000" y="0"/>
            <a:ext cx="6858000" cy="6565900"/>
          </a:xfrm>
          <a:prstGeom prst="rect">
            <a:avLst/>
          </a:prstGeom>
        </p:spPr>
      </p:pic>
      <p:sp>
        <p:nvSpPr>
          <p:cNvPr id="2" name="Footer Placeholder 1"/>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45238" y="5987018"/>
            <a:ext cx="5653523" cy="369332"/>
          </a:xfrm>
          <a:prstGeom prst="rect">
            <a:avLst/>
          </a:prstGeom>
          <a:noFill/>
        </p:spPr>
        <p:txBody>
          <a:bodyPr wrap="none" rtlCol="0">
            <a:spAutoFit/>
          </a:bodyPr>
          <a:lstStyle/>
          <a:p>
            <a:r>
              <a:rPr lang="en-US" dirty="0" smtClean="0">
                <a:hlinkClick r:id="rId3"/>
              </a:rPr>
              <a:t>https://dzone.com/articles/better-explaining-cap-theorem</a:t>
            </a:r>
            <a:r>
              <a:rPr lang="en-US" dirty="0" smtClean="0"/>
              <a:t> </a:t>
            </a:r>
            <a:endParaRPr lang="en-US" dirty="0"/>
          </a:p>
        </p:txBody>
      </p:sp>
      <p:pic>
        <p:nvPicPr>
          <p:cNvPr id="4" name="Picture 3"/>
          <p:cNvPicPr>
            <a:picLocks noChangeAspect="1"/>
          </p:cNvPicPr>
          <p:nvPr/>
        </p:nvPicPr>
        <p:blipFill>
          <a:blip r:embed="rId4"/>
          <a:stretch>
            <a:fillRect/>
          </a:stretch>
        </p:blipFill>
        <p:spPr>
          <a:xfrm>
            <a:off x="863600" y="211639"/>
            <a:ext cx="7416800" cy="5740400"/>
          </a:xfrm>
          <a:prstGeom prst="rect">
            <a:avLst/>
          </a:prstGeom>
        </p:spPr>
      </p:pic>
      <p:grpSp>
        <p:nvGrpSpPr>
          <p:cNvPr id="11" name="Group 10"/>
          <p:cNvGrpSpPr/>
          <p:nvPr/>
        </p:nvGrpSpPr>
        <p:grpSpPr>
          <a:xfrm>
            <a:off x="1928767" y="622347"/>
            <a:ext cx="2380548" cy="5048388"/>
            <a:chOff x="1928767" y="622347"/>
            <a:chExt cx="2380548" cy="5048388"/>
          </a:xfrm>
        </p:grpSpPr>
        <p:sp>
          <p:nvSpPr>
            <p:cNvPr id="8" name="Oval 7"/>
            <p:cNvSpPr/>
            <p:nvPr/>
          </p:nvSpPr>
          <p:spPr>
            <a:xfrm rot="1917724">
              <a:off x="2662807" y="622347"/>
              <a:ext cx="1646508" cy="504838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928767" y="1951870"/>
              <a:ext cx="1577325" cy="646331"/>
            </a:xfrm>
            <a:prstGeom prst="rect">
              <a:avLst/>
            </a:prstGeom>
            <a:noFill/>
          </p:spPr>
          <p:txBody>
            <a:bodyPr wrap="none" rtlCol="0">
              <a:spAutoFit/>
            </a:bodyPr>
            <a:lstStyle/>
            <a:p>
              <a:r>
                <a:rPr lang="en-US" sz="3600" dirty="0" smtClean="0">
                  <a:solidFill>
                    <a:srgbClr val="FF6600"/>
                  </a:solidFill>
                </a:rPr>
                <a:t>RDBMS</a:t>
              </a:r>
              <a:endParaRPr lang="en-US" sz="3600" dirty="0">
                <a:solidFill>
                  <a:srgbClr val="FF6600"/>
                </a:solidFill>
              </a:endParaRPr>
            </a:p>
          </p:txBody>
        </p:sp>
      </p:grpSp>
      <p:sp>
        <p:nvSpPr>
          <p:cNvPr id="2" name="Footer Placeholder 1"/>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Collections - Partitions</a:t>
            </a:r>
          </a:p>
        </p:txBody>
      </p:sp>
      <p:sp>
        <p:nvSpPr>
          <p:cNvPr id="3" name="Content Placeholder 2"/>
          <p:cNvSpPr>
            <a:spLocks noGrp="1"/>
          </p:cNvSpPr>
          <p:nvPr>
            <p:ph idx="1"/>
          </p:nvPr>
        </p:nvSpPr>
        <p:spPr>
          <a:xfrm>
            <a:off x="457200" y="845457"/>
            <a:ext cx="8229600" cy="4525963"/>
          </a:xfrm>
        </p:spPr>
        <p:txBody>
          <a:bodyPr/>
          <a:lstStyle/>
          <a:p>
            <a:r>
              <a:rPr lang="en-US" dirty="0" smtClean="0"/>
              <a:t>Physical entities for storing collections</a:t>
            </a:r>
          </a:p>
          <a:p>
            <a:r>
              <a:rPr lang="en-US" dirty="0" smtClean="0"/>
              <a:t>SSD storage with </a:t>
            </a:r>
            <a:r>
              <a:rPr lang="en-US" dirty="0" err="1" smtClean="0"/>
              <a:t>repl</a:t>
            </a:r>
            <a:r>
              <a:rPr lang="en-US" dirty="0" smtClean="0"/>
              <a:t> for high avail</a:t>
            </a:r>
          </a:p>
          <a:p>
            <a:r>
              <a:rPr lang="en-US" dirty="0" smtClean="0"/>
              <a:t>Managed by Azure, transparent to app</a:t>
            </a:r>
          </a:p>
          <a:p>
            <a:r>
              <a:rPr lang="en-US" dirty="0" smtClean="0"/>
              <a:t>Uses partition key – groups docs by PK</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2024795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RDBMS – Reads, Writes, data shredding and reassembling</a:t>
            </a:r>
            <a:endParaRPr lang="en-US" dirty="0"/>
          </a:p>
        </p:txBody>
      </p:sp>
      <p:pic>
        <p:nvPicPr>
          <p:cNvPr id="4" name="Picture 3"/>
          <p:cNvPicPr>
            <a:picLocks noChangeAspect="1"/>
          </p:cNvPicPr>
          <p:nvPr/>
        </p:nvPicPr>
        <p:blipFill>
          <a:blip r:embed="rId3"/>
          <a:stretch>
            <a:fillRect/>
          </a:stretch>
        </p:blipFill>
        <p:spPr>
          <a:xfrm>
            <a:off x="0" y="1181958"/>
            <a:ext cx="9144000" cy="5578042"/>
          </a:xfrm>
          <a:prstGeom prst="rect">
            <a:avLst/>
          </a:prstGeom>
        </p:spPr>
      </p:pic>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Collections - Partitions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 y="977900"/>
            <a:ext cx="8940800" cy="4599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44172" y="850612"/>
            <a:ext cx="1458686" cy="584775"/>
          </a:xfrm>
          <a:prstGeom prst="rect">
            <a:avLst/>
          </a:prstGeom>
          <a:solidFill>
            <a:schemeClr val="bg1"/>
          </a:solidFill>
        </p:spPr>
        <p:txBody>
          <a:bodyPr wrap="square" rtlCol="0">
            <a:spAutoFit/>
          </a:bodyPr>
          <a:lstStyle/>
          <a:p>
            <a:r>
              <a:rPr lang="en-US" sz="3200" dirty="0" smtClean="0"/>
              <a:t>SINGLE</a:t>
            </a:r>
            <a:endParaRPr lang="en-US" sz="3200" dirty="0"/>
          </a:p>
        </p:txBody>
      </p:sp>
      <p:sp>
        <p:nvSpPr>
          <p:cNvPr id="7" name="TextBox 6"/>
          <p:cNvSpPr txBox="1"/>
          <p:nvPr/>
        </p:nvSpPr>
        <p:spPr>
          <a:xfrm>
            <a:off x="4535714" y="822731"/>
            <a:ext cx="3867150" cy="584775"/>
          </a:xfrm>
          <a:prstGeom prst="rect">
            <a:avLst/>
          </a:prstGeom>
          <a:solidFill>
            <a:schemeClr val="bg1"/>
          </a:solidFill>
        </p:spPr>
        <p:txBody>
          <a:bodyPr wrap="square" rtlCol="0">
            <a:spAutoFit/>
          </a:bodyPr>
          <a:lstStyle>
            <a:defPPr>
              <a:defRPr lang="en-US"/>
            </a:defPPr>
            <a:lvl1pPr>
              <a:defRPr sz="3200"/>
            </a:lvl1pPr>
          </a:lstStyle>
          <a:p>
            <a:pPr algn="ctr"/>
            <a:r>
              <a:rPr lang="en-US" dirty="0"/>
              <a:t>PARTITIONED</a:t>
            </a:r>
          </a:p>
        </p:txBody>
      </p:sp>
      <p:sp>
        <p:nvSpPr>
          <p:cNvPr id="8" name="TextBox 7"/>
          <p:cNvSpPr txBox="1"/>
          <p:nvPr/>
        </p:nvSpPr>
        <p:spPr>
          <a:xfrm>
            <a:off x="0" y="3923436"/>
            <a:ext cx="3962400" cy="1569660"/>
          </a:xfrm>
          <a:prstGeom prst="rect">
            <a:avLst/>
          </a:prstGeom>
          <a:solidFill>
            <a:schemeClr val="bg1"/>
          </a:solidFill>
        </p:spPr>
        <p:txBody>
          <a:bodyPr wrap="square" rtlCol="0">
            <a:spAutoFit/>
          </a:bodyPr>
          <a:lstStyle/>
          <a:p>
            <a:r>
              <a:rPr lang="en-US" sz="3200" dirty="0" smtClean="0"/>
              <a:t>LOW DATA VOLUME</a:t>
            </a:r>
          </a:p>
          <a:p>
            <a:r>
              <a:rPr lang="en-US" sz="3200" dirty="0" smtClean="0"/>
              <a:t>MAX 10GB, 10K RUs</a:t>
            </a:r>
          </a:p>
          <a:p>
            <a:r>
              <a:rPr lang="en-US" sz="3200" dirty="0" smtClean="0"/>
              <a:t>SIMPLE KEY (id)</a:t>
            </a:r>
            <a:endParaRPr lang="en-US" sz="3200" dirty="0"/>
          </a:p>
        </p:txBody>
      </p:sp>
      <p:sp>
        <p:nvSpPr>
          <p:cNvPr id="9" name="TextBox 8"/>
          <p:cNvSpPr txBox="1"/>
          <p:nvPr/>
        </p:nvSpPr>
        <p:spPr>
          <a:xfrm>
            <a:off x="3962400" y="4007346"/>
            <a:ext cx="4724400" cy="2062103"/>
          </a:xfrm>
          <a:prstGeom prst="rect">
            <a:avLst/>
          </a:prstGeom>
          <a:solidFill>
            <a:schemeClr val="bg1"/>
          </a:solidFill>
        </p:spPr>
        <p:txBody>
          <a:bodyPr wrap="square" rtlCol="0">
            <a:spAutoFit/>
          </a:bodyPr>
          <a:lstStyle/>
          <a:p>
            <a:r>
              <a:rPr lang="en-US" sz="3200" dirty="0" smtClean="0"/>
              <a:t>HIGH DATA VOLUME</a:t>
            </a:r>
          </a:p>
          <a:p>
            <a:r>
              <a:rPr lang="en-US" sz="3200" dirty="0" smtClean="0"/>
              <a:t>MAX 250GB (unlimited), 250K RU0</a:t>
            </a:r>
          </a:p>
          <a:p>
            <a:r>
              <a:rPr lang="en-US" sz="3200" dirty="0" smtClean="0"/>
              <a:t>COMPOUND KEY (</a:t>
            </a:r>
            <a:r>
              <a:rPr lang="en-US" sz="3200" dirty="0" err="1" smtClean="0"/>
              <a:t>PK+id</a:t>
            </a:r>
            <a:r>
              <a:rPr lang="en-US" sz="3200" dirty="0" smtClean="0"/>
              <a:t>)</a:t>
            </a:r>
            <a:endParaRPr lang="en-US" sz="3200" dirty="0"/>
          </a:p>
        </p:txBody>
      </p:sp>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623980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 Consistency</a:t>
            </a:r>
          </a:p>
        </p:txBody>
      </p:sp>
      <p:sp>
        <p:nvSpPr>
          <p:cNvPr id="3" name="Content Placeholder 2"/>
          <p:cNvSpPr>
            <a:spLocks noGrp="1"/>
          </p:cNvSpPr>
          <p:nvPr>
            <p:ph idx="1"/>
          </p:nvPr>
        </p:nvSpPr>
        <p:spPr/>
        <p:txBody>
          <a:bodyPr/>
          <a:lstStyle/>
          <a:p>
            <a:r>
              <a:rPr lang="en-US" dirty="0" smtClean="0"/>
              <a:t>Strong – highest latency RW, highest C (dev)</a:t>
            </a:r>
          </a:p>
          <a:p>
            <a:r>
              <a:rPr lang="en-US" dirty="0" smtClean="0"/>
              <a:t>Session (default) – low latency + high C within a session, not so great system wide (good for data entry people)</a:t>
            </a:r>
          </a:p>
          <a:p>
            <a:r>
              <a:rPr lang="en-US" dirty="0" smtClean="0"/>
              <a:t>Bounded Staleness – low latency + predictable consistency system wide (prod)</a:t>
            </a:r>
          </a:p>
          <a:p>
            <a:r>
              <a:rPr lang="en-US" dirty="0" smtClean="0"/>
              <a:t>Eventual – lowest latency RW, weakest C (prod)</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16545554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09"/>
            <a:ext cx="8229600" cy="1143000"/>
          </a:xfrm>
        </p:spPr>
        <p:txBody>
          <a:bodyPr/>
          <a:lstStyle/>
          <a:p>
            <a:r>
              <a:rPr lang="en-US" dirty="0" smtClean="0"/>
              <a:t>Limits</a:t>
            </a:r>
            <a:endParaRPr lang="en-US" dirty="0"/>
          </a:p>
        </p:txBody>
      </p:sp>
      <p:pic>
        <p:nvPicPr>
          <p:cNvPr id="6" name="Picture 5" descr="Screen Shot 2016-05-10 at 3.52.45 PM.png"/>
          <p:cNvPicPr>
            <a:picLocks noChangeAspect="1"/>
          </p:cNvPicPr>
          <p:nvPr/>
        </p:nvPicPr>
        <p:blipFill>
          <a:blip r:embed="rId2"/>
          <a:stretch>
            <a:fillRect/>
          </a:stretch>
        </p:blipFill>
        <p:spPr>
          <a:xfrm>
            <a:off x="900752" y="923122"/>
            <a:ext cx="7151428" cy="5433228"/>
          </a:xfrm>
          <a:prstGeom prst="rect">
            <a:avLst/>
          </a:prstGeom>
        </p:spPr>
      </p:pic>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Studio</a:t>
            </a:r>
            <a:endParaRPr lang="en-US" dirty="0"/>
          </a:p>
        </p:txBody>
      </p:sp>
      <p:sp>
        <p:nvSpPr>
          <p:cNvPr id="3" name="Content Placeholder 2"/>
          <p:cNvSpPr>
            <a:spLocks noGrp="1"/>
          </p:cNvSpPr>
          <p:nvPr>
            <p:ph idx="1"/>
          </p:nvPr>
        </p:nvSpPr>
        <p:spPr/>
        <p:txBody>
          <a:bodyPr/>
          <a:lstStyle/>
          <a:p>
            <a:r>
              <a:rPr lang="en-US" dirty="0" smtClean="0"/>
              <a:t>Open source client management viewer/explorer</a:t>
            </a:r>
          </a:p>
          <a:p>
            <a:r>
              <a:rPr lang="en-US" dirty="0" smtClean="0">
                <a:hlinkClick r:id="rId2"/>
              </a:rPr>
              <a:t>https://github.com/mingaliu/DocumentDBStudio</a:t>
            </a:r>
            <a:r>
              <a:rPr lang="en-US" dirty="0" smtClean="0"/>
              <a:t> </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Migration tool</a:t>
            </a:r>
            <a:endParaRPr lang="en-US" dirty="0"/>
          </a:p>
        </p:txBody>
      </p:sp>
      <p:sp>
        <p:nvSpPr>
          <p:cNvPr id="3" name="Content Placeholder 2"/>
          <p:cNvSpPr>
            <a:spLocks noGrp="1"/>
          </p:cNvSpPr>
          <p:nvPr>
            <p:ph idx="1"/>
          </p:nvPr>
        </p:nvSpPr>
        <p:spPr>
          <a:xfrm>
            <a:off x="457200" y="928510"/>
            <a:ext cx="8229600" cy="5707603"/>
          </a:xfrm>
        </p:spPr>
        <p:txBody>
          <a:bodyPr>
            <a:normAutofit fontScale="92500" lnSpcReduction="20000"/>
          </a:bodyPr>
          <a:lstStyle/>
          <a:p>
            <a:r>
              <a:rPr lang="en-US" dirty="0" smtClean="0"/>
              <a:t>Source Code: </a:t>
            </a:r>
            <a:r>
              <a:rPr lang="en-US" sz="1600" dirty="0">
                <a:hlinkClick r:id="rId2"/>
              </a:rPr>
              <a:t>https://github.com/azure/azure-documentdb-datamigrationtool</a:t>
            </a:r>
            <a:endParaRPr lang="en-US" sz="1600" dirty="0">
              <a:hlinkClick r:id="rId3"/>
            </a:endParaRPr>
          </a:p>
          <a:p>
            <a:r>
              <a:rPr lang="en-US" dirty="0" smtClean="0"/>
              <a:t>Compiled version: </a:t>
            </a:r>
            <a:r>
              <a:rPr lang="en-US" sz="1600" dirty="0" smtClean="0">
                <a:hlinkClick r:id="rId3"/>
              </a:rPr>
              <a:t>http://www.microsoft.com/downloads/details.aspx?FamilyID=cda7703a-2774-4c07-adcc-ad02ddc1a44d</a:t>
            </a:r>
            <a:endParaRPr lang="en-US" sz="1600" dirty="0" smtClean="0"/>
          </a:p>
          <a:p>
            <a:r>
              <a:rPr lang="en-US" dirty="0" smtClean="0"/>
              <a:t>Imports from these sources:</a:t>
            </a:r>
          </a:p>
          <a:p>
            <a:pPr lvl="1"/>
            <a:r>
              <a:rPr lang="en-US" dirty="0" err="1" smtClean="0"/>
              <a:t>Json</a:t>
            </a:r>
            <a:endParaRPr lang="en-US" dirty="0" smtClean="0"/>
          </a:p>
          <a:p>
            <a:pPr lvl="1"/>
            <a:r>
              <a:rPr lang="en-US" dirty="0" smtClean="0"/>
              <a:t>CSV</a:t>
            </a:r>
          </a:p>
          <a:p>
            <a:pPr lvl="1"/>
            <a:r>
              <a:rPr lang="en-US" dirty="0" smtClean="0"/>
              <a:t>Mongo</a:t>
            </a:r>
          </a:p>
          <a:p>
            <a:pPr lvl="1"/>
            <a:r>
              <a:rPr lang="en-US" dirty="0" smtClean="0"/>
              <a:t>SQL Server</a:t>
            </a:r>
          </a:p>
          <a:p>
            <a:pPr lvl="1"/>
            <a:r>
              <a:rPr lang="en-US" dirty="0" smtClean="0"/>
              <a:t>Azure Table</a:t>
            </a:r>
          </a:p>
          <a:p>
            <a:pPr lvl="1"/>
            <a:r>
              <a:rPr lang="en-US" dirty="0" smtClean="0"/>
              <a:t>And many more</a:t>
            </a:r>
          </a:p>
          <a:p>
            <a:r>
              <a:rPr lang="en-US" dirty="0" smtClean="0">
                <a:hlinkClick r:id="rId4"/>
              </a:rPr>
              <a:t>https://azure.microsoft.com/en-us/documentation/articles/documentdb-import-data/</a:t>
            </a:r>
            <a:r>
              <a:rPr lang="en-US" dirty="0" smtClean="0"/>
              <a:t> </a:t>
            </a:r>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RDBMS – read operation – takes six rows from three tables</a:t>
            </a:r>
          </a:p>
        </p:txBody>
      </p:sp>
      <p:pic>
        <p:nvPicPr>
          <p:cNvPr id="6" name="Picture 5"/>
          <p:cNvPicPr>
            <a:picLocks noChangeAspect="1"/>
          </p:cNvPicPr>
          <p:nvPr/>
        </p:nvPicPr>
        <p:blipFill>
          <a:blip r:embed="rId3"/>
          <a:stretch>
            <a:fillRect/>
          </a:stretch>
        </p:blipFill>
        <p:spPr>
          <a:xfrm>
            <a:off x="0" y="1417638"/>
            <a:ext cx="9227202" cy="3900931"/>
          </a:xfrm>
          <a:prstGeom prst="rect">
            <a:avLst/>
          </a:prstGeom>
        </p:spPr>
      </p:pic>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NoSQL – 6 rows of data, no joins, one fetch</a:t>
            </a:r>
            <a:endParaRPr lang="en-US" dirty="0"/>
          </a:p>
        </p:txBody>
      </p:sp>
      <p:pic>
        <p:nvPicPr>
          <p:cNvPr id="7" name="Picture 6"/>
          <p:cNvPicPr>
            <a:picLocks noChangeAspect="1"/>
          </p:cNvPicPr>
          <p:nvPr/>
        </p:nvPicPr>
        <p:blipFill>
          <a:blip r:embed="rId3"/>
          <a:stretch>
            <a:fillRect/>
          </a:stretch>
        </p:blipFill>
        <p:spPr>
          <a:xfrm>
            <a:off x="12899" y="1854400"/>
            <a:ext cx="9131101" cy="4227362"/>
          </a:xfrm>
          <a:prstGeom prst="rect">
            <a:avLst/>
          </a:prstGeom>
        </p:spPr>
      </p:pic>
      <p:sp>
        <p:nvSpPr>
          <p:cNvPr id="3" name="Footer Placeholder 2"/>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Scale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RDBMS best at scaling up </a:t>
            </a:r>
            <a:r>
              <a:rPr lang="en-US" dirty="0" err="1" smtClean="0"/>
              <a:t>i.e</a:t>
            </a:r>
            <a:r>
              <a:rPr lang="en-US" dirty="0" smtClean="0"/>
              <a:t> add resources to one machine</a:t>
            </a:r>
          </a:p>
          <a:p>
            <a:pPr lvl="1"/>
            <a:r>
              <a:rPr lang="en-US" dirty="0" smtClean="0"/>
              <a:t>Single point of failure</a:t>
            </a:r>
          </a:p>
          <a:p>
            <a:pPr lvl="1"/>
            <a:r>
              <a:rPr lang="en-US" dirty="0" smtClean="0"/>
              <a:t>Cost and physical limitations</a:t>
            </a:r>
          </a:p>
          <a:p>
            <a:pPr lvl="1"/>
            <a:r>
              <a:rPr lang="en-US" dirty="0" smtClean="0"/>
              <a:t>Always ACID, not much flexibility</a:t>
            </a:r>
          </a:p>
          <a:p>
            <a:r>
              <a:rPr lang="en-US" dirty="0" smtClean="0"/>
              <a:t>NoSQL scale out – run on commodity hardware on multiple nodes</a:t>
            </a:r>
          </a:p>
          <a:p>
            <a:pPr lvl="1"/>
            <a:r>
              <a:rPr lang="en-US" dirty="0" smtClean="0"/>
              <a:t>Easy to add and remove nodes to handle loads</a:t>
            </a:r>
          </a:p>
          <a:p>
            <a:pPr lvl="1"/>
            <a:r>
              <a:rPr lang="en-US" dirty="0" smtClean="0"/>
              <a:t>No single </a:t>
            </a:r>
            <a:r>
              <a:rPr lang="en-US" dirty="0" err="1" smtClean="0"/>
              <a:t>PoF</a:t>
            </a:r>
            <a:endParaRPr lang="en-US" dirty="0" smtClean="0"/>
          </a:p>
          <a:p>
            <a:pPr lvl="1"/>
            <a:r>
              <a:rPr lang="en-US" dirty="0" smtClean="0"/>
              <a:t>Flexibility in handling trade offs (CAP Theorem)</a:t>
            </a:r>
          </a:p>
          <a:p>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3838735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vert="horz" lIns="91440" tIns="45720" rIns="91440" bIns="45720" rtlCol="0" anchor="ctr">
            <a:normAutofit/>
          </a:bodyPr>
          <a:lstStyle/>
          <a:p>
            <a:r>
              <a:rPr lang="en-US" dirty="0"/>
              <a:t>SQL v/s NoSQL</a:t>
            </a:r>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30536449"/>
              </p:ext>
            </p:extLst>
          </p:nvPr>
        </p:nvGraphicFramePr>
        <p:xfrm>
          <a:off x="457200" y="987562"/>
          <a:ext cx="8018061" cy="5182319"/>
        </p:xfrm>
        <a:graphic>
          <a:graphicData uri="http://schemas.openxmlformats.org/drawingml/2006/table">
            <a:tbl>
              <a:tblPr firstRow="1" bandRow="1">
                <a:tableStyleId>{3C2FFA5D-87B4-456A-9821-1D502468CF0F}</a:tableStyleId>
              </a:tblPr>
              <a:tblGrid>
                <a:gridCol w="2672687"/>
                <a:gridCol w="2672687"/>
                <a:gridCol w="2672687"/>
              </a:tblGrid>
              <a:tr h="522617">
                <a:tc>
                  <a:txBody>
                    <a:bodyPr/>
                    <a:lstStyle/>
                    <a:p>
                      <a:pPr marL="0" marR="0">
                        <a:spcBef>
                          <a:spcPts val="0"/>
                        </a:spcBef>
                        <a:spcAft>
                          <a:spcPts val="0"/>
                        </a:spcAft>
                      </a:pPr>
                      <a:r>
                        <a:rPr lang="en-US" sz="2000" b="1" dirty="0">
                          <a:effectLst/>
                        </a:rPr>
                        <a:t> </a:t>
                      </a:r>
                      <a:endParaRPr lang="en-US" sz="2000" b="1"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SQL</a:t>
                      </a:r>
                      <a:endParaRPr lang="en-US" sz="2000"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NoSQL</a:t>
                      </a:r>
                      <a:endParaRPr lang="en-US" sz="2000" dirty="0">
                        <a:effectLst/>
                        <a:latin typeface="Cambria"/>
                        <a:ea typeface="Cambria"/>
                        <a:cs typeface="Times New Roman"/>
                      </a:endParaRPr>
                    </a:p>
                  </a:txBody>
                  <a:tcPr marL="68580" marR="68580" marT="0" marB="0"/>
                </a:tc>
              </a:tr>
              <a:tr h="522617">
                <a:tc>
                  <a:txBody>
                    <a:bodyPr/>
                    <a:lstStyle/>
                    <a:p>
                      <a:pPr marL="0" marR="0">
                        <a:spcBef>
                          <a:spcPts val="0"/>
                        </a:spcBef>
                        <a:spcAft>
                          <a:spcPts val="0"/>
                        </a:spcAft>
                      </a:pPr>
                      <a:r>
                        <a:rPr lang="en-US" sz="2000" b="1">
                          <a:effectLst/>
                        </a:rPr>
                        <a:t>Model</a:t>
                      </a:r>
                      <a:endParaRPr lang="en-US" sz="20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Relational</a:t>
                      </a:r>
                      <a:endParaRPr lang="en-US" sz="2000"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Non-relational</a:t>
                      </a:r>
                      <a:endParaRPr lang="en-US" sz="2000" dirty="0">
                        <a:effectLst/>
                        <a:latin typeface="Cambria"/>
                        <a:ea typeface="Cambria"/>
                        <a:cs typeface="Times New Roman"/>
                      </a:endParaRPr>
                    </a:p>
                  </a:txBody>
                  <a:tcPr marL="68580" marR="68580" marT="0" marB="0"/>
                </a:tc>
              </a:tr>
              <a:tr h="522617">
                <a:tc>
                  <a:txBody>
                    <a:bodyPr/>
                    <a:lstStyle/>
                    <a:p>
                      <a:pPr marL="0" marR="0">
                        <a:spcBef>
                          <a:spcPts val="0"/>
                        </a:spcBef>
                        <a:spcAft>
                          <a:spcPts val="0"/>
                        </a:spcAft>
                      </a:pPr>
                      <a:r>
                        <a:rPr lang="en-US" sz="2000" b="1">
                          <a:effectLst/>
                        </a:rPr>
                        <a:t>Storage</a:t>
                      </a:r>
                      <a:endParaRPr lang="en-US" sz="20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a:effectLst/>
                        </a:rPr>
                        <a:t>Tables</a:t>
                      </a:r>
                      <a:endParaRPr lang="en-US" sz="20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JSON docs, Key-value pairs, column stores, graphs</a:t>
                      </a:r>
                      <a:endParaRPr lang="en-US" sz="2000" dirty="0">
                        <a:effectLst/>
                        <a:latin typeface="Cambria"/>
                        <a:ea typeface="Cambria"/>
                        <a:cs typeface="Times New Roman"/>
                      </a:endParaRPr>
                    </a:p>
                  </a:txBody>
                  <a:tcPr marL="68580" marR="68580" marT="0" marB="0"/>
                </a:tc>
              </a:tr>
              <a:tr h="522617">
                <a:tc>
                  <a:txBody>
                    <a:bodyPr/>
                    <a:lstStyle/>
                    <a:p>
                      <a:pPr marL="0" marR="0">
                        <a:spcBef>
                          <a:spcPts val="0"/>
                        </a:spcBef>
                        <a:spcAft>
                          <a:spcPts val="0"/>
                        </a:spcAft>
                      </a:pPr>
                      <a:r>
                        <a:rPr lang="en-US" sz="2000" b="1">
                          <a:effectLst/>
                        </a:rPr>
                        <a:t>Data Properties</a:t>
                      </a:r>
                      <a:endParaRPr lang="en-US" sz="20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a:effectLst/>
                        </a:rPr>
                        <a:t>Every record in table has same properties</a:t>
                      </a:r>
                      <a:endParaRPr lang="en-US" sz="20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Flexibility in properties varies across records</a:t>
                      </a:r>
                      <a:endParaRPr lang="en-US" sz="2000" dirty="0">
                        <a:effectLst/>
                        <a:latin typeface="Cambria"/>
                        <a:ea typeface="Cambria"/>
                        <a:cs typeface="Times New Roman"/>
                      </a:endParaRPr>
                    </a:p>
                  </a:txBody>
                  <a:tcPr marL="68580" marR="68580" marT="0" marB="0"/>
                </a:tc>
              </a:tr>
              <a:tr h="522617">
                <a:tc>
                  <a:txBody>
                    <a:bodyPr/>
                    <a:lstStyle/>
                    <a:p>
                      <a:pPr marL="0" marR="0">
                        <a:spcBef>
                          <a:spcPts val="0"/>
                        </a:spcBef>
                        <a:spcAft>
                          <a:spcPts val="0"/>
                        </a:spcAft>
                      </a:pPr>
                      <a:r>
                        <a:rPr lang="en-US" sz="2000" b="1">
                          <a:effectLst/>
                        </a:rPr>
                        <a:t>Relationships</a:t>
                      </a:r>
                      <a:endParaRPr lang="en-US" sz="20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Uses joins</a:t>
                      </a:r>
                      <a:endParaRPr lang="en-US" sz="2000"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Uses </a:t>
                      </a:r>
                      <a:r>
                        <a:rPr lang="en-US" sz="2000" dirty="0" err="1">
                          <a:effectLst/>
                        </a:rPr>
                        <a:t>denormalization</a:t>
                      </a:r>
                      <a:endParaRPr lang="en-US" sz="2000" dirty="0">
                        <a:effectLst/>
                        <a:latin typeface="Cambria"/>
                        <a:ea typeface="Cambria"/>
                        <a:cs typeface="Times New Roman"/>
                      </a:endParaRPr>
                    </a:p>
                  </a:txBody>
                  <a:tcPr marL="68580" marR="68580" marT="0" marB="0"/>
                </a:tc>
              </a:tr>
              <a:tr h="522617">
                <a:tc>
                  <a:txBody>
                    <a:bodyPr/>
                    <a:lstStyle/>
                    <a:p>
                      <a:pPr marL="0" marR="0">
                        <a:spcBef>
                          <a:spcPts val="0"/>
                        </a:spcBef>
                        <a:spcAft>
                          <a:spcPts val="0"/>
                        </a:spcAft>
                      </a:pPr>
                      <a:r>
                        <a:rPr lang="en-US" sz="2000" b="1">
                          <a:effectLst/>
                        </a:rPr>
                        <a:t>Schema</a:t>
                      </a:r>
                      <a:endParaRPr lang="en-US" sz="20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a:effectLst/>
                        </a:rPr>
                        <a:t>Strict</a:t>
                      </a:r>
                      <a:endParaRPr lang="en-US" sz="20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Flexible</a:t>
                      </a:r>
                      <a:endParaRPr lang="en-US" sz="2000" dirty="0">
                        <a:effectLst/>
                        <a:latin typeface="Cambria"/>
                        <a:ea typeface="Cambria"/>
                        <a:cs typeface="Times New Roman"/>
                      </a:endParaRPr>
                    </a:p>
                  </a:txBody>
                  <a:tcPr marL="68580" marR="68580" marT="0" marB="0"/>
                </a:tc>
              </a:tr>
              <a:tr h="522617">
                <a:tc>
                  <a:txBody>
                    <a:bodyPr/>
                    <a:lstStyle/>
                    <a:p>
                      <a:pPr marL="0" marR="0">
                        <a:spcBef>
                          <a:spcPts val="0"/>
                        </a:spcBef>
                        <a:spcAft>
                          <a:spcPts val="0"/>
                        </a:spcAft>
                      </a:pPr>
                      <a:r>
                        <a:rPr lang="en-US" sz="2000" b="1">
                          <a:effectLst/>
                        </a:rPr>
                        <a:t>ACID transactions</a:t>
                      </a:r>
                      <a:endParaRPr lang="en-US" sz="20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a:effectLst/>
                        </a:rPr>
                        <a:t>Supports</a:t>
                      </a:r>
                      <a:endParaRPr lang="en-US" sz="20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Varies by solution</a:t>
                      </a:r>
                      <a:endParaRPr lang="en-US" sz="2000" dirty="0">
                        <a:effectLst/>
                        <a:latin typeface="Cambria"/>
                        <a:ea typeface="Cambria"/>
                        <a:cs typeface="Times New Roman"/>
                      </a:endParaRPr>
                    </a:p>
                  </a:txBody>
                  <a:tcPr marL="68580" marR="68580" marT="0" marB="0"/>
                </a:tc>
              </a:tr>
              <a:tr h="522617">
                <a:tc>
                  <a:txBody>
                    <a:bodyPr/>
                    <a:lstStyle/>
                    <a:p>
                      <a:pPr marL="0" marR="0">
                        <a:spcBef>
                          <a:spcPts val="0"/>
                        </a:spcBef>
                        <a:spcAft>
                          <a:spcPts val="0"/>
                        </a:spcAft>
                      </a:pPr>
                      <a:r>
                        <a:rPr lang="en-US" sz="2000" b="1">
                          <a:effectLst/>
                        </a:rPr>
                        <a:t>Data Consistency</a:t>
                      </a:r>
                      <a:endParaRPr lang="en-US" sz="20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a:effectLst/>
                        </a:rPr>
                        <a:t>Strong</a:t>
                      </a:r>
                      <a:endParaRPr lang="en-US" sz="20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Variable</a:t>
                      </a:r>
                      <a:endParaRPr lang="en-US" sz="2000" dirty="0">
                        <a:effectLst/>
                        <a:latin typeface="Cambria"/>
                        <a:ea typeface="Cambria"/>
                        <a:cs typeface="Times New Roman"/>
                      </a:endParaRPr>
                    </a:p>
                  </a:txBody>
                  <a:tcPr marL="68580" marR="68580" marT="0" marB="0"/>
                </a:tc>
              </a:tr>
              <a:tr h="522617">
                <a:tc>
                  <a:txBody>
                    <a:bodyPr/>
                    <a:lstStyle/>
                    <a:p>
                      <a:pPr marL="0" marR="0">
                        <a:spcBef>
                          <a:spcPts val="0"/>
                        </a:spcBef>
                        <a:spcAft>
                          <a:spcPts val="0"/>
                        </a:spcAft>
                      </a:pPr>
                      <a:r>
                        <a:rPr lang="en-US" sz="2000" b="1" dirty="0">
                          <a:effectLst/>
                        </a:rPr>
                        <a:t>Scale</a:t>
                      </a:r>
                      <a:endParaRPr lang="en-US" sz="2000" b="1"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a:effectLst/>
                        </a:rPr>
                        <a:t>Vertical</a:t>
                      </a:r>
                      <a:endParaRPr lang="en-US" sz="20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2000" dirty="0">
                          <a:effectLst/>
                        </a:rPr>
                        <a:t>Horizontal</a:t>
                      </a:r>
                      <a:endParaRPr lang="en-US" sz="2000" dirty="0">
                        <a:effectLst/>
                        <a:latin typeface="Cambria"/>
                        <a:ea typeface="Cambria"/>
                        <a:cs typeface="Times New Roman"/>
                      </a:endParaRPr>
                    </a:p>
                  </a:txBody>
                  <a:tcPr marL="68580" marR="68580" marT="0" marB="0"/>
                </a:tc>
              </a:tr>
            </a:tbl>
          </a:graphicData>
        </a:graphic>
      </p:graphicFrame>
    </p:spTree>
    <p:extLst>
      <p:ext uri="{BB962C8B-B14F-4D97-AF65-F5344CB8AC3E}">
        <p14:creationId xmlns:p14="http://schemas.microsoft.com/office/powerpoint/2010/main" val="841564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or NoSQL</a:t>
            </a:r>
            <a:endParaRPr lang="en-US" dirty="0"/>
          </a:p>
        </p:txBody>
      </p:sp>
      <p:sp>
        <p:nvSpPr>
          <p:cNvPr id="3" name="Content Placeholder 2"/>
          <p:cNvSpPr>
            <a:spLocks noGrp="1"/>
          </p:cNvSpPr>
          <p:nvPr>
            <p:ph idx="1"/>
          </p:nvPr>
        </p:nvSpPr>
        <p:spPr/>
        <p:txBody>
          <a:bodyPr/>
          <a:lstStyle/>
          <a:p>
            <a:r>
              <a:rPr lang="en-US" dirty="0" smtClean="0"/>
              <a:t>NoSQL is a supplement/complement to SQL</a:t>
            </a:r>
          </a:p>
          <a:p>
            <a:pPr lvl="1"/>
            <a:r>
              <a:rPr lang="en-US" dirty="0" smtClean="0"/>
              <a:t>Or vice versa</a:t>
            </a:r>
          </a:p>
          <a:p>
            <a:r>
              <a:rPr lang="en-US" dirty="0" smtClean="0"/>
              <a:t>NOT a </a:t>
            </a:r>
            <a:r>
              <a:rPr lang="en-US" dirty="0" smtClean="0"/>
              <a:t>replacement</a:t>
            </a:r>
          </a:p>
          <a:p>
            <a:r>
              <a:rPr lang="en-US" dirty="0" smtClean="0"/>
              <a:t>Polyglot persistence</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extLst>
      <p:ext uri="{BB962C8B-B14F-4D97-AF65-F5344CB8AC3E}">
        <p14:creationId xmlns:p14="http://schemas.microsoft.com/office/powerpoint/2010/main" val="754993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Types of NoSQL</a:t>
            </a:r>
          </a:p>
        </p:txBody>
      </p:sp>
      <p:sp>
        <p:nvSpPr>
          <p:cNvPr id="3" name="Content Placeholder 2"/>
          <p:cNvSpPr>
            <a:spLocks noGrp="1"/>
          </p:cNvSpPr>
          <p:nvPr>
            <p:ph idx="1"/>
          </p:nvPr>
        </p:nvSpPr>
        <p:spPr>
          <a:xfrm>
            <a:off x="457200" y="1132764"/>
            <a:ext cx="8229600" cy="4525963"/>
          </a:xfrm>
        </p:spPr>
        <p:txBody>
          <a:bodyPr>
            <a:normAutofit/>
          </a:bodyPr>
          <a:lstStyle/>
          <a:p>
            <a:r>
              <a:rPr lang="en-US" dirty="0"/>
              <a:t>Document </a:t>
            </a:r>
            <a:r>
              <a:rPr lang="en-US" dirty="0" smtClean="0"/>
              <a:t>databases - JSON documents</a:t>
            </a:r>
            <a:r>
              <a:rPr lang="en-US" dirty="0"/>
              <a:t>. Mongo, Azure </a:t>
            </a:r>
            <a:r>
              <a:rPr lang="en-US" dirty="0" err="1"/>
              <a:t>DocumentDB</a:t>
            </a:r>
            <a:endParaRPr lang="en-US" dirty="0"/>
          </a:p>
          <a:p>
            <a:r>
              <a:rPr lang="en-US" dirty="0" smtClean="0"/>
              <a:t>Graph </a:t>
            </a:r>
            <a:r>
              <a:rPr lang="en-US" dirty="0"/>
              <a:t>stores </a:t>
            </a:r>
            <a:r>
              <a:rPr lang="en-US" dirty="0" smtClean="0"/>
              <a:t>- </a:t>
            </a:r>
            <a:r>
              <a:rPr lang="en-US" dirty="0"/>
              <a:t>Neo4J and </a:t>
            </a:r>
            <a:r>
              <a:rPr lang="en-US" dirty="0" err="1"/>
              <a:t>Giraph</a:t>
            </a:r>
            <a:r>
              <a:rPr lang="en-US" dirty="0"/>
              <a:t>.</a:t>
            </a:r>
          </a:p>
          <a:p>
            <a:r>
              <a:rPr lang="en-US" dirty="0" smtClean="0"/>
              <a:t>Key-value </a:t>
            </a:r>
            <a:r>
              <a:rPr lang="en-US" dirty="0"/>
              <a:t>stores </a:t>
            </a:r>
            <a:r>
              <a:rPr lang="en-US" dirty="0" smtClean="0"/>
              <a:t>- </a:t>
            </a:r>
            <a:r>
              <a:rPr lang="en-US" dirty="0" err="1" smtClean="0"/>
              <a:t>Redis</a:t>
            </a:r>
            <a:endParaRPr lang="en-US" dirty="0"/>
          </a:p>
          <a:p>
            <a:r>
              <a:rPr lang="en-US" dirty="0" smtClean="0"/>
              <a:t>Wide-column - </a:t>
            </a:r>
            <a:r>
              <a:rPr lang="en-US" dirty="0"/>
              <a:t>Cassandra and </a:t>
            </a:r>
            <a:r>
              <a:rPr lang="en-US" dirty="0" err="1" smtClean="0"/>
              <a:t>Hbase</a:t>
            </a:r>
            <a:endParaRPr lang="en-US" dirty="0"/>
          </a:p>
        </p:txBody>
      </p:sp>
      <p:sp>
        <p:nvSpPr>
          <p:cNvPr id="4" name="Footer Placeholder 3"/>
          <p:cNvSpPr>
            <a:spLocks noGrp="1"/>
          </p:cNvSpPr>
          <p:nvPr>
            <p:ph type="ftr" sz="quarter" idx="3"/>
          </p:nvPr>
        </p:nvSpPr>
        <p:spPr/>
        <p:txBody>
          <a:bodyPr/>
          <a:lstStyle/>
          <a:p>
            <a:r>
              <a:rPr lang="it-IT" smtClean="0"/>
              <a:t>@_s_hari @ONETUG #MeetAtMelrose #Azure #DocumentDB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6380</TotalTime>
  <Words>2940</Words>
  <Application>Microsoft Office PowerPoint</Application>
  <PresentationFormat>On-screen Show (4:3)</PresentationFormat>
  <Paragraphs>363</Paragraphs>
  <Slides>34</Slides>
  <Notes>22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Azure DocumentDB</vt:lpstr>
      <vt:lpstr>NoSQL</vt:lpstr>
      <vt:lpstr>RDBMS – Reads, Writes, data shredding and reassembling</vt:lpstr>
      <vt:lpstr>RDBMS – read operation – takes six rows from three tables</vt:lpstr>
      <vt:lpstr>NoSQL – 6 rows of data, no joins, one fetch</vt:lpstr>
      <vt:lpstr>NoSQL - Scale</vt:lpstr>
      <vt:lpstr>SQL v/s NoSQL</vt:lpstr>
      <vt:lpstr>SQL or NoSQL</vt:lpstr>
      <vt:lpstr>Types of NoSQL</vt:lpstr>
      <vt:lpstr>NoSQL on Azure</vt:lpstr>
      <vt:lpstr>Other Azure products that work with NoSQL </vt:lpstr>
      <vt:lpstr>Use cases for document dbs</vt:lpstr>
      <vt:lpstr>Azure Document DB</vt:lpstr>
      <vt:lpstr>Why use Azure Document DB</vt:lpstr>
      <vt:lpstr>When to not use Azure DocumentDB</vt:lpstr>
      <vt:lpstr>Azure Document DB Hierarchy</vt:lpstr>
      <vt:lpstr>Hierarchy - Account </vt:lpstr>
      <vt:lpstr>Hierarchy - Database</vt:lpstr>
      <vt:lpstr>Hierarchy - Collection</vt:lpstr>
      <vt:lpstr>Hierarchy - Documents </vt:lpstr>
      <vt:lpstr>Web App!</vt:lpstr>
      <vt:lpstr>Stored Proc!</vt:lpstr>
      <vt:lpstr>Collections - Tiers</vt:lpstr>
      <vt:lpstr>Collections - Throughput</vt:lpstr>
      <vt:lpstr>Collections - Throughput</vt:lpstr>
      <vt:lpstr>Collections - Throughput</vt:lpstr>
      <vt:lpstr>PowerPoint Presentation</vt:lpstr>
      <vt:lpstr>PowerPoint Presentation</vt:lpstr>
      <vt:lpstr>Collections - Partitions</vt:lpstr>
      <vt:lpstr>Collections - Partitions</vt:lpstr>
      <vt:lpstr>Collections - Consistency</vt:lpstr>
      <vt:lpstr>Limits</vt:lpstr>
      <vt:lpstr>Document Studio</vt:lpstr>
      <vt:lpstr>Migration tool</vt:lpstr>
    </vt:vector>
  </TitlesOfParts>
  <Company>Spectrum Bridge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DocumentDB</dc:title>
  <dc:creator>Santosh</dc:creator>
  <cp:lastModifiedBy>Santosh Hari</cp:lastModifiedBy>
  <cp:revision>63</cp:revision>
  <dcterms:created xsi:type="dcterms:W3CDTF">2016-05-10T16:54:48Z</dcterms:created>
  <dcterms:modified xsi:type="dcterms:W3CDTF">2016-05-15T20:02:32Z</dcterms:modified>
</cp:coreProperties>
</file>