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62" r:id="rId5"/>
    <p:sldId id="261" r:id="rId6"/>
    <p:sldId id="263" r:id="rId7"/>
    <p:sldId id="267" r:id="rId8"/>
    <p:sldId id="26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344"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89A430-353A-C44F-8147-2352EFEF4826}" type="datetimeFigureOut">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72CDC-99D5-9E4B-AB36-8018E801A34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9A430-353A-C44F-8147-2352EFEF4826}" type="datetimeFigureOut">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72CDC-99D5-9E4B-AB36-8018E801A34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689A430-353A-C44F-8147-2352EFEF4826}" type="datetimeFigureOut">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72CDC-99D5-9E4B-AB36-8018E801A344}"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9A430-353A-C44F-8147-2352EFEF4826}" type="datetimeFigureOut">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72CDC-99D5-9E4B-AB36-8018E801A344}"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89A430-353A-C44F-8147-2352EFEF4826}" type="datetimeFigureOut">
              <a:rPr lang="en-US" smtClean="0"/>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72CDC-99D5-9E4B-AB36-8018E801A34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689A430-353A-C44F-8147-2352EFEF4826}" type="datetimeFigureOut">
              <a:rPr lang="en-US" smtClean="0"/>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72CDC-99D5-9E4B-AB36-8018E801A344}"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89A430-353A-C44F-8147-2352EFEF4826}" type="datetimeFigureOut">
              <a:rPr lang="en-US" smtClean="0"/>
              <a:t>6/24/15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72CDC-99D5-9E4B-AB36-8018E801A34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89A430-353A-C44F-8147-2352EFEF4826}" type="datetimeFigureOut">
              <a:rPr lang="en-US" smtClean="0"/>
              <a:t>6/24/15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72CDC-99D5-9E4B-AB36-8018E801A34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689A430-353A-C44F-8147-2352EFEF4826}" type="datetimeFigureOut">
              <a:rPr lang="en-US" smtClean="0"/>
              <a:t>6/24/15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B72CDC-99D5-9E4B-AB36-8018E801A34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689A430-353A-C44F-8147-2352EFEF4826}" type="datetimeFigureOut">
              <a:rPr lang="en-US" smtClean="0"/>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72CDC-99D5-9E4B-AB36-8018E801A344}"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9A430-353A-C44F-8147-2352EFEF4826}" type="datetimeFigureOut">
              <a:rPr lang="en-US" smtClean="0"/>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72CDC-99D5-9E4B-AB36-8018E801A344}"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689A430-353A-C44F-8147-2352EFEF4826}" type="datetimeFigureOut">
              <a:rPr lang="en-US" smtClean="0"/>
              <a:t>6/24/15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EB72CDC-99D5-9E4B-AB36-8018E801A344}"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calbaptist.blackboard.com/bbcswebdav/pid-2165512-dt-content-r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sp3d extrusionH="57150">
              <a:bevelT w="38100" h="38100" prst="convex"/>
            </a:sp3d>
          </a:bodyPr>
          <a:lstStyle/>
          <a:p>
            <a:r>
              <a:rPr lang="en-US" b="1" dirty="0" smtClean="0">
                <a:solidFill>
                  <a:srgbClr val="FF0000"/>
                </a:solidFill>
                <a:latin typeface="Apple Chancery"/>
                <a:cs typeface="Apple Chancery"/>
              </a:rPr>
              <a:t>Classroom Strategy for English Learners</a:t>
            </a:r>
            <a:endParaRPr lang="en-US" b="1" dirty="0">
              <a:solidFill>
                <a:srgbClr val="FF0000"/>
              </a:solidFill>
              <a:latin typeface="Apple Chancery"/>
              <a:cs typeface="Apple Chancery"/>
            </a:endParaRPr>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latin typeface="Apple Chancery"/>
                <a:cs typeface="Apple Chancery"/>
              </a:rPr>
              <a:t>By:</a:t>
            </a:r>
          </a:p>
          <a:p>
            <a:r>
              <a:rPr lang="en-US" b="1" dirty="0" smtClean="0">
                <a:solidFill>
                  <a:schemeClr val="tx1"/>
                </a:solidFill>
                <a:latin typeface="Apple Chancery"/>
                <a:cs typeface="Apple Chancery"/>
              </a:rPr>
              <a:t>Irma Grijalva-Lopez</a:t>
            </a:r>
            <a:endParaRPr lang="en-US" b="1" dirty="0">
              <a:solidFill>
                <a:schemeClr val="tx1"/>
              </a:solidFill>
              <a:latin typeface="Apple Chancery"/>
              <a:cs typeface="Apple Chancery"/>
            </a:endParaRPr>
          </a:p>
          <a:p>
            <a:r>
              <a:rPr lang="en-US" b="1" dirty="0" smtClean="0">
                <a:solidFill>
                  <a:schemeClr val="tx1"/>
                </a:solidFill>
                <a:latin typeface="Apple Chancery"/>
                <a:cs typeface="Apple Chancery"/>
              </a:rPr>
              <a:t>Reading and Phonic Class</a:t>
            </a:r>
          </a:p>
          <a:p>
            <a:r>
              <a:rPr lang="en-US" b="1" dirty="0" smtClean="0">
                <a:solidFill>
                  <a:schemeClr val="tx1"/>
                </a:solidFill>
                <a:latin typeface="Apple Chancery"/>
                <a:cs typeface="Apple Chancery"/>
              </a:rPr>
              <a:t>California Baptist University</a:t>
            </a:r>
          </a:p>
        </p:txBody>
      </p:sp>
    </p:spTree>
    <p:extLst>
      <p:ext uri="{BB962C8B-B14F-4D97-AF65-F5344CB8AC3E}">
        <p14:creationId xmlns:p14="http://schemas.microsoft.com/office/powerpoint/2010/main" val="805726002"/>
      </p:ext>
    </p:extLst>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3">
                                            <p:txEl>
                                              <p:pRg st="0" end="0"/>
                                            </p:txEl>
                                          </p:spTgt>
                                        </p:tgtEl>
                                        <p:attrNameLst>
                                          <p:attrName>ppt_h</p:attrName>
                                        </p:attrNameLst>
                                      </p:cBhvr>
                                      <p:tavLst>
                                        <p:tav tm="0">
                                          <p:val>
                                            <p:strVal val="#ppt_h"/>
                                          </p:val>
                                        </p:tav>
                                        <p:tav tm="100000">
                                          <p:val>
                                            <p:strVal val="#ppt_h"/>
                                          </p:val>
                                        </p:tav>
                                      </p:tavLst>
                                    </p:anim>
                                  </p:childTnLst>
                                </p:cTn>
                              </p:par>
                              <p:par>
                                <p:cTn id="9" presetID="19" presetClass="entr" presetSubtype="1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2" dur="5000" fill="hold"/>
                                        <p:tgtEl>
                                          <p:spTgt spid="3">
                                            <p:txEl>
                                              <p:pRg st="1" end="1"/>
                                            </p:txEl>
                                          </p:spTgt>
                                        </p:tgtEl>
                                        <p:attrNameLst>
                                          <p:attrName>ppt_h</p:attrName>
                                        </p:attrNameLst>
                                      </p:cBhvr>
                                      <p:tavLst>
                                        <p:tav tm="0">
                                          <p:val>
                                            <p:strVal val="#ppt_h"/>
                                          </p:val>
                                        </p:tav>
                                        <p:tav tm="100000">
                                          <p:val>
                                            <p:strVal val="#ppt_h"/>
                                          </p:val>
                                        </p:tav>
                                      </p:tavLst>
                                    </p:anim>
                                  </p:childTnLst>
                                </p:cTn>
                              </p:par>
                              <p:par>
                                <p:cTn id="13" presetID="19"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6" dur="5000" fill="hold"/>
                                        <p:tgtEl>
                                          <p:spTgt spid="3">
                                            <p:txEl>
                                              <p:pRg st="2" end="2"/>
                                            </p:txEl>
                                          </p:spTgt>
                                        </p:tgtEl>
                                        <p:attrNameLst>
                                          <p:attrName>ppt_h</p:attrName>
                                        </p:attrNameLst>
                                      </p:cBhvr>
                                      <p:tavLst>
                                        <p:tav tm="0">
                                          <p:val>
                                            <p:strVal val="#ppt_h"/>
                                          </p:val>
                                        </p:tav>
                                        <p:tav tm="100000">
                                          <p:val>
                                            <p:strVal val="#ppt_h"/>
                                          </p:val>
                                        </p:tav>
                                      </p:tavLst>
                                    </p:anim>
                                  </p:childTnLst>
                                </p:cTn>
                              </p:par>
                              <p:par>
                                <p:cTn id="17" presetID="19" presetClass="entr" presetSubtype="1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0" dur="5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04361" y="338667"/>
            <a:ext cx="4282440" cy="1194799"/>
          </a:xfrm>
        </p:spPr>
        <p:txBody>
          <a:bodyPr/>
          <a:lstStyle/>
          <a:p>
            <a:pPr algn="ctr"/>
            <a:r>
              <a:rPr lang="en-US" b="1" dirty="0" smtClean="0">
                <a:solidFill>
                  <a:srgbClr val="000000"/>
                </a:solidFill>
                <a:latin typeface="Apple Chancery"/>
                <a:cs typeface="Apple Chancery"/>
              </a:rPr>
              <a:t>Strategy Instruction For</a:t>
            </a:r>
            <a:br>
              <a:rPr lang="en-US" b="1" dirty="0" smtClean="0">
                <a:solidFill>
                  <a:srgbClr val="000000"/>
                </a:solidFill>
                <a:latin typeface="Apple Chancery"/>
                <a:cs typeface="Apple Chancery"/>
              </a:rPr>
            </a:br>
            <a:r>
              <a:rPr lang="en-US" b="1" dirty="0" smtClean="0">
                <a:solidFill>
                  <a:srgbClr val="000000"/>
                </a:solidFill>
                <a:latin typeface="Apple Chancery"/>
                <a:cs typeface="Apple Chancery"/>
              </a:rPr>
              <a:t>English Learne</a:t>
            </a:r>
            <a:r>
              <a:rPr lang="en-US" dirty="0" smtClean="0">
                <a:solidFill>
                  <a:srgbClr val="000000"/>
                </a:solidFill>
                <a:latin typeface="Apple Chancery"/>
                <a:cs typeface="Apple Chancery"/>
              </a:rPr>
              <a:t>rs</a:t>
            </a:r>
            <a:endParaRPr lang="en-US" dirty="0">
              <a:solidFill>
                <a:srgbClr val="000000"/>
              </a:solidFill>
              <a:latin typeface="Apple Chancery"/>
              <a:cs typeface="Apple Chancery"/>
            </a:endParaRPr>
          </a:p>
        </p:txBody>
      </p:sp>
      <p:sp>
        <p:nvSpPr>
          <p:cNvPr id="8" name="Text Placeholder 7"/>
          <p:cNvSpPr>
            <a:spLocks noGrp="1"/>
          </p:cNvSpPr>
          <p:nvPr>
            <p:ph type="body" sz="half" idx="2"/>
          </p:nvPr>
        </p:nvSpPr>
        <p:spPr>
          <a:xfrm>
            <a:off x="3998976" y="1657382"/>
            <a:ext cx="4715256" cy="4475193"/>
          </a:xfrm>
        </p:spPr>
        <p:txBody>
          <a:bodyPr>
            <a:noAutofit/>
          </a:bodyPr>
          <a:lstStyle/>
          <a:p>
            <a:pPr marL="342900" indent="-342900">
              <a:buClr>
                <a:srgbClr val="FF0000"/>
              </a:buClr>
              <a:buFont typeface="Wingdings" charset="2"/>
              <a:buChar char="u"/>
            </a:pPr>
            <a:endParaRPr lang="en-US" sz="2000" dirty="0" smtClean="0">
              <a:solidFill>
                <a:schemeClr val="tx1"/>
              </a:solidFill>
              <a:latin typeface="Candara (headings)"/>
              <a:cs typeface="Candara (headings)"/>
            </a:endParaRPr>
          </a:p>
          <a:p>
            <a:pPr marL="342900" indent="-342900">
              <a:buClr>
                <a:srgbClr val="FF0000"/>
              </a:buClr>
              <a:buFont typeface="Wingdings" charset="2"/>
              <a:buChar char="u"/>
            </a:pPr>
            <a:endParaRPr lang="en-US" sz="2000" dirty="0">
              <a:solidFill>
                <a:schemeClr val="tx1"/>
              </a:solidFill>
              <a:latin typeface="Candara (headings)"/>
              <a:cs typeface="Candara (headings)"/>
            </a:endParaRPr>
          </a:p>
          <a:p>
            <a:pPr marL="342900" indent="-342900">
              <a:buClr>
                <a:srgbClr val="FF0000"/>
              </a:buClr>
              <a:buFont typeface="Wingdings" charset="2"/>
              <a:buChar char="u"/>
            </a:pPr>
            <a:r>
              <a:rPr lang="en-US" sz="2000" dirty="0" smtClean="0">
                <a:solidFill>
                  <a:schemeClr val="tx1"/>
                </a:solidFill>
                <a:latin typeface="Candara (headings)"/>
                <a:cs typeface="Candara (headings)"/>
              </a:rPr>
              <a:t>It promotes interaction with people from different backgrounds and different abilities; it has made this country unique because it is so diverse. It has one goal, to teach its people how to speak and write in English.</a:t>
            </a:r>
            <a:endParaRPr lang="en-US" sz="2000" dirty="0">
              <a:solidFill>
                <a:srgbClr val="000000"/>
              </a:solidFill>
              <a:latin typeface="+mj-lt"/>
              <a:cs typeface="Candara"/>
            </a:endParaRPr>
          </a:p>
        </p:txBody>
      </p:sp>
      <p:pic>
        <p:nvPicPr>
          <p:cNvPr id="5" name="Picture Placeholder 4"/>
          <p:cNvPicPr>
            <a:picLocks noGrp="1" noChangeAspect="1"/>
          </p:cNvPicPr>
          <p:nvPr>
            <p:ph type="pic" idx="1"/>
          </p:nvPr>
        </p:nvPicPr>
        <p:blipFill>
          <a:blip r:embed="rId2"/>
          <a:srcRect l="18974" r="18974"/>
          <a:stretch>
            <a:fillRect/>
          </a:stretch>
        </p:blipFill>
        <p:spPr>
          <a:xfrm>
            <a:off x="399541" y="1081693"/>
            <a:ext cx="3915920" cy="2926080"/>
          </a:xfrm>
        </p:spPr>
      </p:pic>
    </p:spTree>
    <p:extLst>
      <p:ext uri="{BB962C8B-B14F-4D97-AF65-F5344CB8AC3E}">
        <p14:creationId xmlns:p14="http://schemas.microsoft.com/office/powerpoint/2010/main" val="4250086070"/>
      </p:ext>
    </p:extLst>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checkerboard(across)">
                                      <p:cBhvr>
                                        <p:cTn id="19"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83816" y="338328"/>
            <a:ext cx="8002984" cy="850121"/>
          </a:xfrm>
        </p:spPr>
        <p:txBody>
          <a:bodyPr>
            <a:normAutofit/>
          </a:bodyPr>
          <a:lstStyle/>
          <a:p>
            <a:r>
              <a:rPr lang="en-US" b="1" dirty="0" smtClean="0">
                <a:solidFill>
                  <a:srgbClr val="FF0000"/>
                </a:solidFill>
                <a:latin typeface="Apple Chancery"/>
                <a:cs typeface="Apple Chancery"/>
              </a:rPr>
              <a:t>English Learners</a:t>
            </a:r>
            <a:endParaRPr lang="en-US" dirty="0"/>
          </a:p>
        </p:txBody>
      </p:sp>
      <p:sp>
        <p:nvSpPr>
          <p:cNvPr id="11" name="Content Placeholder 10"/>
          <p:cNvSpPr>
            <a:spLocks noGrp="1"/>
          </p:cNvSpPr>
          <p:nvPr>
            <p:ph sz="half" idx="2"/>
          </p:nvPr>
        </p:nvSpPr>
        <p:spPr>
          <a:xfrm>
            <a:off x="227940" y="1904906"/>
            <a:ext cx="6000924" cy="4331850"/>
          </a:xfrm>
        </p:spPr>
        <p:txBody>
          <a:bodyPr>
            <a:normAutofit/>
          </a:bodyPr>
          <a:lstStyle/>
          <a:p>
            <a:pPr>
              <a:buClr>
                <a:srgbClr val="FF0000"/>
              </a:buClr>
              <a:buFont typeface="Wingdings" charset="2"/>
              <a:buChar char="u"/>
            </a:pPr>
            <a:endParaRPr lang="en-US" dirty="0" smtClean="0"/>
          </a:p>
          <a:p>
            <a:pPr>
              <a:buClr>
                <a:srgbClr val="FF0000"/>
              </a:buClr>
              <a:buFont typeface="Wingdings" charset="2"/>
              <a:buChar char="u"/>
            </a:pPr>
            <a:r>
              <a:rPr lang="en-US" sz="2400" dirty="0" smtClean="0"/>
              <a:t>During the school year of 2014-2015, the State of California has implemented the Common core Standards. This is affecting millions of English Learners, however, such strategies as Graphic Organizers have change the way we teach to English Language Learners. </a:t>
            </a:r>
          </a:p>
          <a:p>
            <a:pPr marL="0" indent="0">
              <a:buClr>
                <a:srgbClr val="FF0000"/>
              </a:buClr>
              <a:buNone/>
            </a:pPr>
            <a:endParaRPr lang="en-US" sz="2900" dirty="0" smtClean="0"/>
          </a:p>
        </p:txBody>
      </p:sp>
      <p:pic>
        <p:nvPicPr>
          <p:cNvPr id="15" name="Content Placeholder 14"/>
          <p:cNvPicPr>
            <a:picLocks noGrp="1" noChangeAspect="1"/>
          </p:cNvPicPr>
          <p:nvPr>
            <p:ph sz="quarter" idx="4"/>
          </p:nvPr>
        </p:nvPicPr>
        <p:blipFill>
          <a:blip r:embed="rId2"/>
          <a:srcRect t="11990" b="11990"/>
          <a:stretch>
            <a:fillRect/>
          </a:stretch>
        </p:blipFill>
        <p:spPr>
          <a:xfrm>
            <a:off x="6075358" y="1188449"/>
            <a:ext cx="2860667" cy="2577096"/>
          </a:xfrm>
        </p:spPr>
      </p:pic>
    </p:spTree>
    <p:extLst>
      <p:ext uri="{BB962C8B-B14F-4D97-AF65-F5344CB8AC3E}">
        <p14:creationId xmlns:p14="http://schemas.microsoft.com/office/powerpoint/2010/main" val="1902441288"/>
      </p:ext>
    </p:extLst>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anim calcmode="lin" valueType="num">
                                      <p:cBhvr>
                                        <p:cTn id="17" dur="1000" fill="hold"/>
                                        <p:tgtEl>
                                          <p:spTgt spid="10"/>
                                        </p:tgtEl>
                                        <p:attrNameLst>
                                          <p:attrName>style.rotation</p:attrName>
                                        </p:attrNameLst>
                                      </p:cBhvr>
                                      <p:tavLst>
                                        <p:tav tm="0">
                                          <p:val>
                                            <p:fltVal val="90"/>
                                          </p:val>
                                        </p:tav>
                                        <p:tav tm="100000">
                                          <p:val>
                                            <p:fltVal val="0"/>
                                          </p:val>
                                        </p:tav>
                                      </p:tavLst>
                                    </p:anim>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fade">
                                      <p:cBhvr>
                                        <p:cTn id="23" dur="2000"/>
                                        <p:tgtEl>
                                          <p:spTgt spid="11">
                                            <p:txEl>
                                              <p:pRg st="1" end="1"/>
                                            </p:txEl>
                                          </p:spTgt>
                                        </p:tgtEl>
                                      </p:cBhvr>
                                    </p:animEffect>
                                    <p:anim calcmode="lin" valueType="num">
                                      <p:cBhvr>
                                        <p:cTn id="24" dur="2000" fill="hold"/>
                                        <p:tgtEl>
                                          <p:spTgt spid="11">
                                            <p:txEl>
                                              <p:pRg st="1" end="1"/>
                                            </p:txEl>
                                          </p:spTgt>
                                        </p:tgtEl>
                                        <p:attrNameLst>
                                          <p:attrName>ppt_w</p:attrName>
                                        </p:attrNameLst>
                                      </p:cBhvr>
                                      <p:tavLst>
                                        <p:tav tm="0" fmla="#ppt_w*sin(2.5*pi*$)">
                                          <p:val>
                                            <p:fltVal val="0"/>
                                          </p:val>
                                        </p:tav>
                                        <p:tav tm="100000">
                                          <p:val>
                                            <p:fltVal val="1"/>
                                          </p:val>
                                        </p:tav>
                                      </p:tavLst>
                                    </p:anim>
                                    <p:anim calcmode="lin" valueType="num">
                                      <p:cBhvr>
                                        <p:cTn id="25" dur="2000" fill="hold"/>
                                        <p:tgtEl>
                                          <p:spTgt spid="11">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b="1" dirty="0" smtClean="0">
                <a:solidFill>
                  <a:srgbClr val="FF0000"/>
                </a:solidFill>
                <a:latin typeface="Apple Chancery"/>
                <a:cs typeface="Apple Chancery"/>
              </a:rPr>
              <a:t>Strategy</a:t>
            </a:r>
            <a:endParaRPr lang="en-US" dirty="0"/>
          </a:p>
        </p:txBody>
      </p:sp>
      <p:sp>
        <p:nvSpPr>
          <p:cNvPr id="11" name="Content Placeholder 10"/>
          <p:cNvSpPr>
            <a:spLocks noGrp="1"/>
          </p:cNvSpPr>
          <p:nvPr>
            <p:ph sz="half" idx="2"/>
          </p:nvPr>
        </p:nvSpPr>
        <p:spPr>
          <a:xfrm>
            <a:off x="309346" y="1953614"/>
            <a:ext cx="4188042" cy="4172549"/>
          </a:xfrm>
        </p:spPr>
        <p:txBody>
          <a:bodyPr>
            <a:normAutofit/>
          </a:bodyPr>
          <a:lstStyle/>
          <a:p>
            <a:pPr>
              <a:buClr>
                <a:srgbClr val="FF0000"/>
              </a:buClr>
              <a:buFont typeface="Wingdings" charset="2"/>
              <a:buChar char="u"/>
            </a:pPr>
            <a:endParaRPr lang="en-US" dirty="0" smtClean="0"/>
          </a:p>
          <a:p>
            <a:pPr>
              <a:buClr>
                <a:srgbClr val="FF0000"/>
              </a:buClr>
              <a:buFont typeface="Wingdings" charset="2"/>
              <a:buChar char="u"/>
            </a:pPr>
            <a:r>
              <a:rPr lang="en-US" sz="1800" dirty="0" smtClean="0"/>
              <a:t>Strategies like teaching students to “Use graphic organizers that help them to improve mathematics, reading, comprehension, verbal communication, writing and story problem solving skills” (SIA 8 Components and 30 Features) are tools that can help the students to improve in each activity.</a:t>
            </a:r>
            <a:endParaRPr lang="en-US" sz="1800" dirty="0"/>
          </a:p>
        </p:txBody>
      </p:sp>
      <p:pic>
        <p:nvPicPr>
          <p:cNvPr id="2" name="Picture 1"/>
          <p:cNvPicPr>
            <a:picLocks noChangeAspect="1"/>
          </p:cNvPicPr>
          <p:nvPr/>
        </p:nvPicPr>
        <p:blipFill>
          <a:blip r:embed="rId2"/>
          <a:stretch>
            <a:fillRect/>
          </a:stretch>
        </p:blipFill>
        <p:spPr>
          <a:xfrm>
            <a:off x="4630941" y="1953614"/>
            <a:ext cx="4295297" cy="3216103"/>
          </a:xfrm>
          <a:prstGeom prst="rect">
            <a:avLst/>
          </a:prstGeom>
        </p:spPr>
      </p:pic>
    </p:spTree>
    <p:extLst>
      <p:ext uri="{BB962C8B-B14F-4D97-AF65-F5344CB8AC3E}">
        <p14:creationId xmlns:p14="http://schemas.microsoft.com/office/powerpoint/2010/main" val="2829360705"/>
      </p:ext>
    </p:extLst>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 calcmode="lin" valueType="num">
                                      <p:cBhvr>
                                        <p:cTn id="18" dur="10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11">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11">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b="1" dirty="0" smtClean="0">
                <a:solidFill>
                  <a:srgbClr val="FF0000"/>
                </a:solidFill>
                <a:latin typeface="Apple Chancery"/>
                <a:cs typeface="Apple Chancery"/>
              </a:rPr>
              <a:t>English Language Learners</a:t>
            </a:r>
            <a:endParaRPr lang="en-US" dirty="0"/>
          </a:p>
        </p:txBody>
      </p:sp>
      <p:sp>
        <p:nvSpPr>
          <p:cNvPr id="11" name="Content Placeholder 10"/>
          <p:cNvSpPr>
            <a:spLocks noGrp="1"/>
          </p:cNvSpPr>
          <p:nvPr>
            <p:ph sz="half" idx="2"/>
          </p:nvPr>
        </p:nvSpPr>
        <p:spPr>
          <a:xfrm>
            <a:off x="309346" y="1953614"/>
            <a:ext cx="4188042" cy="4172549"/>
          </a:xfrm>
        </p:spPr>
        <p:txBody>
          <a:bodyPr>
            <a:normAutofit/>
          </a:bodyPr>
          <a:lstStyle/>
          <a:p>
            <a:pPr>
              <a:buClr>
                <a:srgbClr val="FF0000"/>
              </a:buClr>
              <a:buFont typeface="Wingdings" charset="2"/>
              <a:buChar char="u"/>
            </a:pPr>
            <a:endParaRPr lang="en-US" dirty="0" smtClean="0"/>
          </a:p>
          <a:p>
            <a:pPr lvl="1">
              <a:buClr>
                <a:srgbClr val="FF0000"/>
              </a:buClr>
              <a:buFont typeface="Wingdings" charset="2"/>
              <a:buChar char="u"/>
            </a:pPr>
            <a:r>
              <a:rPr lang="en-US" sz="1600" dirty="0" smtClean="0"/>
              <a:t>Even though, these activities demand more designed time, research has demonstrated “The knowledge, skills and abilities students have develop in their primary language can transfer to their development English Language “ CCSS State Board of Education Adopted Chapter 2).</a:t>
            </a:r>
          </a:p>
        </p:txBody>
      </p:sp>
      <p:pic>
        <p:nvPicPr>
          <p:cNvPr id="6" name="Picture 5"/>
          <p:cNvPicPr>
            <a:picLocks noChangeAspect="1"/>
          </p:cNvPicPr>
          <p:nvPr/>
        </p:nvPicPr>
        <p:blipFill>
          <a:blip r:embed="rId2"/>
          <a:stretch>
            <a:fillRect/>
          </a:stretch>
        </p:blipFill>
        <p:spPr>
          <a:xfrm>
            <a:off x="4757842" y="2783185"/>
            <a:ext cx="4076700" cy="2451100"/>
          </a:xfrm>
          <a:prstGeom prst="rect">
            <a:avLst/>
          </a:prstGeom>
        </p:spPr>
      </p:pic>
    </p:spTree>
    <p:extLst>
      <p:ext uri="{BB962C8B-B14F-4D97-AF65-F5344CB8AC3E}">
        <p14:creationId xmlns:p14="http://schemas.microsoft.com/office/powerpoint/2010/main" val="722335209"/>
      </p:ext>
    </p:extLst>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
                                        <p:tgtEl>
                                          <p:spTgt spid="11">
                                            <p:txEl>
                                              <p:pRg st="1" end="1"/>
                                            </p:txEl>
                                          </p:spTgt>
                                        </p:tgtEl>
                                      </p:cBhvr>
                                    </p:animEffect>
                                    <p:anim calcmode="lin" valueType="num">
                                      <p:cBhvr>
                                        <p:cTn id="15" dur="4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400" fill="hold"/>
                                        <p:tgtEl>
                                          <p:spTgt spid="11">
                                            <p:txEl>
                                              <p:pRg st="1" end="1"/>
                                            </p:txEl>
                                          </p:spTgt>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11">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11">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anim calcmode="lin" valueType="num">
                                      <p:cBhvr>
                                        <p:cTn id="24" dur="2000" fill="hold"/>
                                        <p:tgtEl>
                                          <p:spTgt spid="6"/>
                                        </p:tgtEl>
                                        <p:attrNameLst>
                                          <p:attrName>ppt_w</p:attrName>
                                        </p:attrNameLst>
                                      </p:cBhvr>
                                      <p:tavLst>
                                        <p:tav tm="0" fmla="#ppt_w*sin(2.5*pi*$)">
                                          <p:val>
                                            <p:fltVal val="0"/>
                                          </p:val>
                                        </p:tav>
                                        <p:tav tm="100000">
                                          <p:val>
                                            <p:fltVal val="1"/>
                                          </p:val>
                                        </p:tav>
                                      </p:tavLst>
                                    </p:anim>
                                    <p:anim calcmode="lin" valueType="num">
                                      <p:cBhvr>
                                        <p:cTn id="25"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b="1" dirty="0" smtClean="0">
                <a:solidFill>
                  <a:srgbClr val="FF0000"/>
                </a:solidFill>
                <a:latin typeface="Apple Chancery"/>
                <a:cs typeface="Apple Chancery"/>
              </a:rPr>
              <a:t>Strategy in Action</a:t>
            </a:r>
            <a:endParaRPr lang="en-US" dirty="0"/>
          </a:p>
        </p:txBody>
      </p:sp>
      <p:sp>
        <p:nvSpPr>
          <p:cNvPr id="11" name="Content Placeholder 10"/>
          <p:cNvSpPr>
            <a:spLocks noGrp="1"/>
          </p:cNvSpPr>
          <p:nvPr>
            <p:ph sz="half" idx="2"/>
          </p:nvPr>
        </p:nvSpPr>
        <p:spPr>
          <a:xfrm>
            <a:off x="309346" y="1953614"/>
            <a:ext cx="4188042" cy="4172549"/>
          </a:xfrm>
        </p:spPr>
        <p:txBody>
          <a:bodyPr>
            <a:normAutofit/>
          </a:bodyPr>
          <a:lstStyle/>
          <a:p>
            <a:pPr>
              <a:buClr>
                <a:srgbClr val="FF0000"/>
              </a:buClr>
              <a:buFont typeface="Wingdings" charset="2"/>
              <a:buChar char="u"/>
            </a:pPr>
            <a:endParaRPr lang="en-US" dirty="0" smtClean="0"/>
          </a:p>
          <a:p>
            <a:pPr>
              <a:buClr>
                <a:srgbClr val="FF0000"/>
              </a:buClr>
              <a:buFont typeface="Wingdings" charset="2"/>
              <a:buChar char="u"/>
            </a:pPr>
            <a:r>
              <a:rPr lang="en-US" sz="2400" dirty="0"/>
              <a:t>U</a:t>
            </a:r>
            <a:r>
              <a:rPr lang="en-US" sz="2400" dirty="0" smtClean="0"/>
              <a:t>sing in a Venn Diagram allows abstract ideas to be more visible, although, it is primarily a thinking tool. For example,</a:t>
            </a:r>
          </a:p>
          <a:p>
            <a:pPr>
              <a:buClr>
                <a:srgbClr val="FF0000"/>
              </a:buClr>
              <a:buFont typeface="Wingdings" charset="2"/>
              <a:buChar char="u"/>
            </a:pPr>
            <a:endParaRPr lang="en-US" sz="2400" dirty="0" smtClean="0"/>
          </a:p>
          <a:p>
            <a:pPr>
              <a:buClr>
                <a:srgbClr val="FF0000"/>
              </a:buClr>
              <a:buFont typeface="Wingdings" charset="2"/>
              <a:buChar char="u"/>
            </a:pPr>
            <a:r>
              <a:rPr lang="en-US" sz="1200" dirty="0"/>
              <a:t>https://www.youtube.com/</a:t>
            </a:r>
            <a:r>
              <a:rPr lang="en-US" sz="1200" dirty="0" err="1"/>
              <a:t>watch?v</a:t>
            </a:r>
            <a:r>
              <a:rPr lang="en-US" sz="1200" dirty="0"/>
              <a:t>=</a:t>
            </a:r>
            <a:r>
              <a:rPr lang="en-US" sz="1200" dirty="0" smtClean="0"/>
              <a:t>mLIuHU5Sj5w</a:t>
            </a:r>
          </a:p>
          <a:p>
            <a:pPr marL="0" indent="0">
              <a:buClr>
                <a:srgbClr val="FF0000"/>
              </a:buClr>
              <a:buNone/>
            </a:pPr>
            <a:endParaRPr lang="en-US" sz="1200" dirty="0" smtClean="0"/>
          </a:p>
          <a:p>
            <a:pPr marL="0" indent="0">
              <a:buClr>
                <a:srgbClr val="FF0000"/>
              </a:buClr>
              <a:buNone/>
            </a:pPr>
            <a:r>
              <a:rPr lang="en-US" sz="1200" dirty="0"/>
              <a:t> </a:t>
            </a:r>
            <a:r>
              <a:rPr lang="en-US" sz="1200" dirty="0" smtClean="0"/>
              <a:t>        Video: About What is a Venn Diagram or set Diagram?</a:t>
            </a:r>
            <a:endParaRPr lang="en-US" sz="1200" dirty="0"/>
          </a:p>
        </p:txBody>
      </p:sp>
      <p:pic>
        <p:nvPicPr>
          <p:cNvPr id="5" name="Picture 4"/>
          <p:cNvPicPr>
            <a:picLocks noChangeAspect="1"/>
          </p:cNvPicPr>
          <p:nvPr/>
        </p:nvPicPr>
        <p:blipFill>
          <a:blip r:embed="rId2"/>
          <a:stretch>
            <a:fillRect/>
          </a:stretch>
        </p:blipFill>
        <p:spPr>
          <a:xfrm>
            <a:off x="4319588" y="2348185"/>
            <a:ext cx="4506912" cy="2706415"/>
          </a:xfrm>
          <a:prstGeom prst="rect">
            <a:avLst/>
          </a:prstGeom>
        </p:spPr>
      </p:pic>
    </p:spTree>
    <p:extLst>
      <p:ext uri="{BB962C8B-B14F-4D97-AF65-F5344CB8AC3E}">
        <p14:creationId xmlns:p14="http://schemas.microsoft.com/office/powerpoint/2010/main" val="17531046"/>
      </p:ext>
    </p:extLst>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Scale>
                                      <p:cBhvr>
                                        <p:cTn id="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
                                        </p:tgtEl>
                                        <p:attrNameLst>
                                          <p:attrName>ppt_x</p:attrName>
                                          <p:attrName>ppt_y</p:attrName>
                                        </p:attrNameLst>
                                      </p:cBhvr>
                                    </p:animMotion>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35" presetClass="entr" presetSubtype="0"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fade">
                                      <p:cBhvr>
                                        <p:cTn id="22" dur="2000"/>
                                        <p:tgtEl>
                                          <p:spTgt spid="11">
                                            <p:txEl>
                                              <p:pRg st="1" end="1"/>
                                            </p:txEl>
                                          </p:spTgt>
                                        </p:tgtEl>
                                      </p:cBhvr>
                                    </p:animEffect>
                                    <p:anim calcmode="lin" valueType="num">
                                      <p:cBhvr>
                                        <p:cTn id="23" dur="2000" fill="hold"/>
                                        <p:tgtEl>
                                          <p:spTgt spid="11">
                                            <p:txEl>
                                              <p:pRg st="1" end="1"/>
                                            </p:txEl>
                                          </p:spTgt>
                                        </p:tgtEl>
                                        <p:attrNameLst>
                                          <p:attrName>style.rotation</p:attrName>
                                        </p:attrNameLst>
                                      </p:cBhvr>
                                      <p:tavLst>
                                        <p:tav tm="0">
                                          <p:val>
                                            <p:fltVal val="720"/>
                                          </p:val>
                                        </p:tav>
                                        <p:tav tm="100000">
                                          <p:val>
                                            <p:fltVal val="0"/>
                                          </p:val>
                                        </p:tav>
                                      </p:tavLst>
                                    </p:anim>
                                    <p:anim calcmode="lin" valueType="num">
                                      <p:cBhvr>
                                        <p:cTn id="24" dur="2000" fill="hold"/>
                                        <p:tgtEl>
                                          <p:spTgt spid="11">
                                            <p:txEl>
                                              <p:pRg st="1" end="1"/>
                                            </p:txEl>
                                          </p:spTgt>
                                        </p:tgtEl>
                                        <p:attrNameLst>
                                          <p:attrName>ppt_h</p:attrName>
                                        </p:attrNameLst>
                                      </p:cBhvr>
                                      <p:tavLst>
                                        <p:tav tm="0">
                                          <p:val>
                                            <p:fltVal val="0"/>
                                          </p:val>
                                        </p:tav>
                                        <p:tav tm="100000">
                                          <p:val>
                                            <p:strVal val="#ppt_h"/>
                                          </p:val>
                                        </p:tav>
                                      </p:tavLst>
                                    </p:anim>
                                    <p:anim calcmode="lin" valueType="num">
                                      <p:cBhvr>
                                        <p:cTn id="25" dur="2000" fill="hold"/>
                                        <p:tgtEl>
                                          <p:spTgt spid="11">
                                            <p:txEl>
                                              <p:pRg st="1" end="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569846" y="537244"/>
            <a:ext cx="7659754" cy="1400090"/>
          </a:xfrm>
        </p:spPr>
        <p:txBody>
          <a:bodyPr>
            <a:noAutofit/>
          </a:bodyPr>
          <a:lstStyle/>
          <a:p>
            <a:pPr algn="l"/>
            <a:r>
              <a:rPr lang="en-US" sz="2400" b="1" dirty="0" smtClean="0">
                <a:solidFill>
                  <a:schemeClr val="tx1"/>
                </a:solidFill>
                <a:latin typeface="Apple Chancery"/>
                <a:cs typeface="Apple Chancery"/>
              </a:rPr>
              <a:t>“The Lord God has given me the tongue of those who are taught, that I may know how to sustain with a word him who is weary. Morning by morning he awakens, he awakens my ear to hear as those who are taught”  </a:t>
            </a:r>
            <a:r>
              <a:rPr lang="en-US" sz="2400" b="1" dirty="0" smtClean="0">
                <a:solidFill>
                  <a:srgbClr val="FF0000"/>
                </a:solidFill>
                <a:latin typeface="Apple Chancery"/>
                <a:cs typeface="Apple Chancery"/>
              </a:rPr>
              <a:t>Isaiah 50:4</a:t>
            </a:r>
            <a:endParaRPr lang="en-US" sz="2400" b="1" dirty="0">
              <a:solidFill>
                <a:srgbClr val="FF0000"/>
              </a:solidFill>
              <a:latin typeface="Apple Chancery"/>
              <a:cs typeface="Apple Chancery"/>
            </a:endParaRPr>
          </a:p>
        </p:txBody>
      </p:sp>
      <p:pic>
        <p:nvPicPr>
          <p:cNvPr id="13" name="Picture 12"/>
          <p:cNvPicPr>
            <a:picLocks noChangeAspect="1"/>
          </p:cNvPicPr>
          <p:nvPr/>
        </p:nvPicPr>
        <p:blipFill>
          <a:blip r:embed="rId2"/>
          <a:stretch>
            <a:fillRect/>
          </a:stretch>
        </p:blipFill>
        <p:spPr>
          <a:xfrm>
            <a:off x="2191191" y="2295496"/>
            <a:ext cx="4505650" cy="4445575"/>
          </a:xfrm>
          <a:prstGeom prst="rect">
            <a:avLst/>
          </a:prstGeom>
        </p:spPr>
      </p:pic>
    </p:spTree>
    <p:extLst>
      <p:ext uri="{BB962C8B-B14F-4D97-AF65-F5344CB8AC3E}">
        <p14:creationId xmlns:p14="http://schemas.microsoft.com/office/powerpoint/2010/main" val="252076101"/>
      </p:ext>
    </p:extLst>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800" decel="100000"/>
                                        <p:tgtEl>
                                          <p:spTgt spid="8"/>
                                        </p:tgtEl>
                                      </p:cBhvr>
                                    </p:animEffect>
                                    <p:anim calcmode="lin" valueType="num">
                                      <p:cBhvr>
                                        <p:cTn id="8" dur="800" decel="100000" fill="hold"/>
                                        <p:tgtEl>
                                          <p:spTgt spid="8"/>
                                        </p:tgtEl>
                                        <p:attrNameLst>
                                          <p:attrName>style.rotation</p:attrName>
                                        </p:attrNameLst>
                                      </p:cBhvr>
                                      <p:tavLst>
                                        <p:tav tm="0">
                                          <p:val>
                                            <p:fltVal val="-90"/>
                                          </p:val>
                                        </p:tav>
                                        <p:tav tm="100000">
                                          <p:val>
                                            <p:fltVal val="0"/>
                                          </p:val>
                                        </p:tav>
                                      </p:tavLst>
                                    </p:anim>
                                    <p:anim calcmode="lin" valueType="num">
                                      <p:cBhvr>
                                        <p:cTn id="9" dur="800" decel="100000" fill="hold"/>
                                        <p:tgtEl>
                                          <p:spTgt spid="8"/>
                                        </p:tgtEl>
                                        <p:attrNameLst>
                                          <p:attrName>ppt_x</p:attrName>
                                        </p:attrNameLst>
                                      </p:cBhvr>
                                      <p:tavLst>
                                        <p:tav tm="0">
                                          <p:val>
                                            <p:strVal val="#ppt_x+0.4"/>
                                          </p:val>
                                        </p:tav>
                                        <p:tav tm="100000">
                                          <p:val>
                                            <p:strVal val="#ppt_x-0.05"/>
                                          </p:val>
                                        </p:tav>
                                      </p:tavLst>
                                    </p:anim>
                                    <p:anim calcmode="lin" valueType="num">
                                      <p:cBhvr>
                                        <p:cTn id="10" dur="800" decel="100000" fill="hold"/>
                                        <p:tgtEl>
                                          <p:spTgt spid="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Scale>
                                      <p:cBhvr>
                                        <p:cTn id="1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
                                        </p:tgtEl>
                                        <p:attrNameLst>
                                          <p:attrName>ppt_x</p:attrName>
                                          <p:attrName>ppt_y</p:attrName>
                                        </p:attrNameLst>
                                      </p:cBhvr>
                                    </p:animMotion>
                                    <p:animEffect transition="in" filter="fade">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0" y="393700"/>
            <a:ext cx="7010400" cy="965200"/>
          </a:xfrm>
        </p:spPr>
        <p:txBody>
          <a:bodyPr>
            <a:normAutofit fontScale="90000"/>
          </a:bodyPr>
          <a:lstStyle/>
          <a:p>
            <a:r>
              <a:rPr lang="en-US" dirty="0" smtClean="0"/>
              <a:t/>
            </a:r>
            <a:br>
              <a:rPr lang="en-US" dirty="0" smtClean="0"/>
            </a:br>
            <a:r>
              <a:rPr lang="en-US" sz="2800" b="1" dirty="0" smtClean="0">
                <a:solidFill>
                  <a:srgbClr val="FF0000"/>
                </a:solidFill>
                <a:latin typeface="Apple Chancery"/>
                <a:cs typeface="Apple Chancery"/>
              </a:rPr>
              <a:t>References </a:t>
            </a:r>
            <a:endParaRPr lang="en-US" sz="2800" b="1" dirty="0">
              <a:solidFill>
                <a:srgbClr val="FF0000"/>
              </a:solidFill>
              <a:latin typeface="Apple Chancery"/>
              <a:cs typeface="Apple Chancery"/>
            </a:endParaRPr>
          </a:p>
        </p:txBody>
      </p:sp>
      <p:sp>
        <p:nvSpPr>
          <p:cNvPr id="3" name="Subtitle 2"/>
          <p:cNvSpPr>
            <a:spLocks noGrp="1"/>
          </p:cNvSpPr>
          <p:nvPr>
            <p:ph type="subTitle" idx="1"/>
          </p:nvPr>
        </p:nvSpPr>
        <p:spPr>
          <a:xfrm>
            <a:off x="952500" y="1358900"/>
            <a:ext cx="6731000" cy="3670301"/>
          </a:xfrm>
        </p:spPr>
        <p:txBody>
          <a:bodyPr>
            <a:normAutofit fontScale="70000" lnSpcReduction="20000"/>
          </a:bodyPr>
          <a:lstStyle/>
          <a:p>
            <a:r>
              <a:rPr lang="en-US" dirty="0"/>
              <a:t> </a:t>
            </a:r>
          </a:p>
          <a:p>
            <a:r>
              <a:rPr lang="en-US" b="1" dirty="0">
                <a:solidFill>
                  <a:schemeClr val="tx1"/>
                </a:solidFill>
              </a:rPr>
              <a:t>ELL/SDAIE Strategies Instructional Strategies used throughout the year. Lecture </a:t>
            </a:r>
            <a:r>
              <a:rPr lang="en-US" b="1" dirty="0" smtClean="0">
                <a:solidFill>
                  <a:schemeClr val="tx1"/>
                </a:solidFill>
              </a:rPr>
              <a:t>     conducted </a:t>
            </a:r>
            <a:r>
              <a:rPr lang="en-US" b="1" dirty="0">
                <a:solidFill>
                  <a:schemeClr val="tx1"/>
                </a:solidFill>
              </a:rPr>
              <a:t>from </a:t>
            </a:r>
            <a:r>
              <a:rPr lang="en-US" b="1" dirty="0" smtClean="0">
                <a:solidFill>
                  <a:schemeClr val="tx1"/>
                </a:solidFill>
              </a:rPr>
              <a:t>California </a:t>
            </a:r>
            <a:r>
              <a:rPr lang="en-US" b="1" dirty="0">
                <a:solidFill>
                  <a:schemeClr val="tx1"/>
                </a:solidFill>
              </a:rPr>
              <a:t>Baptist University, Riverside. (2015, June 16).</a:t>
            </a:r>
          </a:p>
          <a:p>
            <a:r>
              <a:rPr lang="en-US" b="1" dirty="0">
                <a:solidFill>
                  <a:schemeClr val="tx1"/>
                </a:solidFill>
              </a:rPr>
              <a:t> </a:t>
            </a:r>
          </a:p>
          <a:p>
            <a:r>
              <a:rPr lang="en-US" b="1" dirty="0">
                <a:solidFill>
                  <a:schemeClr val="tx1"/>
                </a:solidFill>
              </a:rPr>
              <a:t>New Levine, L., Luken, L., &amp; Ansin Smallwon. The GO TO Strategies: Scaffolding Options for 	Teachers of English Language Learners, K-12. Retrieved June 16, 2015, from 	</a:t>
            </a:r>
            <a:r>
              <a:rPr lang="en-US" b="1" u="sng" dirty="0">
                <a:solidFill>
                  <a:schemeClr val="tx1"/>
                </a:solidFill>
                <a:hlinkClick r:id="rId2"/>
              </a:rPr>
              <a:t>https://calbaptist.blackboard.com/bbcswebdav/pid-2165512-dt-content-rid-</a:t>
            </a:r>
            <a:r>
              <a:rPr lang="en-US" b="1" dirty="0">
                <a:solidFill>
                  <a:schemeClr val="tx1"/>
                </a:solidFill>
              </a:rPr>
              <a:t>	29697126_1/courses/2015-SU-GT-EDU516-A/go-to-strategies (1).pdf </a:t>
            </a:r>
          </a:p>
          <a:p>
            <a:r>
              <a:rPr lang="en-US" b="1" dirty="0">
                <a:solidFill>
                  <a:schemeClr val="tx1"/>
                </a:solidFill>
              </a:rPr>
              <a:t>	 </a:t>
            </a:r>
          </a:p>
          <a:p>
            <a:pPr algn="l"/>
            <a:r>
              <a:rPr lang="en-US" b="1" dirty="0">
                <a:solidFill>
                  <a:schemeClr val="tx1"/>
                </a:solidFill>
              </a:rPr>
              <a:t>The ELA/ELD Framework. </a:t>
            </a:r>
          </a:p>
          <a:p>
            <a:pPr algn="l"/>
            <a:r>
              <a:rPr lang="en-US" b="1" dirty="0">
                <a:solidFill>
                  <a:schemeClr val="tx1"/>
                </a:solidFill>
              </a:rPr>
              <a:t>	(2014, July 14). Retrieved June 1, 6. </a:t>
            </a:r>
          </a:p>
          <a:p>
            <a:pPr algn="l"/>
            <a:r>
              <a:rPr lang="en-US" b="1" dirty="0">
                <a:solidFill>
                  <a:schemeClr val="tx1"/>
                </a:solidFill>
              </a:rPr>
              <a:t> </a:t>
            </a:r>
          </a:p>
          <a:p>
            <a:r>
              <a:rPr lang="en-US" b="1" dirty="0">
                <a:solidFill>
                  <a:schemeClr val="tx1"/>
                </a:solidFill>
              </a:rPr>
              <a:t>THOMAS, W., &amp; Collier, V. (2001, June 30). A National Study of School Effectiveness for </a:t>
            </a:r>
            <a:r>
              <a:rPr lang="en-US" b="1" dirty="0" smtClean="0">
                <a:solidFill>
                  <a:schemeClr val="tx1"/>
                </a:solidFill>
              </a:rPr>
              <a:t>	Language Minority </a:t>
            </a:r>
            <a:r>
              <a:rPr lang="en-US" b="1" dirty="0">
                <a:solidFill>
                  <a:schemeClr val="tx1"/>
                </a:solidFill>
              </a:rPr>
              <a:t>Students Long-Term Academic Achievement. </a:t>
            </a:r>
            <a:r>
              <a:rPr lang="en-US" b="1" dirty="0" smtClean="0">
                <a:solidFill>
                  <a:schemeClr val="tx1"/>
                </a:solidFill>
              </a:rPr>
              <a:t>Retrieved June </a:t>
            </a:r>
            <a:r>
              <a:rPr lang="en-US" b="1" dirty="0">
                <a:solidFill>
                  <a:schemeClr val="tx1"/>
                </a:solidFill>
              </a:rPr>
              <a:t>16, 2015. </a:t>
            </a:r>
          </a:p>
          <a:p>
            <a:r>
              <a:rPr lang="en-US" b="1" dirty="0">
                <a:solidFill>
                  <a:schemeClr val="tx1"/>
                </a:solidFill>
              </a:rPr>
              <a:t> </a:t>
            </a:r>
          </a:p>
          <a:p>
            <a:pPr algn="l"/>
            <a:endParaRPr lang="en-US" dirty="0"/>
          </a:p>
        </p:txBody>
      </p:sp>
    </p:spTree>
    <p:extLst>
      <p:ext uri="{BB962C8B-B14F-4D97-AF65-F5344CB8AC3E}">
        <p14:creationId xmlns:p14="http://schemas.microsoft.com/office/powerpoint/2010/main" val="2160562114"/>
      </p:ext>
    </p:extLst>
  </p:cSld>
  <p:clrMapOvr>
    <a:masterClrMapping/>
  </p:clrMapOvr>
  <mc:AlternateContent xmlns:mc="http://schemas.openxmlformats.org/markup-compatibility/2006" xmlns:p14="http://schemas.microsoft.com/office/powerpoint/2010/main">
    <mc:Choice Requires="p14">
      <p:transition spd="med" p14:dur="700">
        <p:diamond/>
      </p:transition>
    </mc:Choice>
    <mc:Fallback xmlns="">
      <p:transition xmlns:p14="http://schemas.microsoft.com/office/powerpoint/2010/main" spd="med">
        <p:diamond/>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0" fill="hold"/>
                                        <p:tgtEl>
                                          <p:spTgt spid="2"/>
                                        </p:tgtEl>
                                        <p:attrNameLst>
                                          <p:attrName>ppt_x</p:attrName>
                                        </p:attrNameLst>
                                      </p:cBhvr>
                                      <p:tavLst>
                                        <p:tav tm="0">
                                          <p:val>
                                            <p:strVal val="#ppt_x"/>
                                          </p:val>
                                        </p:tav>
                                        <p:tav tm="100000">
                                          <p:val>
                                            <p:strVal val="#ppt_x"/>
                                          </p:val>
                                        </p:tav>
                                      </p:tavLst>
                                    </p:anim>
                                    <p:anim calcmode="lin" valueType="num">
                                      <p:cBhvr>
                                        <p:cTn id="8" dur="15000" fill="hold"/>
                                        <p:tgtEl>
                                          <p:spTgt spid="2"/>
                                        </p:tgtEl>
                                        <p:attrNameLst>
                                          <p:attrName>ppt_y</p:attrName>
                                        </p:attrNameLst>
                                      </p:cBhvr>
                                      <p:tavLst>
                                        <p:tav tm="0">
                                          <p:val>
                                            <p:strVal val="#ppt_y+1"/>
                                          </p:val>
                                        </p:tav>
                                        <p:tav tm="100000">
                                          <p:val>
                                            <p:strVal val="#ppt_y-1"/>
                                          </p:val>
                                        </p:tav>
                                      </p:tavLst>
                                    </p:anim>
                                  </p:childTnLst>
                                </p:cTn>
                              </p:par>
                            </p:childTnLst>
                          </p:cTn>
                        </p:par>
                      </p:childTnLst>
                    </p:cTn>
                  </p:par>
                  <p:par>
                    <p:cTn id="9" fill="hold">
                      <p:stCondLst>
                        <p:cond delay="indefinite"/>
                      </p:stCondLst>
                      <p:childTnLst>
                        <p:par>
                          <p:cTn id="10" fill="hold">
                            <p:stCondLst>
                              <p:cond delay="0"/>
                            </p:stCondLst>
                            <p:childTnLst>
                              <p:par>
                                <p:cTn id="11" presetID="28"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5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5000" fill="hold"/>
                                        <p:tgtEl>
                                          <p:spTgt spid="3">
                                            <p:txEl>
                                              <p:pRg st="1" end="1"/>
                                            </p:txEl>
                                          </p:spTgt>
                                        </p:tgtEl>
                                        <p:attrNameLst>
                                          <p:attrName>ppt_y</p:attrName>
                                        </p:attrNameLst>
                                      </p:cBhvr>
                                      <p:tavLst>
                                        <p:tav tm="0">
                                          <p:val>
                                            <p:strVal val="#ppt_y+1"/>
                                          </p:val>
                                        </p:tav>
                                        <p:tav tm="100000">
                                          <p:val>
                                            <p:strVal val="#ppt_y-1"/>
                                          </p:val>
                                        </p:tav>
                                      </p:tavLst>
                                    </p:anim>
                                  </p:childTnLst>
                                </p:cTn>
                              </p:par>
                              <p:par>
                                <p:cTn id="15" presetID="28"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5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5000" fill="hold"/>
                                        <p:tgtEl>
                                          <p:spTgt spid="3">
                                            <p:txEl>
                                              <p:pRg st="2" end="2"/>
                                            </p:txEl>
                                          </p:spTgt>
                                        </p:tgtEl>
                                        <p:attrNameLst>
                                          <p:attrName>ppt_y</p:attrName>
                                        </p:attrNameLst>
                                      </p:cBhvr>
                                      <p:tavLst>
                                        <p:tav tm="0">
                                          <p:val>
                                            <p:strVal val="#ppt_y+1"/>
                                          </p:val>
                                        </p:tav>
                                        <p:tav tm="100000">
                                          <p:val>
                                            <p:strVal val="#ppt_y-1"/>
                                          </p:val>
                                        </p:tav>
                                      </p:tavLst>
                                    </p:anim>
                                  </p:childTnLst>
                                </p:cTn>
                              </p:par>
                              <p:par>
                                <p:cTn id="19" presetID="28"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5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5000" fill="hold"/>
                                        <p:tgtEl>
                                          <p:spTgt spid="3">
                                            <p:txEl>
                                              <p:pRg st="3" end="3"/>
                                            </p:txEl>
                                          </p:spTgt>
                                        </p:tgtEl>
                                        <p:attrNameLst>
                                          <p:attrName>ppt_y</p:attrName>
                                        </p:attrNameLst>
                                      </p:cBhvr>
                                      <p:tavLst>
                                        <p:tav tm="0">
                                          <p:val>
                                            <p:strVal val="#ppt_y+1"/>
                                          </p:val>
                                        </p:tav>
                                        <p:tav tm="100000">
                                          <p:val>
                                            <p:strVal val="#ppt_y-1"/>
                                          </p:val>
                                        </p:tav>
                                      </p:tavLst>
                                    </p:anim>
                                  </p:childTnLst>
                                </p:cTn>
                              </p:par>
                              <p:par>
                                <p:cTn id="23" presetID="28"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5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5000" fill="hold"/>
                                        <p:tgtEl>
                                          <p:spTgt spid="3">
                                            <p:txEl>
                                              <p:pRg st="4" end="4"/>
                                            </p:txEl>
                                          </p:spTgt>
                                        </p:tgtEl>
                                        <p:attrNameLst>
                                          <p:attrName>ppt_y</p:attrName>
                                        </p:attrNameLst>
                                      </p:cBhvr>
                                      <p:tavLst>
                                        <p:tav tm="0">
                                          <p:val>
                                            <p:strVal val="#ppt_y+1"/>
                                          </p:val>
                                        </p:tav>
                                        <p:tav tm="100000">
                                          <p:val>
                                            <p:strVal val="#ppt_y-1"/>
                                          </p:val>
                                        </p:tav>
                                      </p:tavLst>
                                    </p:anim>
                                  </p:childTnLst>
                                </p:cTn>
                              </p:par>
                              <p:par>
                                <p:cTn id="27" presetID="28"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15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5000" fill="hold"/>
                                        <p:tgtEl>
                                          <p:spTgt spid="3">
                                            <p:txEl>
                                              <p:pRg st="5" end="5"/>
                                            </p:txEl>
                                          </p:spTgt>
                                        </p:tgtEl>
                                        <p:attrNameLst>
                                          <p:attrName>ppt_y</p:attrName>
                                        </p:attrNameLst>
                                      </p:cBhvr>
                                      <p:tavLst>
                                        <p:tav tm="0">
                                          <p:val>
                                            <p:strVal val="#ppt_y+1"/>
                                          </p:val>
                                        </p:tav>
                                        <p:tav tm="100000">
                                          <p:val>
                                            <p:strVal val="#ppt_y-1"/>
                                          </p:val>
                                        </p:tav>
                                      </p:tavLst>
                                    </p:anim>
                                  </p:childTnLst>
                                </p:cTn>
                              </p:par>
                              <p:par>
                                <p:cTn id="31" presetID="28"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p:cTn id="33" dur="15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5000" fill="hold"/>
                                        <p:tgtEl>
                                          <p:spTgt spid="3">
                                            <p:txEl>
                                              <p:pRg st="6" end="6"/>
                                            </p:txEl>
                                          </p:spTgt>
                                        </p:tgtEl>
                                        <p:attrNameLst>
                                          <p:attrName>ppt_y</p:attrName>
                                        </p:attrNameLst>
                                      </p:cBhvr>
                                      <p:tavLst>
                                        <p:tav tm="0">
                                          <p:val>
                                            <p:strVal val="#ppt_y+1"/>
                                          </p:val>
                                        </p:tav>
                                        <p:tav tm="100000">
                                          <p:val>
                                            <p:strVal val="#ppt_y-1"/>
                                          </p:val>
                                        </p:tav>
                                      </p:tavLst>
                                    </p:anim>
                                  </p:childTnLst>
                                </p:cTn>
                              </p:par>
                              <p:par>
                                <p:cTn id="35" presetID="28"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p:cTn id="37" dur="15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5000" fill="hold"/>
                                        <p:tgtEl>
                                          <p:spTgt spid="3">
                                            <p:txEl>
                                              <p:pRg st="7" end="7"/>
                                            </p:txEl>
                                          </p:spTgt>
                                        </p:tgtEl>
                                        <p:attrNameLst>
                                          <p:attrName>ppt_y</p:attrName>
                                        </p:attrNameLst>
                                      </p:cBhvr>
                                      <p:tavLst>
                                        <p:tav tm="0">
                                          <p:val>
                                            <p:strVal val="#ppt_y+1"/>
                                          </p:val>
                                        </p:tav>
                                        <p:tav tm="100000">
                                          <p:val>
                                            <p:strVal val="#ppt_y-1"/>
                                          </p:val>
                                        </p:tav>
                                      </p:tavLst>
                                    </p:anim>
                                  </p:childTnLst>
                                </p:cTn>
                              </p:par>
                              <p:par>
                                <p:cTn id="39" presetID="28"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p:cTn id="41" dur="15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2" dur="15000" fill="hold"/>
                                        <p:tgtEl>
                                          <p:spTgt spid="3">
                                            <p:txEl>
                                              <p:pRg st="8" end="8"/>
                                            </p:txEl>
                                          </p:spTgt>
                                        </p:tgtEl>
                                        <p:attrNameLst>
                                          <p:attrName>ppt_y</p:attrName>
                                        </p:attrNameLst>
                                      </p:cBhvr>
                                      <p:tavLst>
                                        <p:tav tm="0">
                                          <p:val>
                                            <p:strVal val="#ppt_y+1"/>
                                          </p:val>
                                        </p:tav>
                                        <p:tav tm="100000">
                                          <p:val>
                                            <p:strVal val="#ppt_y-1"/>
                                          </p:val>
                                        </p:tav>
                                      </p:tavLst>
                                    </p:anim>
                                  </p:childTnLst>
                                </p:cTn>
                              </p:par>
                              <p:par>
                                <p:cTn id="43" presetID="28"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p:cTn id="45" dur="15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5000" fill="hold"/>
                                        <p:tgtEl>
                                          <p:spTgt spid="3">
                                            <p:txEl>
                                              <p:pRg st="9" end="9"/>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901</TotalTime>
  <Words>314</Words>
  <Application>Microsoft Macintosh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Waveform</vt:lpstr>
      <vt:lpstr>Classroom Strategy for English Learners</vt:lpstr>
      <vt:lpstr>Strategy Instruction For English Learners</vt:lpstr>
      <vt:lpstr>English Learners</vt:lpstr>
      <vt:lpstr>Strategy</vt:lpstr>
      <vt:lpstr>English Language Learners</vt:lpstr>
      <vt:lpstr>Strategy in Action</vt:lpstr>
      <vt:lpstr>“The Lord God has given me the tongue of those who are taught, that I may know how to sustain with a word him who is weary. Morning by morning he awakens, he awakens my ear to hear as those who are taught”  Isaiah 50:4</vt:lpstr>
      <vt:lpstr> 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Chomsky’s Theory of Language Development</dc:title>
  <dc:creator>Irma Grijalva-Lopez</dc:creator>
  <cp:lastModifiedBy>Irma Grijalva-Lopez</cp:lastModifiedBy>
  <cp:revision>46</cp:revision>
  <dcterms:created xsi:type="dcterms:W3CDTF">2014-12-04T00:42:33Z</dcterms:created>
  <dcterms:modified xsi:type="dcterms:W3CDTF">2015-06-25T00:01:45Z</dcterms:modified>
</cp:coreProperties>
</file>