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1" r:id="rId2"/>
    <p:sldId id="276" r:id="rId3"/>
    <p:sldId id="275" r:id="rId4"/>
    <p:sldId id="270" r:id="rId5"/>
    <p:sldId id="290" r:id="rId6"/>
    <p:sldId id="256" r:id="rId7"/>
    <p:sldId id="277" r:id="rId8"/>
    <p:sldId id="278" r:id="rId9"/>
    <p:sldId id="279" r:id="rId10"/>
    <p:sldId id="280" r:id="rId11"/>
    <p:sldId id="281" r:id="rId12"/>
    <p:sldId id="282" r:id="rId13"/>
    <p:sldId id="293" r:id="rId14"/>
    <p:sldId id="265" r:id="rId15"/>
    <p:sldId id="283" r:id="rId16"/>
    <p:sldId id="285" r:id="rId17"/>
    <p:sldId id="286" r:id="rId18"/>
    <p:sldId id="287" r:id="rId19"/>
    <p:sldId id="288" r:id="rId20"/>
    <p:sldId id="289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408B6-0643-4F23-B1CA-DBC1EB93F148}" type="doc">
      <dgm:prSet loTypeId="urn:microsoft.com/office/officeart/2016/7/layout/VerticalHollowAction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2A4C2C-47F4-4C61-AC9B-B184F9866889}">
      <dgm:prSet custT="1"/>
      <dgm:spPr/>
      <dgm:t>
        <a:bodyPr/>
        <a:lstStyle/>
        <a:p>
          <a:pPr>
            <a:spcAft>
              <a:spcPts val="1800"/>
            </a:spcAft>
            <a:buFont typeface="Arial" panose="020B0604020202020204" pitchFamily="34" charset="0"/>
            <a:buChar char="•"/>
          </a:pPr>
          <a:r>
            <a:rPr lang="en-US" sz="2000" dirty="0">
              <a:latin typeface="Century Gothic" panose="020B0502020202020204" pitchFamily="34" charset="0"/>
            </a:rPr>
            <a:t>Identified challenges facing utilities – defined specific shocks and stresses</a:t>
          </a:r>
        </a:p>
        <a:p>
          <a:pPr>
            <a:spcAft>
              <a:spcPts val="1800"/>
            </a:spcAft>
            <a:buFont typeface="Arial" panose="020B0604020202020204" pitchFamily="34" charset="0"/>
            <a:buChar char="•"/>
          </a:pPr>
          <a:r>
            <a:rPr lang="en-US" sz="2000" dirty="0">
              <a:latin typeface="Century Gothic" panose="020B0502020202020204" pitchFamily="34" charset="0"/>
            </a:rPr>
            <a:t>Defined qualities of a resilient utility</a:t>
          </a:r>
        </a:p>
      </dgm:t>
    </dgm:pt>
    <dgm:pt modelId="{E2172E33-B387-4648-9E7F-0ACFC22E4ABA}" type="parTrans" cxnId="{59091B1E-43ED-425E-9255-16F9B1ECA988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1993CA26-1D54-4606-A893-4C3800B34B70}" type="sibTrans" cxnId="{59091B1E-43ED-425E-9255-16F9B1ECA988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CBDFD2EC-9E95-4602-AB7E-94478E05A49D}">
      <dgm:prSet custT="1"/>
      <dgm:spPr/>
      <dgm:t>
        <a:bodyPr/>
        <a:lstStyle/>
        <a:p>
          <a:pPr>
            <a:spcAft>
              <a:spcPts val="1800"/>
            </a:spcAft>
            <a:buFont typeface="Arial" panose="020B0604020202020204" pitchFamily="34" charset="0"/>
            <a:buChar char="•"/>
          </a:pPr>
          <a:r>
            <a:rPr lang="en-US" sz="2000" dirty="0">
              <a:latin typeface="Century Gothic" panose="020B0502020202020204" pitchFamily="34" charset="0"/>
            </a:rPr>
            <a:t>Brainstormed goals and solutions</a:t>
          </a:r>
        </a:p>
      </dgm:t>
    </dgm:pt>
    <dgm:pt modelId="{D8E23FF7-980C-44F3-A7A1-6E7C8E68C67F}" type="parTrans" cxnId="{A7F57CCB-FCD2-4062-A849-D75765CBC0B2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4A6D3F1A-0E21-4F37-A3D1-591DB2341A0C}" type="sibTrans" cxnId="{A7F57CCB-FCD2-4062-A849-D75765CBC0B2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B79CB10C-5F0A-457B-A210-86CEEE20B626}">
      <dgm:prSet custT="1"/>
      <dgm:spPr/>
      <dgm:t>
        <a:bodyPr/>
        <a:lstStyle/>
        <a:p>
          <a:pPr>
            <a:spcAft>
              <a:spcPts val="1800"/>
            </a:spcAft>
            <a:buFont typeface="Arial" panose="020B0604020202020204" pitchFamily="34" charset="0"/>
            <a:buChar char="•"/>
          </a:pPr>
          <a:r>
            <a:rPr lang="en-US" sz="2000" dirty="0">
              <a:latin typeface="Century Gothic" panose="020B0502020202020204" pitchFamily="34" charset="0"/>
            </a:rPr>
            <a:t>Organized solutions by goal areas</a:t>
          </a:r>
        </a:p>
      </dgm:t>
    </dgm:pt>
    <dgm:pt modelId="{D0653282-9EC8-498A-9C43-39F99B6746B0}" type="parTrans" cxnId="{6FBB5477-89D3-42C6-89DB-DA747CF559FF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A634FC8D-0151-4D54-8642-AAE859CC9D47}" type="sibTrans" cxnId="{6FBB5477-89D3-42C6-89DB-DA747CF559FF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E44C738C-EEA0-4745-B4B6-C64F582B9C83}">
      <dgm:prSet custT="1"/>
      <dgm:spPr/>
      <dgm:t>
        <a:bodyPr/>
        <a:lstStyle/>
        <a:p>
          <a:pPr>
            <a:spcAft>
              <a:spcPts val="1800"/>
            </a:spcAft>
            <a:buFont typeface="Arial" panose="020B0604020202020204" pitchFamily="34" charset="0"/>
            <a:buChar char="•"/>
          </a:pPr>
          <a:r>
            <a:rPr lang="en-US" sz="2000" dirty="0">
              <a:latin typeface="Century Gothic" panose="020B0502020202020204" pitchFamily="34" charset="0"/>
            </a:rPr>
            <a:t>Established Progress Indicators </a:t>
          </a:r>
        </a:p>
      </dgm:t>
    </dgm:pt>
    <dgm:pt modelId="{C17B7F6B-EDE6-4DC3-BC20-648122CA6F1F}" type="parTrans" cxnId="{E461381F-3694-4C4F-B79B-C15A51C8FAAC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AD70F37B-4590-48C0-8911-938D9433BF18}" type="sibTrans" cxnId="{E461381F-3694-4C4F-B79B-C15A51C8FAAC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F06D7B78-0E36-42FE-A8A5-3D38E9F1C412}">
      <dgm:prSet custT="1"/>
      <dgm:spPr/>
      <dgm:t>
        <a:bodyPr/>
        <a:lstStyle/>
        <a:p>
          <a:pPr>
            <a:spcAft>
              <a:spcPts val="1800"/>
            </a:spcAft>
            <a:buFont typeface="Arial" panose="020B0604020202020204" pitchFamily="34" charset="0"/>
            <a:buChar char="•"/>
          </a:pPr>
          <a:r>
            <a:rPr lang="en-US" sz="2000" dirty="0">
              <a:latin typeface="Century Gothic" panose="020B0502020202020204" pitchFamily="34" charset="0"/>
            </a:rPr>
            <a:t>Identified Year of Implementation, Lead/Partners, and related Cost/Revenue</a:t>
          </a:r>
        </a:p>
      </dgm:t>
    </dgm:pt>
    <dgm:pt modelId="{2B1F3992-553D-4E75-A1A5-DDEB41976454}" type="parTrans" cxnId="{CD1F9B2C-156B-4DD4-A1B7-A0B80B435C0C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86803ABF-E5D5-4370-B640-1C9295809A22}" type="sibTrans" cxnId="{CD1F9B2C-156B-4DD4-A1B7-A0B80B435C0C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BF3B3899-7FAC-4103-9E6D-0308CE67642F}">
      <dgm:prSet custT="1"/>
      <dgm:spPr/>
      <dgm:t>
        <a:bodyPr/>
        <a:lstStyle/>
        <a:p>
          <a:pPr algn="ctr"/>
          <a:endParaRPr lang="en-US" sz="2800" dirty="0">
            <a:latin typeface="Century Gothic" panose="020B0502020202020204" pitchFamily="34" charset="0"/>
          </a:endParaRPr>
        </a:p>
      </dgm:t>
    </dgm:pt>
    <dgm:pt modelId="{AD756CF2-DE7C-4FDF-8212-37F4B7658943}" type="parTrans" cxnId="{88B235FC-1E04-4C0C-AB76-05B4D5348723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735F90C3-FA3E-417E-B72E-11A2E3AEA92B}" type="sibTrans" cxnId="{88B235FC-1E04-4C0C-AB76-05B4D5348723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6C0F8899-16DF-41D3-932B-D8D47AB276CA}">
      <dgm:prSet custT="1"/>
      <dgm:spPr>
        <a:solidFill>
          <a:schemeClr val="accent1">
            <a:lumMod val="75000"/>
          </a:schemeClr>
        </a:solidFill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2800" dirty="0">
              <a:latin typeface="Century Gothic" panose="020B0502020202020204" pitchFamily="34" charset="0"/>
            </a:rPr>
            <a:t>2 brainstorming sessions</a:t>
          </a:r>
        </a:p>
      </dgm:t>
    </dgm:pt>
    <dgm:pt modelId="{84CCF9F4-F397-4465-82F9-A3F1237960B7}" type="parTrans" cxnId="{4525D71A-DC48-407D-8C59-9DE1FC84BF96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67787084-7DE8-498D-948A-F592F1FC2596}" type="sibTrans" cxnId="{4525D71A-DC48-407D-8C59-9DE1FC84BF96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AEE247D8-26F1-4C03-8403-6EE886950A12}">
      <dgm:prSet custT="1"/>
      <dgm:spPr>
        <a:ln>
          <a:noFill/>
        </a:ln>
      </dgm:spPr>
      <dgm:t>
        <a:bodyPr/>
        <a:lstStyle/>
        <a:p>
          <a:endParaRPr lang="en-US" sz="2400" dirty="0">
            <a:latin typeface="Century Gothic" panose="020B0502020202020204" pitchFamily="34" charset="0"/>
          </a:endParaRPr>
        </a:p>
      </dgm:t>
    </dgm:pt>
    <dgm:pt modelId="{E1191558-6D99-405A-9F84-7C00F2498ED6}" type="sibTrans" cxnId="{F7934124-A70A-44FB-894C-64663C74DD8A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B2B8ED4E-B658-4B2E-988A-45A1DD415E02}" type="parTrans" cxnId="{F7934124-A70A-44FB-894C-64663C74DD8A}">
      <dgm:prSet/>
      <dgm:spPr/>
      <dgm:t>
        <a:bodyPr/>
        <a:lstStyle/>
        <a:p>
          <a:endParaRPr lang="en-US" sz="1600">
            <a:latin typeface="Century Gothic" panose="020B0502020202020204" pitchFamily="34" charset="0"/>
          </a:endParaRPr>
        </a:p>
      </dgm:t>
    </dgm:pt>
    <dgm:pt modelId="{24DF5CCF-B46B-48EA-BA4C-571F744BB52A}" type="pres">
      <dgm:prSet presAssocID="{725408B6-0643-4F23-B1CA-DBC1EB93F148}" presName="Name0" presStyleCnt="0">
        <dgm:presLayoutVars>
          <dgm:dir/>
          <dgm:animLvl val="lvl"/>
          <dgm:resizeHandles val="exact"/>
        </dgm:presLayoutVars>
      </dgm:prSet>
      <dgm:spPr/>
    </dgm:pt>
    <dgm:pt modelId="{30B159A8-9917-4731-9EE5-08824DAD10EB}" type="pres">
      <dgm:prSet presAssocID="{BF3B3899-7FAC-4103-9E6D-0308CE67642F}" presName="linNode" presStyleCnt="0"/>
      <dgm:spPr/>
    </dgm:pt>
    <dgm:pt modelId="{503558FF-BE2F-40EA-8144-D55621E4A9BA}" type="pres">
      <dgm:prSet presAssocID="{BF3B3899-7FAC-4103-9E6D-0308CE67642F}" presName="parentText" presStyleLbl="solidFgAcc1" presStyleIdx="0" presStyleCnt="2" custFlipHor="0" custScaleX="4469">
        <dgm:presLayoutVars>
          <dgm:chMax val="1"/>
          <dgm:bulletEnabled/>
        </dgm:presLayoutVars>
      </dgm:prSet>
      <dgm:spPr/>
    </dgm:pt>
    <dgm:pt modelId="{5395E5A5-80B7-4A8D-847E-AC7D4820F7AD}" type="pres">
      <dgm:prSet presAssocID="{BF3B3899-7FAC-4103-9E6D-0308CE67642F}" presName="descendantText" presStyleLbl="alignNode1" presStyleIdx="0" presStyleCnt="2" custScaleX="84469" custScaleY="446108" custLinFactX="16864" custLinFactNeighborX="100000" custLinFactNeighborY="2432">
        <dgm:presLayoutVars>
          <dgm:bulletEnabled/>
        </dgm:presLayoutVars>
      </dgm:prSet>
      <dgm:spPr/>
    </dgm:pt>
    <dgm:pt modelId="{34CF70D6-E35B-4405-9518-4660DA007A87}" type="pres">
      <dgm:prSet presAssocID="{735F90C3-FA3E-417E-B72E-11A2E3AEA92B}" presName="sp" presStyleCnt="0"/>
      <dgm:spPr/>
    </dgm:pt>
    <dgm:pt modelId="{1DA3913D-8690-4491-8E19-E1C98DAA38A9}" type="pres">
      <dgm:prSet presAssocID="{AEE247D8-26F1-4C03-8403-6EE886950A12}" presName="linNode" presStyleCnt="0"/>
      <dgm:spPr/>
    </dgm:pt>
    <dgm:pt modelId="{A0D90629-AFEB-4DC4-81C0-B594734448BF}" type="pres">
      <dgm:prSet presAssocID="{AEE247D8-26F1-4C03-8403-6EE886950A12}" presName="parentText" presStyleLbl="solidFgAcc1" presStyleIdx="1" presStyleCnt="2" custScaleX="20953" custScaleY="175144" custLinFactY="-50044" custLinFactNeighborX="5284" custLinFactNeighborY="-100000">
        <dgm:presLayoutVars>
          <dgm:chMax val="1"/>
          <dgm:bulletEnabled/>
        </dgm:presLayoutVars>
      </dgm:prSet>
      <dgm:spPr/>
    </dgm:pt>
    <dgm:pt modelId="{E51ED04D-363F-4457-8020-883844E8BC1E}" type="pres">
      <dgm:prSet presAssocID="{AEE247D8-26F1-4C03-8403-6EE886950A12}" presName="descendantText" presStyleLbl="alignNode1" presStyleIdx="1" presStyleCnt="2" custScaleX="84050" custScaleY="2000000" custLinFactNeighborX="72858" custLinFactNeighborY="3128">
        <dgm:presLayoutVars>
          <dgm:bulletEnabled/>
        </dgm:presLayoutVars>
      </dgm:prSet>
      <dgm:spPr/>
    </dgm:pt>
  </dgm:ptLst>
  <dgm:cxnLst>
    <dgm:cxn modelId="{FF51050A-5755-4287-B81E-72875ABDA9C6}" type="presOf" srcId="{F06D7B78-0E36-42FE-A8A5-3D38E9F1C412}" destId="{E51ED04D-363F-4457-8020-883844E8BC1E}" srcOrd="0" destOrd="4" presId="urn:microsoft.com/office/officeart/2016/7/layout/VerticalHollowActionList"/>
    <dgm:cxn modelId="{AC473F0C-3B0C-4C78-8E88-29D02BAD7A82}" type="presOf" srcId="{E44C738C-EEA0-4745-B4B6-C64F582B9C83}" destId="{E51ED04D-363F-4457-8020-883844E8BC1E}" srcOrd="0" destOrd="3" presId="urn:microsoft.com/office/officeart/2016/7/layout/VerticalHollowActionList"/>
    <dgm:cxn modelId="{4525D71A-DC48-407D-8C59-9DE1FC84BF96}" srcId="{BF3B3899-7FAC-4103-9E6D-0308CE67642F}" destId="{6C0F8899-16DF-41D3-932B-D8D47AB276CA}" srcOrd="0" destOrd="0" parTransId="{84CCF9F4-F397-4465-82F9-A3F1237960B7}" sibTransId="{67787084-7DE8-498D-948A-F592F1FC2596}"/>
    <dgm:cxn modelId="{59091B1E-43ED-425E-9255-16F9B1ECA988}" srcId="{AEE247D8-26F1-4C03-8403-6EE886950A12}" destId="{642A4C2C-47F4-4C61-AC9B-B184F9866889}" srcOrd="0" destOrd="0" parTransId="{E2172E33-B387-4648-9E7F-0ACFC22E4ABA}" sibTransId="{1993CA26-1D54-4606-A893-4C3800B34B70}"/>
    <dgm:cxn modelId="{E461381F-3694-4C4F-B79B-C15A51C8FAAC}" srcId="{AEE247D8-26F1-4C03-8403-6EE886950A12}" destId="{E44C738C-EEA0-4745-B4B6-C64F582B9C83}" srcOrd="3" destOrd="0" parTransId="{C17B7F6B-EDE6-4DC3-BC20-648122CA6F1F}" sibTransId="{AD70F37B-4590-48C0-8911-938D9433BF18}"/>
    <dgm:cxn modelId="{F7934124-A70A-44FB-894C-64663C74DD8A}" srcId="{725408B6-0643-4F23-B1CA-DBC1EB93F148}" destId="{AEE247D8-26F1-4C03-8403-6EE886950A12}" srcOrd="1" destOrd="0" parTransId="{B2B8ED4E-B658-4B2E-988A-45A1DD415E02}" sibTransId="{E1191558-6D99-405A-9F84-7C00F2498ED6}"/>
    <dgm:cxn modelId="{DC8B4C29-8F83-4920-800F-348D2CCB9079}" type="presOf" srcId="{CBDFD2EC-9E95-4602-AB7E-94478E05A49D}" destId="{E51ED04D-363F-4457-8020-883844E8BC1E}" srcOrd="0" destOrd="1" presId="urn:microsoft.com/office/officeart/2016/7/layout/VerticalHollowActionList"/>
    <dgm:cxn modelId="{CD1F9B2C-156B-4DD4-A1B7-A0B80B435C0C}" srcId="{AEE247D8-26F1-4C03-8403-6EE886950A12}" destId="{F06D7B78-0E36-42FE-A8A5-3D38E9F1C412}" srcOrd="4" destOrd="0" parTransId="{2B1F3992-553D-4E75-A1A5-DDEB41976454}" sibTransId="{86803ABF-E5D5-4370-B640-1C9295809A22}"/>
    <dgm:cxn modelId="{852E762D-C4C8-431A-84FB-A18779DCE8B5}" type="presOf" srcId="{6C0F8899-16DF-41D3-932B-D8D47AB276CA}" destId="{5395E5A5-80B7-4A8D-847E-AC7D4820F7AD}" srcOrd="0" destOrd="0" presId="urn:microsoft.com/office/officeart/2016/7/layout/VerticalHollowActionList"/>
    <dgm:cxn modelId="{6FBB5477-89D3-42C6-89DB-DA747CF559FF}" srcId="{AEE247D8-26F1-4C03-8403-6EE886950A12}" destId="{B79CB10C-5F0A-457B-A210-86CEEE20B626}" srcOrd="2" destOrd="0" parTransId="{D0653282-9EC8-498A-9C43-39F99B6746B0}" sibTransId="{A634FC8D-0151-4D54-8642-AAE859CC9D47}"/>
    <dgm:cxn modelId="{D1ED5D7A-DB86-412C-A580-9FAD72076001}" type="presOf" srcId="{642A4C2C-47F4-4C61-AC9B-B184F9866889}" destId="{E51ED04D-363F-4457-8020-883844E8BC1E}" srcOrd="0" destOrd="0" presId="urn:microsoft.com/office/officeart/2016/7/layout/VerticalHollowActionList"/>
    <dgm:cxn modelId="{49982DB4-A3D8-43AF-8673-61E0A0D75C41}" type="presOf" srcId="{BF3B3899-7FAC-4103-9E6D-0308CE67642F}" destId="{503558FF-BE2F-40EA-8144-D55621E4A9BA}" srcOrd="0" destOrd="0" presId="urn:microsoft.com/office/officeart/2016/7/layout/VerticalHollowActionList"/>
    <dgm:cxn modelId="{6191DFC6-6567-4EB1-823B-3B32D5B53799}" type="presOf" srcId="{725408B6-0643-4F23-B1CA-DBC1EB93F148}" destId="{24DF5CCF-B46B-48EA-BA4C-571F744BB52A}" srcOrd="0" destOrd="0" presId="urn:microsoft.com/office/officeart/2016/7/layout/VerticalHollowActionList"/>
    <dgm:cxn modelId="{A7F57CCB-FCD2-4062-A849-D75765CBC0B2}" srcId="{AEE247D8-26F1-4C03-8403-6EE886950A12}" destId="{CBDFD2EC-9E95-4602-AB7E-94478E05A49D}" srcOrd="1" destOrd="0" parTransId="{D8E23FF7-980C-44F3-A7A1-6E7C8E68C67F}" sibTransId="{4A6D3F1A-0E21-4F37-A3D1-591DB2341A0C}"/>
    <dgm:cxn modelId="{35C2FBDE-7412-4FBE-9A32-50B8625C8B3A}" type="presOf" srcId="{AEE247D8-26F1-4C03-8403-6EE886950A12}" destId="{A0D90629-AFEB-4DC4-81C0-B594734448BF}" srcOrd="0" destOrd="0" presId="urn:microsoft.com/office/officeart/2016/7/layout/VerticalHollowActionList"/>
    <dgm:cxn modelId="{AD9B21F8-D0CA-4E54-A34F-C7B0F0BA918B}" type="presOf" srcId="{B79CB10C-5F0A-457B-A210-86CEEE20B626}" destId="{E51ED04D-363F-4457-8020-883844E8BC1E}" srcOrd="0" destOrd="2" presId="urn:microsoft.com/office/officeart/2016/7/layout/VerticalHollowActionList"/>
    <dgm:cxn modelId="{88B235FC-1E04-4C0C-AB76-05B4D5348723}" srcId="{725408B6-0643-4F23-B1CA-DBC1EB93F148}" destId="{BF3B3899-7FAC-4103-9E6D-0308CE67642F}" srcOrd="0" destOrd="0" parTransId="{AD756CF2-DE7C-4FDF-8212-37F4B7658943}" sibTransId="{735F90C3-FA3E-417E-B72E-11A2E3AEA92B}"/>
    <dgm:cxn modelId="{FDC893A8-8E9E-4F79-A94B-32033E900591}" type="presParOf" srcId="{24DF5CCF-B46B-48EA-BA4C-571F744BB52A}" destId="{30B159A8-9917-4731-9EE5-08824DAD10EB}" srcOrd="0" destOrd="0" presId="urn:microsoft.com/office/officeart/2016/7/layout/VerticalHollowActionList"/>
    <dgm:cxn modelId="{25000BC0-6457-40C3-9A49-C86DEECDCDDA}" type="presParOf" srcId="{30B159A8-9917-4731-9EE5-08824DAD10EB}" destId="{503558FF-BE2F-40EA-8144-D55621E4A9BA}" srcOrd="0" destOrd="0" presId="urn:microsoft.com/office/officeart/2016/7/layout/VerticalHollowActionList"/>
    <dgm:cxn modelId="{A9810601-37D2-4821-809E-EA21DE6759C2}" type="presParOf" srcId="{30B159A8-9917-4731-9EE5-08824DAD10EB}" destId="{5395E5A5-80B7-4A8D-847E-AC7D4820F7AD}" srcOrd="1" destOrd="0" presId="urn:microsoft.com/office/officeart/2016/7/layout/VerticalHollowActionList"/>
    <dgm:cxn modelId="{791FF8B8-C9E8-4D3F-BC1F-8B8F223FE670}" type="presParOf" srcId="{24DF5CCF-B46B-48EA-BA4C-571F744BB52A}" destId="{34CF70D6-E35B-4405-9518-4660DA007A87}" srcOrd="1" destOrd="0" presId="urn:microsoft.com/office/officeart/2016/7/layout/VerticalHollowActionList"/>
    <dgm:cxn modelId="{1779C889-140D-487D-8172-10563E58D3B0}" type="presParOf" srcId="{24DF5CCF-B46B-48EA-BA4C-571F744BB52A}" destId="{1DA3913D-8690-4491-8E19-E1C98DAA38A9}" srcOrd="2" destOrd="0" presId="urn:microsoft.com/office/officeart/2016/7/layout/VerticalHollowActionList"/>
    <dgm:cxn modelId="{672143F8-EC0D-416D-9C3A-BB349F200606}" type="presParOf" srcId="{1DA3913D-8690-4491-8E19-E1C98DAA38A9}" destId="{A0D90629-AFEB-4DC4-81C0-B594734448BF}" srcOrd="0" destOrd="0" presId="urn:microsoft.com/office/officeart/2016/7/layout/VerticalHollowActionList"/>
    <dgm:cxn modelId="{B45E9C00-1227-4530-8FE5-B29C6C1C80BA}" type="presParOf" srcId="{1DA3913D-8690-4491-8E19-E1C98DAA38A9}" destId="{E51ED04D-363F-4457-8020-883844E8BC1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B6BF0-455F-45C1-8779-CEBAC72B2F5C}" type="doc">
      <dgm:prSet loTypeId="urn:microsoft.com/office/officeart/2005/8/layout/radial3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B3C9FC-812A-47EB-BDC4-96D4E5030908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Provide </a:t>
          </a:r>
          <a:r>
            <a:rPr lang="en-US" b="1" dirty="0">
              <a:latin typeface="Century Gothic" panose="020B0502020202020204" pitchFamily="34" charset="0"/>
            </a:rPr>
            <a:t>Leadership in Measuring &amp; Benchmarking Resilience</a:t>
          </a:r>
        </a:p>
      </dgm:t>
    </dgm:pt>
    <dgm:pt modelId="{4B10805E-A465-426D-B654-E8979F23DE12}">
      <dgm:prSet phldrT="[Text]" custT="1"/>
      <dgm:spPr/>
      <dgm:t>
        <a:bodyPr/>
        <a:lstStyle/>
        <a:p>
          <a:r>
            <a:rPr lang="en-US" sz="1200" dirty="0">
              <a:latin typeface="Century Gothic" panose="020B0502020202020204" pitchFamily="34" charset="0"/>
            </a:rPr>
            <a:t>Foster </a:t>
          </a:r>
          <a:r>
            <a:rPr lang="en-US" sz="1200" b="1" dirty="0">
              <a:latin typeface="Century Gothic" panose="020B0502020202020204" pitchFamily="34" charset="0"/>
            </a:rPr>
            <a:t>Communications &amp; Community Partnership</a:t>
          </a:r>
        </a:p>
      </dgm:t>
    </dgm:pt>
    <dgm:pt modelId="{C0B6A5FB-3DD2-4EF3-9826-5ACF79D7017F}">
      <dgm:prSet phldrT="[Text]" custT="1"/>
      <dgm:spPr/>
      <dgm:t>
        <a:bodyPr/>
        <a:lstStyle/>
        <a:p>
          <a:r>
            <a:rPr lang="en-US" sz="1200" b="0" dirty="0">
              <a:latin typeface="Century Gothic" panose="020B0502020202020204" pitchFamily="34" charset="0"/>
            </a:rPr>
            <a:t>Foster Collaboration for </a:t>
          </a:r>
          <a:r>
            <a:rPr lang="en-US" sz="1200" b="1" dirty="0">
              <a:latin typeface="Century Gothic" panose="020B0502020202020204" pitchFamily="34" charset="0"/>
            </a:rPr>
            <a:t>Integrated Utility Resilience Planning</a:t>
          </a:r>
        </a:p>
      </dgm:t>
    </dgm:pt>
    <dgm:pt modelId="{1E390331-3DEB-422F-BD7F-94C5714C9337}">
      <dgm:prSet phldrT="[Text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en-US" sz="2400" i="1" dirty="0">
              <a:latin typeface="Century Gothic" panose="020B0502020202020204" pitchFamily="34" charset="0"/>
            </a:rPr>
            <a:t>Vision: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>
              <a:latin typeface="Century Gothic" panose="020B0502020202020204" pitchFamily="34" charset="0"/>
            </a:rPr>
            <a:t>We are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>
              <a:latin typeface="Century Gothic" panose="020B0502020202020204" pitchFamily="34" charset="0"/>
            </a:rPr>
            <a:t> </a:t>
          </a:r>
          <a:r>
            <a:rPr lang="en-US" sz="2000" b="1" i="0" dirty="0">
              <a:latin typeface="Century Gothic" panose="020B0502020202020204" pitchFamily="34" charset="0"/>
            </a:rPr>
            <a:t>resilient utilities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>
              <a:latin typeface="Century Gothic" panose="020B0502020202020204" pitchFamily="34" charset="0"/>
            </a:rPr>
            <a:t>in a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>
              <a:latin typeface="Century Gothic" panose="020B0502020202020204" pitchFamily="34" charset="0"/>
            </a:rPr>
            <a:t>One Water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>
              <a:latin typeface="Century Gothic" panose="020B0502020202020204" pitchFamily="34" charset="0"/>
            </a:rPr>
            <a:t>coalition</a:t>
          </a:r>
        </a:p>
      </dgm:t>
    </dgm:pt>
    <dgm:pt modelId="{E27A77AB-20DD-4101-86EB-404ADC680299}" type="sibTrans" cxnId="{30A457E0-A76B-4D37-AA08-AE30384228FA}">
      <dgm:prSet/>
      <dgm:spPr/>
      <dgm:t>
        <a:bodyPr/>
        <a:lstStyle/>
        <a:p>
          <a:endParaRPr lang="en-US"/>
        </a:p>
      </dgm:t>
    </dgm:pt>
    <dgm:pt modelId="{E84822DC-210C-46B4-8F8C-7BBA119BD987}" type="parTrans" cxnId="{30A457E0-A76B-4D37-AA08-AE30384228FA}">
      <dgm:prSet/>
      <dgm:spPr/>
      <dgm:t>
        <a:bodyPr/>
        <a:lstStyle/>
        <a:p>
          <a:endParaRPr lang="en-US"/>
        </a:p>
      </dgm:t>
    </dgm:pt>
    <dgm:pt modelId="{F30EFD0A-2FF1-4DBF-8CCA-4C79A3BD8B79}" type="sibTrans" cxnId="{D2279769-A1E0-4515-A3E9-DCF91F755790}">
      <dgm:prSet/>
      <dgm:spPr/>
      <dgm:t>
        <a:bodyPr/>
        <a:lstStyle/>
        <a:p>
          <a:endParaRPr lang="en-US"/>
        </a:p>
      </dgm:t>
    </dgm:pt>
    <dgm:pt modelId="{331CF166-F14E-4738-ACC0-1021CFE5FC17}" type="parTrans" cxnId="{D2279769-A1E0-4515-A3E9-DCF91F755790}">
      <dgm:prSet/>
      <dgm:spPr/>
      <dgm:t>
        <a:bodyPr/>
        <a:lstStyle/>
        <a:p>
          <a:endParaRPr lang="en-US"/>
        </a:p>
      </dgm:t>
    </dgm:pt>
    <dgm:pt modelId="{6CBFE90B-F3BC-434D-87A4-694D6BB54C41}" type="sibTrans" cxnId="{266CD57A-C124-4EB7-A6CF-F40CC59EC891}">
      <dgm:prSet/>
      <dgm:spPr/>
      <dgm:t>
        <a:bodyPr/>
        <a:lstStyle/>
        <a:p>
          <a:endParaRPr lang="en-US"/>
        </a:p>
      </dgm:t>
    </dgm:pt>
    <dgm:pt modelId="{A3C8EDC8-EC79-4988-A52A-3D02F21CC2A3}" type="parTrans" cxnId="{266CD57A-C124-4EB7-A6CF-F40CC59EC891}">
      <dgm:prSet/>
      <dgm:spPr/>
      <dgm:t>
        <a:bodyPr/>
        <a:lstStyle/>
        <a:p>
          <a:endParaRPr lang="en-US"/>
        </a:p>
      </dgm:t>
    </dgm:pt>
    <dgm:pt modelId="{05721B52-6793-4E04-A7E1-284A124555FA}" type="sibTrans" cxnId="{82BEA3A8-F897-47B5-A7C2-8A058FC9DCA3}">
      <dgm:prSet/>
      <dgm:spPr/>
      <dgm:t>
        <a:bodyPr/>
        <a:lstStyle/>
        <a:p>
          <a:endParaRPr lang="en-US"/>
        </a:p>
      </dgm:t>
    </dgm:pt>
    <dgm:pt modelId="{16136F2A-EEBD-414E-8751-4EB84DF96201}" type="parTrans" cxnId="{82BEA3A8-F897-47B5-A7C2-8A058FC9DCA3}">
      <dgm:prSet/>
      <dgm:spPr/>
      <dgm:t>
        <a:bodyPr/>
        <a:lstStyle/>
        <a:p>
          <a:endParaRPr lang="en-US"/>
        </a:p>
      </dgm:t>
    </dgm:pt>
    <dgm:pt modelId="{DD4818B1-5145-4EC0-B761-538F0F0D357C}">
      <dgm:prSet custT="1"/>
      <dgm:spPr/>
      <dgm:t>
        <a:bodyPr spcFirstLastPara="0" vert="horz" lIns="12700" tIns="12700" rIns="12700" bIns="12700" numCol="1" spcCol="1270" anchorCtr="0"/>
        <a:lstStyle/>
        <a:p>
          <a:r>
            <a:rPr lang="en-US" sz="1200" kern="1200" dirty="0">
              <a:latin typeface="Century Gothic" panose="020B0502020202020204" pitchFamily="34" charset="0"/>
              <a:ea typeface="+mn-ea"/>
              <a:cs typeface="+mn-cs"/>
            </a:rPr>
            <a:t>Advance </a:t>
          </a:r>
          <a:r>
            <a:rPr lang="en-US" sz="1200" b="1" kern="1200" dirty="0">
              <a:latin typeface="Century Gothic" panose="020B0502020202020204" pitchFamily="34" charset="0"/>
              <a:ea typeface="+mn-ea"/>
              <a:cs typeface="+mn-cs"/>
            </a:rPr>
            <a:t>water and energy conservation, alternatives, stewardship, and resource recovery </a:t>
          </a:r>
        </a:p>
      </dgm:t>
    </dgm:pt>
    <dgm:pt modelId="{CF08EE04-6E60-4E0D-9342-D0131AEBEC29}" type="parTrans" cxnId="{64FDCD45-575E-436E-81E3-CECE46F9FE69}">
      <dgm:prSet/>
      <dgm:spPr/>
      <dgm:t>
        <a:bodyPr/>
        <a:lstStyle/>
        <a:p>
          <a:endParaRPr lang="en-US"/>
        </a:p>
      </dgm:t>
    </dgm:pt>
    <dgm:pt modelId="{AAACCBCD-608F-4AC2-8907-D16B07B97F3F}" type="sibTrans" cxnId="{64FDCD45-575E-436E-81E3-CECE46F9FE69}">
      <dgm:prSet/>
      <dgm:spPr/>
      <dgm:t>
        <a:bodyPr/>
        <a:lstStyle/>
        <a:p>
          <a:endParaRPr lang="en-US"/>
        </a:p>
      </dgm:t>
    </dgm:pt>
    <dgm:pt modelId="{D0CF4C8C-68E2-4270-AD85-E6561DD71AF9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Build Awareness and Capacity </a:t>
          </a:r>
          <a:r>
            <a:rPr lang="en-US" sz="1200" dirty="0">
              <a:latin typeface="Century Gothic" panose="020B0502020202020204" pitchFamily="34" charset="0"/>
            </a:rPr>
            <a:t>to Operationalize Resilience</a:t>
          </a:r>
        </a:p>
      </dgm:t>
    </dgm:pt>
    <dgm:pt modelId="{B4AE3F35-1D58-4AF4-ABCF-0FAA500CA013}" type="parTrans" cxnId="{7A874DA3-CC00-435C-BDF6-54BFD7975C4B}">
      <dgm:prSet/>
      <dgm:spPr/>
      <dgm:t>
        <a:bodyPr/>
        <a:lstStyle/>
        <a:p>
          <a:endParaRPr lang="en-US"/>
        </a:p>
      </dgm:t>
    </dgm:pt>
    <dgm:pt modelId="{A9A6E470-3E06-49F7-ADCC-8FF34E4C7255}" type="sibTrans" cxnId="{7A874DA3-CC00-435C-BDF6-54BFD7975C4B}">
      <dgm:prSet/>
      <dgm:spPr/>
      <dgm:t>
        <a:bodyPr/>
        <a:lstStyle/>
        <a:p>
          <a:endParaRPr lang="en-US"/>
        </a:p>
      </dgm:t>
    </dgm:pt>
    <dgm:pt modelId="{FE0BFAAD-5BA4-426A-88D5-F82D539EAF3C}">
      <dgm:prSet custT="1"/>
      <dgm:spPr/>
      <dgm:t>
        <a:bodyPr/>
        <a:lstStyle/>
        <a:p>
          <a:r>
            <a:rPr lang="en-US" sz="1200" dirty="0">
              <a:latin typeface="Century Gothic" panose="020B0502020202020204" pitchFamily="34" charset="0"/>
            </a:rPr>
            <a:t>Provide an Action-based and High</a:t>
          </a:r>
          <a:r>
            <a:rPr lang="en-US" sz="1200" baseline="0" dirty="0">
              <a:latin typeface="Century Gothic" panose="020B0502020202020204" pitchFamily="34" charset="0"/>
            </a:rPr>
            <a:t> Value  </a:t>
          </a:r>
          <a:r>
            <a:rPr lang="en-US" sz="1200" b="1" baseline="0" dirty="0">
              <a:latin typeface="Century Gothic" panose="020B0502020202020204" pitchFamily="34" charset="0"/>
            </a:rPr>
            <a:t>Membership Structure</a:t>
          </a:r>
          <a:endParaRPr lang="en-US" sz="1200" b="1" dirty="0">
            <a:latin typeface="Century Gothic" panose="020B0502020202020204" pitchFamily="34" charset="0"/>
          </a:endParaRPr>
        </a:p>
      </dgm:t>
    </dgm:pt>
    <dgm:pt modelId="{71362182-A9F2-48B2-B55C-F350A56AD93F}" type="parTrans" cxnId="{8BDD77DA-997F-4E8A-8794-0E337597B938}">
      <dgm:prSet/>
      <dgm:spPr/>
      <dgm:t>
        <a:bodyPr/>
        <a:lstStyle/>
        <a:p>
          <a:endParaRPr lang="en-US"/>
        </a:p>
      </dgm:t>
    </dgm:pt>
    <dgm:pt modelId="{B7FBC5BF-58E2-43F6-825A-FDC9BCF47027}" type="sibTrans" cxnId="{8BDD77DA-997F-4E8A-8794-0E337597B938}">
      <dgm:prSet/>
      <dgm:spPr/>
      <dgm:t>
        <a:bodyPr/>
        <a:lstStyle/>
        <a:p>
          <a:endParaRPr lang="en-US"/>
        </a:p>
      </dgm:t>
    </dgm:pt>
    <dgm:pt modelId="{8D632341-8795-4D52-99AB-C504066A3A7D}" type="pres">
      <dgm:prSet presAssocID="{A57B6BF0-455F-45C1-8779-CEBAC72B2F5C}" presName="composite" presStyleCnt="0">
        <dgm:presLayoutVars>
          <dgm:chMax val="1"/>
          <dgm:dir/>
          <dgm:resizeHandles val="exact"/>
        </dgm:presLayoutVars>
      </dgm:prSet>
      <dgm:spPr/>
    </dgm:pt>
    <dgm:pt modelId="{9F4873CF-C570-44A9-B32E-21EF925BC938}" type="pres">
      <dgm:prSet presAssocID="{A57B6BF0-455F-45C1-8779-CEBAC72B2F5C}" presName="radial" presStyleCnt="0">
        <dgm:presLayoutVars>
          <dgm:animLvl val="ctr"/>
        </dgm:presLayoutVars>
      </dgm:prSet>
      <dgm:spPr/>
    </dgm:pt>
    <dgm:pt modelId="{DA47F9E5-964C-4DDD-B8F3-FF241110C839}" type="pres">
      <dgm:prSet presAssocID="{1E390331-3DEB-422F-BD7F-94C5714C9337}" presName="centerShape" presStyleLbl="vennNode1" presStyleIdx="0" presStyleCnt="7" custScaleX="112958" custScaleY="110087" custLinFactNeighborX="1586" custLinFactNeighborY="-357"/>
      <dgm:spPr/>
    </dgm:pt>
    <dgm:pt modelId="{879CFBA0-1C80-406B-B95B-56E63C2E1AA8}" type="pres">
      <dgm:prSet presAssocID="{C0B6A5FB-3DD2-4EF3-9826-5ACF79D7017F}" presName="node" presStyleLbl="vennNode1" presStyleIdx="1" presStyleCnt="7" custRadScaleRad="104953" custRadScaleInc="2887">
        <dgm:presLayoutVars>
          <dgm:bulletEnabled val="1"/>
        </dgm:presLayoutVars>
      </dgm:prSet>
      <dgm:spPr/>
    </dgm:pt>
    <dgm:pt modelId="{48D10CF4-5920-4DD0-8F35-AF5A8F61A749}" type="pres">
      <dgm:prSet presAssocID="{DD4818B1-5145-4EC0-B761-538F0F0D357C}" presName="node" presStyleLbl="vennNode1" presStyleIdx="2" presStyleCnt="7" custScaleX="115589" custScaleY="111419" custRadScaleRad="116585" custRadScaleInc="7153">
        <dgm:presLayoutVars>
          <dgm:bulletEnabled val="1"/>
        </dgm:presLayoutVars>
      </dgm:prSet>
      <dgm:spPr/>
    </dgm:pt>
    <dgm:pt modelId="{6BF06918-36B0-45A2-AC71-66B729805E92}" type="pres">
      <dgm:prSet presAssocID="{D0CF4C8C-68E2-4270-AD85-E6561DD71AF9}" presName="node" presStyleLbl="vennNode1" presStyleIdx="3" presStyleCnt="7" custScaleX="114656" custScaleY="109638" custRadScaleRad="120563" custRadScaleInc="-4852">
        <dgm:presLayoutVars>
          <dgm:bulletEnabled val="1"/>
        </dgm:presLayoutVars>
      </dgm:prSet>
      <dgm:spPr/>
    </dgm:pt>
    <dgm:pt modelId="{9CB053B0-AFD7-4736-BDF6-14DBC27A1F07}" type="pres">
      <dgm:prSet presAssocID="{FE0BFAAD-5BA4-426A-88D5-F82D539EAF3C}" presName="node" presStyleLbl="vennNode1" presStyleIdx="4" presStyleCnt="7" custScaleX="112113" custRadScaleRad="106340" custRadScaleInc="-4266">
        <dgm:presLayoutVars>
          <dgm:bulletEnabled val="1"/>
        </dgm:presLayoutVars>
      </dgm:prSet>
      <dgm:spPr/>
    </dgm:pt>
    <dgm:pt modelId="{B2A69768-F301-44EF-AD5F-D72838262038}" type="pres">
      <dgm:prSet presAssocID="{4B10805E-A465-426D-B654-E8979F23DE12}" presName="node" presStyleLbl="vennNode1" presStyleIdx="5" presStyleCnt="7" custScaleX="116143" custScaleY="104868" custRadScaleRad="113254" custRadScaleInc="9102">
        <dgm:presLayoutVars>
          <dgm:bulletEnabled val="1"/>
        </dgm:presLayoutVars>
      </dgm:prSet>
      <dgm:spPr/>
    </dgm:pt>
    <dgm:pt modelId="{212E609F-53B6-4510-B925-47931E1A0E45}" type="pres">
      <dgm:prSet presAssocID="{ECB3C9FC-812A-47EB-BDC4-96D4E5030908}" presName="node" presStyleLbl="vennNode1" presStyleIdx="6" presStyleCnt="7" custRadScaleRad="110533" custRadScaleInc="-1941">
        <dgm:presLayoutVars>
          <dgm:bulletEnabled val="1"/>
        </dgm:presLayoutVars>
      </dgm:prSet>
      <dgm:spPr/>
    </dgm:pt>
  </dgm:ptLst>
  <dgm:cxnLst>
    <dgm:cxn modelId="{83FBCE36-B669-4DC3-AB2A-4B06EDE8126D}" type="presOf" srcId="{A57B6BF0-455F-45C1-8779-CEBAC72B2F5C}" destId="{8D632341-8795-4D52-99AB-C504066A3A7D}" srcOrd="0" destOrd="0" presId="urn:microsoft.com/office/officeart/2005/8/layout/radial3"/>
    <dgm:cxn modelId="{44C4133B-EBB5-44F6-AF6A-377785B303D8}" type="presOf" srcId="{1E390331-3DEB-422F-BD7F-94C5714C9337}" destId="{DA47F9E5-964C-4DDD-B8F3-FF241110C839}" srcOrd="0" destOrd="0" presId="urn:microsoft.com/office/officeart/2005/8/layout/radial3"/>
    <dgm:cxn modelId="{B5D50D64-30D2-4FDD-96C9-F5DD3F6322DE}" type="presOf" srcId="{ECB3C9FC-812A-47EB-BDC4-96D4E5030908}" destId="{212E609F-53B6-4510-B925-47931E1A0E45}" srcOrd="0" destOrd="0" presId="urn:microsoft.com/office/officeart/2005/8/layout/radial3"/>
    <dgm:cxn modelId="{64FDCD45-575E-436E-81E3-CECE46F9FE69}" srcId="{1E390331-3DEB-422F-BD7F-94C5714C9337}" destId="{DD4818B1-5145-4EC0-B761-538F0F0D357C}" srcOrd="1" destOrd="0" parTransId="{CF08EE04-6E60-4E0D-9342-D0131AEBEC29}" sibTransId="{AAACCBCD-608F-4AC2-8907-D16B07B97F3F}"/>
    <dgm:cxn modelId="{3D5C6149-83E8-4B74-AC9B-4E8E10209F80}" type="presOf" srcId="{DD4818B1-5145-4EC0-B761-538F0F0D357C}" destId="{48D10CF4-5920-4DD0-8F35-AF5A8F61A749}" srcOrd="0" destOrd="0" presId="urn:microsoft.com/office/officeart/2005/8/layout/radial3"/>
    <dgm:cxn modelId="{D2279769-A1E0-4515-A3E9-DCF91F755790}" srcId="{1E390331-3DEB-422F-BD7F-94C5714C9337}" destId="{ECB3C9FC-812A-47EB-BDC4-96D4E5030908}" srcOrd="5" destOrd="0" parTransId="{331CF166-F14E-4738-ACC0-1021CFE5FC17}" sibTransId="{F30EFD0A-2FF1-4DBF-8CCA-4C79A3BD8B79}"/>
    <dgm:cxn modelId="{B5C3C474-3DD1-4345-A39F-619AA08C037B}" type="presOf" srcId="{FE0BFAAD-5BA4-426A-88D5-F82D539EAF3C}" destId="{9CB053B0-AFD7-4736-BDF6-14DBC27A1F07}" srcOrd="0" destOrd="0" presId="urn:microsoft.com/office/officeart/2005/8/layout/radial3"/>
    <dgm:cxn modelId="{266CD57A-C124-4EB7-A6CF-F40CC59EC891}" srcId="{1E390331-3DEB-422F-BD7F-94C5714C9337}" destId="{4B10805E-A465-426D-B654-E8979F23DE12}" srcOrd="4" destOrd="0" parTransId="{A3C8EDC8-EC79-4988-A52A-3D02F21CC2A3}" sibTransId="{6CBFE90B-F3BC-434D-87A4-694D6BB54C41}"/>
    <dgm:cxn modelId="{7A874DA3-CC00-435C-BDF6-54BFD7975C4B}" srcId="{1E390331-3DEB-422F-BD7F-94C5714C9337}" destId="{D0CF4C8C-68E2-4270-AD85-E6561DD71AF9}" srcOrd="2" destOrd="0" parTransId="{B4AE3F35-1D58-4AF4-ABCF-0FAA500CA013}" sibTransId="{A9A6E470-3E06-49F7-ADCC-8FF34E4C7255}"/>
    <dgm:cxn modelId="{82BEA3A8-F897-47B5-A7C2-8A058FC9DCA3}" srcId="{1E390331-3DEB-422F-BD7F-94C5714C9337}" destId="{C0B6A5FB-3DD2-4EF3-9826-5ACF79D7017F}" srcOrd="0" destOrd="0" parTransId="{16136F2A-EEBD-414E-8751-4EB84DF96201}" sibTransId="{05721B52-6793-4E04-A7E1-284A124555FA}"/>
    <dgm:cxn modelId="{CF5898BF-8D41-40AB-8E51-DF3DE2E89036}" type="presOf" srcId="{D0CF4C8C-68E2-4270-AD85-E6561DD71AF9}" destId="{6BF06918-36B0-45A2-AC71-66B729805E92}" srcOrd="0" destOrd="0" presId="urn:microsoft.com/office/officeart/2005/8/layout/radial3"/>
    <dgm:cxn modelId="{8BDD77DA-997F-4E8A-8794-0E337597B938}" srcId="{1E390331-3DEB-422F-BD7F-94C5714C9337}" destId="{FE0BFAAD-5BA4-426A-88D5-F82D539EAF3C}" srcOrd="3" destOrd="0" parTransId="{71362182-A9F2-48B2-B55C-F350A56AD93F}" sibTransId="{B7FBC5BF-58E2-43F6-825A-FDC9BCF47027}"/>
    <dgm:cxn modelId="{0CE60EDD-BD81-4218-B909-9A6EF66AD0E8}" type="presOf" srcId="{C0B6A5FB-3DD2-4EF3-9826-5ACF79D7017F}" destId="{879CFBA0-1C80-406B-B95B-56E63C2E1AA8}" srcOrd="0" destOrd="0" presId="urn:microsoft.com/office/officeart/2005/8/layout/radial3"/>
    <dgm:cxn modelId="{30A457E0-A76B-4D37-AA08-AE30384228FA}" srcId="{A57B6BF0-455F-45C1-8779-CEBAC72B2F5C}" destId="{1E390331-3DEB-422F-BD7F-94C5714C9337}" srcOrd="0" destOrd="0" parTransId="{E84822DC-210C-46B4-8F8C-7BBA119BD987}" sibTransId="{E27A77AB-20DD-4101-86EB-404ADC680299}"/>
    <dgm:cxn modelId="{DC9C2FEB-E96E-4BFE-AFC5-5C598FB412D7}" type="presOf" srcId="{4B10805E-A465-426D-B654-E8979F23DE12}" destId="{B2A69768-F301-44EF-AD5F-D72838262038}" srcOrd="0" destOrd="0" presId="urn:microsoft.com/office/officeart/2005/8/layout/radial3"/>
    <dgm:cxn modelId="{D4934E67-063F-46E4-8C77-341802215D80}" type="presParOf" srcId="{8D632341-8795-4D52-99AB-C504066A3A7D}" destId="{9F4873CF-C570-44A9-B32E-21EF925BC938}" srcOrd="0" destOrd="0" presId="urn:microsoft.com/office/officeart/2005/8/layout/radial3"/>
    <dgm:cxn modelId="{2A0C7CFA-B3F8-4DFC-A4AC-A2F96B6FAD5C}" type="presParOf" srcId="{9F4873CF-C570-44A9-B32E-21EF925BC938}" destId="{DA47F9E5-964C-4DDD-B8F3-FF241110C839}" srcOrd="0" destOrd="0" presId="urn:microsoft.com/office/officeart/2005/8/layout/radial3"/>
    <dgm:cxn modelId="{69731454-3E4A-4001-BDA4-65AF5BC069B7}" type="presParOf" srcId="{9F4873CF-C570-44A9-B32E-21EF925BC938}" destId="{879CFBA0-1C80-406B-B95B-56E63C2E1AA8}" srcOrd="1" destOrd="0" presId="urn:microsoft.com/office/officeart/2005/8/layout/radial3"/>
    <dgm:cxn modelId="{64EF1012-E786-4FE4-90E2-E39D7022D179}" type="presParOf" srcId="{9F4873CF-C570-44A9-B32E-21EF925BC938}" destId="{48D10CF4-5920-4DD0-8F35-AF5A8F61A749}" srcOrd="2" destOrd="0" presId="urn:microsoft.com/office/officeart/2005/8/layout/radial3"/>
    <dgm:cxn modelId="{CD0EE98C-0C3F-4B29-989E-7519CECDA69C}" type="presParOf" srcId="{9F4873CF-C570-44A9-B32E-21EF925BC938}" destId="{6BF06918-36B0-45A2-AC71-66B729805E92}" srcOrd="3" destOrd="0" presId="urn:microsoft.com/office/officeart/2005/8/layout/radial3"/>
    <dgm:cxn modelId="{669BA3CB-596E-4B5D-A832-9089525D616A}" type="presParOf" srcId="{9F4873CF-C570-44A9-B32E-21EF925BC938}" destId="{9CB053B0-AFD7-4736-BDF6-14DBC27A1F07}" srcOrd="4" destOrd="0" presId="urn:microsoft.com/office/officeart/2005/8/layout/radial3"/>
    <dgm:cxn modelId="{F5B27D67-7ABE-447D-89BC-6A5AFB963E04}" type="presParOf" srcId="{9F4873CF-C570-44A9-B32E-21EF925BC938}" destId="{B2A69768-F301-44EF-AD5F-D72838262038}" srcOrd="5" destOrd="0" presId="urn:microsoft.com/office/officeart/2005/8/layout/radial3"/>
    <dgm:cxn modelId="{05FFC653-92F2-4451-9359-E5DCE99ED01E}" type="presParOf" srcId="{9F4873CF-C570-44A9-B32E-21EF925BC938}" destId="{212E609F-53B6-4510-B925-47931E1A0E45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5E5A5-80B7-4A8D-847E-AC7D4820F7AD}">
      <dsp:nvSpPr>
        <dsp:cNvPr id="0" name=""/>
        <dsp:cNvSpPr/>
      </dsp:nvSpPr>
      <dsp:spPr>
        <a:xfrm>
          <a:off x="2312966" y="5961"/>
          <a:ext cx="4805871" cy="975860"/>
        </a:xfrm>
        <a:prstGeom prst="rect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tx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392" tIns="55562" rIns="110392" bIns="555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entury Gothic" panose="020B0502020202020204" pitchFamily="34" charset="0"/>
            </a:rPr>
            <a:t>2 brainstorming sessions</a:t>
          </a:r>
        </a:p>
      </dsp:txBody>
      <dsp:txXfrm>
        <a:off x="2312966" y="5961"/>
        <a:ext cx="4805871" cy="975860"/>
      </dsp:txXfrm>
    </dsp:sp>
    <dsp:sp modelId="{503558FF-BE2F-40EA-8144-D55621E4A9BA}">
      <dsp:nvSpPr>
        <dsp:cNvPr id="0" name=""/>
        <dsp:cNvSpPr/>
      </dsp:nvSpPr>
      <dsp:spPr>
        <a:xfrm>
          <a:off x="1019387" y="379196"/>
          <a:ext cx="63566" cy="218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267" tIns="21608" rIns="75267" bIns="216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Century Gothic" panose="020B0502020202020204" pitchFamily="34" charset="0"/>
          </a:endParaRPr>
        </a:p>
      </dsp:txBody>
      <dsp:txXfrm>
        <a:off x="1019387" y="379196"/>
        <a:ext cx="63566" cy="218749"/>
      </dsp:txXfrm>
    </dsp:sp>
    <dsp:sp modelId="{E51ED04D-363F-4457-8020-883844E8BC1E}">
      <dsp:nvSpPr>
        <dsp:cNvPr id="0" name=""/>
        <dsp:cNvSpPr/>
      </dsp:nvSpPr>
      <dsp:spPr>
        <a:xfrm>
          <a:off x="2336805" y="990268"/>
          <a:ext cx="4782032" cy="4374994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392" tIns="55562" rIns="110392" bIns="555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18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Century Gothic" panose="020B0502020202020204" pitchFamily="34" charset="0"/>
            </a:rPr>
            <a:t>Identified challenges facing utilities – defined specific shocks and stresses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18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Century Gothic" panose="020B0502020202020204" pitchFamily="34" charset="0"/>
            </a:rPr>
            <a:t>Defined qualities of a resilient utility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18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Century Gothic" panose="020B0502020202020204" pitchFamily="34" charset="0"/>
            </a:rPr>
            <a:t>Brainstormed goals and solutions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18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Century Gothic" panose="020B0502020202020204" pitchFamily="34" charset="0"/>
            </a:rPr>
            <a:t>Organized solutions by goal areas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18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Century Gothic" panose="020B0502020202020204" pitchFamily="34" charset="0"/>
            </a:rPr>
            <a:t>Established Progress Indicators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18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Century Gothic" panose="020B0502020202020204" pitchFamily="34" charset="0"/>
            </a:rPr>
            <a:t>Identified Year of Implementation, Lead/Partners, and related Cost/Revenue</a:t>
          </a:r>
        </a:p>
      </dsp:txBody>
      <dsp:txXfrm>
        <a:off x="2336805" y="990268"/>
        <a:ext cx="4782032" cy="4374994"/>
      </dsp:txXfrm>
    </dsp:sp>
    <dsp:sp modelId="{A0D90629-AFEB-4DC4-81C0-B594734448BF}">
      <dsp:nvSpPr>
        <dsp:cNvPr id="0" name=""/>
        <dsp:cNvSpPr/>
      </dsp:nvSpPr>
      <dsp:spPr>
        <a:xfrm>
          <a:off x="1320021" y="2657339"/>
          <a:ext cx="298030" cy="3831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267" tIns="21608" rIns="75267" bIns="216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Century Gothic" panose="020B0502020202020204" pitchFamily="34" charset="0"/>
          </a:endParaRPr>
        </a:p>
      </dsp:txBody>
      <dsp:txXfrm>
        <a:off x="1320021" y="2657339"/>
        <a:ext cx="298030" cy="383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7F9E5-964C-4DDD-B8F3-FF241110C839}">
      <dsp:nvSpPr>
        <dsp:cNvPr id="0" name=""/>
        <dsp:cNvSpPr/>
      </dsp:nvSpPr>
      <dsp:spPr>
        <a:xfrm>
          <a:off x="1653727" y="1148544"/>
          <a:ext cx="3746127" cy="365091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i="1" kern="1200" dirty="0">
              <a:latin typeface="Century Gothic" panose="020B0502020202020204" pitchFamily="34" charset="0"/>
            </a:rPr>
            <a:t>Vision: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We are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 </a:t>
          </a:r>
          <a:r>
            <a:rPr lang="en-US" sz="2000" b="1" i="0" kern="1200" dirty="0">
              <a:latin typeface="Century Gothic" panose="020B0502020202020204" pitchFamily="34" charset="0"/>
            </a:rPr>
            <a:t>resilient utilities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in a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One Water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latin typeface="Century Gothic" panose="020B0502020202020204" pitchFamily="34" charset="0"/>
            </a:rPr>
            <a:t>coalition</a:t>
          </a:r>
        </a:p>
      </dsp:txBody>
      <dsp:txXfrm>
        <a:off x="2202335" y="1683208"/>
        <a:ext cx="2648911" cy="2581585"/>
      </dsp:txXfrm>
    </dsp:sp>
    <dsp:sp modelId="{879CFBA0-1C80-406B-B95B-56E63C2E1AA8}">
      <dsp:nvSpPr>
        <dsp:cNvPr id="0" name=""/>
        <dsp:cNvSpPr/>
      </dsp:nvSpPr>
      <dsp:spPr>
        <a:xfrm>
          <a:off x="2697704" y="0"/>
          <a:ext cx="1658194" cy="165819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Century Gothic" panose="020B0502020202020204" pitchFamily="34" charset="0"/>
            </a:rPr>
            <a:t>Foster Collaboration for </a:t>
          </a:r>
          <a:r>
            <a:rPr lang="en-US" sz="1200" b="1" kern="1200" dirty="0">
              <a:latin typeface="Century Gothic" panose="020B0502020202020204" pitchFamily="34" charset="0"/>
            </a:rPr>
            <a:t>Integrated Utility Resilience Planning</a:t>
          </a:r>
        </a:p>
      </dsp:txBody>
      <dsp:txXfrm>
        <a:off x="2940541" y="242837"/>
        <a:ext cx="1172520" cy="1172520"/>
      </dsp:txXfrm>
    </dsp:sp>
    <dsp:sp modelId="{48D10CF4-5920-4DD0-8F35-AF5A8F61A749}">
      <dsp:nvSpPr>
        <dsp:cNvPr id="0" name=""/>
        <dsp:cNvSpPr/>
      </dsp:nvSpPr>
      <dsp:spPr>
        <a:xfrm>
          <a:off x="4768625" y="973404"/>
          <a:ext cx="1916690" cy="184754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  <a:ea typeface="+mn-ea"/>
              <a:cs typeface="+mn-cs"/>
            </a:rPr>
            <a:t>Advance </a:t>
          </a:r>
          <a:r>
            <a:rPr lang="en-US" sz="1200" b="1" kern="1200" dirty="0">
              <a:latin typeface="Century Gothic" panose="020B0502020202020204" pitchFamily="34" charset="0"/>
              <a:ea typeface="+mn-ea"/>
              <a:cs typeface="+mn-cs"/>
            </a:rPr>
            <a:t>water and energy conservation, alternatives, stewardship, and resource recovery </a:t>
          </a:r>
        </a:p>
      </dsp:txBody>
      <dsp:txXfrm>
        <a:off x="5049318" y="1243970"/>
        <a:ext cx="1355304" cy="1306411"/>
      </dsp:txXfrm>
    </dsp:sp>
    <dsp:sp modelId="{6BF06918-36B0-45A2-AC71-66B729805E92}">
      <dsp:nvSpPr>
        <dsp:cNvPr id="0" name=""/>
        <dsp:cNvSpPr/>
      </dsp:nvSpPr>
      <dsp:spPr>
        <a:xfrm>
          <a:off x="4825875" y="3266127"/>
          <a:ext cx="1901219" cy="181801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Build Awareness and Capacity </a:t>
          </a:r>
          <a:r>
            <a:rPr lang="en-US" sz="1200" kern="1200" dirty="0">
              <a:latin typeface="Century Gothic" panose="020B0502020202020204" pitchFamily="34" charset="0"/>
            </a:rPr>
            <a:t>to Operationalize Resilience</a:t>
          </a:r>
        </a:p>
      </dsp:txBody>
      <dsp:txXfrm>
        <a:off x="5104302" y="3532369"/>
        <a:ext cx="1344365" cy="1285527"/>
      </dsp:txXfrm>
    </dsp:sp>
    <dsp:sp modelId="{9CB053B0-AFD7-4736-BDF6-14DBC27A1F07}">
      <dsp:nvSpPr>
        <dsp:cNvPr id="0" name=""/>
        <dsp:cNvSpPr/>
      </dsp:nvSpPr>
      <dsp:spPr>
        <a:xfrm>
          <a:off x="2631323" y="4320648"/>
          <a:ext cx="1859051" cy="165819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Provide an Action-based and High</a:t>
          </a:r>
          <a:r>
            <a:rPr lang="en-US" sz="1200" kern="1200" baseline="0" dirty="0">
              <a:latin typeface="Century Gothic" panose="020B0502020202020204" pitchFamily="34" charset="0"/>
            </a:rPr>
            <a:t> Value  </a:t>
          </a:r>
          <a:r>
            <a:rPr lang="en-US" sz="1200" b="1" kern="1200" baseline="0" dirty="0">
              <a:latin typeface="Century Gothic" panose="020B0502020202020204" pitchFamily="34" charset="0"/>
            </a:rPr>
            <a:t>Membership Structure</a:t>
          </a:r>
          <a:endParaRPr lang="en-US" sz="1200" b="1" kern="1200" dirty="0">
            <a:latin typeface="Century Gothic" panose="020B0502020202020204" pitchFamily="34" charset="0"/>
          </a:endParaRPr>
        </a:p>
      </dsp:txBody>
      <dsp:txXfrm>
        <a:off x="2903575" y="4563485"/>
        <a:ext cx="1314547" cy="1172520"/>
      </dsp:txXfrm>
    </dsp:sp>
    <dsp:sp modelId="{B2A69768-F301-44EF-AD5F-D72838262038}">
      <dsp:nvSpPr>
        <dsp:cNvPr id="0" name=""/>
        <dsp:cNvSpPr/>
      </dsp:nvSpPr>
      <dsp:spPr>
        <a:xfrm>
          <a:off x="270283" y="3135803"/>
          <a:ext cx="1925877" cy="173891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Foster </a:t>
          </a:r>
          <a:r>
            <a:rPr lang="en-US" sz="1200" b="1" kern="1200" dirty="0">
              <a:latin typeface="Century Gothic" panose="020B0502020202020204" pitchFamily="34" charset="0"/>
            </a:rPr>
            <a:t>Communications &amp; Community Partnership</a:t>
          </a:r>
        </a:p>
      </dsp:txBody>
      <dsp:txXfrm>
        <a:off x="552321" y="3390461"/>
        <a:ext cx="1361801" cy="1229599"/>
      </dsp:txXfrm>
    </dsp:sp>
    <dsp:sp modelId="{212E609F-53B6-4510-B925-47931E1A0E45}">
      <dsp:nvSpPr>
        <dsp:cNvPr id="0" name=""/>
        <dsp:cNvSpPr/>
      </dsp:nvSpPr>
      <dsp:spPr>
        <a:xfrm>
          <a:off x="537963" y="1008981"/>
          <a:ext cx="1658194" cy="165819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Provide </a:t>
          </a:r>
          <a:r>
            <a:rPr lang="en-US" sz="1200" b="1" kern="1200" dirty="0">
              <a:latin typeface="Century Gothic" panose="020B0502020202020204" pitchFamily="34" charset="0"/>
            </a:rPr>
            <a:t>Leadership in Measuring &amp; Benchmarking Resilience</a:t>
          </a:r>
        </a:p>
      </dsp:txBody>
      <dsp:txXfrm>
        <a:off x="780800" y="1251818"/>
        <a:ext cx="1172520" cy="1172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8859A-5FEB-425D-81C5-A46DA2EA08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94610-0BF7-4434-BF84-33BAA897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 defined it as it relates to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08CC-3216-4069-8156-3AB1D4D1518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3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are the outcomes that we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Specific examples of the resilience dividend</a:t>
            </a:r>
            <a:r>
              <a:rPr lang="en-US" baseline="0" dirty="0"/>
              <a:t> for operationalizing resilience in the utility.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dirty="0"/>
              <a:t>By “Mainstreaming” resiliency into all aspects of planning, design, construction, operations, and policy, utilities can :</a:t>
            </a:r>
          </a:p>
          <a:p>
            <a:r>
              <a:rPr lang="en-US" dirty="0"/>
              <a:t>Incentivize and evaluate technical innovations</a:t>
            </a:r>
          </a:p>
          <a:p>
            <a:r>
              <a:rPr lang="en-US" dirty="0"/>
              <a:t>Change the culture of utilities, industry, and community (adopt and adapt)</a:t>
            </a:r>
          </a:p>
          <a:p>
            <a:r>
              <a:rPr lang="en-US" dirty="0"/>
              <a:t>Empower the workforce to engage in resiliency</a:t>
            </a:r>
          </a:p>
          <a:p>
            <a:r>
              <a:rPr lang="en-US" dirty="0"/>
              <a:t>Cross-train personnel (engineers in operator spot, operator in engineer spot) </a:t>
            </a:r>
          </a:p>
          <a:p>
            <a:r>
              <a:rPr lang="en-US" dirty="0"/>
              <a:t>Obtain operator input as it relates to current vulnerability to extreme weather and future resiliency design</a:t>
            </a:r>
          </a:p>
          <a:p>
            <a:r>
              <a:rPr lang="en-US" dirty="0"/>
              <a:t>Achieve multiple benefits: cost savings of integrating climate adaptation into asset management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6D3C-F087-466C-81DE-04BBB3B75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2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rup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26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445D-859A-402E-8A21-3B1845BFD63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58BC-2FE4-4DCE-B973-023E9324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5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80" y="231820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Century Gothic" panose="020B0502020202020204" pitchFamily="34" charset="0"/>
              </a:rPr>
              <a:t>Strategic Action Plan 1.0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66" y="961812"/>
            <a:ext cx="704426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0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8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7" y="643467"/>
            <a:ext cx="107135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5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7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012" y="262413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Questions &amp; Feedback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3BB3762C-51BB-4CFE-B4F6-CC105665E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Autofit/>
          </a:bodyPr>
          <a:lstStyle/>
          <a:p>
            <a:pPr defTabSz="457200"/>
            <a:r>
              <a:rPr lang="en-US" sz="36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+mn-cs"/>
              </a:rPr>
              <a:t>How do we get started?</a:t>
            </a:r>
            <a:br>
              <a:rPr lang="en-US" sz="36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br>
              <a:rPr lang="en-US" sz="36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3600" b="1" dirty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+mn-cs"/>
              </a:rPr>
              <a:t>Committees</a:t>
            </a: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57459"/>
            <a:ext cx="3661831" cy="25632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105" y="3115102"/>
            <a:ext cx="4977578" cy="3639289"/>
          </a:xfrm>
        </p:spPr>
        <p:txBody>
          <a:bodyPr anchor="ctr">
            <a:noAutofit/>
          </a:bodyPr>
          <a:lstStyle/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Executive </a:t>
            </a:r>
          </a:p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Communications</a:t>
            </a:r>
          </a:p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Sustainability</a:t>
            </a:r>
          </a:p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Innovation</a:t>
            </a:r>
          </a:p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Training</a:t>
            </a:r>
          </a:p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Member</a:t>
            </a:r>
          </a:p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6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03215" cy="2760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Executive/</a:t>
            </a:r>
            <a:b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Nominating Committee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Goal 1: Foster collaboration for integrated utility resilience planning and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11" y="1053326"/>
            <a:ext cx="5306084" cy="5230634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Plan and organize annual retreats</a:t>
            </a:r>
          </a:p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Leverage partnership opportunities</a:t>
            </a:r>
          </a:p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Identify resource needs</a:t>
            </a:r>
          </a:p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Lead strategic planning updates</a:t>
            </a:r>
          </a:p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Co-Chairs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Susy Torriente, President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Hardeep Anand, Vice President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Participants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Brenda Rivera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Debbie Griner</a:t>
            </a:r>
          </a:p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4014471" cy="276009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entury Gothic" panose="020B0502020202020204" pitchFamily="34" charset="0"/>
              </a:rPr>
              <a:t>Communications</a:t>
            </a:r>
            <a:br>
              <a:rPr lang="en-US" sz="36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600" dirty="0">
                <a:solidFill>
                  <a:srgbClr val="FFFFFF"/>
                </a:solidFill>
                <a:latin typeface="Century Gothic" panose="020B0502020202020204" pitchFamily="34" charset="0"/>
              </a:rPr>
              <a:t>Committee</a:t>
            </a:r>
            <a:br>
              <a:rPr lang="en-US" sz="36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Goal 1: Foster communications and community partnerships</a:t>
            </a:r>
            <a:endParaRPr lang="en-US" sz="36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990600"/>
            <a:ext cx="6187440" cy="6184900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Lead planning of RUC Summit (every 2 years) –</a:t>
            </a:r>
            <a:r>
              <a:rPr lang="en-US" sz="2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see comment below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Coordinate participation in annual Climate Leadership Summit and other signature events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Create content &amp; maintain website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Increase social media presence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Prepare annual RUC Year in Review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Develop an annual communications strategy</a:t>
            </a:r>
          </a:p>
          <a:p>
            <a:r>
              <a:rPr lang="en-US" sz="2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Share RUC goals and initiatives with partner associations and organizations established in Article 3 of the bylaws to inform their initiatives and legislative priorities</a:t>
            </a:r>
          </a:p>
          <a:p>
            <a:r>
              <a:rPr lang="en-US" sz="2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Interface closely with Sustainability Committee regarding messaging on Biscayne Bay</a:t>
            </a:r>
          </a:p>
          <a:p>
            <a:r>
              <a:rPr lang="en-US" sz="2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Comments for consideration on call:  </a:t>
            </a:r>
          </a:p>
          <a:p>
            <a:pPr lvl="1"/>
            <a:r>
              <a:rPr lang="en-US" sz="20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Consider sub-groups or leads to focus on specific tasks, i.e. website</a:t>
            </a:r>
          </a:p>
          <a:p>
            <a:pPr lvl="1"/>
            <a:r>
              <a:rPr lang="en-US" sz="20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Should we consider moving the RUC Summit to Training Committee and changing to Training/Events Committee?</a:t>
            </a:r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Co-Chairs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Irela </a:t>
            </a:r>
            <a:r>
              <a:rPr lang="en-US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Baque</a:t>
            </a:r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Hardeep Anand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Participants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Kevin Carter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Brenda Rivers (summit planning and preparation)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Others:</a:t>
            </a:r>
          </a:p>
          <a:p>
            <a:pPr marL="0" indent="0">
              <a:buNone/>
            </a:pPr>
            <a:endParaRPr lang="en-US" sz="24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0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4014471" cy="2760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Sustainability</a:t>
            </a:r>
            <a:b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Committee</a:t>
            </a:r>
            <a:b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Goal 3: Advance the adoption of water and energy conservation, alternatives, stewardship, and resource recovery initiatives  </a:t>
            </a:r>
            <a:endParaRPr lang="en-US" sz="2700" dirty="0"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853" y="527050"/>
            <a:ext cx="6072088" cy="6642100"/>
          </a:xfrm>
        </p:spPr>
        <p:txBody>
          <a:bodyPr anchor="t">
            <a:no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Work with all stakeholders to promote water quality in Biscayne Bay and all natural systems </a:t>
            </a:r>
            <a:r>
              <a:rPr lang="en-US" sz="16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(coordinate closely with Communications Committee)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Advance performance of energy audits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Identify </a:t>
            </a:r>
            <a:r>
              <a:rPr lang="en-US" sz="1600" b="1" dirty="0">
                <a:latin typeface="Century Gothic" panose="020B0502020202020204" pitchFamily="34" charset="0"/>
              </a:rPr>
              <a:t>3 ways </a:t>
            </a:r>
            <a:r>
              <a:rPr lang="en-US" sz="1600" dirty="0">
                <a:latin typeface="Century Gothic" panose="020B0502020202020204" pitchFamily="34" charset="0"/>
              </a:rPr>
              <a:t>to improve/promote the topics in this area: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Co-Chairs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Debbie Griner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Rafael Frias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Participants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Alice Dasek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Tiffany Troxler (</a:t>
            </a:r>
            <a:r>
              <a:rPr lang="en-US" sz="12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also Chairing Innovations </a:t>
            </a:r>
            <a:r>
              <a:rPr lang="en-US" sz="12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Cte</a:t>
            </a:r>
            <a:r>
              <a:rPr lang="en-US" sz="12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. so participation will be focused on specific tasks that benefit from academia perspective/resources)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Juan Aceituno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Others: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3716" y="2182505"/>
            <a:ext cx="6217466" cy="249299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entury Gothic" panose="020B0502020202020204" pitchFamily="34" charset="0"/>
              </a:rPr>
              <a:t>Utility of the Future and Efficient Utility Management strategies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entury Gothic" panose="020B0502020202020204" pitchFamily="34" charset="0"/>
              </a:rPr>
              <a:t>Protect and enhance water quality in our natural systems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entury Gothic" panose="020B0502020202020204" pitchFamily="34" charset="0"/>
              </a:rPr>
              <a:t>Raise public awareness of the health and value of natural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entury Gothic" panose="020B0502020202020204" pitchFamily="34" charset="0"/>
              </a:rPr>
              <a:t>Combined heat and power </a:t>
            </a:r>
          </a:p>
          <a:p>
            <a:pPr lvl="1"/>
            <a:endParaRPr lang="en-US" sz="12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lvl="1"/>
            <a:endParaRPr lang="en-US" sz="12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entury Gothic" panose="020B0502020202020204" pitchFamily="34" charset="0"/>
              </a:rPr>
              <a:t>On-site power generation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entury Gothic" panose="020B0502020202020204" pitchFamily="34" charset="0"/>
              </a:rPr>
              <a:t>Energy reduction in processes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entury Gothic" panose="020B0502020202020204" pitchFamily="34" charset="0"/>
              </a:rPr>
              <a:t>Biosolids best practices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entury Gothic" panose="020B0502020202020204" pitchFamily="34" charset="0"/>
              </a:rPr>
              <a:t>Solar and other renewables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entury Gothic" panose="020B0502020202020204" pitchFamily="34" charset="0"/>
              </a:rPr>
              <a:t>Water conservation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entury Gothic" panose="020B0502020202020204" pitchFamily="34" charset="0"/>
              </a:rPr>
              <a:t>Onsite non-potable water reuse</a:t>
            </a: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2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4014471" cy="2760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Innovation</a:t>
            </a:r>
            <a:b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Committee</a:t>
            </a:r>
            <a:b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Goal 4: Provide leadership in measuring and benchmarking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470" y="585470"/>
            <a:ext cx="4982234" cy="6565900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Prioritize the 3 most important topics in the area of innovation that will assist utilities in becoming resilient for years 1-5 of the first </a:t>
            </a: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(Year 2) Developing the top 3 actions for the 3 topics</a:t>
            </a: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(Year 2) Challenge committee with identifying top 3 ways to streamline technology and product approval across utility jurisdictions </a:t>
            </a:r>
          </a:p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Co-Chairs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Carolina Maran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Tiffany Troxler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Participants</a:t>
            </a:r>
          </a:p>
          <a:p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4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4014471" cy="2760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Training</a:t>
            </a:r>
            <a:b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Committee</a:t>
            </a:r>
            <a:b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Goal 5: Build awareness and capacity to operationalize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676" y="755650"/>
            <a:ext cx="5882640" cy="6565900"/>
          </a:xfrm>
        </p:spPr>
        <p:txBody>
          <a:bodyPr anchor="ctr">
            <a:no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Organize 5 RUC Tech Talks per year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Create event feedback survey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Develop training opportunities and or curriculum on the topics in this goal area: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Procurement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Emergency preparedness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Design Standards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Cybersecurity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Awareness, culture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Link members to existing tools and organizations to perform vulnerability assessments and adaptation planning</a:t>
            </a:r>
          </a:p>
          <a:p>
            <a:r>
              <a:rPr lang="en-US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Coordinate closely with Sustainability and Innovation </a:t>
            </a:r>
            <a:r>
              <a:rPr lang="en-US" sz="1400" u="sng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Cte’s</a:t>
            </a:r>
            <a:r>
              <a:rPr lang="en-US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 on their top 3 topics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Comments for consideration on call:  </a:t>
            </a:r>
          </a:p>
          <a:p>
            <a:pPr lvl="1"/>
            <a:r>
              <a:rPr lang="en-US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Should we consider moving the RUC Summit to this committee and changing it to Training/Events Committee?</a:t>
            </a:r>
            <a:endParaRPr lang="en-U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Co-Chairs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Andres Gomez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Josenrique Cueto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Participants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Tiffany Troxler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Carolina Maran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Others: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Century Gothic" panose="020B0502020202020204" pitchFamily="34" charset="0"/>
              </a:rPr>
              <a:t>How we got here </a:t>
            </a:r>
            <a:br>
              <a:rPr lang="en-US" sz="36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2000" dirty="0">
                <a:solidFill>
                  <a:schemeClr val="bg2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Century Gothic" panose="020B0502020202020204" pitchFamily="34" charset="0"/>
              </a:rPr>
              <a:t>Board of Directors requested  development of strategic plan to guide resources </a:t>
            </a:r>
            <a:r>
              <a:rPr lang="en-US" sz="1600" dirty="0">
                <a:solidFill>
                  <a:schemeClr val="bg2"/>
                </a:solidFill>
                <a:latin typeface="Century Gothic" panose="020B0502020202020204" pitchFamily="34" charset="0"/>
              </a:rPr>
              <a:t>and</a:t>
            </a:r>
            <a:r>
              <a:rPr lang="en-US" sz="2000" dirty="0">
                <a:solidFill>
                  <a:schemeClr val="bg2"/>
                </a:solidFill>
                <a:latin typeface="Century Gothic" panose="020B0502020202020204" pitchFamily="34" charset="0"/>
              </a:rPr>
              <a:t> activity</a:t>
            </a:r>
            <a:br>
              <a:rPr lang="en-US" sz="2000" dirty="0">
                <a:latin typeface="Century Gothic" panose="020B0502020202020204" pitchFamily="34" charset="0"/>
              </a:rPr>
            </a:br>
            <a:endParaRPr lang="en-US" sz="20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EEA8F6-A2E5-4A45-982C-B2D73ACAD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85369"/>
              </p:ext>
            </p:extLst>
          </p:nvPr>
        </p:nvGraphicFramePr>
        <p:xfrm>
          <a:off x="4242582" y="867897"/>
          <a:ext cx="7118838" cy="5365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47" y="1271270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90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4014471" cy="2760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Member</a:t>
            </a:r>
            <a:b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Committee</a:t>
            </a:r>
            <a:b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Goal 6: Provide an action-based and high value membership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233" y="587338"/>
            <a:ext cx="5613400" cy="6565900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>
                <a:latin typeface="Century Gothic" panose="020B0502020202020204" pitchFamily="34" charset="0"/>
              </a:rPr>
              <a:t>File Articles of Incorporation as a Florida Non-Profit</a:t>
            </a:r>
          </a:p>
          <a:p>
            <a:r>
              <a:rPr lang="en-US" sz="2200" dirty="0">
                <a:latin typeface="Century Gothic" panose="020B0502020202020204" pitchFamily="34" charset="0"/>
              </a:rPr>
              <a:t>Propose membership structure, fees, RUC budget and reserve goal </a:t>
            </a:r>
          </a:p>
          <a:p>
            <a:r>
              <a:rPr lang="en-US" sz="2200" dirty="0">
                <a:latin typeface="Century Gothic" panose="020B0502020202020204" pitchFamily="34" charset="0"/>
              </a:rPr>
              <a:t>Create membership applications</a:t>
            </a:r>
          </a:p>
          <a:p>
            <a:r>
              <a:rPr lang="en-US" sz="2200" dirty="0">
                <a:latin typeface="Century Gothic" panose="020B0502020202020204" pitchFamily="34" charset="0"/>
              </a:rPr>
              <a:t>Manage coalition finances</a:t>
            </a:r>
          </a:p>
          <a:p>
            <a:r>
              <a:rPr lang="en-US" sz="2200" dirty="0">
                <a:latin typeface="Century Gothic" panose="020B0502020202020204" pitchFamily="34" charset="0"/>
              </a:rPr>
              <a:t>Create RUC Ambassadors Program for peer to peer exchanges that share experience and expertise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9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Co-Chairs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</a:rPr>
              <a:t>Austin P’Pool (suggested)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</a:rPr>
              <a:t>Juan Oquendo (suggested)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9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Participants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</a:rPr>
              <a:t>Brenda Rivera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entury Gothic" panose="020B0502020202020204" pitchFamily="34" charset="0"/>
              </a:rPr>
              <a:t>Student participation (FIU)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Others:</a:t>
            </a:r>
          </a:p>
          <a:p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1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760586E-E060-467F-BB06-60C19A2EA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entury Gothic" panose="020B0502020202020204" pitchFamily="34" charset="0"/>
              </a:rPr>
              <a:t>Thank you for you continued commitment and support.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200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entury Gothic" panose="020B0502020202020204" pitchFamily="34" charset="0"/>
              </a:rPr>
              <a:t>Together our contributions guarantee RUC’s continued success!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552" y="4429170"/>
            <a:ext cx="2036137" cy="14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0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571F3-A9B5-4B20-854E-A32CF908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70" y="195370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Purpose &amp; Guiding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291C-5575-41D4-88EB-7C7E7D41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10" y="0"/>
            <a:ext cx="6250940" cy="66675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Serves as RUC’s guiding document for priority activities over the next 5-years.  </a:t>
            </a:r>
          </a:p>
          <a:p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Formalizes the partnership</a:t>
            </a:r>
          </a:p>
          <a:p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Builds upon successes over the last two years. </a:t>
            </a:r>
          </a:p>
          <a:p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Actions designed to strengthen not only utilities but the network of stakeholders: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industry professionals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academia and partner organizations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community and professional associations and organizations.  </a:t>
            </a:r>
          </a:p>
          <a:p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Serves as a shared “playbook” among stakeholders to advance shared resilience goals.  </a:t>
            </a:r>
          </a:p>
          <a:p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Includes the main tenants of a culture that bounces forward in the face of challenges – awareness, capacity, efficiencies, flexibility, innovation,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61374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49D155-66F0-43FD-BF75-8238E293F87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9" r="6264" b="-2"/>
          <a:stretch/>
        </p:blipFill>
        <p:spPr>
          <a:xfrm>
            <a:off x="6400799" y="426720"/>
            <a:ext cx="4495801" cy="4587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BB86A-43EB-4D18-A07F-03467926517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r="2" b="2"/>
          <a:stretch/>
        </p:blipFill>
        <p:spPr>
          <a:xfrm>
            <a:off x="919905" y="1533269"/>
            <a:ext cx="4853940" cy="44331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378D-7874-40B2-9AF5-28EAA7229E69}"/>
              </a:ext>
            </a:extLst>
          </p:cNvPr>
          <p:cNvSpPr txBox="1"/>
          <p:nvPr/>
        </p:nvSpPr>
        <p:spPr>
          <a:xfrm>
            <a:off x="0" y="0"/>
            <a:ext cx="5189220" cy="1938992"/>
          </a:xfrm>
          <a:prstGeom prst="rect">
            <a:avLst/>
          </a:prstGeom>
          <a:gradFill flip="none" rotWithShape="1">
            <a:gsLst>
              <a:gs pos="98000">
                <a:srgbClr val="CCECFF">
                  <a:alpha val="55686"/>
                </a:srgbClr>
              </a:gs>
              <a:gs pos="44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DEFINED CHALLENGES</a:t>
            </a:r>
          </a:p>
          <a:p>
            <a:pPr fontAlgn="base"/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Shocks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 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are sudden events such as:</a:t>
            </a:r>
          </a:p>
          <a:p>
            <a:pPr marL="257175" indent="-126206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Hu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rricanes &amp; Natural Disasters</a:t>
            </a:r>
          </a:p>
          <a:p>
            <a:pPr marL="257175" indent="-126206" fontAlgn="base">
              <a:buFont typeface="Arial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Infrastructure Failure/Service Disruptions</a:t>
            </a:r>
          </a:p>
          <a:p>
            <a:pPr marL="257175" indent="-126206" fontAlgn="base">
              <a:buFont typeface="Arial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Cyberterrorism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6D2FF-0DD2-41F9-985C-8F81A57DCFD4}"/>
              </a:ext>
            </a:extLst>
          </p:cNvPr>
          <p:cNvSpPr txBox="1">
            <a:spLocks/>
          </p:cNvSpPr>
          <p:nvPr/>
        </p:nvSpPr>
        <p:spPr>
          <a:xfrm>
            <a:off x="8122920" y="3010793"/>
            <a:ext cx="4130040" cy="3847207"/>
          </a:xfrm>
          <a:prstGeom prst="rect">
            <a:avLst/>
          </a:prstGeom>
          <a:gradFill>
            <a:gsLst>
              <a:gs pos="0">
                <a:srgbClr val="CCECFF"/>
              </a:gs>
              <a:gs pos="8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Stresses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weaken the fabric of a system on a daily or longer term basis:</a:t>
            </a:r>
          </a:p>
          <a:p>
            <a:pPr marL="257175" indent="-126206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Aging Infrastructure</a:t>
            </a:r>
          </a:p>
          <a:p>
            <a:pPr marL="257175" indent="-126206" fontAlgn="base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Rising Sea Levels</a:t>
            </a:r>
          </a:p>
          <a:p>
            <a:pPr marL="714375" lvl="1" indent="-126206" fontAlgn="base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Rising groundwater levels</a:t>
            </a:r>
          </a:p>
          <a:p>
            <a:pPr marL="714375" lvl="1" indent="-126206" fontAlgn="base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Salt Water Intrusion </a:t>
            </a:r>
          </a:p>
          <a:p>
            <a:pPr marL="257175" indent="-126206" fontAlgn="base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Limited Natural and Financial Resources</a:t>
            </a:r>
          </a:p>
          <a:p>
            <a:pPr marL="257175" indent="-126206" fontAlgn="base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charset="0"/>
                <a:cs typeface="Calibri Light" panose="020F0302020204030204" pitchFamily="34" charset="0"/>
              </a:rPr>
              <a:t>Changes in precipitation - increase in Inflow &amp; Infiltration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257175" indent="-126206" fontAlgn="base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Population and Development Pressures</a:t>
            </a:r>
          </a:p>
          <a:p>
            <a:pPr marL="257175" indent="-126206" fontAlgn="base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Regulatory Requirements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8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78E14-39B7-4A3C-AEDF-669C97B02E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r="23073"/>
          <a:stretch/>
        </p:blipFill>
        <p:spPr>
          <a:xfrm>
            <a:off x="4861560" y="10"/>
            <a:ext cx="7330440" cy="6857990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44B5910-FA5A-4B5E-A175-F5550D45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61560" cy="1889760"/>
          </a:xfrm>
          <a:solidFill>
            <a:srgbClr val="FFFFCC">
              <a:alpha val="37647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Defined Qualities of a </a:t>
            </a:r>
            <a:br>
              <a:rPr lang="en-US" sz="2800" b="1" dirty="0">
                <a:latin typeface="Century Gothic" panose="020B0502020202020204" pitchFamily="34" charset="0"/>
              </a:rPr>
            </a:br>
            <a:r>
              <a:rPr lang="en-US" sz="2800" b="1" dirty="0">
                <a:latin typeface="Century Gothic" panose="020B0502020202020204" pitchFamily="34" charset="0"/>
              </a:rPr>
              <a:t>Resilient Utility</a:t>
            </a:r>
            <a:br>
              <a:rPr lang="en-US" sz="2800" b="1" dirty="0">
                <a:latin typeface="Century Gothic" panose="020B0502020202020204" pitchFamily="34" charset="0"/>
              </a:rPr>
            </a:br>
            <a:r>
              <a:rPr lang="en-US" sz="2000" cap="none" dirty="0">
                <a:latin typeface="Century Gothic" panose="020B0502020202020204" pitchFamily="34" charset="0"/>
              </a:rPr>
              <a:t>Mainstreaming resiliency into planning, design, construction, operations, and policy</a:t>
            </a:r>
            <a:endParaRPr lang="en-US" sz="2800" cap="none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4C757-9E6B-45AF-BF52-D8898D22B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551" y="2143671"/>
            <a:ext cx="4706009" cy="342410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cap="none" dirty="0">
                <a:latin typeface="Century Gothic" panose="020B0502020202020204" pitchFamily="34" charset="0"/>
              </a:rPr>
              <a:t>Reliable &amp; robust infrastructure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cap="none" dirty="0">
                <a:latin typeface="Century Gothic" panose="020B0502020202020204" pitchFamily="34" charset="0"/>
              </a:rPr>
              <a:t>Redundant energy sources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cap="none" dirty="0">
                <a:latin typeface="Century Gothic" panose="020B0502020202020204" pitchFamily="34" charset="0"/>
              </a:rPr>
              <a:t>Reduced energy costs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cap="none" dirty="0">
                <a:latin typeface="Century Gothic" panose="020B0502020202020204" pitchFamily="34" charset="0"/>
              </a:rPr>
              <a:t>Reduced carbon footprint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cap="none" dirty="0">
                <a:latin typeface="Century Gothic" panose="020B0502020202020204" pitchFamily="34" charset="0"/>
              </a:rPr>
              <a:t>Regulatory compliance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entury Gothic" panose="020B0502020202020204" pitchFamily="34" charset="0"/>
              </a:rPr>
              <a:t>Enhances natural systems and public health</a:t>
            </a:r>
            <a:endParaRPr lang="en-US" sz="2200" cap="none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cap="none" dirty="0">
                <a:latin typeface="Century Gothic" panose="020B0502020202020204" pitchFamily="34" charset="0"/>
              </a:rPr>
              <a:t>Data-driven decision-making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cap="none" dirty="0">
                <a:latin typeface="Century Gothic" panose="020B0502020202020204" pitchFamily="34" charset="0"/>
              </a:rPr>
              <a:t>Path to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403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1080654"/>
              </p:ext>
            </p:extLst>
          </p:nvPr>
        </p:nvGraphicFramePr>
        <p:xfrm>
          <a:off x="4961772" y="137160"/>
          <a:ext cx="6911975" cy="5978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3864" y="1355540"/>
            <a:ext cx="3282488" cy="570925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MISSION STATEMENT</a:t>
            </a:r>
          </a:p>
          <a:p>
            <a:endParaRPr lang="en-US" sz="10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6"/>
                </a:solidFill>
                <a:latin typeface="Century Gothic" panose="020B0502020202020204" pitchFamily="34" charset="0"/>
              </a:rPr>
              <a:t>By operationalizing resilience through interdisciplinary and integrated planning we are improving water quality, public health, the efficient use of resources, and ensuring responsible investments in our utilities.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70" y="2224842"/>
            <a:ext cx="2470808" cy="13589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071" y="236220"/>
            <a:ext cx="1393373" cy="975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7087" y="2750426"/>
            <a:ext cx="1831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6 Organizing Goals</a:t>
            </a:r>
          </a:p>
        </p:txBody>
      </p:sp>
    </p:spTree>
    <p:extLst>
      <p:ext uri="{BB962C8B-B14F-4D97-AF65-F5344CB8AC3E}">
        <p14:creationId xmlns:p14="http://schemas.microsoft.com/office/powerpoint/2010/main" val="71987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7"/>
            <a:ext cx="97738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0" y="643467"/>
            <a:ext cx="105612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6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1019</Words>
  <Application>Microsoft Office PowerPoint</Application>
  <PresentationFormat>Widescreen</PresentationFormat>
  <Paragraphs>207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Office Theme</vt:lpstr>
      <vt:lpstr>Strategic Action Plan 1.0</vt:lpstr>
      <vt:lpstr>How we got here   Board of Directors requested  development of strategic plan to guide resources and activity </vt:lpstr>
      <vt:lpstr>Purpose &amp; Guiding Principles</vt:lpstr>
      <vt:lpstr>PowerPoint Presentation</vt:lpstr>
      <vt:lpstr>Defined Qualities of a  Resilient Utility Mainstreaming resiliency into planning, design, construction, operations, and policy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Feedback</vt:lpstr>
      <vt:lpstr>How do we get started?  Committees</vt:lpstr>
      <vt:lpstr>Executive/ Nominating Committee Goal 1: Foster collaboration for integrated utility resilience planning and action</vt:lpstr>
      <vt:lpstr>Communications Committee Goal 1: Foster communications and community partnerships</vt:lpstr>
      <vt:lpstr>Sustainability Committee Goal 3: Advance the adoption of water and energy conservation, alternatives, stewardship, and resource recovery initiatives  </vt:lpstr>
      <vt:lpstr>Innovation Committee Goal 4: Provide leadership in measuring and benchmarking resilience</vt:lpstr>
      <vt:lpstr>Training Committee Goal 5: Build awareness and capacity to operationalize resilience</vt:lpstr>
      <vt:lpstr>Member Committee Goal 6: Provide an action-based and high value membership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Griner, Debbie (WASD)</dc:creator>
  <cp:lastModifiedBy>Griner, Debbie (WASD)</cp:lastModifiedBy>
  <cp:revision>63</cp:revision>
  <dcterms:created xsi:type="dcterms:W3CDTF">2018-06-20T22:22:14Z</dcterms:created>
  <dcterms:modified xsi:type="dcterms:W3CDTF">2019-09-30T15:15:35Z</dcterms:modified>
</cp:coreProperties>
</file>