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r>
              <a:rPr lang="en-US" altLang="ko-KR" sz="2400" b="1" dirty="0" smtClean="0"/>
              <a:t>2020</a:t>
            </a:r>
            <a:r>
              <a:rPr lang="ko-KR" altLang="en-US" sz="2400" b="1" dirty="0" smtClean="0"/>
              <a:t>년 상반기 </a:t>
            </a:r>
            <a:r>
              <a:rPr lang="ko-KR" altLang="en-US" sz="2400" b="1" dirty="0" err="1" smtClean="0"/>
              <a:t>화재건수</a:t>
            </a:r>
            <a:r>
              <a:rPr lang="ko-KR" altLang="en-US" sz="2400" b="1" dirty="0" smtClean="0"/>
              <a:t> 및 재산피해</a:t>
            </a:r>
            <a:endParaRPr lang="ko-KR" sz="2400" b="1" dirty="0"/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13500000" algn="br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화재건수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998-4123-91BC-F29FC60400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가스누출</c:v>
                </c:pt>
                <c:pt idx="1">
                  <c:v>교통사고</c:v>
                </c:pt>
                <c:pt idx="2">
                  <c:v>방화</c:v>
                </c:pt>
                <c:pt idx="3">
                  <c:v>방화의심</c:v>
                </c:pt>
                <c:pt idx="4">
                  <c:v>기타</c:v>
                </c:pt>
              </c:strCache>
            </c:strRef>
          </c:cat>
          <c:val>
            <c:numRef>
              <c:f>Sheet1!$B$2:$F$2</c:f>
              <c:numCache>
                <c:formatCode>_(* #,##0_);_(* \(#,##0\);_(* "-"_);_(@_)</c:formatCode>
                <c:ptCount val="5"/>
                <c:pt idx="0">
                  <c:v>76</c:v>
                </c:pt>
                <c:pt idx="1">
                  <c:v>229</c:v>
                </c:pt>
                <c:pt idx="2">
                  <c:v>208</c:v>
                </c:pt>
                <c:pt idx="3">
                  <c:v>210</c:v>
                </c:pt>
                <c:pt idx="4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8-4123-91BC-F29FC6040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711528"/>
        <c:axId val="41871316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재산피해(백만원)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가스누출</c:v>
                </c:pt>
                <c:pt idx="1">
                  <c:v>교통사고</c:v>
                </c:pt>
                <c:pt idx="2">
                  <c:v>방화</c:v>
                </c:pt>
                <c:pt idx="3">
                  <c:v>방화의심</c:v>
                </c:pt>
                <c:pt idx="4">
                  <c:v>기타</c:v>
                </c:pt>
              </c:strCache>
            </c:strRef>
          </c:cat>
          <c:val>
            <c:numRef>
              <c:f>Sheet1!$B$3:$F$3</c:f>
              <c:numCache>
                <c:formatCode>_(* #,##0_);_(* \(#,##0\);_(* "-"_);_(@_)</c:formatCode>
                <c:ptCount val="5"/>
                <c:pt idx="0">
                  <c:v>5076</c:v>
                </c:pt>
                <c:pt idx="1">
                  <c:v>2371</c:v>
                </c:pt>
                <c:pt idx="2">
                  <c:v>4405</c:v>
                </c:pt>
                <c:pt idx="3">
                  <c:v>2684</c:v>
                </c:pt>
                <c:pt idx="4">
                  <c:v>7328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8-4123-91BC-F29FC6040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8952424"/>
        <c:axId val="348953736"/>
      </c:lineChart>
      <c:catAx>
        <c:axId val="418711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8713168"/>
        <c:crosses val="autoZero"/>
        <c:auto val="1"/>
        <c:lblAlgn val="ctr"/>
        <c:lblOffset val="100"/>
        <c:noMultiLvlLbl val="0"/>
      </c:catAx>
      <c:valAx>
        <c:axId val="418713168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418711528"/>
        <c:crosses val="autoZero"/>
        <c:crossBetween val="between"/>
      </c:valAx>
      <c:valAx>
        <c:axId val="348953736"/>
        <c:scaling>
          <c:orientation val="minMax"/>
        </c:scaling>
        <c:delete val="0"/>
        <c:axPos val="r"/>
        <c:numFmt formatCode="#,##0_);[Red]\(#,##0\)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348952424"/>
        <c:crosses val="max"/>
        <c:crossBetween val="between"/>
        <c:majorUnit val="2000"/>
      </c:valAx>
      <c:catAx>
        <c:axId val="348952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8953736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돋움" panose="020B0600000101010101" pitchFamily="50" charset="-127"/>
          <a:ea typeface="돋움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4E12-2294-47F3-9F3E-78FD84FEEB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6D07B-96BA-48F7-909E-4804A3740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9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32D7-2147-40FD-B1A9-F6EE16A12AF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9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9CF9-0B7E-46E7-94E1-813E2E1D41CD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7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5EFA-F7A9-4F18-9458-1987EA107965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C5F5-C77B-4B0B-BF30-6F078FD8CA0C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B9AD-16A4-422E-A36D-526D0047E6D5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A241-903F-4268-918E-D7C2CD0F4FEF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913E-76AF-4A0B-90F8-1D67F4E612B6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A3F3-7025-4CDD-A2F8-0AFD0511EC7E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6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64BD-C269-4541-AA96-E0B4C066418A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0E20-AF5C-4687-A432-61A9C685B6E2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EE83-25B1-45F3-AD9C-B4F5C72332F5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6673-AE9E-4768-AB65-F3F508A243D8}" type="datetime1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C462-801A-4EA3-9024-1581C12EFD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십자형 6"/>
          <p:cNvSpPr/>
          <p:nvPr userDrawn="1"/>
        </p:nvSpPr>
        <p:spPr>
          <a:xfrm>
            <a:off x="0" y="708453"/>
            <a:ext cx="9906000" cy="680717"/>
          </a:xfrm>
          <a:prstGeom prst="plu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81038" y="0"/>
            <a:ext cx="8625332" cy="1389171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-4683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7B7B7D"/>
              </a:clrFrom>
              <a:clrTo>
                <a:srgbClr val="7B7B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5" y="6288061"/>
            <a:ext cx="1359717" cy="4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7B7B7D"/>
              </a:clrFrom>
              <a:clrTo>
                <a:srgbClr val="7B7B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643" y="67919"/>
            <a:ext cx="2109448" cy="6926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4305993" cy="6858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92338" y="3399905"/>
            <a:ext cx="7810346" cy="1221971"/>
          </a:xfrm>
          <a:prstGeom prst="rect">
            <a:avLst/>
          </a:prstGeom>
          <a:noFill/>
        </p:spPr>
        <p:txBody>
          <a:bodyPr wrap="square" rtlCol="0">
            <a:prstTxWarp prst="textDeflateTop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60007" dir="5400000" sy="-100000" algn="bl" rotWithShape="0"/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Fire Information</a:t>
            </a:r>
            <a:endParaRPr lang="ko-KR" altLang="en-US" b="1" dirty="0">
              <a:effectLst>
                <a:reflection blurRad="6350" stA="50000" endA="300" endPos="50000" dist="60007" dir="5400000" sy="-100000" algn="bl" rotWithShape="0"/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오각형 1"/>
          <p:cNvSpPr/>
          <p:nvPr/>
        </p:nvSpPr>
        <p:spPr>
          <a:xfrm>
            <a:off x="1775722" y="2718261"/>
            <a:ext cx="4458824" cy="2161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순서도: 화면 표시 2"/>
          <p:cNvSpPr/>
          <p:nvPr/>
        </p:nvSpPr>
        <p:spPr>
          <a:xfrm>
            <a:off x="1587731" y="2348345"/>
            <a:ext cx="914400" cy="58604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18" y="2247097"/>
            <a:ext cx="334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  <a:hlinkClick r:id="rId2" action="ppaction://hlinksldjump"/>
              </a:rPr>
              <a:t>화재 종류에 따른 분류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775722" y="3617230"/>
            <a:ext cx="4458824" cy="2161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순서도: 화면 표시 13"/>
          <p:cNvSpPr/>
          <p:nvPr/>
        </p:nvSpPr>
        <p:spPr>
          <a:xfrm>
            <a:off x="1587731" y="3247314"/>
            <a:ext cx="914400" cy="58604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3818" y="3146066"/>
            <a:ext cx="334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원인별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화재예방요령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오각형 15"/>
          <p:cNvSpPr/>
          <p:nvPr/>
        </p:nvSpPr>
        <p:spPr>
          <a:xfrm>
            <a:off x="1775722" y="4526004"/>
            <a:ext cx="4458824" cy="2161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순서도: 화면 표시 16"/>
          <p:cNvSpPr/>
          <p:nvPr/>
        </p:nvSpPr>
        <p:spPr>
          <a:xfrm>
            <a:off x="1587731" y="4156088"/>
            <a:ext cx="914400" cy="58604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3818" y="4054840"/>
            <a:ext cx="334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화재현황분석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오각형 18"/>
          <p:cNvSpPr/>
          <p:nvPr/>
        </p:nvSpPr>
        <p:spPr>
          <a:xfrm>
            <a:off x="1775722" y="5424973"/>
            <a:ext cx="4458824" cy="21613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순서도: 화면 표시 19"/>
          <p:cNvSpPr/>
          <p:nvPr/>
        </p:nvSpPr>
        <p:spPr>
          <a:xfrm>
            <a:off x="1587731" y="5055057"/>
            <a:ext cx="914400" cy="586047"/>
          </a:xfrm>
          <a:prstGeom prst="flowChartDispla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3818" y="4953809"/>
            <a:ext cx="334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소방시설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사용요령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8" t="1947" r="3951" b="68505"/>
          <a:stretch/>
        </p:blipFill>
        <p:spPr>
          <a:xfrm>
            <a:off x="6996113" y="2242959"/>
            <a:ext cx="1753986" cy="16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화재 종류에 따른 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4015047"/>
            <a:ext cx="8543925" cy="2161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대상에</a:t>
            </a: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따른 분류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건축물에 발생하는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건물화재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산림 또는 들에 발생하는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임야화재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자동차에 발생하는 차량화재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선박에 발생하는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선박화재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비행기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등에 발생하는 항공기 화재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3763" y="2101735"/>
            <a:ext cx="1981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원인별</a:t>
            </a:r>
            <a:r>
              <a:rPr lang="ko-KR" altLang="en-US" dirty="0" smtClean="0"/>
              <a:t> 화재예방요령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순서도: 지연 8"/>
          <p:cNvSpPr/>
          <p:nvPr/>
        </p:nvSpPr>
        <p:spPr>
          <a:xfrm flipH="1">
            <a:off x="594359" y="2576948"/>
            <a:ext cx="968428" cy="1839476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원인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순서도: 지연 16"/>
          <p:cNvSpPr/>
          <p:nvPr/>
        </p:nvSpPr>
        <p:spPr>
          <a:xfrm flipH="1">
            <a:off x="594359" y="4411699"/>
            <a:ext cx="968428" cy="1839476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예방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요령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1565167" y="1660166"/>
            <a:ext cx="2578208" cy="914400"/>
          </a:xfrm>
          <a:prstGeom prst="snipRoundRect">
            <a:avLst/>
          </a:prstGeom>
          <a:solidFill>
            <a:schemeClr val="accent4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사다리꼴 18"/>
          <p:cNvSpPr/>
          <p:nvPr/>
        </p:nvSpPr>
        <p:spPr>
          <a:xfrm>
            <a:off x="1562787" y="1660166"/>
            <a:ext cx="2580588" cy="914400"/>
          </a:xfrm>
          <a:prstGeom prst="trapezoid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가스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>
            <a:off x="4144453" y="1660166"/>
            <a:ext cx="2578208" cy="914400"/>
          </a:xfrm>
          <a:prstGeom prst="snipRoundRect">
            <a:avLst/>
          </a:prstGeom>
          <a:solidFill>
            <a:schemeClr val="accent4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사다리꼴 22"/>
          <p:cNvSpPr/>
          <p:nvPr/>
        </p:nvSpPr>
        <p:spPr>
          <a:xfrm>
            <a:off x="4142073" y="1660166"/>
            <a:ext cx="2580588" cy="914400"/>
          </a:xfrm>
          <a:prstGeom prst="trapezoid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한쪽 모서리는 잘리고 다른 쪽 모서리는 둥근 사각형 24"/>
          <p:cNvSpPr/>
          <p:nvPr/>
        </p:nvSpPr>
        <p:spPr>
          <a:xfrm>
            <a:off x="6723735" y="1660166"/>
            <a:ext cx="2578208" cy="914400"/>
          </a:xfrm>
          <a:prstGeom prst="snipRoundRect">
            <a:avLst/>
          </a:prstGeom>
          <a:solidFill>
            <a:schemeClr val="accent4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사다리꼴 25"/>
          <p:cNvSpPr/>
          <p:nvPr/>
        </p:nvSpPr>
        <p:spPr>
          <a:xfrm>
            <a:off x="6721355" y="1660166"/>
            <a:ext cx="2580588" cy="914400"/>
          </a:xfrm>
          <a:prstGeom prst="trapezoid">
            <a:avLst/>
          </a:prstGeom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담뱃불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035395"/>
              </p:ext>
            </p:extLst>
          </p:nvPr>
        </p:nvGraphicFramePr>
        <p:xfrm>
          <a:off x="1570412" y="2576949"/>
          <a:ext cx="7739151" cy="367422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79717">
                  <a:extLst>
                    <a:ext uri="{9D8B030D-6E8A-4147-A177-3AD203B41FA5}">
                      <a16:colId xmlns:a16="http://schemas.microsoft.com/office/drawing/2014/main" val="3950627734"/>
                    </a:ext>
                  </a:extLst>
                </a:gridCol>
                <a:gridCol w="2579717">
                  <a:extLst>
                    <a:ext uri="{9D8B030D-6E8A-4147-A177-3AD203B41FA5}">
                      <a16:colId xmlns:a16="http://schemas.microsoft.com/office/drawing/2014/main" val="2256239629"/>
                    </a:ext>
                  </a:extLst>
                </a:gridCol>
                <a:gridCol w="2579717">
                  <a:extLst>
                    <a:ext uri="{9D8B030D-6E8A-4147-A177-3AD203B41FA5}">
                      <a16:colId xmlns:a16="http://schemas.microsoft.com/office/drawing/2014/main" val="1512121735"/>
                    </a:ext>
                  </a:extLst>
                </a:gridCol>
              </a:tblGrid>
              <a:tr h="1837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용기밸브의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오조작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잔량 가스처리 미숙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가스충전 중 누설 폭발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전선의 합선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전류에 의한 발화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무심코 버린 담배꽁초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발화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불씨를 끄지 않은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담배꽁초 휴지통에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버려서 발화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35580"/>
                  </a:ext>
                </a:extLst>
              </a:tr>
              <a:tr h="1837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점화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코크와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밸브 잠금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배관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호슨 수시 점검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차단기 정격 용량 제품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누전 차단기 설치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기기 사용 후 플러그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뽑기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장소에서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흡연하며 인화성이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있는 장소는 금연구역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/>
                      </a:r>
                      <a:b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표시판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설치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29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화재현황분석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425669"/>
              </p:ext>
            </p:extLst>
          </p:nvPr>
        </p:nvGraphicFramePr>
        <p:xfrm>
          <a:off x="681038" y="1825625"/>
          <a:ext cx="85439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모서리가 둥근 사각형 설명선 12"/>
          <p:cNvSpPr/>
          <p:nvPr/>
        </p:nvSpPr>
        <p:spPr>
          <a:xfrm>
            <a:off x="2975956" y="2610196"/>
            <a:ext cx="1263534" cy="465513"/>
          </a:xfrm>
          <a:prstGeom prst="wedgeRoundRectCallout">
            <a:avLst>
              <a:gd name="adj1" fmla="val -49739"/>
              <a:gd name="adj2" fmla="val 8650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건수 적용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0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C462-801A-4EA3-9024-1581C12EFD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91</Words>
  <Application>Microsoft Office PowerPoint</Application>
  <PresentationFormat>A4 용지(210x297mm)</PresentationFormat>
  <Paragraphs>37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화재 종류에 따른 분류</vt:lpstr>
      <vt:lpstr>2. 원인별 화재예방요령</vt:lpstr>
      <vt:lpstr>3. 화재현황분석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강동여성인력개발센터</dc:creator>
  <cp:lastModifiedBy>강동여성인력개발센터</cp:lastModifiedBy>
  <cp:revision>50</cp:revision>
  <dcterms:created xsi:type="dcterms:W3CDTF">2023-02-14T00:51:04Z</dcterms:created>
  <dcterms:modified xsi:type="dcterms:W3CDTF">2023-02-17T00:42:57Z</dcterms:modified>
</cp:coreProperties>
</file>