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gif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738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r>
              <a:rPr lang="en-US" altLang="ko-KR" sz="2400" b="1" dirty="0" smtClean="0"/>
              <a:t>2019</a:t>
            </a:r>
            <a:r>
              <a:rPr lang="ko-KR" altLang="en-US" sz="2400" b="1" dirty="0" smtClean="0"/>
              <a:t>년 지역별 도시개발사업 현황</a:t>
            </a:r>
            <a:endParaRPr lang="ko-KR" sz="2400" b="1" dirty="0"/>
          </a:p>
        </c:rich>
      </c:tx>
      <c:overlay val="0"/>
      <c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개소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9D9-4682-A2E2-CAB226CE99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대전</c:v>
                </c:pt>
                <c:pt idx="1">
                  <c:v>광주</c:v>
                </c:pt>
                <c:pt idx="2">
                  <c:v>울산</c:v>
                </c:pt>
                <c:pt idx="3">
                  <c:v>강원</c:v>
                </c:pt>
                <c:pt idx="4">
                  <c:v>충북</c:v>
                </c:pt>
              </c:strCache>
            </c:strRef>
          </c:cat>
          <c:val>
            <c:numRef>
              <c:f>Sheet1!$B$2:$F$2</c:f>
              <c:numCache>
                <c:formatCode>#,##0_ </c:formatCode>
                <c:ptCount val="5"/>
                <c:pt idx="0">
                  <c:v>16</c:v>
                </c:pt>
                <c:pt idx="1">
                  <c:v>14</c:v>
                </c:pt>
                <c:pt idx="2">
                  <c:v>13</c:v>
                </c:pt>
                <c:pt idx="3">
                  <c:v>20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D9-4682-A2E2-CAB226CE9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9443800"/>
        <c:axId val="409448064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면적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대전</c:v>
                </c:pt>
                <c:pt idx="1">
                  <c:v>광주</c:v>
                </c:pt>
                <c:pt idx="2">
                  <c:v>울산</c:v>
                </c:pt>
                <c:pt idx="3">
                  <c:v>강원</c:v>
                </c:pt>
                <c:pt idx="4">
                  <c:v>충북</c:v>
                </c:pt>
              </c:strCache>
            </c:strRef>
          </c:cat>
          <c:val>
            <c:numRef>
              <c:f>Sheet1!$B$3:$F$3</c:f>
              <c:numCache>
                <c:formatCode>#,##0_ </c:formatCode>
                <c:ptCount val="5"/>
                <c:pt idx="0">
                  <c:v>5239</c:v>
                </c:pt>
                <c:pt idx="1">
                  <c:v>2301</c:v>
                </c:pt>
                <c:pt idx="2">
                  <c:v>5104</c:v>
                </c:pt>
                <c:pt idx="3">
                  <c:v>2323</c:v>
                </c:pt>
                <c:pt idx="4">
                  <c:v>4255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D9-4682-A2E2-CAB226CE9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9891320"/>
        <c:axId val="419889680"/>
      </c:lineChart>
      <c:catAx>
        <c:axId val="409443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409448064"/>
        <c:crosses val="autoZero"/>
        <c:auto val="1"/>
        <c:lblAlgn val="ctr"/>
        <c:lblOffset val="100"/>
        <c:noMultiLvlLbl val="0"/>
      </c:catAx>
      <c:valAx>
        <c:axId val="409448064"/>
        <c:scaling>
          <c:orientation val="minMax"/>
        </c:scaling>
        <c:delete val="0"/>
        <c:axPos val="l"/>
        <c:numFmt formatCode="#,##0_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409443800"/>
        <c:crosses val="autoZero"/>
        <c:crossBetween val="between"/>
      </c:valAx>
      <c:valAx>
        <c:axId val="419889680"/>
        <c:scaling>
          <c:orientation val="minMax"/>
        </c:scaling>
        <c:delete val="0"/>
        <c:axPos val="r"/>
        <c:numFmt formatCode="#,##0_);[Red]\(#,##0\)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419891320"/>
        <c:crosses val="max"/>
        <c:crossBetween val="between"/>
        <c:majorUnit val="2000"/>
      </c:valAx>
      <c:catAx>
        <c:axId val="4198913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988968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rgbClr val="FFFF00"/>
    </a:solidFill>
    <a:ln>
      <a:solidFill>
        <a:schemeClr val="tx1"/>
      </a:solidFill>
    </a:ln>
    <a:effectLst/>
  </c:spPr>
  <c:txPr>
    <a:bodyPr/>
    <a:lstStyle/>
    <a:p>
      <a:pPr>
        <a:defRPr sz="1600">
          <a:latin typeface="돋움" panose="020B0600000101010101" pitchFamily="50" charset="-127"/>
          <a:ea typeface="돋움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3EF58-862E-44BC-8161-B2225E51D2DC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15D92-3E26-4030-917E-0B447C8BD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39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C321-4CD9-4AEC-A02F-D1C0CBFC9B8F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D64D-6828-4922-BB8C-3363CB39B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2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C657-267C-483C-96EA-E8776226843C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D64D-6828-4922-BB8C-3363CB39B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7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D1F4-DA66-46B9-96CB-08867DCE7EBC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D64D-6828-4922-BB8C-3363CB39B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43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9688-C629-405C-8FE1-7A5172B76369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D64D-6828-4922-BB8C-3363CB39B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8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4241-0BF4-461A-B4D9-58566CB6A095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D64D-6828-4922-BB8C-3363CB39B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9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C705-3BD5-479C-AFE1-1269668045BD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D64D-6828-4922-BB8C-3363CB39B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22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59-A6C5-4135-9FB7-BFD2B000DB21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D64D-6828-4922-BB8C-3363CB39B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67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EA1-7559-4FA1-9F6B-E2A8A391232C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D64D-6828-4922-BB8C-3363CB39B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86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5DE-E763-42BE-836E-D973F1DAA2CF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D64D-6828-4922-BB8C-3363CB39B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16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665D-69DE-48BD-A9F0-14F09553AE97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D64D-6828-4922-BB8C-3363CB39B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8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8A0A-26D8-4DA4-ADCE-8BA03C3170A4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D64D-6828-4922-BB8C-3363CB39B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5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C4C4D-ADD4-49C4-BE75-1D38EAE03D31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56360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D64D-6828-4922-BB8C-3363CB39B1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다리꼴 6"/>
          <p:cNvSpPr/>
          <p:nvPr userDrawn="1"/>
        </p:nvSpPr>
        <p:spPr>
          <a:xfrm>
            <a:off x="0" y="743488"/>
            <a:ext cx="9906000" cy="572568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대각선 방향의 모서리가 잘린 사각형 7"/>
          <p:cNvSpPr/>
          <p:nvPr userDrawn="1"/>
        </p:nvSpPr>
        <p:spPr>
          <a:xfrm flipH="1">
            <a:off x="681035" y="0"/>
            <a:ext cx="8543925" cy="1314675"/>
          </a:xfrm>
          <a:prstGeom prst="snip2Diag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-1088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7C7C7E"/>
              </a:clrFrom>
              <a:clrTo>
                <a:srgbClr val="7C7C7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1" y="6225165"/>
            <a:ext cx="1406750" cy="46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2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7C7C7E"/>
              </a:clrFrom>
              <a:clrTo>
                <a:srgbClr val="7C7C7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217" y="5332576"/>
            <a:ext cx="2589565" cy="85030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9906000" cy="2485506"/>
          </a:xfrm>
          <a:prstGeom prst="rect">
            <a:avLst/>
          </a:prstGeom>
          <a:blipFill dpi="0"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12917" y="2485506"/>
            <a:ext cx="7090756" cy="1521229"/>
          </a:xfrm>
          <a:prstGeom prst="rect">
            <a:avLst/>
          </a:prstGeom>
          <a:noFill/>
        </p:spPr>
        <p:txBody>
          <a:bodyPr wrap="square" rtlCol="0">
            <a:prstTxWarp prst="textChevron">
              <a:avLst/>
            </a:prstTxWarp>
            <a:spAutoFit/>
          </a:bodyPr>
          <a:lstStyle/>
          <a:p>
            <a:r>
              <a:rPr lang="en-US" altLang="ko-KR" b="1" dirty="0" smtClean="0">
                <a:effectLst>
                  <a:reflection blurRad="6350" stA="50000" endA="300" endPos="50000" dist="60007" dir="5400000" sy="-100000" algn="bl" rotWithShape="0"/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Urban Development</a:t>
            </a:r>
            <a:endParaRPr lang="ko-KR" altLang="en-US" b="1" dirty="0">
              <a:effectLst>
                <a:reflection blurRad="6350" stA="50000" endA="300" endPos="50000" dist="60007" dir="5400000" sy="-100000" algn="bl" rotWithShape="0"/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1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D64D-6828-4922-BB8C-3363CB39B1E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오각형 1"/>
          <p:cNvSpPr/>
          <p:nvPr/>
        </p:nvSpPr>
        <p:spPr>
          <a:xfrm>
            <a:off x="1911927" y="2448404"/>
            <a:ext cx="4605251" cy="26154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육각형 2"/>
          <p:cNvSpPr/>
          <p:nvPr/>
        </p:nvSpPr>
        <p:spPr>
          <a:xfrm>
            <a:off x="1255223" y="1837111"/>
            <a:ext cx="1172094" cy="872836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7312" y="1911925"/>
            <a:ext cx="405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hlinkClick r:id="rId2" action="ppaction://hlinksldjump"/>
              </a:rPr>
              <a:t>도시개발의 의미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오각형 15"/>
          <p:cNvSpPr/>
          <p:nvPr/>
        </p:nvSpPr>
        <p:spPr>
          <a:xfrm>
            <a:off x="1911927" y="3536104"/>
            <a:ext cx="4605251" cy="26154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육각형 16"/>
          <p:cNvSpPr/>
          <p:nvPr/>
        </p:nvSpPr>
        <p:spPr>
          <a:xfrm>
            <a:off x="1255223" y="2924811"/>
            <a:ext cx="1172094" cy="872836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27312" y="2999625"/>
            <a:ext cx="405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유사 개발사업과의 차이점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오각형 18"/>
          <p:cNvSpPr/>
          <p:nvPr/>
        </p:nvSpPr>
        <p:spPr>
          <a:xfrm>
            <a:off x="1911927" y="4623804"/>
            <a:ext cx="4605251" cy="26154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육각형 19"/>
          <p:cNvSpPr/>
          <p:nvPr/>
        </p:nvSpPr>
        <p:spPr>
          <a:xfrm>
            <a:off x="1255223" y="4012511"/>
            <a:ext cx="1172094" cy="872836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7312" y="4087325"/>
            <a:ext cx="405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지역별 도시개발사업 현황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오각형 21"/>
          <p:cNvSpPr/>
          <p:nvPr/>
        </p:nvSpPr>
        <p:spPr>
          <a:xfrm>
            <a:off x="1911927" y="5711504"/>
            <a:ext cx="4605251" cy="26154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육각형 22"/>
          <p:cNvSpPr/>
          <p:nvPr/>
        </p:nvSpPr>
        <p:spPr>
          <a:xfrm>
            <a:off x="1255223" y="5100211"/>
            <a:ext cx="1172094" cy="872836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7312" y="5175025"/>
            <a:ext cx="405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도시개발사업 수립 절차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1" t="2372" r="2985" b="69246"/>
          <a:stretch/>
        </p:blipFill>
        <p:spPr>
          <a:xfrm>
            <a:off x="7173882" y="2091614"/>
            <a:ext cx="1916352" cy="166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도시개발의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7" y="3915295"/>
            <a:ext cx="8543925" cy="21452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4"/>
              </a:buBlip>
            </a:pP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도시개발사업의 의미</a:t>
            </a:r>
            <a:endParaRPr lang="en-US" altLang="ko-KR" sz="24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주거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상업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산업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생태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문화 및 복지 등의 기능을 가진 단지를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조성하기 위하여 시행하는 사업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토지의 이용 효율화 및 쾌적한 환경 조성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D64D-6828-4922-BB8C-3363CB39B1EE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동영상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362305" y="1952105"/>
            <a:ext cx="1981200" cy="1524000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81037" y="1610443"/>
            <a:ext cx="8662468" cy="2145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Blip>
                <a:blip r:embed="rId4"/>
              </a:buBlip>
            </a:pPr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Urban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Urban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주거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상업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산업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생태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문화 및 복지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등의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기능을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가진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단지를 조성하기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위하여 시행하는 사업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86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7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유사 개발사업과의 차이점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D64D-6828-4922-BB8C-3363CB39B1E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육각형 5"/>
          <p:cNvSpPr/>
          <p:nvPr/>
        </p:nvSpPr>
        <p:spPr>
          <a:xfrm>
            <a:off x="376151" y="2468878"/>
            <a:ext cx="1907771" cy="1188721"/>
          </a:xfrm>
          <a:prstGeom prst="hexagon">
            <a:avLst>
              <a:gd name="adj" fmla="val 41312"/>
              <a:gd name="vf" fmla="val 11547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사업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목적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육각형 6"/>
          <p:cNvSpPr/>
          <p:nvPr/>
        </p:nvSpPr>
        <p:spPr>
          <a:xfrm>
            <a:off x="376151" y="3662362"/>
            <a:ext cx="1907771" cy="1188721"/>
          </a:xfrm>
          <a:prstGeom prst="hexagon">
            <a:avLst>
              <a:gd name="adj" fmla="val 41312"/>
              <a:gd name="vf" fmla="val 11547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사업</a:t>
            </a:r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방식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육각형 7"/>
          <p:cNvSpPr/>
          <p:nvPr/>
        </p:nvSpPr>
        <p:spPr>
          <a:xfrm>
            <a:off x="376151" y="4863551"/>
            <a:ext cx="1907771" cy="1188721"/>
          </a:xfrm>
          <a:prstGeom prst="hexagon">
            <a:avLst>
              <a:gd name="adj" fmla="val 41312"/>
              <a:gd name="vf" fmla="val 11547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상위</a:t>
            </a:r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계획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6800503" y="1596044"/>
            <a:ext cx="2685011" cy="982056"/>
          </a:xfrm>
          <a:prstGeom prst="snip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정오각형 9"/>
          <p:cNvSpPr/>
          <p:nvPr/>
        </p:nvSpPr>
        <p:spPr>
          <a:xfrm>
            <a:off x="6800503" y="1596044"/>
            <a:ext cx="2685011" cy="982056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도시정비사업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한쪽 모서리가 잘린 사각형 10"/>
          <p:cNvSpPr/>
          <p:nvPr/>
        </p:nvSpPr>
        <p:spPr>
          <a:xfrm>
            <a:off x="4115491" y="1596044"/>
            <a:ext cx="2685011" cy="982056"/>
          </a:xfrm>
          <a:prstGeom prst="snip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정오각형 11"/>
          <p:cNvSpPr/>
          <p:nvPr/>
        </p:nvSpPr>
        <p:spPr>
          <a:xfrm>
            <a:off x="4115491" y="1596044"/>
            <a:ext cx="2685011" cy="982056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택지개발사업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1430481" y="1596044"/>
            <a:ext cx="2685011" cy="982056"/>
          </a:xfrm>
          <a:prstGeom prst="snip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정오각형 13"/>
          <p:cNvSpPr/>
          <p:nvPr/>
        </p:nvSpPr>
        <p:spPr>
          <a:xfrm>
            <a:off x="1430481" y="1596044"/>
            <a:ext cx="2685011" cy="982056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도시개발사업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582725"/>
              </p:ext>
            </p:extLst>
          </p:nvPr>
        </p:nvGraphicFramePr>
        <p:xfrm>
          <a:off x="1438102" y="2468879"/>
          <a:ext cx="8055033" cy="359109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685011">
                  <a:extLst>
                    <a:ext uri="{9D8B030D-6E8A-4147-A177-3AD203B41FA5}">
                      <a16:colId xmlns:a16="http://schemas.microsoft.com/office/drawing/2014/main" val="2040134401"/>
                    </a:ext>
                  </a:extLst>
                </a:gridCol>
                <a:gridCol w="2685011">
                  <a:extLst>
                    <a:ext uri="{9D8B030D-6E8A-4147-A177-3AD203B41FA5}">
                      <a16:colId xmlns:a16="http://schemas.microsoft.com/office/drawing/2014/main" val="2120239910"/>
                    </a:ext>
                  </a:extLst>
                </a:gridCol>
                <a:gridCol w="2685011">
                  <a:extLst>
                    <a:ext uri="{9D8B030D-6E8A-4147-A177-3AD203B41FA5}">
                      <a16:colId xmlns:a16="http://schemas.microsoft.com/office/drawing/2014/main" val="3333875609"/>
                    </a:ext>
                  </a:extLst>
                </a:gridCol>
              </a:tblGrid>
              <a:tr h="1197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다양한 용도 및 기능의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단지나 시가지 조성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특별법의 지위로서 주택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공급을 목적으로 도시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외곽의 신도시 개발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주거지 정비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재개발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재건축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743805"/>
                  </a:ext>
                </a:extLst>
              </a:tr>
              <a:tr h="1197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수용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환지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혼용 방식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 선택</a:t>
                      </a:r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수용 방식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관리처분</a:t>
                      </a:r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029981"/>
                  </a:ext>
                </a:extLst>
              </a:tr>
              <a:tr h="1197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도시기본계획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주택종합계획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정비기본계획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23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3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지역별 도시개발사업 현황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446673"/>
              </p:ext>
            </p:extLst>
          </p:nvPr>
        </p:nvGraphicFramePr>
        <p:xfrm>
          <a:off x="681038" y="1825625"/>
          <a:ext cx="85439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D64D-6828-4922-BB8C-3363CB39B1E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833063" y="2576945"/>
            <a:ext cx="1296785" cy="357447"/>
          </a:xfrm>
          <a:prstGeom prst="wedgeRoundRectCallout">
            <a:avLst>
              <a:gd name="adj1" fmla="val -65705"/>
              <a:gd name="adj2" fmla="val -261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실적높음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63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D64D-6828-4922-BB8C-3363CB39B1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3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106</Words>
  <Application>Microsoft Office PowerPoint</Application>
  <PresentationFormat>A4 용지(210x297mm)</PresentationFormat>
  <Paragraphs>42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궁서</vt:lpstr>
      <vt:lpstr>돋움</vt:lpstr>
      <vt:lpstr>맑은 고딕</vt:lpstr>
      <vt:lpstr>Arial</vt:lpstr>
      <vt:lpstr>Calibri</vt:lpstr>
      <vt:lpstr>Wingdings</vt:lpstr>
      <vt:lpstr>Office 테마</vt:lpstr>
      <vt:lpstr>PowerPoint 프레젠테이션</vt:lpstr>
      <vt:lpstr>목차</vt:lpstr>
      <vt:lpstr>1. 도시개발의 의미</vt:lpstr>
      <vt:lpstr>2. 유사 개발사업과의 차이점</vt:lpstr>
      <vt:lpstr>3. 지역별 도시개발사업 현황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강동여성인력개발센터</dc:creator>
  <cp:lastModifiedBy>강동여성인력개발센터</cp:lastModifiedBy>
  <cp:revision>39</cp:revision>
  <dcterms:created xsi:type="dcterms:W3CDTF">2023-02-14T01:19:48Z</dcterms:created>
  <dcterms:modified xsi:type="dcterms:W3CDTF">2023-02-17T01:33:56Z</dcterms:modified>
</cp:coreProperties>
</file>