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7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r>
              <a:rPr lang="ko-KR" altLang="en-US" sz="24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국내</a:t>
            </a:r>
            <a:r>
              <a:rPr lang="en-US" altLang="ko-KR" sz="2400" b="1" baseline="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b="1" baseline="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수소차</a:t>
            </a:r>
            <a:r>
              <a:rPr lang="ko-KR" altLang="en-US" sz="2400" b="1" baseline="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등록 현황</a:t>
            </a:r>
            <a:endParaRPr lang="ko-KR" sz="24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자동차 총 등록대수(백만대)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DAE-443F-8771-3F94EB1A34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Sheet1!$B$2:$F$2</c:f>
              <c:numCache>
                <c:formatCode>#,##0_ </c:formatCode>
                <c:ptCount val="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E-443F-8771-3F94EB1A3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204536"/>
        <c:axId val="41920486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수소차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Sheet1!$B$3:$F$3</c:f>
              <c:numCache>
                <c:formatCode>#,##0_ </c:formatCode>
                <c:ptCount val="5"/>
                <c:pt idx="0">
                  <c:v>87</c:v>
                </c:pt>
                <c:pt idx="1">
                  <c:v>170</c:v>
                </c:pt>
                <c:pt idx="2">
                  <c:v>893</c:v>
                </c:pt>
                <c:pt idx="3">
                  <c:v>5083</c:v>
                </c:pt>
                <c:pt idx="4">
                  <c:v>7682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AE-443F-8771-3F94EB1A3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517168"/>
        <c:axId val="351516512"/>
      </c:lineChart>
      <c:catAx>
        <c:axId val="41920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9204864"/>
        <c:crosses val="autoZero"/>
        <c:auto val="1"/>
        <c:lblAlgn val="ctr"/>
        <c:lblOffset val="100"/>
        <c:noMultiLvlLbl val="0"/>
      </c:catAx>
      <c:valAx>
        <c:axId val="419204864"/>
        <c:scaling>
          <c:orientation val="minMax"/>
          <c:min val="19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9204536"/>
        <c:crosses val="autoZero"/>
        <c:crossBetween val="between"/>
      </c:valAx>
      <c:valAx>
        <c:axId val="351516512"/>
        <c:scaling>
          <c:orientation val="minMax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351517168"/>
        <c:crosses val="max"/>
        <c:crossBetween val="between"/>
      </c:valAx>
      <c:catAx>
        <c:axId val="351517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5165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A382-1476-4D53-903E-D90255938E8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50C87B-25A0-452D-B42C-4F262EE96C08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연료</a:t>
          </a:r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극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D31DE46-08E8-465A-863C-15B0D1CFBA1B}" type="parTrans" cxnId="{422E7D5C-4C32-45BD-B79A-D39C2A30CF1A}">
      <dgm:prSet/>
      <dgm:spPr/>
      <dgm:t>
        <a:bodyPr/>
        <a:lstStyle/>
        <a:p>
          <a:pPr latinLnBrk="1"/>
          <a:endParaRPr lang="ko-KR" altLang="en-US"/>
        </a:p>
      </dgm:t>
    </dgm:pt>
    <dgm:pt modelId="{54C51E52-6E28-4D86-A9C8-80CFF6978692}" type="sibTrans" cxnId="{422E7D5C-4C32-45BD-B79A-D39C2A30CF1A}">
      <dgm:prSet/>
      <dgm:spPr/>
      <dgm:t>
        <a:bodyPr/>
        <a:lstStyle/>
        <a:p>
          <a:pPr latinLnBrk="1"/>
          <a:endParaRPr lang="ko-KR" altLang="en-US"/>
        </a:p>
      </dgm:t>
    </dgm:pt>
    <dgm:pt modelId="{305E914B-5E07-40F0-8142-E926FC8D2EC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전해</a:t>
          </a:r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질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C1AFEA8-ABAB-4E1F-B109-29839C059B1A}" type="parTrans" cxnId="{7C82EFA2-5883-4CB2-8940-8C3D212F6931}">
      <dgm:prSet/>
      <dgm:spPr/>
      <dgm:t>
        <a:bodyPr/>
        <a:lstStyle/>
        <a:p>
          <a:pPr latinLnBrk="1"/>
          <a:endParaRPr lang="ko-KR" altLang="en-US"/>
        </a:p>
      </dgm:t>
    </dgm:pt>
    <dgm:pt modelId="{CC05C705-8C5C-4716-87C2-09778EEA320C}" type="sibTrans" cxnId="{7C82EFA2-5883-4CB2-8940-8C3D212F6931}">
      <dgm:prSet/>
      <dgm:spPr/>
      <dgm:t>
        <a:bodyPr/>
        <a:lstStyle/>
        <a:p>
          <a:pPr latinLnBrk="1"/>
          <a:endParaRPr lang="ko-KR" altLang="en-US"/>
        </a:p>
      </dgm:t>
    </dgm:pt>
    <dgm:pt modelId="{2B50BFCD-68D8-4557-9310-34F098D91188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공기</a:t>
          </a:r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극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7A507BE-7D73-45B1-AE78-7AC7C031A813}" type="parTrans" cxnId="{C210AF88-84A3-4F94-BBBF-769DB85D251E}">
      <dgm:prSet/>
      <dgm:spPr/>
      <dgm:t>
        <a:bodyPr/>
        <a:lstStyle/>
        <a:p>
          <a:pPr latinLnBrk="1"/>
          <a:endParaRPr lang="ko-KR" altLang="en-US"/>
        </a:p>
      </dgm:t>
    </dgm:pt>
    <dgm:pt modelId="{EFD1CD8F-8098-4B2C-BCA0-DFD360D7D0EA}" type="sibTrans" cxnId="{C210AF88-84A3-4F94-BBBF-769DB85D251E}">
      <dgm:prSet/>
      <dgm:spPr/>
      <dgm:t>
        <a:bodyPr/>
        <a:lstStyle/>
        <a:p>
          <a:pPr latinLnBrk="1"/>
          <a:endParaRPr lang="ko-KR" altLang="en-US"/>
        </a:p>
      </dgm:t>
    </dgm:pt>
    <dgm:pt modelId="{DB22C20A-7862-421E-A18E-2FE319A35984}" type="pres">
      <dgm:prSet presAssocID="{5733A382-1476-4D53-903E-D90255938E8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978B80-957D-4408-BC2B-10B250C372ED}" type="pres">
      <dgm:prSet presAssocID="{D750C87B-25A0-452D-B42C-4F262EE96C08}" presName="Accent1" presStyleCnt="0"/>
      <dgm:spPr/>
    </dgm:pt>
    <dgm:pt modelId="{E2D2E5F9-E719-4304-93BE-1B8E8C59654F}" type="pres">
      <dgm:prSet presAssocID="{D750C87B-25A0-452D-B42C-4F262EE96C08}" presName="Accent" presStyleLbl="node1" presStyleIdx="0" presStyleCnt="3"/>
      <dgm:spPr/>
    </dgm:pt>
    <dgm:pt modelId="{9E2EE9C0-4894-4525-B185-17ABB2940D03}" type="pres">
      <dgm:prSet presAssocID="{D750C87B-25A0-452D-B42C-4F262EE96C0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4C993-E06E-45B3-8309-89BF593CB25C}" type="pres">
      <dgm:prSet presAssocID="{305E914B-5E07-40F0-8142-E926FC8D2ECE}" presName="Accent2" presStyleCnt="0"/>
      <dgm:spPr/>
    </dgm:pt>
    <dgm:pt modelId="{A7EB6766-6C7B-4802-AA28-FC57D8D9AB18}" type="pres">
      <dgm:prSet presAssocID="{305E914B-5E07-40F0-8142-E926FC8D2ECE}" presName="Accent" presStyleLbl="node1" presStyleIdx="1" presStyleCnt="3"/>
      <dgm:spPr/>
    </dgm:pt>
    <dgm:pt modelId="{D2412FC4-0CCE-4DC0-80B4-4DC177D88DC4}" type="pres">
      <dgm:prSet presAssocID="{305E914B-5E07-40F0-8142-E926FC8D2EC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1F42D1-D7D6-4313-9823-A712C2A1966A}" type="pres">
      <dgm:prSet presAssocID="{2B50BFCD-68D8-4557-9310-34F098D91188}" presName="Accent3" presStyleCnt="0"/>
      <dgm:spPr/>
    </dgm:pt>
    <dgm:pt modelId="{90BB9DAE-0DAE-453E-A3DA-BC8BDA8B4468}" type="pres">
      <dgm:prSet presAssocID="{2B50BFCD-68D8-4557-9310-34F098D91188}" presName="Accent" presStyleLbl="node1" presStyleIdx="2" presStyleCnt="3"/>
      <dgm:spPr/>
    </dgm:pt>
    <dgm:pt modelId="{070BC8FE-61E4-4A5B-88C4-4962EF5776B6}" type="pres">
      <dgm:prSet presAssocID="{2B50BFCD-68D8-4557-9310-34F098D9118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210AF88-84A3-4F94-BBBF-769DB85D251E}" srcId="{5733A382-1476-4D53-903E-D90255938E84}" destId="{2B50BFCD-68D8-4557-9310-34F098D91188}" srcOrd="2" destOrd="0" parTransId="{A7A507BE-7D73-45B1-AE78-7AC7C031A813}" sibTransId="{EFD1CD8F-8098-4B2C-BCA0-DFD360D7D0EA}"/>
    <dgm:cxn modelId="{29A49080-D253-4D07-B3E7-291AC05897E1}" type="presOf" srcId="{D750C87B-25A0-452D-B42C-4F262EE96C08}" destId="{9E2EE9C0-4894-4525-B185-17ABB2940D03}" srcOrd="0" destOrd="0" presId="urn:microsoft.com/office/officeart/2009/layout/CircleArrowProcess"/>
    <dgm:cxn modelId="{72446409-6611-4F75-8627-A7EB71376F72}" type="presOf" srcId="{5733A382-1476-4D53-903E-D90255938E84}" destId="{DB22C20A-7862-421E-A18E-2FE319A35984}" srcOrd="0" destOrd="0" presId="urn:microsoft.com/office/officeart/2009/layout/CircleArrowProcess"/>
    <dgm:cxn modelId="{E01B4BE4-FA52-481D-BEE5-6960F4AE7920}" type="presOf" srcId="{2B50BFCD-68D8-4557-9310-34F098D91188}" destId="{070BC8FE-61E4-4A5B-88C4-4962EF5776B6}" srcOrd="0" destOrd="0" presId="urn:microsoft.com/office/officeart/2009/layout/CircleArrowProcess"/>
    <dgm:cxn modelId="{422E7D5C-4C32-45BD-B79A-D39C2A30CF1A}" srcId="{5733A382-1476-4D53-903E-D90255938E84}" destId="{D750C87B-25A0-452D-B42C-4F262EE96C08}" srcOrd="0" destOrd="0" parTransId="{6D31DE46-08E8-465A-863C-15B0D1CFBA1B}" sibTransId="{54C51E52-6E28-4D86-A9C8-80CFF6978692}"/>
    <dgm:cxn modelId="{EEBAE074-9E5E-407D-AC27-4A6E3E5B4F6C}" type="presOf" srcId="{305E914B-5E07-40F0-8142-E926FC8D2ECE}" destId="{D2412FC4-0CCE-4DC0-80B4-4DC177D88DC4}" srcOrd="0" destOrd="0" presId="urn:microsoft.com/office/officeart/2009/layout/CircleArrowProcess"/>
    <dgm:cxn modelId="{7C82EFA2-5883-4CB2-8940-8C3D212F6931}" srcId="{5733A382-1476-4D53-903E-D90255938E84}" destId="{305E914B-5E07-40F0-8142-E926FC8D2ECE}" srcOrd="1" destOrd="0" parTransId="{5C1AFEA8-ABAB-4E1F-B109-29839C059B1A}" sibTransId="{CC05C705-8C5C-4716-87C2-09778EEA320C}"/>
    <dgm:cxn modelId="{1719F87A-4128-48C6-B4BE-AEBD6211949D}" type="presParOf" srcId="{DB22C20A-7862-421E-A18E-2FE319A35984}" destId="{E7978B80-957D-4408-BC2B-10B250C372ED}" srcOrd="0" destOrd="0" presId="urn:microsoft.com/office/officeart/2009/layout/CircleArrowProcess"/>
    <dgm:cxn modelId="{14C5BC26-8DE2-4B1D-8144-ABC4663EF252}" type="presParOf" srcId="{E7978B80-957D-4408-BC2B-10B250C372ED}" destId="{E2D2E5F9-E719-4304-93BE-1B8E8C59654F}" srcOrd="0" destOrd="0" presId="urn:microsoft.com/office/officeart/2009/layout/CircleArrowProcess"/>
    <dgm:cxn modelId="{41A83905-6B4A-45B0-973D-869F88BC9130}" type="presParOf" srcId="{DB22C20A-7862-421E-A18E-2FE319A35984}" destId="{9E2EE9C0-4894-4525-B185-17ABB2940D03}" srcOrd="1" destOrd="0" presId="urn:microsoft.com/office/officeart/2009/layout/CircleArrowProcess"/>
    <dgm:cxn modelId="{D9ECE63E-A8ED-48C2-93F6-5CA70A6D1121}" type="presParOf" srcId="{DB22C20A-7862-421E-A18E-2FE319A35984}" destId="{BE34C993-E06E-45B3-8309-89BF593CB25C}" srcOrd="2" destOrd="0" presId="urn:microsoft.com/office/officeart/2009/layout/CircleArrowProcess"/>
    <dgm:cxn modelId="{FCBDEB13-D14C-4086-818F-23EE738D6E5B}" type="presParOf" srcId="{BE34C993-E06E-45B3-8309-89BF593CB25C}" destId="{A7EB6766-6C7B-4802-AA28-FC57D8D9AB18}" srcOrd="0" destOrd="0" presId="urn:microsoft.com/office/officeart/2009/layout/CircleArrowProcess"/>
    <dgm:cxn modelId="{D69EBBAF-E054-4A30-B276-B98DCC132B29}" type="presParOf" srcId="{DB22C20A-7862-421E-A18E-2FE319A35984}" destId="{D2412FC4-0CCE-4DC0-80B4-4DC177D88DC4}" srcOrd="3" destOrd="0" presId="urn:microsoft.com/office/officeart/2009/layout/CircleArrowProcess"/>
    <dgm:cxn modelId="{E9232311-9E27-4EAE-BE86-9E740D95E5DD}" type="presParOf" srcId="{DB22C20A-7862-421E-A18E-2FE319A35984}" destId="{F21F42D1-D7D6-4313-9823-A712C2A1966A}" srcOrd="4" destOrd="0" presId="urn:microsoft.com/office/officeart/2009/layout/CircleArrowProcess"/>
    <dgm:cxn modelId="{760093CB-7D74-426B-A6A3-2F8481A1305B}" type="presParOf" srcId="{F21F42D1-D7D6-4313-9823-A712C2A1966A}" destId="{90BB9DAE-0DAE-453E-A3DA-BC8BDA8B4468}" srcOrd="0" destOrd="0" presId="urn:microsoft.com/office/officeart/2009/layout/CircleArrowProcess"/>
    <dgm:cxn modelId="{2C769C10-E38C-4D47-BB1C-51BC5B325B80}" type="presParOf" srcId="{DB22C20A-7862-421E-A18E-2FE319A35984}" destId="{070BC8FE-61E4-4A5B-88C4-4962EF5776B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E5F9-E719-4304-93BE-1B8E8C59654F}">
      <dsp:nvSpPr>
        <dsp:cNvPr id="0" name=""/>
        <dsp:cNvSpPr/>
      </dsp:nvSpPr>
      <dsp:spPr>
        <a:xfrm>
          <a:off x="1128510" y="0"/>
          <a:ext cx="1014450" cy="1014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EE9C0-4894-4525-B185-17ABB2940D03}">
      <dsp:nvSpPr>
        <dsp:cNvPr id="0" name=""/>
        <dsp:cNvSpPr/>
      </dsp:nvSpPr>
      <dsp:spPr>
        <a:xfrm>
          <a:off x="1352737" y="366302"/>
          <a:ext cx="563710" cy="28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연료</a:t>
          </a: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극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52737" y="366302"/>
        <a:ext cx="563710" cy="281787"/>
      </dsp:txXfrm>
    </dsp:sp>
    <dsp:sp modelId="{A7EB6766-6C7B-4802-AA28-FC57D8D9AB18}">
      <dsp:nvSpPr>
        <dsp:cNvPr id="0" name=""/>
        <dsp:cNvSpPr/>
      </dsp:nvSpPr>
      <dsp:spPr>
        <a:xfrm>
          <a:off x="846751" y="582965"/>
          <a:ext cx="1014450" cy="1014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12FC4-0CCE-4DC0-80B4-4DC177D88DC4}">
      <dsp:nvSpPr>
        <dsp:cNvPr id="0" name=""/>
        <dsp:cNvSpPr/>
      </dsp:nvSpPr>
      <dsp:spPr>
        <a:xfrm>
          <a:off x="1072120" y="952640"/>
          <a:ext cx="563710" cy="28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전해</a:t>
          </a: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질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072120" y="952640"/>
        <a:ext cx="563710" cy="281787"/>
      </dsp:txXfrm>
    </dsp:sp>
    <dsp:sp modelId="{90BB9DAE-0DAE-453E-A3DA-BC8BDA8B4468}">
      <dsp:nvSpPr>
        <dsp:cNvPr id="0" name=""/>
        <dsp:cNvSpPr/>
      </dsp:nvSpPr>
      <dsp:spPr>
        <a:xfrm>
          <a:off x="1200713" y="1235692"/>
          <a:ext cx="871569" cy="87191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BC8FE-61E4-4A5B-88C4-4962EF5776B6}">
      <dsp:nvSpPr>
        <dsp:cNvPr id="0" name=""/>
        <dsp:cNvSpPr/>
      </dsp:nvSpPr>
      <dsp:spPr>
        <a:xfrm>
          <a:off x="1354071" y="1539821"/>
          <a:ext cx="563710" cy="28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공기</a:t>
          </a: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/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극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54071" y="1539821"/>
        <a:ext cx="563710" cy="28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4E09-BBC8-4F2D-BBBE-DA46C9819C2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5F67-1952-44DB-A44F-5D0CAAFC9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4964-7AD9-4707-8F06-09D24EC66392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F335-C71C-4866-B7F9-BA0758FF7C0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CF6-8274-466D-B31C-A8D108F2191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9702-64CB-4647-BFBA-A6395895950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855D-C819-4FF1-9FEF-640858A43D1E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46B8-1187-41EF-BEB1-50CD38A6B69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232-7B5C-4A52-9801-835D0B1BAA1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8E44-467E-455E-A63C-BC716D492528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5D14-CA99-436B-8309-7BA5A8441F51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CC46-7262-4144-B163-20864A0CF0C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3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021-B01F-42E0-8D14-AF8E7E56EF2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0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598CE-6FE1-419B-AE37-E798265048CD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AE0-1270-45C9-BD6E-F0AFFC344F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오각형 6"/>
          <p:cNvSpPr/>
          <p:nvPr userDrawn="1"/>
        </p:nvSpPr>
        <p:spPr>
          <a:xfrm>
            <a:off x="0" y="776672"/>
            <a:ext cx="9906000" cy="53816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 userDrawn="1"/>
        </p:nvSpPr>
        <p:spPr>
          <a:xfrm>
            <a:off x="681038" y="-10725"/>
            <a:ext cx="8543925" cy="1325563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222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8" y="6176963"/>
            <a:ext cx="1571625" cy="5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궁서" panose="02030600000101010101" pitchFamily="18" charset="-127"/>
          <a:ea typeface="궁서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23826"/>
            <a:ext cx="2209800" cy="817234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5648325" y="0"/>
            <a:ext cx="4257675" cy="6858000"/>
          </a:xfrm>
          <a:prstGeom prst="trapezoid">
            <a:avLst>
              <a:gd name="adj" fmla="val 0"/>
            </a:avLst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306" y="1552574"/>
            <a:ext cx="8815387" cy="2771776"/>
          </a:xfrm>
          <a:prstGeom prst="rect">
            <a:avLst/>
          </a:prstGeom>
          <a:noFill/>
        </p:spPr>
        <p:txBody>
          <a:bodyPr wrap="square" rtlCol="0">
            <a:prstTxWarp prst="textSlantUp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60007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Hydrogen Fuel</a:t>
            </a:r>
            <a:endParaRPr lang="ko-KR" altLang="en-US" b="1" dirty="0">
              <a:effectLst>
                <a:reflection blurRad="6350" stA="50000" endA="300" endPos="50000" dist="60007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789709" y="2452257"/>
            <a:ext cx="5627717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육각형 2"/>
          <p:cNvSpPr/>
          <p:nvPr/>
        </p:nvSpPr>
        <p:spPr>
          <a:xfrm>
            <a:off x="590204" y="1953494"/>
            <a:ext cx="1147769" cy="76477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922" y="2003365"/>
            <a:ext cx="435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수소연료전지차의 정의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89709" y="3390773"/>
            <a:ext cx="5627717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590204" y="2892010"/>
            <a:ext cx="1147769" cy="76477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922" y="2941881"/>
            <a:ext cx="435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수소차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규제혁파 </a:t>
            </a:r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로드맵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9709" y="4329289"/>
            <a:ext cx="5627717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590204" y="3830526"/>
            <a:ext cx="1147769" cy="76477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8922" y="3880397"/>
            <a:ext cx="435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국내 차량 </a:t>
            </a:r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수소차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 등록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89709" y="5267805"/>
            <a:ext cx="5627717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육각형 13"/>
          <p:cNvSpPr/>
          <p:nvPr/>
        </p:nvSpPr>
        <p:spPr>
          <a:xfrm>
            <a:off x="590204" y="4769042"/>
            <a:ext cx="1147769" cy="76477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922" y="4818913"/>
            <a:ext cx="435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구조 및 작동원리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9" t="576" r="6097" b="68048"/>
          <a:stretch/>
        </p:blipFill>
        <p:spPr>
          <a:xfrm>
            <a:off x="7405168" y="3886251"/>
            <a:ext cx="1730519" cy="18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수소연료전지차의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87435" y="4039983"/>
            <a:ext cx="8731132" cy="20704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수소연료전지차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수소연료전지차는 연료전지를 사용하는 전기 자동차로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소형배터리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슈퍼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커패시터와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결합하여 전기 모터에 전력을 공급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연료비가 싸고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출력이 높으며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전기자동차에 비해 충전 시간이 짧음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87435" y="1691900"/>
            <a:ext cx="5347852" cy="207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FCEV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FCEV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5185" y="1823821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678" y="86920"/>
            <a:ext cx="8543925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규제혁파 </a:t>
            </a:r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flipH="1">
            <a:off x="421636" y="2433898"/>
            <a:ext cx="997525" cy="89032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 flipH="1">
            <a:off x="421636" y="3324226"/>
            <a:ext cx="997525" cy="89032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공급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 flipH="1">
            <a:off x="421636" y="4214554"/>
            <a:ext cx="997525" cy="89032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영역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 flipH="1">
            <a:off x="421636" y="5104882"/>
            <a:ext cx="997525" cy="89032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팔각형 16"/>
          <p:cNvSpPr/>
          <p:nvPr/>
        </p:nvSpPr>
        <p:spPr>
          <a:xfrm>
            <a:off x="6761480" y="1530234"/>
            <a:ext cx="2707093" cy="899160"/>
          </a:xfrm>
          <a:prstGeom prst="oct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6766242" y="1530234"/>
            <a:ext cx="2688909" cy="899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팔각형 18"/>
          <p:cNvSpPr/>
          <p:nvPr/>
        </p:nvSpPr>
        <p:spPr>
          <a:xfrm>
            <a:off x="4056205" y="1530234"/>
            <a:ext cx="2707093" cy="899160"/>
          </a:xfrm>
          <a:prstGeom prst="oct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4060967" y="1530234"/>
            <a:ext cx="2688909" cy="899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팔각형 20"/>
          <p:cNvSpPr/>
          <p:nvPr/>
        </p:nvSpPr>
        <p:spPr>
          <a:xfrm>
            <a:off x="1350930" y="1530234"/>
            <a:ext cx="2707093" cy="899160"/>
          </a:xfrm>
          <a:prstGeom prst="oct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355692" y="1530234"/>
            <a:ext cx="2688909" cy="899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782755"/>
              </p:ext>
            </p:extLst>
          </p:nvPr>
        </p:nvGraphicFramePr>
        <p:xfrm>
          <a:off x="1365828" y="2429394"/>
          <a:ext cx="8102745" cy="35911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00915">
                  <a:extLst>
                    <a:ext uri="{9D8B030D-6E8A-4147-A177-3AD203B41FA5}">
                      <a16:colId xmlns:a16="http://schemas.microsoft.com/office/drawing/2014/main" val="73519622"/>
                    </a:ext>
                  </a:extLst>
                </a:gridCol>
                <a:gridCol w="2700915">
                  <a:extLst>
                    <a:ext uri="{9D8B030D-6E8A-4147-A177-3AD203B41FA5}">
                      <a16:colId xmlns:a16="http://schemas.microsoft.com/office/drawing/2014/main" val="1261673480"/>
                    </a:ext>
                  </a:extLst>
                </a:gridCol>
                <a:gridCol w="2700915">
                  <a:extLst>
                    <a:ext uri="{9D8B030D-6E8A-4147-A177-3AD203B41FA5}">
                      <a16:colId xmlns:a16="http://schemas.microsoft.com/office/drawing/2014/main" val="1628474266"/>
                    </a:ext>
                  </a:extLst>
                </a:gridCol>
              </a:tblGrid>
              <a:tr h="89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 연비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 수명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 연비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 수명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 연비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 수명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83267"/>
                  </a:ext>
                </a:extLst>
              </a:tr>
              <a:tr h="89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부생수소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저용량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근거리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추출수소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대용량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근거리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해외수소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수전해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대용량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원거리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009319"/>
                  </a:ext>
                </a:extLst>
              </a:tr>
              <a:tr h="89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승용차 중심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승용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상용차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본격 확산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건설기계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열차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선박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상용화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51726"/>
                  </a:ext>
                </a:extLst>
              </a:tr>
              <a:tr h="89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수소차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차량운행 경고음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발생장치 의무화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수소차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전용보험상품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및 보급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재생에너지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연계전기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수소통합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충전소 활성화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36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9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국내 차량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등록 현황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584097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AE0-1270-45C9-BD6E-F0AFFC344F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3948546" y="2784765"/>
            <a:ext cx="2718261" cy="448886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자료출처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국토교통부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5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82265" y="6334675"/>
            <a:ext cx="2228850" cy="365125"/>
          </a:xfrm>
        </p:spPr>
        <p:txBody>
          <a:bodyPr/>
          <a:lstStyle/>
          <a:p>
            <a:fld id="{C6CEDAE0-1270-45C9-BD6E-F0AFFC344FA3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8789" y="1773016"/>
            <a:ext cx="5244116" cy="4133850"/>
            <a:chOff x="312419" y="1889398"/>
            <a:chExt cx="5020718" cy="4133850"/>
          </a:xfrm>
        </p:grpSpPr>
        <p:sp>
          <p:nvSpPr>
            <p:cNvPr id="6" name="순서도: 문서 5"/>
            <p:cNvSpPr/>
            <p:nvPr/>
          </p:nvSpPr>
          <p:spPr>
            <a:xfrm rot="16200000">
              <a:off x="523874" y="1677943"/>
              <a:ext cx="4133850" cy="455676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오른쪽으로 구부러진 화살표 6"/>
            <p:cNvSpPr/>
            <p:nvPr/>
          </p:nvSpPr>
          <p:spPr>
            <a:xfrm flipH="1">
              <a:off x="459582" y="2289810"/>
              <a:ext cx="442912" cy="998220"/>
            </a:xfrm>
            <a:prstGeom prst="curvedRightArrow">
              <a:avLst>
                <a:gd name="adj1" fmla="val 22609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>
              <a:off x="3431382" y="2289810"/>
              <a:ext cx="442912" cy="998220"/>
            </a:xfrm>
            <a:prstGeom prst="curvedRightArrow">
              <a:avLst>
                <a:gd name="adj1" fmla="val 22609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 rot="5400000">
              <a:off x="1748791" y="2541270"/>
              <a:ext cx="1443990" cy="495300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전해질막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3" name="사다리꼴 12"/>
            <p:cNvSpPr/>
            <p:nvPr/>
          </p:nvSpPr>
          <p:spPr>
            <a:xfrm rot="5400000">
              <a:off x="2244091" y="2541270"/>
              <a:ext cx="1443990" cy="495300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공기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5400000">
              <a:off x="1231588" y="2541270"/>
              <a:ext cx="1443990" cy="495300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수소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사다리꼴 14"/>
            <p:cNvSpPr/>
            <p:nvPr/>
          </p:nvSpPr>
          <p:spPr>
            <a:xfrm rot="5400000">
              <a:off x="729141" y="2541270"/>
              <a:ext cx="1443990" cy="495300"/>
            </a:xfrm>
            <a:prstGeom prst="trapezoid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분리판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>
              <a:off x="1189678" y="4019073"/>
              <a:ext cx="1401121" cy="67818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연소기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7183" y="2465754"/>
              <a:ext cx="491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  <a:endPara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dirty="0">
                  <a:latin typeface="돋움" panose="020B0600000101010101" pitchFamily="50" charset="-127"/>
                  <a:ea typeface="돋움" panose="020B0600000101010101" pitchFamily="50" charset="-127"/>
                </a:rPr>
                <a:t>소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2112" y="2465754"/>
              <a:ext cx="491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돋움" panose="020B0600000101010101" pitchFamily="50" charset="-127"/>
                  <a:ea typeface="돋움" panose="020B0600000101010101" pitchFamily="50" charset="-127"/>
                </a:rPr>
                <a:t>산</a:t>
              </a:r>
              <a:endPara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dirty="0">
                  <a:latin typeface="돋움" panose="020B0600000101010101" pitchFamily="50" charset="-127"/>
                  <a:ea typeface="돋움" panose="020B0600000101010101" pitchFamily="50" charset="-127"/>
                </a:rPr>
                <a:t>소</a:t>
              </a:r>
            </a:p>
          </p:txBody>
        </p:sp>
        <p:sp>
          <p:nvSpPr>
            <p:cNvPr id="17" name="순서도: 수동 입력 16"/>
            <p:cNvSpPr/>
            <p:nvPr/>
          </p:nvSpPr>
          <p:spPr>
            <a:xfrm>
              <a:off x="1994975" y="4838697"/>
              <a:ext cx="1263014" cy="733425"/>
            </a:xfrm>
            <a:prstGeom prst="flowChartManualInp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가스터빈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순서도: 수동 입력 17"/>
            <p:cNvSpPr/>
            <p:nvPr/>
          </p:nvSpPr>
          <p:spPr>
            <a:xfrm flipH="1">
              <a:off x="488852" y="4838698"/>
              <a:ext cx="1263014" cy="733425"/>
            </a:xfrm>
            <a:prstGeom prst="flowChartManualInp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압축기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8" name="다이어그램 7"/>
            <p:cNvGraphicFramePr/>
            <p:nvPr>
              <p:extLst>
                <p:ext uri="{D42A27DB-BD31-4B8C-83A1-F6EECF244321}">
                  <p14:modId xmlns:p14="http://schemas.microsoft.com/office/powerpoint/2010/main" val="610020519"/>
                </p:ext>
              </p:extLst>
            </p:nvPr>
          </p:nvGraphicFramePr>
          <p:xfrm>
            <a:off x="2470786" y="3565887"/>
            <a:ext cx="2862351" cy="21076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22" name="한쪽 모서리가 잘린 사각형 21"/>
          <p:cNvSpPr/>
          <p:nvPr/>
        </p:nvSpPr>
        <p:spPr>
          <a:xfrm flipH="1">
            <a:off x="5136787" y="1773015"/>
            <a:ext cx="4474328" cy="413385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125</Words>
  <Application>Microsoft Office PowerPoint</Application>
  <PresentationFormat>A4 용지(210x297mm)</PresentationFormat>
  <Paragraphs>63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수소연료전지차의 정의</vt:lpstr>
      <vt:lpstr>2. 수소차 규제혁파 로드맵</vt:lpstr>
      <vt:lpstr>3. 국내 차량 수소차 등록 현황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강동여성인력개발센터</dc:creator>
  <cp:lastModifiedBy>강동여성인력개발센터</cp:lastModifiedBy>
  <cp:revision>56</cp:revision>
  <dcterms:created xsi:type="dcterms:W3CDTF">2023-02-14T01:31:52Z</dcterms:created>
  <dcterms:modified xsi:type="dcterms:W3CDTF">2023-02-17T01:26:16Z</dcterms:modified>
</cp:coreProperties>
</file>