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v" ContentType="video/x-ms-wm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80" d="100"/>
          <a:sy n="80" d="100"/>
        </p:scale>
        <p:origin x="8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2019</a:t>
            </a:r>
            <a:r>
              <a: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년 하반기 선정 사업</a:t>
            </a:r>
            <a:endParaRPr lang="ko-KR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c:rich>
      </c:tx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중/대규모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2EE-4FFC-8FD6-9D62B3D583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수도권</c:v>
                </c:pt>
                <c:pt idx="1">
                  <c:v>충청권</c:v>
                </c:pt>
                <c:pt idx="2">
                  <c:v>경상권</c:v>
                </c:pt>
                <c:pt idx="3">
                  <c:v>전라권</c:v>
                </c:pt>
                <c:pt idx="4">
                  <c:v>기타지역</c:v>
                </c:pt>
              </c:strCache>
            </c:strRef>
          </c:cat>
          <c:val>
            <c:numRef>
              <c:f>Sheet1!$B$2:$F$2</c:f>
              <c:numCache>
                <c:formatCode>0_ </c:formatCode>
                <c:ptCount val="5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E-4FFC-8FD6-9D62B3D58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1633936"/>
        <c:axId val="1471634768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소규모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수도권</c:v>
                </c:pt>
                <c:pt idx="1">
                  <c:v>충청권</c:v>
                </c:pt>
                <c:pt idx="2">
                  <c:v>경상권</c:v>
                </c:pt>
                <c:pt idx="3">
                  <c:v>전라권</c:v>
                </c:pt>
                <c:pt idx="4">
                  <c:v>기타지역</c:v>
                </c:pt>
              </c:strCache>
            </c:strRef>
          </c:cat>
          <c:val>
            <c:numRef>
              <c:f>Sheet1!$B$3:$F$3</c:f>
              <c:numCache>
                <c:formatCode>_(* #,##0_);_(* \(#,##0\);_(* "-"_);_(@_)</c:formatCode>
                <c:ptCount val="5"/>
                <c:pt idx="0">
                  <c:v>19</c:v>
                </c:pt>
                <c:pt idx="1">
                  <c:v>13</c:v>
                </c:pt>
                <c:pt idx="2">
                  <c:v>14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EE-4FFC-8FD6-9D62B3D58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114608"/>
        <c:axId val="1432014768"/>
      </c:lineChart>
      <c:catAx>
        <c:axId val="147163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pPr>
            <a:endParaRPr lang="ko-KR"/>
          </a:p>
        </c:txPr>
        <c:crossAx val="1471634768"/>
        <c:crosses val="autoZero"/>
        <c:auto val="1"/>
        <c:lblAlgn val="ctr"/>
        <c:lblOffset val="100"/>
        <c:noMultiLvlLbl val="0"/>
      </c:catAx>
      <c:valAx>
        <c:axId val="1471634768"/>
        <c:scaling>
          <c:orientation val="minMax"/>
        </c:scaling>
        <c:delete val="0"/>
        <c:axPos val="l"/>
        <c:numFmt formatCode="0_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pPr>
            <a:endParaRPr lang="ko-KR"/>
          </a:p>
        </c:txPr>
        <c:crossAx val="1471633936"/>
        <c:crosses val="autoZero"/>
        <c:crossBetween val="between"/>
      </c:valAx>
      <c:valAx>
        <c:axId val="1432014768"/>
        <c:scaling>
          <c:orientation val="minMax"/>
        </c:scaling>
        <c:delete val="0"/>
        <c:axPos val="r"/>
        <c:numFmt formatCode="_(* #,##0_);_(* \(#,##0\);_(* &quot;-&quot;_);_(@_)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pPr>
            <a:endParaRPr lang="ko-KR"/>
          </a:p>
        </c:txPr>
        <c:crossAx val="1758114608"/>
        <c:crosses val="max"/>
        <c:crossBetween val="between"/>
        <c:majorUnit val="5"/>
      </c:valAx>
      <c:catAx>
        <c:axId val="1758114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32014768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00"/>
    </a:solidFill>
    <a:ln>
      <a:noFill/>
    </a:ln>
    <a:effectLst/>
  </c:spPr>
  <c:txPr>
    <a:bodyPr/>
    <a:lstStyle/>
    <a:p>
      <a:pPr>
        <a:defRPr sz="1600">
          <a:latin typeface="굴림" panose="020B0600000101010101" pitchFamily="50" charset="-127"/>
          <a:ea typeface="굴림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9862A-58C4-4B91-B247-5873325CE6E4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139A9-5F7D-49DC-A598-1B6E98AE2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9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BB39-71DA-40D7-9B17-0833D7E153DD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9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F67-FCBF-4AB7-8A7B-F25536FD5CA1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DF03-BC12-462F-9610-DBD1E0D33520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0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339E-FA83-4975-B4E4-CECE7B42FB4D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4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D4C5-CB3B-4E36-B43A-7A2731A25FC6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0794-6CBD-4E01-8615-72DD8C7A9FFA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7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B200-B694-42FC-A239-5A5E43EAC516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7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FD23-F202-4761-9360-61DBE9BAD94C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1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4568-D497-4584-88C4-F3976D53BCCE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3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CFE3-34D1-4911-83E6-E561AE75AD74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1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5F68-D21F-46BB-8E7C-6290DBA93861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6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D33-10EC-4622-A90B-010C970E588C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9281-A74F-4BB4-ABA7-49A4AAE7D7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FA488EE-72C8-B0C3-2AFE-A59F2F7738CC}"/>
              </a:ext>
            </a:extLst>
          </p:cNvPr>
          <p:cNvSpPr/>
          <p:nvPr userDrawn="1"/>
        </p:nvSpPr>
        <p:spPr>
          <a:xfrm>
            <a:off x="0" y="1014142"/>
            <a:ext cx="9906000" cy="331932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F829208F-CA24-0E31-F4AC-7B49889C1370}"/>
              </a:ext>
            </a:extLst>
          </p:cNvPr>
          <p:cNvSpPr/>
          <p:nvPr userDrawn="1"/>
        </p:nvSpPr>
        <p:spPr>
          <a:xfrm>
            <a:off x="681038" y="18255"/>
            <a:ext cx="8543924" cy="1325562"/>
          </a:xfrm>
          <a:prstGeom prst="pl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1825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F5CF86A-E125-2621-178A-FFAAA83B5B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41257"/>
            <a:ext cx="1609725" cy="5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궁서" panose="02030600000101010101" pitchFamily="18" charset="-127"/>
          <a:ea typeface="궁서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F280763-E054-FE21-5E92-DD407BDC1F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163512"/>
            <a:ext cx="2592731" cy="9588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3AA1C7-0CC7-18AD-9E95-327A51CEB5CD}"/>
              </a:ext>
            </a:extLst>
          </p:cNvPr>
          <p:cNvSpPr/>
          <p:nvPr/>
        </p:nvSpPr>
        <p:spPr>
          <a:xfrm flipH="1">
            <a:off x="0" y="4143375"/>
            <a:ext cx="9906000" cy="2714625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2F7E0-BDD9-35A4-A3D8-30EDA96EE16A}"/>
              </a:ext>
            </a:extLst>
          </p:cNvPr>
          <p:cNvSpPr txBox="1"/>
          <p:nvPr/>
        </p:nvSpPr>
        <p:spPr>
          <a:xfrm>
            <a:off x="1165860" y="1682115"/>
            <a:ext cx="7873365" cy="1581468"/>
          </a:xfrm>
          <a:prstGeom prst="rect">
            <a:avLst/>
          </a:prstGeom>
          <a:noFill/>
        </p:spPr>
        <p:txBody>
          <a:bodyPr wrap="square" rtlCol="0">
            <a:prstTxWarp prst="textCurveDown">
              <a:avLst/>
            </a:prstTxWarp>
            <a:spAutoFit/>
          </a:bodyPr>
          <a:lstStyle/>
          <a:p>
            <a:r>
              <a:rPr lang="en-US" altLang="ko-KR" b="1" dirty="0">
                <a:effectLst>
                  <a:reflection blurRad="6350" stA="55000" endA="300" endPos="45500" dir="5400000" sy="-100000" algn="bl" rotWithShape="0"/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Urban Regeneration</a:t>
            </a:r>
            <a:endParaRPr lang="ko-KR" altLang="en-US" b="1" dirty="0">
              <a:effectLst>
                <a:reflection blurRad="6350" stA="55000" endA="300" endPos="45500" dir="5400000" sy="-100000" algn="bl" rotWithShape="0"/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59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523B6F5-D19B-58C9-9E07-F4B786DE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323706" y="2552007"/>
            <a:ext cx="5778731" cy="216132"/>
            <a:chOff x="1935480" y="2601883"/>
            <a:chExt cx="6684818" cy="249382"/>
          </a:xfrm>
        </p:grpSpPr>
        <p:sp>
          <p:nvSpPr>
            <p:cNvPr id="5" name="오각형 4"/>
            <p:cNvSpPr/>
            <p:nvPr/>
          </p:nvSpPr>
          <p:spPr>
            <a:xfrm>
              <a:off x="2585258" y="2601883"/>
              <a:ext cx="6035040" cy="249382"/>
            </a:xfrm>
            <a:prstGeom prst="homePlate">
              <a:avLst>
                <a:gd name="adj" fmla="val 26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" name="오각형 5"/>
            <p:cNvSpPr/>
            <p:nvPr/>
          </p:nvSpPr>
          <p:spPr>
            <a:xfrm flipH="1">
              <a:off x="1935480" y="2601883"/>
              <a:ext cx="6035040" cy="249382"/>
            </a:xfrm>
            <a:prstGeom prst="homePlate">
              <a:avLst>
                <a:gd name="adj" fmla="val 26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8" name="정오각형 7"/>
          <p:cNvSpPr/>
          <p:nvPr/>
        </p:nvSpPr>
        <p:spPr>
          <a:xfrm>
            <a:off x="2776451" y="1878676"/>
            <a:ext cx="1108959" cy="889463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09115" y="1984512"/>
            <a:ext cx="492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도시재생 사업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323706" y="3547303"/>
            <a:ext cx="5778731" cy="216132"/>
            <a:chOff x="1935480" y="2601883"/>
            <a:chExt cx="6684818" cy="249382"/>
          </a:xfrm>
        </p:grpSpPr>
        <p:sp>
          <p:nvSpPr>
            <p:cNvPr id="11" name="오각형 10"/>
            <p:cNvSpPr/>
            <p:nvPr/>
          </p:nvSpPr>
          <p:spPr>
            <a:xfrm>
              <a:off x="2585258" y="2601883"/>
              <a:ext cx="6035040" cy="249382"/>
            </a:xfrm>
            <a:prstGeom prst="homePlate">
              <a:avLst>
                <a:gd name="adj" fmla="val 26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2" name="오각형 11"/>
            <p:cNvSpPr/>
            <p:nvPr/>
          </p:nvSpPr>
          <p:spPr>
            <a:xfrm flipH="1">
              <a:off x="1935480" y="2601883"/>
              <a:ext cx="6035040" cy="249382"/>
            </a:xfrm>
            <a:prstGeom prst="homePlate">
              <a:avLst>
                <a:gd name="adj" fmla="val 26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3" name="정오각형 12"/>
          <p:cNvSpPr/>
          <p:nvPr/>
        </p:nvSpPr>
        <p:spPr>
          <a:xfrm>
            <a:off x="2776451" y="2873972"/>
            <a:ext cx="1108959" cy="889463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9115" y="2979808"/>
            <a:ext cx="492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  <a:hlinkClick r:id="rId2" action="ppaction://hlinksldjump"/>
              </a:rPr>
              <a:t>도시재생 </a:t>
            </a: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  <a:hlinkClick r:id="rId2" action="ppaction://hlinksldjump"/>
              </a:rPr>
              <a:t>뉴딜사업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  <a:hlinkClick r:id="rId2" action="ppaction://hlinksldjump"/>
              </a:rPr>
              <a:t> 유형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23706" y="4629862"/>
            <a:ext cx="5778731" cy="216132"/>
            <a:chOff x="1935480" y="2601883"/>
            <a:chExt cx="6684818" cy="249382"/>
          </a:xfrm>
        </p:grpSpPr>
        <p:sp>
          <p:nvSpPr>
            <p:cNvPr id="16" name="오각형 15"/>
            <p:cNvSpPr/>
            <p:nvPr/>
          </p:nvSpPr>
          <p:spPr>
            <a:xfrm>
              <a:off x="2585258" y="2601883"/>
              <a:ext cx="6035040" cy="249382"/>
            </a:xfrm>
            <a:prstGeom prst="homePlate">
              <a:avLst>
                <a:gd name="adj" fmla="val 26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7" name="오각형 16"/>
            <p:cNvSpPr/>
            <p:nvPr/>
          </p:nvSpPr>
          <p:spPr>
            <a:xfrm flipH="1">
              <a:off x="1935480" y="2601883"/>
              <a:ext cx="6035040" cy="249382"/>
            </a:xfrm>
            <a:prstGeom prst="homePlate">
              <a:avLst>
                <a:gd name="adj" fmla="val 26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8" name="정오각형 17"/>
          <p:cNvSpPr/>
          <p:nvPr/>
        </p:nvSpPr>
        <p:spPr>
          <a:xfrm>
            <a:off x="2776451" y="3956531"/>
            <a:ext cx="1108959" cy="889463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09115" y="4062367"/>
            <a:ext cx="492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도시재생 </a:t>
            </a: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뉴딜사업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 선정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323706" y="5625158"/>
            <a:ext cx="5778731" cy="216132"/>
            <a:chOff x="1935480" y="2601883"/>
            <a:chExt cx="6684818" cy="249382"/>
          </a:xfrm>
        </p:grpSpPr>
        <p:sp>
          <p:nvSpPr>
            <p:cNvPr id="21" name="오각형 20"/>
            <p:cNvSpPr/>
            <p:nvPr/>
          </p:nvSpPr>
          <p:spPr>
            <a:xfrm>
              <a:off x="2585258" y="2601883"/>
              <a:ext cx="6035040" cy="249382"/>
            </a:xfrm>
            <a:prstGeom prst="homePlate">
              <a:avLst>
                <a:gd name="adj" fmla="val 26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2" name="오각형 21"/>
            <p:cNvSpPr/>
            <p:nvPr/>
          </p:nvSpPr>
          <p:spPr>
            <a:xfrm flipH="1">
              <a:off x="1935480" y="2601883"/>
              <a:ext cx="6035040" cy="249382"/>
            </a:xfrm>
            <a:prstGeom prst="homePlate">
              <a:avLst>
                <a:gd name="adj" fmla="val 26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3" name="정오각형 22"/>
          <p:cNvSpPr/>
          <p:nvPr/>
        </p:nvSpPr>
        <p:spPr>
          <a:xfrm>
            <a:off x="2776451" y="4951827"/>
            <a:ext cx="1108959" cy="889463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09115" y="5057663"/>
            <a:ext cx="492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도시재생 활성화 및 </a:t>
            </a: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성공화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 모델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3" t="2556" r="5537" b="68353"/>
          <a:stretch/>
        </p:blipFill>
        <p:spPr>
          <a:xfrm>
            <a:off x="590200" y="1845425"/>
            <a:ext cx="1662546" cy="158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1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37817-BB01-53C3-7B95-32DFA3AC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도시재생사업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94296-51C1-254D-327A-C25C6B59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6" y="3924300"/>
            <a:ext cx="8782050" cy="22526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도시재생</a:t>
            </a:r>
            <a:endParaRPr lang="en-US" altLang="ko-KR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최근 신산업으로 변화되는 산업구조 및 신도시 위주이 도시 화장으로</a:t>
            </a:r>
            <a:b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인해 상대적으로 낙후된 기존 도시에 새로운 기능을 도입하고 창출함</a:t>
            </a:r>
            <a:b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으로써 경제적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사회적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물리적으로 부흥시키는 도시시사업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동영상">
            <a:hlinkClick r:id="" action="ppaction://media"/>
            <a:extLst>
              <a:ext uri="{FF2B5EF4-FFF2-40B4-BE49-F238E27FC236}">
                <a16:creationId xmlns:a16="http://schemas.microsoft.com/office/drawing/2014/main" id="{A21749E6-A019-1798-A968-811D134AF7F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427914" y="1736989"/>
            <a:ext cx="1916112" cy="14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2E17-07F0-B12B-2267-1D1554F5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도시재생 뉴딜사업 유형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AC32ED2B-5DCB-C3F6-22C2-FB590ECFAFBC}"/>
              </a:ext>
            </a:extLst>
          </p:cNvPr>
          <p:cNvSpPr/>
          <p:nvPr/>
        </p:nvSpPr>
        <p:spPr>
          <a:xfrm flipH="1">
            <a:off x="80649" y="2417444"/>
            <a:ext cx="1343020" cy="120967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대상지역</a:t>
            </a: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9A86392A-0372-636A-8AA2-B3C5221A3F41}"/>
              </a:ext>
            </a:extLst>
          </p:cNvPr>
          <p:cNvSpPr/>
          <p:nvPr/>
        </p:nvSpPr>
        <p:spPr>
          <a:xfrm flipH="1">
            <a:off x="80649" y="3638549"/>
            <a:ext cx="1343020" cy="120967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사업규모</a:t>
            </a:r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DD274A2E-8749-3A58-3AE2-DB1E0CB29CCB}"/>
              </a:ext>
            </a:extLst>
          </p:cNvPr>
          <p:cNvSpPr/>
          <p:nvPr/>
        </p:nvSpPr>
        <p:spPr>
          <a:xfrm flipH="1">
            <a:off x="76839" y="4863461"/>
            <a:ext cx="1343020" cy="120967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기반시설</a:t>
            </a:r>
          </a:p>
        </p:txBody>
      </p:sp>
      <p:sp>
        <p:nvSpPr>
          <p:cNvPr id="20" name="사각형: 위쪽 모서리의 한쪽은 둥글고 다른 한쪽은 잘림 19">
            <a:extLst>
              <a:ext uri="{FF2B5EF4-FFF2-40B4-BE49-F238E27FC236}">
                <a16:creationId xmlns:a16="http://schemas.microsoft.com/office/drawing/2014/main" id="{E4A0C239-8E05-E757-CF09-ABB94B01DEAC}"/>
              </a:ext>
            </a:extLst>
          </p:cNvPr>
          <p:cNvSpPr/>
          <p:nvPr/>
        </p:nvSpPr>
        <p:spPr>
          <a:xfrm>
            <a:off x="7503418" y="1479158"/>
            <a:ext cx="2025006" cy="894557"/>
          </a:xfrm>
          <a:prstGeom prst="snip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잘린 위쪽 모서리 12">
            <a:extLst>
              <a:ext uri="{FF2B5EF4-FFF2-40B4-BE49-F238E27FC236}">
                <a16:creationId xmlns:a16="http://schemas.microsoft.com/office/drawing/2014/main" id="{921D50CB-236D-0012-84C5-E24E06015ED1}"/>
              </a:ext>
            </a:extLst>
          </p:cNvPr>
          <p:cNvSpPr/>
          <p:nvPr/>
        </p:nvSpPr>
        <p:spPr>
          <a:xfrm>
            <a:off x="7507223" y="1623224"/>
            <a:ext cx="2017844" cy="809625"/>
          </a:xfrm>
          <a:prstGeom prst="snip2Same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경제기반형</a:t>
            </a:r>
          </a:p>
        </p:txBody>
      </p:sp>
      <p:sp>
        <p:nvSpPr>
          <p:cNvPr id="48" name="사각형: 위쪽 모서리의 한쪽은 둥글고 다른 한쪽은 잘림 47">
            <a:extLst>
              <a:ext uri="{FF2B5EF4-FFF2-40B4-BE49-F238E27FC236}">
                <a16:creationId xmlns:a16="http://schemas.microsoft.com/office/drawing/2014/main" id="{333A0101-2EB7-CAEC-10ED-9DCAFC7C2426}"/>
              </a:ext>
            </a:extLst>
          </p:cNvPr>
          <p:cNvSpPr/>
          <p:nvPr/>
        </p:nvSpPr>
        <p:spPr>
          <a:xfrm>
            <a:off x="5479840" y="1479158"/>
            <a:ext cx="2025006" cy="894557"/>
          </a:xfrm>
          <a:prstGeom prst="snip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잘린 위쪽 모서리 48">
            <a:extLst>
              <a:ext uri="{FF2B5EF4-FFF2-40B4-BE49-F238E27FC236}">
                <a16:creationId xmlns:a16="http://schemas.microsoft.com/office/drawing/2014/main" id="{DAE05C90-3945-415F-E9EE-724E422FDB11}"/>
              </a:ext>
            </a:extLst>
          </p:cNvPr>
          <p:cNvSpPr/>
          <p:nvPr/>
        </p:nvSpPr>
        <p:spPr>
          <a:xfrm>
            <a:off x="5483645" y="1623224"/>
            <a:ext cx="2017844" cy="809625"/>
          </a:xfrm>
          <a:prstGeom prst="snip2Same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중심시가지형</a:t>
            </a:r>
          </a:p>
        </p:txBody>
      </p:sp>
      <p:sp>
        <p:nvSpPr>
          <p:cNvPr id="50" name="사각형: 위쪽 모서리의 한쪽은 둥글고 다른 한쪽은 잘림 49">
            <a:extLst>
              <a:ext uri="{FF2B5EF4-FFF2-40B4-BE49-F238E27FC236}">
                <a16:creationId xmlns:a16="http://schemas.microsoft.com/office/drawing/2014/main" id="{AF32F7F9-7F71-87A5-4E56-0DAA8E032F93}"/>
              </a:ext>
            </a:extLst>
          </p:cNvPr>
          <p:cNvSpPr/>
          <p:nvPr/>
        </p:nvSpPr>
        <p:spPr>
          <a:xfrm>
            <a:off x="3456916" y="1479158"/>
            <a:ext cx="2025006" cy="894557"/>
          </a:xfrm>
          <a:prstGeom prst="snip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잘린 위쪽 모서리 50">
            <a:extLst>
              <a:ext uri="{FF2B5EF4-FFF2-40B4-BE49-F238E27FC236}">
                <a16:creationId xmlns:a16="http://schemas.microsoft.com/office/drawing/2014/main" id="{2E096B55-A9D6-9235-CEA7-23870F4203C9}"/>
              </a:ext>
            </a:extLst>
          </p:cNvPr>
          <p:cNvSpPr/>
          <p:nvPr/>
        </p:nvSpPr>
        <p:spPr>
          <a:xfrm>
            <a:off x="3460721" y="1623224"/>
            <a:ext cx="2017844" cy="809625"/>
          </a:xfrm>
          <a:prstGeom prst="snip2Same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일반근로형</a:t>
            </a:r>
          </a:p>
        </p:txBody>
      </p:sp>
      <p:sp>
        <p:nvSpPr>
          <p:cNvPr id="52" name="사각형: 위쪽 모서리의 한쪽은 둥글고 다른 한쪽은 잘림 51">
            <a:extLst>
              <a:ext uri="{FF2B5EF4-FFF2-40B4-BE49-F238E27FC236}">
                <a16:creationId xmlns:a16="http://schemas.microsoft.com/office/drawing/2014/main" id="{F71EA89F-0FAD-2A3D-C344-7CFE5F9A4E03}"/>
              </a:ext>
            </a:extLst>
          </p:cNvPr>
          <p:cNvSpPr/>
          <p:nvPr/>
        </p:nvSpPr>
        <p:spPr>
          <a:xfrm>
            <a:off x="1431701" y="1479158"/>
            <a:ext cx="2025006" cy="894557"/>
          </a:xfrm>
          <a:prstGeom prst="snip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잘린 위쪽 모서리 52">
            <a:extLst>
              <a:ext uri="{FF2B5EF4-FFF2-40B4-BE49-F238E27FC236}">
                <a16:creationId xmlns:a16="http://schemas.microsoft.com/office/drawing/2014/main" id="{C8579731-5AA9-B86C-93F5-F881FD109D85}"/>
              </a:ext>
            </a:extLst>
          </p:cNvPr>
          <p:cNvSpPr/>
          <p:nvPr/>
        </p:nvSpPr>
        <p:spPr>
          <a:xfrm>
            <a:off x="1435506" y="1623224"/>
            <a:ext cx="2015755" cy="809625"/>
          </a:xfrm>
          <a:prstGeom prst="snip2Same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주거재생형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EE8FFF4-B526-3380-EBF0-5ACD610A8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512489"/>
              </p:ext>
            </p:extLst>
          </p:nvPr>
        </p:nvGraphicFramePr>
        <p:xfrm>
          <a:off x="1428749" y="2409824"/>
          <a:ext cx="8105772" cy="366712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26443">
                  <a:extLst>
                    <a:ext uri="{9D8B030D-6E8A-4147-A177-3AD203B41FA5}">
                      <a16:colId xmlns:a16="http://schemas.microsoft.com/office/drawing/2014/main" val="4004788533"/>
                    </a:ext>
                  </a:extLst>
                </a:gridCol>
                <a:gridCol w="2026443">
                  <a:extLst>
                    <a:ext uri="{9D8B030D-6E8A-4147-A177-3AD203B41FA5}">
                      <a16:colId xmlns:a16="http://schemas.microsoft.com/office/drawing/2014/main" val="1762590246"/>
                    </a:ext>
                  </a:extLst>
                </a:gridCol>
                <a:gridCol w="2026443">
                  <a:extLst>
                    <a:ext uri="{9D8B030D-6E8A-4147-A177-3AD203B41FA5}">
                      <a16:colId xmlns:a16="http://schemas.microsoft.com/office/drawing/2014/main" val="2413509285"/>
                    </a:ext>
                  </a:extLst>
                </a:gridCol>
                <a:gridCol w="2026443">
                  <a:extLst>
                    <a:ext uri="{9D8B030D-6E8A-4147-A177-3AD203B41FA5}">
                      <a16:colId xmlns:a16="http://schemas.microsoft.com/office/drawing/2014/main" val="2211004631"/>
                    </a:ext>
                  </a:extLst>
                </a:gridCol>
              </a:tblGrid>
              <a:tr h="122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준주거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골목상권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지역상권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산업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지역경제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02562"/>
                  </a:ext>
                </a:extLst>
              </a:tr>
              <a:tr h="122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저층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주거밀집지역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골목상권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주거지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창업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역사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관광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문화예술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역세권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산단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384867"/>
                  </a:ext>
                </a:extLst>
              </a:tr>
              <a:tr h="122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골목길 정비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주차장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생활편의시설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소규모 공공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복지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편의시설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중규모 공공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복지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편의시설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중규모 이상 공공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복지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편의시설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69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12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8DC8-3DD6-6BB7-0781-F92F9D4A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도시재생 뉴딜사업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C42D0E58-66D3-9249-E439-CCB62BF0C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712251"/>
              </p:ext>
            </p:extLst>
          </p:nvPr>
        </p:nvGraphicFramePr>
        <p:xfrm>
          <a:off x="681038" y="1825625"/>
          <a:ext cx="85439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E0D2D91-F6FA-0D71-ADF3-AE7855B5714C}"/>
              </a:ext>
            </a:extLst>
          </p:cNvPr>
          <p:cNvSpPr/>
          <p:nvPr/>
        </p:nvSpPr>
        <p:spPr>
          <a:xfrm>
            <a:off x="5924549" y="2695576"/>
            <a:ext cx="2505075" cy="62865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소규모 사업</a:t>
            </a:r>
            <a:b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61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곳 선정</a:t>
            </a:r>
          </a:p>
        </p:txBody>
      </p:sp>
    </p:spTree>
    <p:extLst>
      <p:ext uri="{BB962C8B-B14F-4D97-AF65-F5344CB8AC3E}">
        <p14:creationId xmlns:p14="http://schemas.microsoft.com/office/powerpoint/2010/main" val="10075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92E382F-114F-07B5-2F4A-59472D15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281-A74F-4BB4-ABA7-49A4AAE7D7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0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</TotalTime>
  <Words>147</Words>
  <Application>Microsoft Office PowerPoint</Application>
  <PresentationFormat>A4 용지(210x297mm)</PresentationFormat>
  <Paragraphs>44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궁서</vt:lpstr>
      <vt:lpstr>돋움</vt:lpstr>
      <vt:lpstr>맑은 고딕</vt:lpstr>
      <vt:lpstr>Arial</vt:lpstr>
      <vt:lpstr>Calibri</vt:lpstr>
      <vt:lpstr>Wingdings</vt:lpstr>
      <vt:lpstr>Office 테마</vt:lpstr>
      <vt:lpstr>PowerPoint 프레젠테이션</vt:lpstr>
      <vt:lpstr>목차</vt:lpstr>
      <vt:lpstr>1. 도시재생사업</vt:lpstr>
      <vt:lpstr>2. 도시재생 뉴딜사업 유형</vt:lpstr>
      <vt:lpstr>3. 도시재생 뉴딜사업 선정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ymcs5462</dc:creator>
  <cp:lastModifiedBy>ymcs5462</cp:lastModifiedBy>
  <cp:revision>25</cp:revision>
  <dcterms:created xsi:type="dcterms:W3CDTF">2023-02-14T06:39:14Z</dcterms:created>
  <dcterms:modified xsi:type="dcterms:W3CDTF">2023-02-17T08:42:00Z</dcterms:modified>
</cp:coreProperties>
</file>