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gif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>
        <p:scale>
          <a:sx n="100" d="100"/>
          <a:sy n="100" d="100"/>
        </p:scale>
        <p:origin x="1158" y="42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pPr>
            <a:r>
              <a:rPr lang="en-US" altLang="ko-KR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 가구의 규모와 성장세</a:t>
            </a:r>
            <a:endParaRPr lang="ko-KR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c:rich>
      </c:tx>
      <c:layout/>
      <c:overlay val="0"/>
      <c:spPr>
        <a:solidFill>
          <a:schemeClr val="bg1"/>
        </a:solidFill>
        <a:ln>
          <a:solidFill>
            <a:schemeClr val="tx1"/>
          </a:solidFill>
        </a:ln>
        <a:effectLst>
          <a:outerShdw blurRad="50800" dist="38100" algn="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1인 가구(만 가구)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2C4C-4C95-ABA5-3BABADCD8C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2000년</c:v>
                </c:pt>
                <c:pt idx="1">
                  <c:v>2005년</c:v>
                </c:pt>
                <c:pt idx="2">
                  <c:v>2010년</c:v>
                </c:pt>
                <c:pt idx="3">
                  <c:v>2015년</c:v>
                </c:pt>
                <c:pt idx="4">
                  <c:v>2017년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222</c:v>
                </c:pt>
                <c:pt idx="1">
                  <c:v>317</c:v>
                </c:pt>
                <c:pt idx="2">
                  <c:v>414</c:v>
                </c:pt>
                <c:pt idx="3">
                  <c:v>520</c:v>
                </c:pt>
                <c:pt idx="4">
                  <c:v>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4C-4C95-ABA5-3BABADCD8C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6094704"/>
        <c:axId val="406091096"/>
      </c:bar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1인 가구 비중(%)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2000년</c:v>
                </c:pt>
                <c:pt idx="1">
                  <c:v>2005년</c:v>
                </c:pt>
                <c:pt idx="2">
                  <c:v>2010년</c:v>
                </c:pt>
                <c:pt idx="3">
                  <c:v>2015년</c:v>
                </c:pt>
                <c:pt idx="4">
                  <c:v>2017년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15.5</c:v>
                </c:pt>
                <c:pt idx="1">
                  <c:v>20.100000000000001</c:v>
                </c:pt>
                <c:pt idx="2">
                  <c:v>23.9</c:v>
                </c:pt>
                <c:pt idx="3">
                  <c:v>27.2</c:v>
                </c:pt>
                <c:pt idx="4">
                  <c:v>28.6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4C-4C95-ABA5-3BABADCD8C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3712240"/>
        <c:axId val="593703056"/>
      </c:lineChart>
      <c:catAx>
        <c:axId val="40609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  <c:crossAx val="406091096"/>
        <c:crosses val="autoZero"/>
        <c:auto val="1"/>
        <c:lblAlgn val="ctr"/>
        <c:lblOffset val="100"/>
        <c:noMultiLvlLbl val="0"/>
      </c:catAx>
      <c:valAx>
        <c:axId val="406091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  <c:crossAx val="406094704"/>
        <c:crosses val="autoZero"/>
        <c:crossBetween val="between"/>
      </c:valAx>
      <c:valAx>
        <c:axId val="593703056"/>
        <c:scaling>
          <c:orientation val="minMax"/>
          <c:max val="4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  <c:crossAx val="593712240"/>
        <c:crosses val="max"/>
        <c:crossBetween val="between"/>
        <c:majorUnit val="10"/>
      </c:valAx>
      <c:catAx>
        <c:axId val="5937122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93703056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</c:dTable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rgbClr val="FFFF00"/>
    </a:solidFill>
    <a:ln>
      <a:solidFill>
        <a:schemeClr val="tx1"/>
      </a:solidFill>
    </a:ln>
    <a:effectLst/>
  </c:spPr>
  <c:txPr>
    <a:bodyPr/>
    <a:lstStyle/>
    <a:p>
      <a:pPr>
        <a:defRPr sz="1600">
          <a:latin typeface="돋움" panose="020B0600000101010101" pitchFamily="50" charset="-127"/>
          <a:ea typeface="돋움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77FC1F-4A55-4BE6-8CAA-72FFD5FBED53}" type="doc">
      <dgm:prSet loTypeId="urn:microsoft.com/office/officeart/2005/8/layout/radial6" loCatId="cycle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FA839370-9283-489E-AF36-49CDB2C65D02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경제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21280DB3-1E8E-4D6F-936F-3948A0132DBE}" type="parTrans" cxnId="{990BB452-CC8D-430B-B0CD-AE49BDDFE8B9}">
      <dgm:prSet/>
      <dgm:spPr/>
      <dgm:t>
        <a:bodyPr/>
        <a:lstStyle/>
        <a:p>
          <a:pPr latinLnBrk="1"/>
          <a:endParaRPr lang="ko-KR" altLang="en-US" sz="180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9ABABE43-7C0E-4983-B7FC-2FDB3CBEB757}" type="sibTrans" cxnId="{990BB452-CC8D-430B-B0CD-AE49BDDFE8B9}">
      <dgm:prSet/>
      <dgm:spPr/>
      <dgm:t>
        <a:bodyPr/>
        <a:lstStyle/>
        <a:p>
          <a:pPr latinLnBrk="1"/>
          <a:endParaRPr lang="ko-KR" altLang="en-US" sz="180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6E3896E2-CBEF-43A7-B380-0F29EF58B15A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20</a:t>
          </a:r>
          <a:br>
            <a:rPr lang="en-US" altLang="ko-KR" sz="1800" dirty="0" smtClean="0">
              <a:latin typeface="돋움" panose="020B0600000101010101" pitchFamily="50" charset="-127"/>
              <a:ea typeface="돋움" panose="020B0600000101010101" pitchFamily="50" charset="-127"/>
            </a:rPr>
          </a:br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대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8468FE70-3B5A-4DE6-BA36-50CBA3CFC32A}" type="parTrans" cxnId="{C87012CA-CD57-409F-8984-6921EC03B143}">
      <dgm:prSet/>
      <dgm:spPr/>
      <dgm:t>
        <a:bodyPr/>
        <a:lstStyle/>
        <a:p>
          <a:pPr latinLnBrk="1"/>
          <a:endParaRPr lang="ko-KR" altLang="en-US" sz="180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8667B984-4AAC-437F-A211-C3DCA2201248}" type="sibTrans" cxnId="{C87012CA-CD57-409F-8984-6921EC03B143}">
      <dgm:prSet/>
      <dgm:spPr/>
      <dgm:t>
        <a:bodyPr/>
        <a:lstStyle/>
        <a:p>
          <a:pPr latinLnBrk="1"/>
          <a:endParaRPr lang="ko-KR" altLang="en-US" sz="180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DAAF576D-1895-4B82-8F66-33B00C167ED6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30</a:t>
          </a:r>
          <a:br>
            <a:rPr lang="en-US" altLang="ko-KR" sz="1800" dirty="0" smtClean="0">
              <a:latin typeface="돋움" panose="020B0600000101010101" pitchFamily="50" charset="-127"/>
              <a:ea typeface="돋움" panose="020B0600000101010101" pitchFamily="50" charset="-127"/>
            </a:rPr>
          </a:br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대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5AD8AB57-B0C8-47BB-BBE5-32376BC29A00}" type="parTrans" cxnId="{D1A00BA9-3E8B-4C2F-802F-FE0337DD279B}">
      <dgm:prSet/>
      <dgm:spPr/>
      <dgm:t>
        <a:bodyPr/>
        <a:lstStyle/>
        <a:p>
          <a:pPr latinLnBrk="1"/>
          <a:endParaRPr lang="ko-KR" altLang="en-US" sz="180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A686F4E7-53C6-437C-9126-816ABA38E771}" type="sibTrans" cxnId="{D1A00BA9-3E8B-4C2F-802F-FE0337DD279B}">
      <dgm:prSet/>
      <dgm:spPr/>
      <dgm:t>
        <a:bodyPr/>
        <a:lstStyle/>
        <a:p>
          <a:pPr latinLnBrk="1"/>
          <a:endParaRPr lang="ko-KR" altLang="en-US" sz="180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63CEE0AD-FDD8-4EC1-996D-C0F4416BF91F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40</a:t>
          </a:r>
          <a:br>
            <a:rPr lang="en-US" altLang="ko-KR" sz="1800" dirty="0" smtClean="0">
              <a:latin typeface="돋움" panose="020B0600000101010101" pitchFamily="50" charset="-127"/>
              <a:ea typeface="돋움" panose="020B0600000101010101" pitchFamily="50" charset="-127"/>
            </a:rPr>
          </a:br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대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C63EEFB5-029A-4F55-A8E5-48C3F32840BB}" type="parTrans" cxnId="{AE3EA30B-CA03-427D-9D24-3081CC623DE4}">
      <dgm:prSet/>
      <dgm:spPr/>
      <dgm:t>
        <a:bodyPr/>
        <a:lstStyle/>
        <a:p>
          <a:pPr latinLnBrk="1"/>
          <a:endParaRPr lang="ko-KR" altLang="en-US" sz="180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A9F395A3-6A50-468B-A8C0-E926EBE0AB1E}" type="sibTrans" cxnId="{AE3EA30B-CA03-427D-9D24-3081CC623DE4}">
      <dgm:prSet/>
      <dgm:spPr/>
      <dgm:t>
        <a:bodyPr/>
        <a:lstStyle/>
        <a:p>
          <a:pPr latinLnBrk="1"/>
          <a:endParaRPr lang="ko-KR" altLang="en-US" sz="180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4F015240-A48E-4DF7-B845-A57755520EC3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50</a:t>
          </a:r>
          <a:br>
            <a:rPr lang="en-US" altLang="ko-KR" sz="1800" dirty="0" smtClean="0">
              <a:latin typeface="돋움" panose="020B0600000101010101" pitchFamily="50" charset="-127"/>
              <a:ea typeface="돋움" panose="020B0600000101010101" pitchFamily="50" charset="-127"/>
            </a:rPr>
          </a:br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대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A99BFEC4-0B05-4CB7-9ED8-85A8E38A3133}" type="parTrans" cxnId="{495E1B06-952D-4EEA-84F7-FD50A7F1AEA8}">
      <dgm:prSet/>
      <dgm:spPr/>
      <dgm:t>
        <a:bodyPr/>
        <a:lstStyle/>
        <a:p>
          <a:pPr latinLnBrk="1"/>
          <a:endParaRPr lang="ko-KR" altLang="en-US" sz="180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39A4C54C-2D98-49E3-8D68-A7BDC2A59BD7}" type="sibTrans" cxnId="{495E1B06-952D-4EEA-84F7-FD50A7F1AEA8}">
      <dgm:prSet/>
      <dgm:spPr/>
      <dgm:t>
        <a:bodyPr/>
        <a:lstStyle/>
        <a:p>
          <a:pPr latinLnBrk="1"/>
          <a:endParaRPr lang="ko-KR" altLang="en-US" sz="180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8080CD6E-BE43-4DFE-B7B4-6DC0C8FB4741}" type="pres">
      <dgm:prSet presAssocID="{5677FC1F-4A55-4BE6-8CAA-72FFD5FBED5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9836B3E-955D-4D8B-AF3C-BE671AD2AD70}" type="pres">
      <dgm:prSet presAssocID="{FA839370-9283-489E-AF36-49CDB2C65D02}" presName="centerShape" presStyleLbl="node0" presStyleIdx="0" presStyleCnt="1"/>
      <dgm:spPr/>
    </dgm:pt>
    <dgm:pt modelId="{55CABDEB-9E6F-4A06-BE7A-6D935122525D}" type="pres">
      <dgm:prSet presAssocID="{6E3896E2-CBEF-43A7-B380-0F29EF58B15A}" presName="node" presStyleLbl="node1" presStyleIdx="0" presStyleCnt="4">
        <dgm:presLayoutVars>
          <dgm:bulletEnabled val="1"/>
        </dgm:presLayoutVars>
      </dgm:prSet>
      <dgm:spPr/>
    </dgm:pt>
    <dgm:pt modelId="{D33443C6-BFE0-4CC3-B1BF-83F3E5643B7F}" type="pres">
      <dgm:prSet presAssocID="{6E3896E2-CBEF-43A7-B380-0F29EF58B15A}" presName="dummy" presStyleCnt="0"/>
      <dgm:spPr/>
    </dgm:pt>
    <dgm:pt modelId="{0F72E118-D5E2-44F2-9C1C-47D2C0209B7A}" type="pres">
      <dgm:prSet presAssocID="{8667B984-4AAC-437F-A211-C3DCA2201248}" presName="sibTrans" presStyleLbl="sibTrans2D1" presStyleIdx="0" presStyleCnt="4"/>
      <dgm:spPr/>
    </dgm:pt>
    <dgm:pt modelId="{3586CAC9-F6E6-413A-8C63-931D80C58494}" type="pres">
      <dgm:prSet presAssocID="{DAAF576D-1895-4B82-8F66-33B00C167ED6}" presName="node" presStyleLbl="node1" presStyleIdx="1" presStyleCnt="4">
        <dgm:presLayoutVars>
          <dgm:bulletEnabled val="1"/>
        </dgm:presLayoutVars>
      </dgm:prSet>
      <dgm:spPr/>
    </dgm:pt>
    <dgm:pt modelId="{73E20107-5DF2-47B9-AD7B-0C300E3AB1E6}" type="pres">
      <dgm:prSet presAssocID="{DAAF576D-1895-4B82-8F66-33B00C167ED6}" presName="dummy" presStyleCnt="0"/>
      <dgm:spPr/>
    </dgm:pt>
    <dgm:pt modelId="{D2548A01-A948-4948-9671-FE34CE697D05}" type="pres">
      <dgm:prSet presAssocID="{A686F4E7-53C6-437C-9126-816ABA38E771}" presName="sibTrans" presStyleLbl="sibTrans2D1" presStyleIdx="1" presStyleCnt="4"/>
      <dgm:spPr/>
    </dgm:pt>
    <dgm:pt modelId="{EE72A1C0-50EF-402E-BC34-4021E3461FE2}" type="pres">
      <dgm:prSet presAssocID="{63CEE0AD-FDD8-4EC1-996D-C0F4416BF91F}" presName="node" presStyleLbl="node1" presStyleIdx="2" presStyleCnt="4">
        <dgm:presLayoutVars>
          <dgm:bulletEnabled val="1"/>
        </dgm:presLayoutVars>
      </dgm:prSet>
      <dgm:spPr/>
    </dgm:pt>
    <dgm:pt modelId="{5FA10D40-CBE1-4FF0-B12A-6A6E321825E2}" type="pres">
      <dgm:prSet presAssocID="{63CEE0AD-FDD8-4EC1-996D-C0F4416BF91F}" presName="dummy" presStyleCnt="0"/>
      <dgm:spPr/>
    </dgm:pt>
    <dgm:pt modelId="{6DDAD4C3-8B4D-4316-ACBC-D0B60153B5DD}" type="pres">
      <dgm:prSet presAssocID="{A9F395A3-6A50-468B-A8C0-E926EBE0AB1E}" presName="sibTrans" presStyleLbl="sibTrans2D1" presStyleIdx="2" presStyleCnt="4"/>
      <dgm:spPr/>
    </dgm:pt>
    <dgm:pt modelId="{78EB5124-74C6-499E-94FB-6D59DD41D6BE}" type="pres">
      <dgm:prSet presAssocID="{4F015240-A48E-4DF7-B845-A57755520EC3}" presName="node" presStyleLbl="node1" presStyleIdx="3" presStyleCnt="4">
        <dgm:presLayoutVars>
          <dgm:bulletEnabled val="1"/>
        </dgm:presLayoutVars>
      </dgm:prSet>
      <dgm:spPr/>
    </dgm:pt>
    <dgm:pt modelId="{1B80499F-BEAB-4E0B-A2E1-D21702E834D2}" type="pres">
      <dgm:prSet presAssocID="{4F015240-A48E-4DF7-B845-A57755520EC3}" presName="dummy" presStyleCnt="0"/>
      <dgm:spPr/>
    </dgm:pt>
    <dgm:pt modelId="{05E8F35B-3070-4303-B784-E3432C17775B}" type="pres">
      <dgm:prSet presAssocID="{39A4C54C-2D98-49E3-8D68-A7BDC2A59BD7}" presName="sibTrans" presStyleLbl="sibTrans2D1" presStyleIdx="3" presStyleCnt="4"/>
      <dgm:spPr/>
    </dgm:pt>
  </dgm:ptLst>
  <dgm:cxnLst>
    <dgm:cxn modelId="{495E1B06-952D-4EEA-84F7-FD50A7F1AEA8}" srcId="{FA839370-9283-489E-AF36-49CDB2C65D02}" destId="{4F015240-A48E-4DF7-B845-A57755520EC3}" srcOrd="3" destOrd="0" parTransId="{A99BFEC4-0B05-4CB7-9ED8-85A8E38A3133}" sibTransId="{39A4C54C-2D98-49E3-8D68-A7BDC2A59BD7}"/>
    <dgm:cxn modelId="{C87012CA-CD57-409F-8984-6921EC03B143}" srcId="{FA839370-9283-489E-AF36-49CDB2C65D02}" destId="{6E3896E2-CBEF-43A7-B380-0F29EF58B15A}" srcOrd="0" destOrd="0" parTransId="{8468FE70-3B5A-4DE6-BA36-50CBA3CFC32A}" sibTransId="{8667B984-4AAC-437F-A211-C3DCA2201248}"/>
    <dgm:cxn modelId="{AE3EA30B-CA03-427D-9D24-3081CC623DE4}" srcId="{FA839370-9283-489E-AF36-49CDB2C65D02}" destId="{63CEE0AD-FDD8-4EC1-996D-C0F4416BF91F}" srcOrd="2" destOrd="0" parTransId="{C63EEFB5-029A-4F55-A8E5-48C3F32840BB}" sibTransId="{A9F395A3-6A50-468B-A8C0-E926EBE0AB1E}"/>
    <dgm:cxn modelId="{990BB452-CC8D-430B-B0CD-AE49BDDFE8B9}" srcId="{5677FC1F-4A55-4BE6-8CAA-72FFD5FBED53}" destId="{FA839370-9283-489E-AF36-49CDB2C65D02}" srcOrd="0" destOrd="0" parTransId="{21280DB3-1E8E-4D6F-936F-3948A0132DBE}" sibTransId="{9ABABE43-7C0E-4983-B7FC-2FDB3CBEB757}"/>
    <dgm:cxn modelId="{75506842-4B5A-4E43-8FEA-A5EF80F3C5D7}" type="presOf" srcId="{FA839370-9283-489E-AF36-49CDB2C65D02}" destId="{49836B3E-955D-4D8B-AF3C-BE671AD2AD70}" srcOrd="0" destOrd="0" presId="urn:microsoft.com/office/officeart/2005/8/layout/radial6"/>
    <dgm:cxn modelId="{2450EA16-AB72-4BF8-99FF-5466D97BDC77}" type="presOf" srcId="{8667B984-4AAC-437F-A211-C3DCA2201248}" destId="{0F72E118-D5E2-44F2-9C1C-47D2C0209B7A}" srcOrd="0" destOrd="0" presId="urn:microsoft.com/office/officeart/2005/8/layout/radial6"/>
    <dgm:cxn modelId="{D1A00BA9-3E8B-4C2F-802F-FE0337DD279B}" srcId="{FA839370-9283-489E-AF36-49CDB2C65D02}" destId="{DAAF576D-1895-4B82-8F66-33B00C167ED6}" srcOrd="1" destOrd="0" parTransId="{5AD8AB57-B0C8-47BB-BBE5-32376BC29A00}" sibTransId="{A686F4E7-53C6-437C-9126-816ABA38E771}"/>
    <dgm:cxn modelId="{2622E5B0-2AB5-4C45-B717-E3DF9C801B08}" type="presOf" srcId="{39A4C54C-2D98-49E3-8D68-A7BDC2A59BD7}" destId="{05E8F35B-3070-4303-B784-E3432C17775B}" srcOrd="0" destOrd="0" presId="urn:microsoft.com/office/officeart/2005/8/layout/radial6"/>
    <dgm:cxn modelId="{DE9979BA-601C-45E6-87FE-7B558171B222}" type="presOf" srcId="{DAAF576D-1895-4B82-8F66-33B00C167ED6}" destId="{3586CAC9-F6E6-413A-8C63-931D80C58494}" srcOrd="0" destOrd="0" presId="urn:microsoft.com/office/officeart/2005/8/layout/radial6"/>
    <dgm:cxn modelId="{53186D53-FEB9-4C0D-88B1-6D893B48507D}" type="presOf" srcId="{63CEE0AD-FDD8-4EC1-996D-C0F4416BF91F}" destId="{EE72A1C0-50EF-402E-BC34-4021E3461FE2}" srcOrd="0" destOrd="0" presId="urn:microsoft.com/office/officeart/2005/8/layout/radial6"/>
    <dgm:cxn modelId="{B0346C46-7AEC-4D4E-A568-24EF95EFE79B}" type="presOf" srcId="{4F015240-A48E-4DF7-B845-A57755520EC3}" destId="{78EB5124-74C6-499E-94FB-6D59DD41D6BE}" srcOrd="0" destOrd="0" presId="urn:microsoft.com/office/officeart/2005/8/layout/radial6"/>
    <dgm:cxn modelId="{8E512B70-D544-40C4-87F8-E5866DBDFF35}" type="presOf" srcId="{5677FC1F-4A55-4BE6-8CAA-72FFD5FBED53}" destId="{8080CD6E-BE43-4DFE-B7B4-6DC0C8FB4741}" srcOrd="0" destOrd="0" presId="urn:microsoft.com/office/officeart/2005/8/layout/radial6"/>
    <dgm:cxn modelId="{2EB9CCF1-A515-4599-ADD4-538536E310CF}" type="presOf" srcId="{A9F395A3-6A50-468B-A8C0-E926EBE0AB1E}" destId="{6DDAD4C3-8B4D-4316-ACBC-D0B60153B5DD}" srcOrd="0" destOrd="0" presId="urn:microsoft.com/office/officeart/2005/8/layout/radial6"/>
    <dgm:cxn modelId="{0C169352-7C3A-4431-BA75-AB24180B89BD}" type="presOf" srcId="{A686F4E7-53C6-437C-9126-816ABA38E771}" destId="{D2548A01-A948-4948-9671-FE34CE697D05}" srcOrd="0" destOrd="0" presId="urn:microsoft.com/office/officeart/2005/8/layout/radial6"/>
    <dgm:cxn modelId="{548565A9-B6AE-43E1-958F-8B27FDE8BC2A}" type="presOf" srcId="{6E3896E2-CBEF-43A7-B380-0F29EF58B15A}" destId="{55CABDEB-9E6F-4A06-BE7A-6D935122525D}" srcOrd="0" destOrd="0" presId="urn:microsoft.com/office/officeart/2005/8/layout/radial6"/>
    <dgm:cxn modelId="{E6F5FB5A-25CD-4F1F-A9ED-06DF7CA113FC}" type="presParOf" srcId="{8080CD6E-BE43-4DFE-B7B4-6DC0C8FB4741}" destId="{49836B3E-955D-4D8B-AF3C-BE671AD2AD70}" srcOrd="0" destOrd="0" presId="urn:microsoft.com/office/officeart/2005/8/layout/radial6"/>
    <dgm:cxn modelId="{C58272D1-7ABE-4B06-A604-8EF728FAD295}" type="presParOf" srcId="{8080CD6E-BE43-4DFE-B7B4-6DC0C8FB4741}" destId="{55CABDEB-9E6F-4A06-BE7A-6D935122525D}" srcOrd="1" destOrd="0" presId="urn:microsoft.com/office/officeart/2005/8/layout/radial6"/>
    <dgm:cxn modelId="{ECDB78F4-0BD9-4593-9045-A1D1935A63BB}" type="presParOf" srcId="{8080CD6E-BE43-4DFE-B7B4-6DC0C8FB4741}" destId="{D33443C6-BFE0-4CC3-B1BF-83F3E5643B7F}" srcOrd="2" destOrd="0" presId="urn:microsoft.com/office/officeart/2005/8/layout/radial6"/>
    <dgm:cxn modelId="{4A31142F-9892-4B89-ABD3-6F592409F5D8}" type="presParOf" srcId="{8080CD6E-BE43-4DFE-B7B4-6DC0C8FB4741}" destId="{0F72E118-D5E2-44F2-9C1C-47D2C0209B7A}" srcOrd="3" destOrd="0" presId="urn:microsoft.com/office/officeart/2005/8/layout/radial6"/>
    <dgm:cxn modelId="{B1289C31-F819-437D-8016-0695D3F18F0A}" type="presParOf" srcId="{8080CD6E-BE43-4DFE-B7B4-6DC0C8FB4741}" destId="{3586CAC9-F6E6-413A-8C63-931D80C58494}" srcOrd="4" destOrd="0" presId="urn:microsoft.com/office/officeart/2005/8/layout/radial6"/>
    <dgm:cxn modelId="{7AE666A7-445D-44B1-8FF3-26D9BBF6442D}" type="presParOf" srcId="{8080CD6E-BE43-4DFE-B7B4-6DC0C8FB4741}" destId="{73E20107-5DF2-47B9-AD7B-0C300E3AB1E6}" srcOrd="5" destOrd="0" presId="urn:microsoft.com/office/officeart/2005/8/layout/radial6"/>
    <dgm:cxn modelId="{C19CC67B-FB85-4637-B0B6-1E07A096E791}" type="presParOf" srcId="{8080CD6E-BE43-4DFE-B7B4-6DC0C8FB4741}" destId="{D2548A01-A948-4948-9671-FE34CE697D05}" srcOrd="6" destOrd="0" presId="urn:microsoft.com/office/officeart/2005/8/layout/radial6"/>
    <dgm:cxn modelId="{DDFF7B2D-1A88-4452-902D-729B850090FF}" type="presParOf" srcId="{8080CD6E-BE43-4DFE-B7B4-6DC0C8FB4741}" destId="{EE72A1C0-50EF-402E-BC34-4021E3461FE2}" srcOrd="7" destOrd="0" presId="urn:microsoft.com/office/officeart/2005/8/layout/radial6"/>
    <dgm:cxn modelId="{E4AFE7A2-1740-40A9-893C-0FF51D5717D6}" type="presParOf" srcId="{8080CD6E-BE43-4DFE-B7B4-6DC0C8FB4741}" destId="{5FA10D40-CBE1-4FF0-B12A-6A6E321825E2}" srcOrd="8" destOrd="0" presId="urn:microsoft.com/office/officeart/2005/8/layout/radial6"/>
    <dgm:cxn modelId="{E562C765-C0EC-4DAE-9790-B70787D8231C}" type="presParOf" srcId="{8080CD6E-BE43-4DFE-B7B4-6DC0C8FB4741}" destId="{6DDAD4C3-8B4D-4316-ACBC-D0B60153B5DD}" srcOrd="9" destOrd="0" presId="urn:microsoft.com/office/officeart/2005/8/layout/radial6"/>
    <dgm:cxn modelId="{2C202DE2-5EDF-4279-8268-2CB5EEAB2640}" type="presParOf" srcId="{8080CD6E-BE43-4DFE-B7B4-6DC0C8FB4741}" destId="{78EB5124-74C6-499E-94FB-6D59DD41D6BE}" srcOrd="10" destOrd="0" presId="urn:microsoft.com/office/officeart/2005/8/layout/radial6"/>
    <dgm:cxn modelId="{470B884E-C319-4192-A8EC-726388A21AA3}" type="presParOf" srcId="{8080CD6E-BE43-4DFE-B7B4-6DC0C8FB4741}" destId="{1B80499F-BEAB-4E0B-A2E1-D21702E834D2}" srcOrd="11" destOrd="0" presId="urn:microsoft.com/office/officeart/2005/8/layout/radial6"/>
    <dgm:cxn modelId="{59C8C8CC-F03C-4195-A54D-A2A70E9450BE}" type="presParOf" srcId="{8080CD6E-BE43-4DFE-B7B4-6DC0C8FB4741}" destId="{05E8F35B-3070-4303-B784-E3432C17775B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B7E660-0432-4F7F-AF81-E6E8DBB7F2DB}" type="doc">
      <dgm:prSet loTypeId="urn:microsoft.com/office/officeart/2005/8/layout/hProcess9" loCatId="process" qsTypeId="urn:microsoft.com/office/officeart/2005/8/quickstyle/3d3" qsCatId="3D" csTypeId="urn:microsoft.com/office/officeart/2005/8/colors/accent1_2" csCatId="accent1" phldr="1"/>
      <dgm:spPr/>
    </dgm:pt>
    <dgm:pt modelId="{2A230697-961A-412D-A95A-09A06EBDBCE3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20</a:t>
          </a:r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대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005DB0A6-1280-4A51-9CEF-E9847E72042E}" type="parTrans" cxnId="{14109B86-8BAD-4895-9EF9-8C5D796E5B9E}">
      <dgm:prSet/>
      <dgm:spPr/>
      <dgm:t>
        <a:bodyPr/>
        <a:lstStyle/>
        <a:p>
          <a:pPr latinLnBrk="1"/>
          <a:endParaRPr lang="ko-KR" altLang="en-US" sz="180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AD4670B5-9FEE-42D1-B487-0403132185F9}" type="sibTrans" cxnId="{14109B86-8BAD-4895-9EF9-8C5D796E5B9E}">
      <dgm:prSet/>
      <dgm:spPr/>
      <dgm:t>
        <a:bodyPr/>
        <a:lstStyle/>
        <a:p>
          <a:pPr latinLnBrk="1"/>
          <a:endParaRPr lang="ko-KR" altLang="en-US" sz="180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694F0A1F-6D06-40BE-A967-494F3E305EC1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71.3%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BA255677-EC2D-48F1-9C23-3E998C912EB8}" type="parTrans" cxnId="{2510E4D1-9FF6-499B-86FF-6EA0F418CE86}">
      <dgm:prSet/>
      <dgm:spPr/>
      <dgm:t>
        <a:bodyPr/>
        <a:lstStyle/>
        <a:p>
          <a:pPr latinLnBrk="1"/>
          <a:endParaRPr lang="ko-KR" altLang="en-US" sz="180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5FBCD662-0FF0-4C0C-8801-012E7862F019}" type="sibTrans" cxnId="{2510E4D1-9FF6-499B-86FF-6EA0F418CE86}">
      <dgm:prSet/>
      <dgm:spPr/>
      <dgm:t>
        <a:bodyPr/>
        <a:lstStyle/>
        <a:p>
          <a:pPr latinLnBrk="1"/>
          <a:endParaRPr lang="ko-KR" altLang="en-US" sz="180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058B6DDA-AEE9-4791-B8AE-38134CEA5D09}" type="pres">
      <dgm:prSet presAssocID="{12B7E660-0432-4F7F-AF81-E6E8DBB7F2DB}" presName="CompostProcess" presStyleCnt="0">
        <dgm:presLayoutVars>
          <dgm:dir/>
          <dgm:resizeHandles val="exact"/>
        </dgm:presLayoutVars>
      </dgm:prSet>
      <dgm:spPr/>
    </dgm:pt>
    <dgm:pt modelId="{7306C523-80D9-4412-80F5-A0EA0415117C}" type="pres">
      <dgm:prSet presAssocID="{12B7E660-0432-4F7F-AF81-E6E8DBB7F2DB}" presName="arrow" presStyleLbl="bgShp" presStyleIdx="0" presStyleCnt="1"/>
      <dgm:spPr/>
    </dgm:pt>
    <dgm:pt modelId="{213846F1-7F85-48F2-A4B7-86C2FBCCA44E}" type="pres">
      <dgm:prSet presAssocID="{12B7E660-0432-4F7F-AF81-E6E8DBB7F2DB}" presName="linearProcess" presStyleCnt="0"/>
      <dgm:spPr/>
    </dgm:pt>
    <dgm:pt modelId="{31292121-EA6A-4117-ACAE-4D27C85918AB}" type="pres">
      <dgm:prSet presAssocID="{2A230697-961A-412D-A95A-09A06EBDBCE3}" presName="textNode" presStyleLbl="node1" presStyleIdx="0" presStyleCnt="2">
        <dgm:presLayoutVars>
          <dgm:bulletEnabled val="1"/>
        </dgm:presLayoutVars>
      </dgm:prSet>
      <dgm:spPr/>
    </dgm:pt>
    <dgm:pt modelId="{331B1FAF-3240-48AB-9A50-4791D6109A4C}" type="pres">
      <dgm:prSet presAssocID="{AD4670B5-9FEE-42D1-B487-0403132185F9}" presName="sibTrans" presStyleCnt="0"/>
      <dgm:spPr/>
    </dgm:pt>
    <dgm:pt modelId="{2AAC1111-1423-4A0B-B620-0416A3B26BEA}" type="pres">
      <dgm:prSet presAssocID="{694F0A1F-6D06-40BE-A967-494F3E305EC1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E2E20312-9C4D-4E60-8F77-5AE23DEA0AEC}" type="presOf" srcId="{694F0A1F-6D06-40BE-A967-494F3E305EC1}" destId="{2AAC1111-1423-4A0B-B620-0416A3B26BEA}" srcOrd="0" destOrd="0" presId="urn:microsoft.com/office/officeart/2005/8/layout/hProcess9"/>
    <dgm:cxn modelId="{28A71DBB-73D4-4F1B-A11A-6386FAA48A12}" type="presOf" srcId="{12B7E660-0432-4F7F-AF81-E6E8DBB7F2DB}" destId="{058B6DDA-AEE9-4791-B8AE-38134CEA5D09}" srcOrd="0" destOrd="0" presId="urn:microsoft.com/office/officeart/2005/8/layout/hProcess9"/>
    <dgm:cxn modelId="{2510E4D1-9FF6-499B-86FF-6EA0F418CE86}" srcId="{12B7E660-0432-4F7F-AF81-E6E8DBB7F2DB}" destId="{694F0A1F-6D06-40BE-A967-494F3E305EC1}" srcOrd="1" destOrd="0" parTransId="{BA255677-EC2D-48F1-9C23-3E998C912EB8}" sibTransId="{5FBCD662-0FF0-4C0C-8801-012E7862F019}"/>
    <dgm:cxn modelId="{14109B86-8BAD-4895-9EF9-8C5D796E5B9E}" srcId="{12B7E660-0432-4F7F-AF81-E6E8DBB7F2DB}" destId="{2A230697-961A-412D-A95A-09A06EBDBCE3}" srcOrd="0" destOrd="0" parTransId="{005DB0A6-1280-4A51-9CEF-E9847E72042E}" sibTransId="{AD4670B5-9FEE-42D1-B487-0403132185F9}"/>
    <dgm:cxn modelId="{ACFD9EF6-DC08-4263-9FD6-CFB8F7566FFA}" type="presOf" srcId="{2A230697-961A-412D-A95A-09A06EBDBCE3}" destId="{31292121-EA6A-4117-ACAE-4D27C85918AB}" srcOrd="0" destOrd="0" presId="urn:microsoft.com/office/officeart/2005/8/layout/hProcess9"/>
    <dgm:cxn modelId="{3066CBD0-205F-44BF-9771-302596CD52B8}" type="presParOf" srcId="{058B6DDA-AEE9-4791-B8AE-38134CEA5D09}" destId="{7306C523-80D9-4412-80F5-A0EA0415117C}" srcOrd="0" destOrd="0" presId="urn:microsoft.com/office/officeart/2005/8/layout/hProcess9"/>
    <dgm:cxn modelId="{3C081DD1-D1B5-4E10-95D9-A1DF2D0D3DAD}" type="presParOf" srcId="{058B6DDA-AEE9-4791-B8AE-38134CEA5D09}" destId="{213846F1-7F85-48F2-A4B7-86C2FBCCA44E}" srcOrd="1" destOrd="0" presId="urn:microsoft.com/office/officeart/2005/8/layout/hProcess9"/>
    <dgm:cxn modelId="{64A44B34-F523-4FEE-A010-5388D9081337}" type="presParOf" srcId="{213846F1-7F85-48F2-A4B7-86C2FBCCA44E}" destId="{31292121-EA6A-4117-ACAE-4D27C85918AB}" srcOrd="0" destOrd="0" presId="urn:microsoft.com/office/officeart/2005/8/layout/hProcess9"/>
    <dgm:cxn modelId="{2BC458F0-966D-40CC-BBBB-F87C2618631A}" type="presParOf" srcId="{213846F1-7F85-48F2-A4B7-86C2FBCCA44E}" destId="{331B1FAF-3240-48AB-9A50-4791D6109A4C}" srcOrd="1" destOrd="0" presId="urn:microsoft.com/office/officeart/2005/8/layout/hProcess9"/>
    <dgm:cxn modelId="{128EFA9A-1F6B-4FC0-9A1F-FA3084F09D67}" type="presParOf" srcId="{213846F1-7F85-48F2-A4B7-86C2FBCCA44E}" destId="{2AAC1111-1423-4A0B-B620-0416A3B26BEA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8F35B-3070-4303-B784-E3432C17775B}">
      <dsp:nvSpPr>
        <dsp:cNvPr id="0" name=""/>
        <dsp:cNvSpPr/>
      </dsp:nvSpPr>
      <dsp:spPr>
        <a:xfrm>
          <a:off x="570505" y="289443"/>
          <a:ext cx="1932388" cy="1932388"/>
        </a:xfrm>
        <a:prstGeom prst="blockArc">
          <a:avLst>
            <a:gd name="adj1" fmla="val 10800000"/>
            <a:gd name="adj2" fmla="val 16200000"/>
            <a:gd name="adj3" fmla="val 4634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DAD4C3-8B4D-4316-ACBC-D0B60153B5DD}">
      <dsp:nvSpPr>
        <dsp:cNvPr id="0" name=""/>
        <dsp:cNvSpPr/>
      </dsp:nvSpPr>
      <dsp:spPr>
        <a:xfrm>
          <a:off x="570505" y="289443"/>
          <a:ext cx="1932388" cy="1932388"/>
        </a:xfrm>
        <a:prstGeom prst="blockArc">
          <a:avLst>
            <a:gd name="adj1" fmla="val 5400000"/>
            <a:gd name="adj2" fmla="val 10800000"/>
            <a:gd name="adj3" fmla="val 4634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548A01-A948-4948-9671-FE34CE697D05}">
      <dsp:nvSpPr>
        <dsp:cNvPr id="0" name=""/>
        <dsp:cNvSpPr/>
      </dsp:nvSpPr>
      <dsp:spPr>
        <a:xfrm>
          <a:off x="570505" y="289443"/>
          <a:ext cx="1932388" cy="1932388"/>
        </a:xfrm>
        <a:prstGeom prst="blockArc">
          <a:avLst>
            <a:gd name="adj1" fmla="val 0"/>
            <a:gd name="adj2" fmla="val 5400000"/>
            <a:gd name="adj3" fmla="val 4634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72E118-D5E2-44F2-9C1C-47D2C0209B7A}">
      <dsp:nvSpPr>
        <dsp:cNvPr id="0" name=""/>
        <dsp:cNvSpPr/>
      </dsp:nvSpPr>
      <dsp:spPr>
        <a:xfrm>
          <a:off x="570505" y="289443"/>
          <a:ext cx="1932388" cy="1932388"/>
        </a:xfrm>
        <a:prstGeom prst="blockArc">
          <a:avLst>
            <a:gd name="adj1" fmla="val 16200000"/>
            <a:gd name="adj2" fmla="val 0"/>
            <a:gd name="adj3" fmla="val 463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836B3E-955D-4D8B-AF3C-BE671AD2AD70}">
      <dsp:nvSpPr>
        <dsp:cNvPr id="0" name=""/>
        <dsp:cNvSpPr/>
      </dsp:nvSpPr>
      <dsp:spPr>
        <a:xfrm>
          <a:off x="1092497" y="811435"/>
          <a:ext cx="888404" cy="88840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경제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222601" y="941539"/>
        <a:ext cx="628196" cy="628196"/>
      </dsp:txXfrm>
    </dsp:sp>
    <dsp:sp modelId="{55CABDEB-9E6F-4A06-BE7A-6D935122525D}">
      <dsp:nvSpPr>
        <dsp:cNvPr id="0" name=""/>
        <dsp:cNvSpPr/>
      </dsp:nvSpPr>
      <dsp:spPr>
        <a:xfrm>
          <a:off x="1225758" y="889"/>
          <a:ext cx="621883" cy="62188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20</a:t>
          </a:r>
          <a:br>
            <a:rPr lang="en-US" altLang="ko-KR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</a:b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대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316831" y="91962"/>
        <a:ext cx="439737" cy="439737"/>
      </dsp:txXfrm>
    </dsp:sp>
    <dsp:sp modelId="{3586CAC9-F6E6-413A-8C63-931D80C58494}">
      <dsp:nvSpPr>
        <dsp:cNvPr id="0" name=""/>
        <dsp:cNvSpPr/>
      </dsp:nvSpPr>
      <dsp:spPr>
        <a:xfrm>
          <a:off x="2169564" y="944696"/>
          <a:ext cx="621883" cy="621883"/>
        </a:xfrm>
        <a:prstGeom prst="ellipse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30</a:t>
          </a:r>
          <a:br>
            <a:rPr lang="en-US" altLang="ko-KR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</a:b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대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2260637" y="1035769"/>
        <a:ext cx="439737" cy="439737"/>
      </dsp:txXfrm>
    </dsp:sp>
    <dsp:sp modelId="{EE72A1C0-50EF-402E-BC34-4021E3461FE2}">
      <dsp:nvSpPr>
        <dsp:cNvPr id="0" name=""/>
        <dsp:cNvSpPr/>
      </dsp:nvSpPr>
      <dsp:spPr>
        <a:xfrm>
          <a:off x="1225758" y="1888502"/>
          <a:ext cx="621883" cy="621883"/>
        </a:xfrm>
        <a:prstGeom prst="ellipse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40</a:t>
          </a:r>
          <a:br>
            <a:rPr lang="en-US" altLang="ko-KR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</a:b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대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316831" y="1979575"/>
        <a:ext cx="439737" cy="439737"/>
      </dsp:txXfrm>
    </dsp:sp>
    <dsp:sp modelId="{78EB5124-74C6-499E-94FB-6D59DD41D6BE}">
      <dsp:nvSpPr>
        <dsp:cNvPr id="0" name=""/>
        <dsp:cNvSpPr/>
      </dsp:nvSpPr>
      <dsp:spPr>
        <a:xfrm>
          <a:off x="281951" y="944696"/>
          <a:ext cx="621883" cy="621883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50</a:t>
          </a:r>
          <a:br>
            <a:rPr lang="en-US" altLang="ko-KR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</a:b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대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373024" y="1035769"/>
        <a:ext cx="439737" cy="439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6C523-80D9-4412-80F5-A0EA0415117C}">
      <dsp:nvSpPr>
        <dsp:cNvPr id="0" name=""/>
        <dsp:cNvSpPr/>
      </dsp:nvSpPr>
      <dsp:spPr>
        <a:xfrm>
          <a:off x="212824" y="0"/>
          <a:ext cx="2412006" cy="120120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292121-EA6A-4117-ACAE-4D27C85918AB}">
      <dsp:nvSpPr>
        <dsp:cNvPr id="0" name=""/>
        <dsp:cNvSpPr/>
      </dsp:nvSpPr>
      <dsp:spPr>
        <a:xfrm>
          <a:off x="434515" y="360362"/>
          <a:ext cx="913370" cy="4804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20</a:t>
          </a: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대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457970" y="383817"/>
        <a:ext cx="866460" cy="433573"/>
      </dsp:txXfrm>
    </dsp:sp>
    <dsp:sp modelId="{2AAC1111-1423-4A0B-B620-0416A3B26BEA}">
      <dsp:nvSpPr>
        <dsp:cNvPr id="0" name=""/>
        <dsp:cNvSpPr/>
      </dsp:nvSpPr>
      <dsp:spPr>
        <a:xfrm>
          <a:off x="1489768" y="360362"/>
          <a:ext cx="913370" cy="4804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71.3%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513223" y="383817"/>
        <a:ext cx="866460" cy="433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1F4E7-C395-40F9-B425-CC6CC60A14B6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5341-515F-4CAD-8110-47ADF37AF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92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26DB-8149-47F9-8AB9-B582B05489EE}" type="datetime1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F8A4-2B89-4960-8D97-DDD79615E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35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93E6-0A28-48E8-96ED-FF847978D914}" type="datetime1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F8A4-2B89-4960-8D97-DDD79615E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12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AAE6-5B31-4F56-8EFC-EA0E27165EA0}" type="datetime1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F8A4-2B89-4960-8D97-DDD79615E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60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6794-32F6-4EFE-8404-DA22D6359F3C}" type="datetime1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F8A4-2B89-4960-8D97-DDD79615E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90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6BEB-809C-47DE-B56A-E4DA22854A14}" type="datetime1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F8A4-2B89-4960-8D97-DDD79615E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33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E89C-C3CC-49F3-979E-E7294B78E158}" type="datetime1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F8A4-2B89-4960-8D97-DDD79615E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1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794E-E202-424F-97A7-F4ABABCD9E3A}" type="datetime1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F8A4-2B89-4960-8D97-DDD79615E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9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CE75-1118-44AC-B9A9-20436A4E1BEF}" type="datetime1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F8A4-2B89-4960-8D97-DDD79615E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76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722-9243-4F2D-A4A8-9618BFFF34A4}" type="datetime1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F8A4-2B89-4960-8D97-DDD79615E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58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29E5-BE06-4D9C-BA31-4F36B50D55D8}" type="datetime1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F8A4-2B89-4960-8D97-DDD79615E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22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142F-1EC9-4135-8F19-76F40F7B5B85}" type="datetime1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F8A4-2B89-4960-8D97-DDD79615E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8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39BF4-D26A-44F7-86B9-E90EC0FE5DAC}" type="datetime1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1F8A4-2B89-4960-8D97-DDD79615E5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평행 사변형 6"/>
          <p:cNvSpPr/>
          <p:nvPr userDrawn="1"/>
        </p:nvSpPr>
        <p:spPr>
          <a:xfrm>
            <a:off x="0" y="659027"/>
            <a:ext cx="9906000" cy="617323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팔각형 7"/>
          <p:cNvSpPr/>
          <p:nvPr userDrawn="1"/>
        </p:nvSpPr>
        <p:spPr>
          <a:xfrm>
            <a:off x="681037" y="-30294"/>
            <a:ext cx="8543925" cy="1306644"/>
          </a:xfrm>
          <a:prstGeom prst="octagon">
            <a:avLst>
              <a:gd name="adj" fmla="val 2735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-30294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9E9D9B"/>
              </a:clrFrom>
              <a:clrTo>
                <a:srgbClr val="9E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2" y="6211658"/>
            <a:ext cx="1747709" cy="64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2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돋움" panose="020B0600000101010101" pitchFamily="50" charset="-127"/>
          <a:ea typeface="돋움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9E9D9B"/>
              </a:clrFrom>
              <a:clrTo>
                <a:srgbClr val="9E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841" y="5892540"/>
            <a:ext cx="1780318" cy="65840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9906000" cy="2369820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54100" y="2743200"/>
            <a:ext cx="7899400" cy="1562100"/>
          </a:xfrm>
          <a:prstGeom prst="rect">
            <a:avLst/>
          </a:prstGeom>
          <a:noFill/>
        </p:spPr>
        <p:txBody>
          <a:bodyPr wrap="square" rtlCol="0">
            <a:prstTxWarp prst="textSlantUp">
              <a:avLst/>
            </a:prstTxWarp>
            <a:spAutoFit/>
          </a:bodyPr>
          <a:lstStyle/>
          <a:p>
            <a:r>
              <a:rPr lang="en-US" altLang="ko-KR" b="1" dirty="0" smtClean="0">
                <a:effectLst>
                  <a:reflection blurRad="6350" stA="55000" endA="50" endPos="85000" dir="5400000" sy="-100000" algn="bl" rotWithShape="0"/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Single-person Households</a:t>
            </a:r>
            <a:endParaRPr lang="ko-KR" altLang="en-US" b="1" dirty="0">
              <a:effectLst>
                <a:reflection blurRad="6350" stA="55000" endA="50" endPos="85000" dir="5400000" sy="-100000" algn="bl" rotWithShape="0"/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51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F8A4-2B89-4960-8D97-DDD79615E5D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2609850" y="2476500"/>
            <a:ext cx="6615113" cy="2667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4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정오각형 5"/>
          <p:cNvSpPr/>
          <p:nvPr/>
        </p:nvSpPr>
        <p:spPr>
          <a:xfrm>
            <a:off x="2362200" y="1866900"/>
            <a:ext cx="1276350" cy="800100"/>
          </a:xfrm>
          <a:prstGeom prst="pen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8550" y="2107168"/>
            <a:ext cx="52863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인 가구의 증가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2609850" y="3505820"/>
            <a:ext cx="6615113" cy="2667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4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정오각형 11"/>
          <p:cNvSpPr/>
          <p:nvPr/>
        </p:nvSpPr>
        <p:spPr>
          <a:xfrm>
            <a:off x="2362200" y="2896220"/>
            <a:ext cx="1276350" cy="800100"/>
          </a:xfrm>
          <a:prstGeom prst="pen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38550" y="3136488"/>
            <a:ext cx="52863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세대별 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인 가구의 특성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2609850" y="4534031"/>
            <a:ext cx="6615113" cy="2667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4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정오각형 17"/>
          <p:cNvSpPr/>
          <p:nvPr/>
        </p:nvSpPr>
        <p:spPr>
          <a:xfrm>
            <a:off x="2362200" y="3924431"/>
            <a:ext cx="1276350" cy="800100"/>
          </a:xfrm>
          <a:prstGeom prst="pen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8550" y="4164699"/>
            <a:ext cx="52863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인 가구의 성장세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2609850" y="5563351"/>
            <a:ext cx="6615113" cy="2667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4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" name="정오각형 20"/>
          <p:cNvSpPr/>
          <p:nvPr/>
        </p:nvSpPr>
        <p:spPr>
          <a:xfrm>
            <a:off x="2362200" y="4953751"/>
            <a:ext cx="1276350" cy="800100"/>
          </a:xfrm>
          <a:prstGeom prst="pen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8550" y="5194019"/>
            <a:ext cx="52863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  <a:hlinkClick r:id="rId2" action="ppaction://hlinksldjump"/>
              </a:rPr>
              <a:t>1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  <a:hlinkClick r:id="rId2" action="ppaction://hlinksldjump"/>
              </a:rPr>
              <a:t>인 가구의 고민과 지속 의향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2" t="4658" r="55191" b="71967"/>
          <a:stretch/>
        </p:blipFill>
        <p:spPr>
          <a:xfrm>
            <a:off x="466724" y="4467976"/>
            <a:ext cx="1621322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9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1. 1</a:t>
            </a:r>
            <a:r>
              <a:rPr lang="ko-KR" altLang="en-US" dirty="0" smtClean="0"/>
              <a:t>인 가구의 증가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2" y="3876675"/>
            <a:ext cx="8839198" cy="23002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 가구의 증가</a:t>
            </a:r>
            <a:endParaRPr lang="en-US" altLang="ko-KR" sz="24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한국의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 가구는 기존 예상보다 더 빠르게 증가하여 인구성장률이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마이너스가 되는 시점에도 지속 성장할 전망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 가구 비중의 증가는 전국적인 현상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F8A4-2B89-4960-8D97-DDD79615E5D9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동영상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91400" y="1823972"/>
            <a:ext cx="1981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9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7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양쪽 모서리가 둥근 사각형 11"/>
          <p:cNvSpPr/>
          <p:nvPr/>
        </p:nvSpPr>
        <p:spPr>
          <a:xfrm>
            <a:off x="1561303" y="1606550"/>
            <a:ext cx="4847430" cy="9271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Yu Gothic UI Semilight" panose="020B0400000000000000" pitchFamily="34" charset="-128"/>
            </a:endParaRPr>
          </a:p>
        </p:txBody>
      </p:sp>
      <p:sp>
        <p:nvSpPr>
          <p:cNvPr id="13" name="사다리꼴 12"/>
          <p:cNvSpPr/>
          <p:nvPr/>
        </p:nvSpPr>
        <p:spPr>
          <a:xfrm>
            <a:off x="1569720" y="1797842"/>
            <a:ext cx="4844415" cy="685800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Yu Gothic UI Semilight" panose="020B0400000000000000" pitchFamily="34" charset="-128"/>
              </a:rPr>
              <a:t>인 생활의 주요 원인</a:t>
            </a:r>
            <a:endParaRPr lang="ko-KR" altLang="en-US" dirty="0">
              <a:solidFill>
                <a:schemeClr val="tx1"/>
              </a:solidFill>
              <a:latin typeface="Yu Gothic UI Semilight" panose="020B0400000000000000" pitchFamily="34" charset="-128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세대별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가구의 특성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F8A4-2B89-4960-8D97-DDD79615E5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양쪽 모서리가 잘린 사각형 6"/>
          <p:cNvSpPr/>
          <p:nvPr/>
        </p:nvSpPr>
        <p:spPr>
          <a:xfrm>
            <a:off x="409575" y="4893468"/>
            <a:ext cx="1495425" cy="1207294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Yu Gothic UI Semilight" panose="020B0400000000000000" pitchFamily="34" charset="-128"/>
              </a:rPr>
              <a:t>노년층</a:t>
            </a:r>
            <a:endParaRPr lang="ko-KR" altLang="en-US" dirty="0">
              <a:solidFill>
                <a:schemeClr val="tx1"/>
              </a:solidFill>
              <a:latin typeface="Yu Gothic UI Semilight" panose="020B0400000000000000" pitchFamily="34" charset="-128"/>
            </a:endParaRPr>
          </a:p>
        </p:txBody>
      </p:sp>
      <p:sp>
        <p:nvSpPr>
          <p:cNvPr id="8" name="양쪽 모서리가 잘린 사각형 7"/>
          <p:cNvSpPr/>
          <p:nvPr/>
        </p:nvSpPr>
        <p:spPr>
          <a:xfrm>
            <a:off x="409575" y="3687364"/>
            <a:ext cx="1495425" cy="1207294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Yu Gothic UI Semilight" panose="020B0400000000000000" pitchFamily="34" charset="-128"/>
              </a:rPr>
              <a:t>중년층</a:t>
            </a:r>
            <a:endParaRPr lang="ko-KR" altLang="en-US" dirty="0">
              <a:solidFill>
                <a:schemeClr val="tx1"/>
              </a:solidFill>
              <a:latin typeface="Yu Gothic UI Semilight" panose="020B0400000000000000" pitchFamily="34" charset="-128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6416040" y="1606550"/>
            <a:ext cx="3063240" cy="9271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Yu Gothic UI Semilight" panose="020B0400000000000000" pitchFamily="34" charset="-128"/>
            </a:endParaRPr>
          </a:p>
        </p:txBody>
      </p:sp>
      <p:sp>
        <p:nvSpPr>
          <p:cNvPr id="9" name="양쪽 모서리가 잘린 사각형 8"/>
          <p:cNvSpPr/>
          <p:nvPr/>
        </p:nvSpPr>
        <p:spPr>
          <a:xfrm>
            <a:off x="409575" y="2481260"/>
            <a:ext cx="1495425" cy="1212654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Yu Gothic UI Semilight" panose="020B0400000000000000" pitchFamily="34" charset="-128"/>
              </a:rPr>
              <a:t>청년층</a:t>
            </a:r>
            <a:endParaRPr lang="ko-KR" altLang="en-US" dirty="0">
              <a:solidFill>
                <a:schemeClr val="tx1"/>
              </a:solidFill>
              <a:latin typeface="Yu Gothic UI Semilight" panose="020B0400000000000000" pitchFamily="34" charset="-128"/>
            </a:endParaRPr>
          </a:p>
        </p:txBody>
      </p:sp>
      <p:sp>
        <p:nvSpPr>
          <p:cNvPr id="11" name="사다리꼴 10"/>
          <p:cNvSpPr/>
          <p:nvPr/>
        </p:nvSpPr>
        <p:spPr>
          <a:xfrm>
            <a:off x="6416992" y="1797842"/>
            <a:ext cx="3061335" cy="685800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Yu Gothic UI Semilight" panose="020B0400000000000000" pitchFamily="34" charset="-128"/>
              </a:rPr>
              <a:t>특징</a:t>
            </a:r>
            <a:endParaRPr lang="ko-KR" altLang="en-US" dirty="0">
              <a:solidFill>
                <a:schemeClr val="tx1"/>
              </a:solidFill>
              <a:latin typeface="Yu Gothic UI Semilight" panose="020B0400000000000000" pitchFamily="34" charset="-128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467504"/>
              </p:ext>
            </p:extLst>
          </p:nvPr>
        </p:nvGraphicFramePr>
        <p:xfrm>
          <a:off x="1571625" y="2486024"/>
          <a:ext cx="7905750" cy="360997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848225">
                  <a:extLst>
                    <a:ext uri="{9D8B030D-6E8A-4147-A177-3AD203B41FA5}">
                      <a16:colId xmlns:a16="http://schemas.microsoft.com/office/drawing/2014/main" val="1315567061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1581999954"/>
                    </a:ext>
                  </a:extLst>
                </a:gridCol>
              </a:tblGrid>
              <a:tr h="1203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개인적 시간과 여유를 즐기는 자유로운 삶을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/>
                      </a:r>
                      <a:b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추구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학업 및 직장 등으로 인한 이동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고시원 및 월세의 비중이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/>
                      </a:r>
                      <a:b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높아 주거 안정성이 취약함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811416"/>
                  </a:ext>
                </a:extLst>
              </a:tr>
              <a:tr h="1203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자녀의 글로벌 교육을 위한 분거 상태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직장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/>
                      </a:r>
                      <a:b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이동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이혼 및 사별 등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중년층 </a:t>
                      </a:r>
                      <a:r>
                        <a:rPr lang="ko-KR" altLang="en-US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니트족이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증가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/>
                      </a:r>
                      <a:b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용의 질과 소득이 낮음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249673"/>
                  </a:ext>
                </a:extLst>
              </a:tr>
              <a:tr h="1203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결혼 후 부모와 함</a:t>
                      </a:r>
                      <a:r>
                        <a:rPr lang="ko-KR" altLang="en-US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께 사는 전통적 가치관 탈피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소득이 적고 경제활동 비율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/>
                      </a:r>
                      <a:b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 낮음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145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70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3. 1</a:t>
            </a:r>
            <a:r>
              <a:rPr lang="ko-KR" altLang="en-US" dirty="0" smtClean="0"/>
              <a:t>인 가구의 성장세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229502"/>
              </p:ext>
            </p:extLst>
          </p:nvPr>
        </p:nvGraphicFramePr>
        <p:xfrm>
          <a:off x="681038" y="1825625"/>
          <a:ext cx="85439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F8A4-2B89-4960-8D97-DDD79615E5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3162300" y="2578100"/>
            <a:ext cx="2108200" cy="7874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Yu Gothic UI Semilight" panose="020B0400000000000000" pitchFamily="34" charset="-128"/>
              </a:rPr>
              <a:t>지속적 성장세</a:t>
            </a:r>
            <a:endParaRPr lang="ko-KR" altLang="en-US" dirty="0">
              <a:latin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3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4. 1</a:t>
            </a:r>
            <a:r>
              <a:rPr lang="ko-KR" altLang="en-US" dirty="0" smtClean="0"/>
              <a:t>인 가구의 고민과 지속 의향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F8A4-2B89-4960-8D97-DDD79615E5D9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98424" y="1371601"/>
            <a:ext cx="4854576" cy="4867274"/>
            <a:chOff x="98424" y="1371601"/>
            <a:chExt cx="4854576" cy="4867274"/>
          </a:xfrm>
        </p:grpSpPr>
        <p:sp>
          <p:nvSpPr>
            <p:cNvPr id="7" name="대각선 방향의 모서리가 잘린 사각형 6"/>
            <p:cNvSpPr/>
            <p:nvPr/>
          </p:nvSpPr>
          <p:spPr>
            <a:xfrm flipH="1">
              <a:off x="142875" y="1371601"/>
              <a:ext cx="4714875" cy="4867274"/>
            </a:xfrm>
            <a:prstGeom prst="snip2DiagRect">
              <a:avLst>
                <a:gd name="adj1" fmla="val 0"/>
                <a:gd name="adj2" fmla="val 1012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" name="평행 사변형 7"/>
            <p:cNvSpPr/>
            <p:nvPr/>
          </p:nvSpPr>
          <p:spPr>
            <a:xfrm flipH="1">
              <a:off x="3124200" y="1371601"/>
              <a:ext cx="1733550" cy="441341"/>
            </a:xfrm>
            <a:prstGeom prst="parallelogram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여자</a:t>
              </a:r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graphicFrame>
          <p:nvGraphicFramePr>
            <p:cNvPr id="9" name="다이어그램 8"/>
            <p:cNvGraphicFramePr/>
            <p:nvPr>
              <p:extLst>
                <p:ext uri="{D42A27DB-BD31-4B8C-83A1-F6EECF244321}">
                  <p14:modId xmlns:p14="http://schemas.microsoft.com/office/powerpoint/2010/main" val="2529089783"/>
                </p:ext>
              </p:extLst>
            </p:nvPr>
          </p:nvGraphicFramePr>
          <p:xfrm>
            <a:off x="1879600" y="1889274"/>
            <a:ext cx="3073400" cy="25112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톱니 모양의 오른쪽 화살표 9"/>
            <p:cNvSpPr/>
            <p:nvPr/>
          </p:nvSpPr>
          <p:spPr>
            <a:xfrm>
              <a:off x="365125" y="2338387"/>
              <a:ext cx="1514475" cy="1576387"/>
            </a:xfrm>
            <a:prstGeom prst="notchedRightArrow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걱정</a:t>
              </a:r>
              <a:r>
                <a:rPr lang="en-US" altLang="ko-KR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/>
              </a:r>
              <a:br>
                <a:rPr lang="en-US" altLang="ko-KR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</a:br>
              <a:r>
                <a:rPr lang="en-US" altLang="ko-KR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r>
                <a:rPr lang="ko-KR" altLang="en-US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위</a:t>
              </a:r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1" name="모서리가 접힌 도형 10"/>
            <p:cNvSpPr/>
            <p:nvPr/>
          </p:nvSpPr>
          <p:spPr>
            <a:xfrm flipH="1">
              <a:off x="285750" y="4267200"/>
              <a:ext cx="2438400" cy="485775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r>
                <a:rPr lang="ko-KR" altLang="en-US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인 생활 지속 의향</a:t>
              </a:r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3" name="아래쪽 화살표 12"/>
            <p:cNvSpPr/>
            <p:nvPr/>
          </p:nvSpPr>
          <p:spPr>
            <a:xfrm>
              <a:off x="3105149" y="4513410"/>
              <a:ext cx="1457325" cy="6953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50</a:t>
              </a:r>
              <a:r>
                <a:rPr lang="ko-KR" altLang="en-US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대</a:t>
              </a:r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5" name="포인트가 8개인 별 14"/>
            <p:cNvSpPr/>
            <p:nvPr/>
          </p:nvSpPr>
          <p:spPr>
            <a:xfrm>
              <a:off x="2936079" y="5376862"/>
              <a:ext cx="1795464" cy="533400"/>
            </a:xfrm>
            <a:prstGeom prst="star8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56.3%</a:t>
              </a:r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graphicFrame>
          <p:nvGraphicFramePr>
            <p:cNvPr id="16" name="다이어그램 15"/>
            <p:cNvGraphicFramePr/>
            <p:nvPr>
              <p:extLst>
                <p:ext uri="{D42A27DB-BD31-4B8C-83A1-F6EECF244321}">
                  <p14:modId xmlns:p14="http://schemas.microsoft.com/office/powerpoint/2010/main" val="2692069581"/>
                </p:ext>
              </p:extLst>
            </p:nvPr>
          </p:nvGraphicFramePr>
          <p:xfrm>
            <a:off x="98424" y="4867144"/>
            <a:ext cx="2837655" cy="12012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grpSp>
        <p:nvGrpSpPr>
          <p:cNvPr id="31" name="그룹 30"/>
          <p:cNvGrpSpPr/>
          <p:nvPr/>
        </p:nvGrpSpPr>
        <p:grpSpPr>
          <a:xfrm>
            <a:off x="5026820" y="1371601"/>
            <a:ext cx="4714875" cy="4867274"/>
            <a:chOff x="5026820" y="1371601"/>
            <a:chExt cx="4714875" cy="4867274"/>
          </a:xfrm>
        </p:grpSpPr>
        <p:sp>
          <p:nvSpPr>
            <p:cNvPr id="5" name="대각선 방향의 모서리가 잘린 사각형 4"/>
            <p:cNvSpPr/>
            <p:nvPr/>
          </p:nvSpPr>
          <p:spPr>
            <a:xfrm>
              <a:off x="5026820" y="1371601"/>
              <a:ext cx="4714875" cy="4867274"/>
            </a:xfrm>
            <a:prstGeom prst="snip2DiagRect">
              <a:avLst>
                <a:gd name="adj1" fmla="val 0"/>
                <a:gd name="adj2" fmla="val 1012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5048250" y="1371601"/>
              <a:ext cx="1733550" cy="447675"/>
            </a:xfrm>
            <a:prstGeom prst="parallelogram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latin typeface="돋움" panose="020B0600000101010101" pitchFamily="50" charset="-127"/>
                  <a:ea typeface="돋움" panose="020B0600000101010101" pitchFamily="50" charset="-127"/>
                </a:rPr>
                <a:t>남자</a:t>
              </a:r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267325" y="2066926"/>
              <a:ext cx="1514475" cy="1143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인 생활</a:t>
              </a:r>
              <a:r>
                <a:rPr lang="en-US" altLang="ko-KR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</a:br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지속 의향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9" name="양쪽 모서리가 잘린 사각형 18"/>
            <p:cNvSpPr/>
            <p:nvPr/>
          </p:nvSpPr>
          <p:spPr>
            <a:xfrm>
              <a:off x="5413375" y="3562350"/>
              <a:ext cx="1276350" cy="1019175"/>
            </a:xfrm>
            <a:prstGeom prst="snip2Same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20</a:t>
              </a:r>
              <a:r>
                <a:rPr lang="ko-KR" altLang="en-US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대</a:t>
              </a:r>
              <a:r>
                <a:rPr lang="en-US" altLang="ko-KR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/>
              </a:r>
              <a:br>
                <a:rPr lang="en-US" altLang="ko-KR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</a:br>
              <a:r>
                <a:rPr lang="en-US" altLang="ko-KR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56.6%</a:t>
              </a:r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0" name="양쪽 모서리가 잘린 사각형 19"/>
            <p:cNvSpPr/>
            <p:nvPr/>
          </p:nvSpPr>
          <p:spPr>
            <a:xfrm flipV="1">
              <a:off x="5413375" y="4657857"/>
              <a:ext cx="1276350" cy="1019175"/>
            </a:xfrm>
            <a:prstGeom prst="snip2Same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05052" y="4844278"/>
              <a:ext cx="1092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50</a:t>
              </a:r>
              <a:r>
                <a:rPr lang="ko-KR" altLang="en-US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대</a:t>
              </a:r>
              <a:r>
                <a:rPr lang="en-US" altLang="ko-KR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/>
              </a:r>
              <a:br>
                <a:rPr lang="en-US" altLang="ko-KR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</a:br>
              <a:r>
                <a:rPr lang="en-US" altLang="ko-KR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31.8%</a:t>
              </a:r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2" name="한쪽 모서리가 잘린 사각형 21"/>
            <p:cNvSpPr/>
            <p:nvPr/>
          </p:nvSpPr>
          <p:spPr>
            <a:xfrm>
              <a:off x="7022305" y="2076450"/>
              <a:ext cx="2436020" cy="428625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latin typeface="돋움" panose="020B0600000101010101" pitchFamily="50" charset="-127"/>
                  <a:ea typeface="돋움" panose="020B0600000101010101" pitchFamily="50" charset="-127"/>
                </a:rPr>
                <a:t>가장 걱정되는 것</a:t>
              </a:r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3" name="순서도: 화면 표시 22"/>
            <p:cNvSpPr/>
            <p:nvPr/>
          </p:nvSpPr>
          <p:spPr>
            <a:xfrm>
              <a:off x="7324725" y="2771775"/>
              <a:ext cx="1862138" cy="581025"/>
            </a:xfrm>
            <a:prstGeom prst="flowChartDisplay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20~30</a:t>
              </a:r>
              <a:r>
                <a:rPr lang="ko-KR" altLang="en-US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대</a:t>
              </a:r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4" name="배지 23"/>
            <p:cNvSpPr/>
            <p:nvPr/>
          </p:nvSpPr>
          <p:spPr>
            <a:xfrm>
              <a:off x="6924675" y="3705225"/>
              <a:ext cx="2657475" cy="1142869"/>
            </a:xfrm>
            <a:prstGeom prst="plaqu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한쪽 모서리는 잘리고 다른 쪽 모서리는 둥근 사각형 24"/>
            <p:cNvSpPr/>
            <p:nvPr/>
          </p:nvSpPr>
          <p:spPr>
            <a:xfrm flipH="1">
              <a:off x="8302625" y="3954314"/>
              <a:ext cx="1114425" cy="598636"/>
            </a:xfrm>
            <a:prstGeom prst="snip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외로움</a:t>
              </a:r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6" name="한쪽 모서리는 잘리고 다른 쪽 모서리는 둥근 사각형 25"/>
            <p:cNvSpPr/>
            <p:nvPr/>
          </p:nvSpPr>
          <p:spPr>
            <a:xfrm>
              <a:off x="7101284" y="3954314"/>
              <a:ext cx="1114425" cy="598636"/>
            </a:xfrm>
            <a:prstGeom prst="snip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경제</a:t>
              </a:r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7" name="오른쪽 화살표 설명선 26"/>
            <p:cNvSpPr/>
            <p:nvPr/>
          </p:nvSpPr>
          <p:spPr>
            <a:xfrm>
              <a:off x="7022305" y="5208735"/>
              <a:ext cx="1538287" cy="589241"/>
            </a:xfrm>
            <a:prstGeom prst="rightArrowCallout">
              <a:avLst>
                <a:gd name="adj1" fmla="val 43606"/>
                <a:gd name="adj2" fmla="val 21803"/>
                <a:gd name="adj3" fmla="val 39915"/>
                <a:gd name="adj4" fmla="val 909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latin typeface="돋움" panose="020B0600000101010101" pitchFamily="50" charset="-127"/>
                  <a:ea typeface="돋움" panose="020B0600000101010101" pitchFamily="50" charset="-127"/>
                </a:rPr>
                <a:t>40~50</a:t>
              </a:r>
              <a:r>
                <a:rPr lang="ko-KR" altLang="en-US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대</a:t>
              </a:r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8" name="십자형 27"/>
            <p:cNvSpPr/>
            <p:nvPr/>
          </p:nvSpPr>
          <p:spPr>
            <a:xfrm rot="20255676">
              <a:off x="8706056" y="5241636"/>
              <a:ext cx="948912" cy="603436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latin typeface="돋움" panose="020B0600000101010101" pitchFamily="50" charset="-127"/>
                  <a:ea typeface="돋움" panose="020B0600000101010101" pitchFamily="50" charset="-127"/>
                </a:rPr>
                <a:t>외로움</a:t>
              </a:r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30" name="직선 연결선 29"/>
            <p:cNvCxnSpPr>
              <a:endCxn id="24" idx="0"/>
            </p:cNvCxnSpPr>
            <p:nvPr/>
          </p:nvCxnSpPr>
          <p:spPr>
            <a:xfrm flipH="1">
              <a:off x="8253413" y="3352800"/>
              <a:ext cx="2381" cy="352425"/>
            </a:xfrm>
            <a:prstGeom prst="line">
              <a:avLst/>
            </a:prstGeom>
            <a:ln w="1905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676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162</Words>
  <Application>Microsoft Office PowerPoint</Application>
  <PresentationFormat>A4 용지(210x297mm)</PresentationFormat>
  <Paragraphs>58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Yu Gothic UI Semilight</vt:lpstr>
      <vt:lpstr>굴림</vt:lpstr>
      <vt:lpstr>돋움</vt:lpstr>
      <vt:lpstr>맑은 고딕</vt:lpstr>
      <vt:lpstr>Arial</vt:lpstr>
      <vt:lpstr>Calibri</vt:lpstr>
      <vt:lpstr>Wingdings</vt:lpstr>
      <vt:lpstr>Office 테마</vt:lpstr>
      <vt:lpstr>PowerPoint 프레젠테이션</vt:lpstr>
      <vt:lpstr>목차</vt:lpstr>
      <vt:lpstr>1. 1인 가구의 증가</vt:lpstr>
      <vt:lpstr>2. 세대별 1인 가구의 특성</vt:lpstr>
      <vt:lpstr>3. 1인 가구의 성장세</vt:lpstr>
      <vt:lpstr>4. 1인 가구의 고민과 지속 의향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강동여성인력개발센터</dc:creator>
  <cp:lastModifiedBy>강동여성인력개발센터</cp:lastModifiedBy>
  <cp:revision>32</cp:revision>
  <dcterms:created xsi:type="dcterms:W3CDTF">2023-02-21T00:01:48Z</dcterms:created>
  <dcterms:modified xsi:type="dcterms:W3CDTF">2023-02-21T01:26:36Z</dcterms:modified>
</cp:coreProperties>
</file>