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8"/>
  </p:notesMasterIdLst>
  <p:sldIdLst>
    <p:sldId id="256" r:id="rId2"/>
    <p:sldId id="257" r:id="rId3"/>
    <p:sldId id="265" r:id="rId4"/>
    <p:sldId id="264" r:id="rId5"/>
    <p:sldId id="266" r:id="rId6"/>
    <p:sldId id="268" r:id="rId7"/>
    <p:sldId id="279" r:id="rId8"/>
    <p:sldId id="269" r:id="rId9"/>
    <p:sldId id="271" r:id="rId10"/>
    <p:sldId id="270" r:id="rId11"/>
    <p:sldId id="274" r:id="rId12"/>
    <p:sldId id="275" r:id="rId13"/>
    <p:sldId id="273" r:id="rId14"/>
    <p:sldId id="276" r:id="rId15"/>
    <p:sldId id="277" r:id="rId16"/>
    <p:sldId id="278" r:id="rId17"/>
  </p:sldIdLst>
  <p:sldSz cx="12192000" cy="6858000"/>
  <p:notesSz cx="6858000" cy="9144000"/>
  <p:defaultTextStyle>
    <a:defPPr>
      <a:defRPr lang="ko-Kore-A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719"/>
  </p:normalViewPr>
  <p:slideViewPr>
    <p:cSldViewPr snapToGrid="0">
      <p:cViewPr>
        <p:scale>
          <a:sx n="140" d="100"/>
          <a:sy n="140" d="100"/>
        </p:scale>
        <p:origin x="472"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AU"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1DDD3-34B7-3C46-92A4-D85D4F2A3668}" type="datetimeFigureOut">
              <a:rPr kumimoji="1" lang="ko-Kore-AU" altLang="en-US" smtClean="0"/>
              <a:t>1/10/2022</a:t>
            </a:fld>
            <a:endParaRPr kumimoji="1" lang="ko-Kore-AU"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AU"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AU"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AU"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7570F-D513-2C46-A596-4E0E712388EF}" type="slidenum">
              <a:rPr kumimoji="1" lang="ko-Kore-AU" altLang="en-US" smtClean="0"/>
              <a:t>‹#›</a:t>
            </a:fld>
            <a:endParaRPr kumimoji="1" lang="ko-Kore-AU" altLang="en-US"/>
          </a:p>
        </p:txBody>
      </p:sp>
    </p:spTree>
    <p:extLst>
      <p:ext uri="{BB962C8B-B14F-4D97-AF65-F5344CB8AC3E}">
        <p14:creationId xmlns:p14="http://schemas.microsoft.com/office/powerpoint/2010/main" val="97918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AU" altLang="en-US" dirty="0"/>
          </a:p>
        </p:txBody>
      </p:sp>
      <p:sp>
        <p:nvSpPr>
          <p:cNvPr id="4" name="슬라이드 번호 개체 틀 3"/>
          <p:cNvSpPr>
            <a:spLocks noGrp="1"/>
          </p:cNvSpPr>
          <p:nvPr>
            <p:ph type="sldNum" sz="quarter" idx="5"/>
          </p:nvPr>
        </p:nvSpPr>
        <p:spPr/>
        <p:txBody>
          <a:bodyPr/>
          <a:lstStyle/>
          <a:p>
            <a:fld id="{8EA7570F-D513-2C46-A596-4E0E712388EF}" type="slidenum">
              <a:rPr kumimoji="1" lang="ko-Kore-AU" altLang="en-US" smtClean="0"/>
              <a:t>16</a:t>
            </a:fld>
            <a:endParaRPr kumimoji="1" lang="ko-Kore-AU" altLang="en-US"/>
          </a:p>
        </p:txBody>
      </p:sp>
    </p:spTree>
    <p:extLst>
      <p:ext uri="{BB962C8B-B14F-4D97-AF65-F5344CB8AC3E}">
        <p14:creationId xmlns:p14="http://schemas.microsoft.com/office/powerpoint/2010/main" val="180283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5902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4649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866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8562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2713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7774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3806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8730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195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4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9/28/22</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9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9/28/22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42664"/>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le of newspapers">
            <a:extLst>
              <a:ext uri="{FF2B5EF4-FFF2-40B4-BE49-F238E27FC236}">
                <a16:creationId xmlns:a16="http://schemas.microsoft.com/office/drawing/2014/main" id="{9F7B64D2-5D37-D341-265A-7CCD97AEA039}"/>
              </a:ext>
            </a:extLst>
          </p:cNvPr>
          <p:cNvPicPr>
            <a:picLocks noChangeAspect="1"/>
          </p:cNvPicPr>
          <p:nvPr/>
        </p:nvPicPr>
        <p:blipFill rotWithShape="1">
          <a:blip r:embed="rId2">
            <a:alphaModFix amt="40000"/>
          </a:blip>
          <a:srcRect t="9565" b="20991"/>
          <a:stretch/>
        </p:blipFill>
        <p:spPr>
          <a:xfrm>
            <a:off x="6822" y="10"/>
            <a:ext cx="12191999" cy="6857990"/>
          </a:xfrm>
          <a:prstGeom prst="rect">
            <a:avLst/>
          </a:prstGeom>
        </p:spPr>
      </p:pic>
      <p:sp>
        <p:nvSpPr>
          <p:cNvPr id="2" name="제목 1">
            <a:extLst>
              <a:ext uri="{FF2B5EF4-FFF2-40B4-BE49-F238E27FC236}">
                <a16:creationId xmlns:a16="http://schemas.microsoft.com/office/drawing/2014/main" id="{2976BFE4-71BE-A252-50EC-23507BCB3010}"/>
              </a:ext>
            </a:extLst>
          </p:cNvPr>
          <p:cNvSpPr>
            <a:spLocks noGrp="1"/>
          </p:cNvSpPr>
          <p:nvPr>
            <p:ph type="ctrTitle"/>
          </p:nvPr>
        </p:nvSpPr>
        <p:spPr>
          <a:xfrm>
            <a:off x="1375958" y="1256045"/>
            <a:ext cx="9649093" cy="1884207"/>
          </a:xfrm>
        </p:spPr>
        <p:txBody>
          <a:bodyPr anchor="b">
            <a:normAutofit fontScale="90000"/>
          </a:bodyPr>
          <a:lstStyle/>
          <a:p>
            <a:pPr algn="ctr"/>
            <a:r>
              <a:rPr kumimoji="1" lang="en-AU" altLang="ko-Kore-AU" b="1" dirty="0">
                <a:solidFill>
                  <a:srgbClr val="FFFFFF"/>
                </a:solidFill>
                <a:latin typeface="Century Gothic" panose="020B0502020202020204" pitchFamily="34" charset="0"/>
              </a:rPr>
              <a:t>Sentiment Analysis of News Articles for Predicting Economic Trends</a:t>
            </a:r>
            <a:endParaRPr kumimoji="1" lang="ko-Kore-AU" altLang="en-US" b="1" dirty="0">
              <a:solidFill>
                <a:srgbClr val="FFFFFF"/>
              </a:solidFill>
              <a:latin typeface="Century Gothic" panose="020B0502020202020204" pitchFamily="34" charset="0"/>
            </a:endParaRPr>
          </a:p>
        </p:txBody>
      </p:sp>
      <p:sp>
        <p:nvSpPr>
          <p:cNvPr id="3" name="부제목 2">
            <a:extLst>
              <a:ext uri="{FF2B5EF4-FFF2-40B4-BE49-F238E27FC236}">
                <a16:creationId xmlns:a16="http://schemas.microsoft.com/office/drawing/2014/main" id="{C01678C8-BB15-4B72-0578-7AD912953EE8}"/>
              </a:ext>
            </a:extLst>
          </p:cNvPr>
          <p:cNvSpPr>
            <a:spLocks noGrp="1"/>
          </p:cNvSpPr>
          <p:nvPr>
            <p:ph type="subTitle" idx="1"/>
          </p:nvPr>
        </p:nvSpPr>
        <p:spPr>
          <a:xfrm>
            <a:off x="2811857" y="5159228"/>
            <a:ext cx="6581930" cy="746640"/>
          </a:xfrm>
        </p:spPr>
        <p:txBody>
          <a:bodyPr>
            <a:normAutofit/>
          </a:bodyPr>
          <a:lstStyle/>
          <a:p>
            <a:pPr algn="ctr"/>
            <a:r>
              <a:rPr kumimoji="1" lang="en-AU" altLang="ko-Kore-AU" dirty="0">
                <a:solidFill>
                  <a:srgbClr val="FFFFFF"/>
                </a:solidFill>
                <a:latin typeface="Century Gothic" panose="020B0502020202020204" pitchFamily="34" charset="0"/>
              </a:rPr>
              <a:t>Chang-Joon Lee</a:t>
            </a:r>
            <a:endParaRPr kumimoji="1" lang="ko-Kore-AU" altLang="en-US" dirty="0">
              <a:solidFill>
                <a:srgbClr val="FFFFFF"/>
              </a:solidFill>
              <a:latin typeface="Century Gothic" panose="020B0502020202020204" pitchFamily="34" charset="0"/>
            </a:endParaRPr>
          </a:p>
        </p:txBody>
      </p:sp>
      <p:cxnSp>
        <p:nvCxnSpPr>
          <p:cNvPr id="55" name="Straight Connector 54">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7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54014" y="0"/>
            <a:ext cx="11247877" cy="1086056"/>
          </a:xfrm>
        </p:spPr>
        <p:txBody>
          <a:bodyPr/>
          <a:lstStyle/>
          <a:p>
            <a:r>
              <a:rPr kumimoji="1" lang="en-AU" altLang="ko-Kore-AU" b="1" dirty="0">
                <a:latin typeface="Century Gothic" panose="020B0502020202020204" pitchFamily="34" charset="0"/>
              </a:rPr>
              <a:t>EDA – Stock Prices vs Sentiment</a:t>
            </a:r>
            <a:endParaRPr kumimoji="1" lang="ko-Kore-AU" altLang="en-US" b="1" dirty="0">
              <a:latin typeface="Century Gothic" panose="020B0502020202020204" pitchFamily="34" charset="0"/>
            </a:endParaRPr>
          </a:p>
        </p:txBody>
      </p:sp>
      <p:pic>
        <p:nvPicPr>
          <p:cNvPr id="5122" name="Picture 2">
            <a:extLst>
              <a:ext uri="{FF2B5EF4-FFF2-40B4-BE49-F238E27FC236}">
                <a16:creationId xmlns:a16="http://schemas.microsoft.com/office/drawing/2014/main" id="{254E080B-54A7-FFFB-86FE-5E660B1F7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14" y="1335341"/>
            <a:ext cx="7734021" cy="4751951"/>
          </a:xfrm>
          <a:prstGeom prst="rect">
            <a:avLst/>
          </a:prstGeom>
          <a:solidFill>
            <a:schemeClr val="tx1"/>
          </a:solidFill>
        </p:spPr>
      </p:pic>
      <p:sp>
        <p:nvSpPr>
          <p:cNvPr id="2" name="내용 개체 틀 2">
            <a:extLst>
              <a:ext uri="{FF2B5EF4-FFF2-40B4-BE49-F238E27FC236}">
                <a16:creationId xmlns:a16="http://schemas.microsoft.com/office/drawing/2014/main" id="{D825693A-06FE-5653-C7ED-0CA5FA5FD5E7}"/>
              </a:ext>
            </a:extLst>
          </p:cNvPr>
          <p:cNvSpPr txBox="1">
            <a:spLocks/>
          </p:cNvSpPr>
          <p:nvPr/>
        </p:nvSpPr>
        <p:spPr>
          <a:xfrm>
            <a:off x="8493378" y="1640142"/>
            <a:ext cx="3244608" cy="43676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kumimoji="1" lang="en-AU" altLang="ko-Kore-AU" sz="2000" dirty="0">
                <a:latin typeface="Century Gothic" panose="020B0502020202020204" pitchFamily="34" charset="0"/>
              </a:rPr>
              <a:t>Normalised monthly sentiment vs normalised monthly change in stock price.</a:t>
            </a:r>
          </a:p>
          <a:p>
            <a:pPr>
              <a:lnSpc>
                <a:spcPct val="120000"/>
              </a:lnSpc>
            </a:pPr>
            <a:r>
              <a:rPr kumimoji="1" lang="en-AU" altLang="ko-Kore-AU" sz="2000" b="1" dirty="0">
                <a:latin typeface="Century Gothic" panose="020B0502020202020204" pitchFamily="34" charset="0"/>
              </a:rPr>
              <a:t>Slight misalignment </a:t>
            </a:r>
            <a:r>
              <a:rPr kumimoji="1" lang="en-AU" altLang="ko-Kore-AU" sz="2000" dirty="0">
                <a:latin typeface="Century Gothic" panose="020B0502020202020204" pitchFamily="34" charset="0"/>
              </a:rPr>
              <a:t>between the two curves.</a:t>
            </a:r>
          </a:p>
          <a:p>
            <a:pPr>
              <a:lnSpc>
                <a:spcPct val="120000"/>
              </a:lnSpc>
            </a:pPr>
            <a:r>
              <a:rPr kumimoji="1" lang="en-AU" altLang="ko-Kore-AU" sz="2000" b="1" dirty="0">
                <a:latin typeface="Century Gothic" panose="020B0502020202020204" pitchFamily="34" charset="0"/>
              </a:rPr>
              <a:t>Possible delay </a:t>
            </a:r>
            <a:r>
              <a:rPr kumimoji="1" lang="en-AU" altLang="ko-Kore-AU" sz="2000" dirty="0">
                <a:latin typeface="Century Gothic" panose="020B0502020202020204" pitchFamily="34" charset="0"/>
              </a:rPr>
              <a:t>in how news sentiment affect the stock market.</a:t>
            </a:r>
          </a:p>
          <a:p>
            <a:pPr marL="0" indent="0">
              <a:buFont typeface="Arial" panose="020B0604020202020204" pitchFamily="34" charset="0"/>
              <a:buNone/>
            </a:pPr>
            <a:endParaRPr kumimoji="1" lang="ko-Kore-AU" altLang="en-US" sz="2000" dirty="0"/>
          </a:p>
        </p:txBody>
      </p:sp>
      <p:sp>
        <p:nvSpPr>
          <p:cNvPr id="3" name="모서리가 둥근 직사각형 2">
            <a:extLst>
              <a:ext uri="{FF2B5EF4-FFF2-40B4-BE49-F238E27FC236}">
                <a16:creationId xmlns:a16="http://schemas.microsoft.com/office/drawing/2014/main" id="{8B417D71-6B6A-0F61-57C7-1375586C2D2B}"/>
              </a:ext>
            </a:extLst>
          </p:cNvPr>
          <p:cNvSpPr/>
          <p:nvPr/>
        </p:nvSpPr>
        <p:spPr>
          <a:xfrm>
            <a:off x="8394809" y="1483387"/>
            <a:ext cx="3343177" cy="4454770"/>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spTree>
    <p:extLst>
      <p:ext uri="{BB962C8B-B14F-4D97-AF65-F5344CB8AC3E}">
        <p14:creationId xmlns:p14="http://schemas.microsoft.com/office/powerpoint/2010/main" val="245625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72061" y="-16933"/>
            <a:ext cx="11247877" cy="1086056"/>
          </a:xfrm>
        </p:spPr>
        <p:txBody>
          <a:bodyPr/>
          <a:lstStyle/>
          <a:p>
            <a:r>
              <a:rPr kumimoji="1" lang="en-AU" altLang="ko-Kore-AU" b="1" dirty="0">
                <a:latin typeface="Century Gothic" panose="020B0502020202020204" pitchFamily="34" charset="0"/>
              </a:rPr>
              <a:t>Machine Learning</a:t>
            </a:r>
            <a:endParaRPr kumimoji="1" lang="ko-Kore-AU" altLang="en-US" b="1" dirty="0">
              <a:latin typeface="Century Gothic" panose="020B0502020202020204" pitchFamily="34" charset="0"/>
            </a:endParaRPr>
          </a:p>
        </p:txBody>
      </p:sp>
      <p:grpSp>
        <p:nvGrpSpPr>
          <p:cNvPr id="18" name="그룹 17">
            <a:extLst>
              <a:ext uri="{FF2B5EF4-FFF2-40B4-BE49-F238E27FC236}">
                <a16:creationId xmlns:a16="http://schemas.microsoft.com/office/drawing/2014/main" id="{26824C8D-1A88-6398-9465-A97FCFDB17D9}"/>
              </a:ext>
            </a:extLst>
          </p:cNvPr>
          <p:cNvGrpSpPr/>
          <p:nvPr/>
        </p:nvGrpSpPr>
        <p:grpSpPr>
          <a:xfrm>
            <a:off x="3011415" y="2995487"/>
            <a:ext cx="2856412" cy="589280"/>
            <a:chOff x="5078357" y="1542532"/>
            <a:chExt cx="2856412" cy="589280"/>
          </a:xfrm>
        </p:grpSpPr>
        <p:sp>
          <p:nvSpPr>
            <p:cNvPr id="6" name="내용 개체 틀 2">
              <a:extLst>
                <a:ext uri="{FF2B5EF4-FFF2-40B4-BE49-F238E27FC236}">
                  <a16:creationId xmlns:a16="http://schemas.microsoft.com/office/drawing/2014/main" id="{600CD4B4-B2C8-74C5-860B-5A01CB4793DF}"/>
                </a:ext>
              </a:extLst>
            </p:cNvPr>
            <p:cNvSpPr txBox="1">
              <a:spLocks/>
            </p:cNvSpPr>
            <p:nvPr/>
          </p:nvSpPr>
          <p:spPr>
            <a:xfrm>
              <a:off x="5157995" y="1596599"/>
              <a:ext cx="2697136" cy="5344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AU" altLang="ko-Kore-AU" sz="2000" b="1" u="sng" dirty="0">
                  <a:latin typeface="Century Gothic" panose="020B0502020202020204" pitchFamily="34" charset="0"/>
                </a:rPr>
                <a:t>Count Vectorisation</a:t>
              </a:r>
            </a:p>
            <a:p>
              <a:pPr marL="0" indent="0">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7" name="모서리가 둥근 직사각형 6">
              <a:extLst>
                <a:ext uri="{FF2B5EF4-FFF2-40B4-BE49-F238E27FC236}">
                  <a16:creationId xmlns:a16="http://schemas.microsoft.com/office/drawing/2014/main" id="{7A23EE2C-E8AC-2D9D-6222-A8FEE130F160}"/>
                </a:ext>
              </a:extLst>
            </p:cNvPr>
            <p:cNvSpPr/>
            <p:nvPr/>
          </p:nvSpPr>
          <p:spPr>
            <a:xfrm>
              <a:off x="5078357" y="1542532"/>
              <a:ext cx="2856412" cy="589280"/>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sp>
        <p:nvSpPr>
          <p:cNvPr id="14" name="TextBox 13">
            <a:extLst>
              <a:ext uri="{FF2B5EF4-FFF2-40B4-BE49-F238E27FC236}">
                <a16:creationId xmlns:a16="http://schemas.microsoft.com/office/drawing/2014/main" id="{DB9F38B2-3074-F19C-B3C7-C9342AF827B7}"/>
              </a:ext>
            </a:extLst>
          </p:cNvPr>
          <p:cNvSpPr txBox="1"/>
          <p:nvPr/>
        </p:nvSpPr>
        <p:spPr>
          <a:xfrm>
            <a:off x="2768032" y="2345690"/>
            <a:ext cx="3343177" cy="588110"/>
          </a:xfrm>
          <a:prstGeom prst="rect">
            <a:avLst/>
          </a:prstGeom>
          <a:noFill/>
        </p:spPr>
        <p:txBody>
          <a:bodyPr wrap="square">
            <a:spAutoFit/>
          </a:bodyPr>
          <a:lstStyle/>
          <a:p>
            <a:pPr marL="0" indent="0" algn="ctr">
              <a:lnSpc>
                <a:spcPct val="120000"/>
              </a:lnSpc>
              <a:buNone/>
            </a:pPr>
            <a:r>
              <a:rPr kumimoji="1" lang="en-AU" altLang="ko-Kore-AU" sz="1600" dirty="0">
                <a:latin typeface="Century Gothic" panose="020B0502020202020204" pitchFamily="34" charset="0"/>
              </a:rPr>
              <a:t>Hyperparameter Tuning</a:t>
            </a:r>
          </a:p>
          <a:p>
            <a:pPr marL="0" indent="0" algn="ctr">
              <a:lnSpc>
                <a:spcPct val="120000"/>
              </a:lnSpc>
              <a:buNone/>
            </a:pPr>
            <a:r>
              <a:rPr kumimoji="1" lang="en-AU" altLang="ko-Kore-AU" sz="1100" dirty="0">
                <a:latin typeface="Century Gothic" panose="020B0502020202020204" pitchFamily="34" charset="0"/>
              </a:rPr>
              <a:t>Max. Number of Features</a:t>
            </a:r>
          </a:p>
        </p:txBody>
      </p:sp>
      <p:grpSp>
        <p:nvGrpSpPr>
          <p:cNvPr id="21" name="그룹 20">
            <a:extLst>
              <a:ext uri="{FF2B5EF4-FFF2-40B4-BE49-F238E27FC236}">
                <a16:creationId xmlns:a16="http://schemas.microsoft.com/office/drawing/2014/main" id="{7E2D4494-1B7E-6BBB-D348-DB30756B8D2D}"/>
              </a:ext>
            </a:extLst>
          </p:cNvPr>
          <p:cNvGrpSpPr/>
          <p:nvPr/>
        </p:nvGrpSpPr>
        <p:grpSpPr>
          <a:xfrm>
            <a:off x="3011415" y="4157787"/>
            <a:ext cx="2856412" cy="603851"/>
            <a:chOff x="4293325" y="3976858"/>
            <a:chExt cx="2856412" cy="603851"/>
          </a:xfrm>
        </p:grpSpPr>
        <p:sp>
          <p:nvSpPr>
            <p:cNvPr id="8" name="내용 개체 틀 2">
              <a:extLst>
                <a:ext uri="{FF2B5EF4-FFF2-40B4-BE49-F238E27FC236}">
                  <a16:creationId xmlns:a16="http://schemas.microsoft.com/office/drawing/2014/main" id="{9A5135D1-D1CE-3A2B-2B22-04F85E2BB366}"/>
                </a:ext>
              </a:extLst>
            </p:cNvPr>
            <p:cNvSpPr txBox="1">
              <a:spLocks/>
            </p:cNvSpPr>
            <p:nvPr/>
          </p:nvSpPr>
          <p:spPr>
            <a:xfrm>
              <a:off x="4473696" y="4042410"/>
              <a:ext cx="2676041" cy="5382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AU" altLang="ko-Kore-AU" sz="2000" b="1" u="sng" dirty="0">
                  <a:latin typeface="Century Gothic" panose="020B0502020202020204" pitchFamily="34" charset="0"/>
                </a:rPr>
                <a:t>TF-IDF Vectorisation</a:t>
              </a:r>
            </a:p>
            <a:p>
              <a:pPr marL="0" indent="0">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16" name="모서리가 둥근 직사각형 15">
              <a:extLst>
                <a:ext uri="{FF2B5EF4-FFF2-40B4-BE49-F238E27FC236}">
                  <a16:creationId xmlns:a16="http://schemas.microsoft.com/office/drawing/2014/main" id="{A9CB4571-60B5-909C-7976-8C493E2E4924}"/>
                </a:ext>
              </a:extLst>
            </p:cNvPr>
            <p:cNvSpPr/>
            <p:nvPr/>
          </p:nvSpPr>
          <p:spPr>
            <a:xfrm>
              <a:off x="4293325" y="3976858"/>
              <a:ext cx="2856412" cy="589280"/>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grpSp>
        <p:nvGrpSpPr>
          <p:cNvPr id="23" name="그룹 22">
            <a:extLst>
              <a:ext uri="{FF2B5EF4-FFF2-40B4-BE49-F238E27FC236}">
                <a16:creationId xmlns:a16="http://schemas.microsoft.com/office/drawing/2014/main" id="{A5141F0D-15CE-3E0D-4877-A34488C0A829}"/>
              </a:ext>
            </a:extLst>
          </p:cNvPr>
          <p:cNvGrpSpPr/>
          <p:nvPr/>
        </p:nvGrpSpPr>
        <p:grpSpPr>
          <a:xfrm>
            <a:off x="3011415" y="5318398"/>
            <a:ext cx="2856412" cy="589280"/>
            <a:chOff x="4063782" y="5337559"/>
            <a:chExt cx="2856412" cy="589280"/>
          </a:xfrm>
        </p:grpSpPr>
        <p:sp>
          <p:nvSpPr>
            <p:cNvPr id="9" name="내용 개체 틀 2">
              <a:extLst>
                <a:ext uri="{FF2B5EF4-FFF2-40B4-BE49-F238E27FC236}">
                  <a16:creationId xmlns:a16="http://schemas.microsoft.com/office/drawing/2014/main" id="{5DDABE05-CBBF-6C4D-A7A1-567B3129EA60}"/>
                </a:ext>
              </a:extLst>
            </p:cNvPr>
            <p:cNvSpPr txBox="1">
              <a:spLocks/>
            </p:cNvSpPr>
            <p:nvPr/>
          </p:nvSpPr>
          <p:spPr>
            <a:xfrm>
              <a:off x="4739931" y="5363050"/>
              <a:ext cx="1504115" cy="5382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AU" altLang="ko-Kore-AU" sz="2000" b="1" u="sng" dirty="0">
                  <a:latin typeface="Century Gothic" panose="020B0502020202020204" pitchFamily="34" charset="0"/>
                </a:rPr>
                <a:t>Word2Vec</a:t>
              </a:r>
            </a:p>
            <a:p>
              <a:pPr marL="0" indent="0">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17" name="모서리가 둥근 직사각형 16">
              <a:extLst>
                <a:ext uri="{FF2B5EF4-FFF2-40B4-BE49-F238E27FC236}">
                  <a16:creationId xmlns:a16="http://schemas.microsoft.com/office/drawing/2014/main" id="{CE05ED7D-5A29-2853-394B-B290E7978067}"/>
                </a:ext>
              </a:extLst>
            </p:cNvPr>
            <p:cNvSpPr/>
            <p:nvPr/>
          </p:nvSpPr>
          <p:spPr>
            <a:xfrm>
              <a:off x="4063782" y="5337559"/>
              <a:ext cx="2856412" cy="589280"/>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sp>
        <p:nvSpPr>
          <p:cNvPr id="15" name="TextBox 14">
            <a:extLst>
              <a:ext uri="{FF2B5EF4-FFF2-40B4-BE49-F238E27FC236}">
                <a16:creationId xmlns:a16="http://schemas.microsoft.com/office/drawing/2014/main" id="{C3C5F142-903B-5D54-B459-612D15B8E7B1}"/>
              </a:ext>
            </a:extLst>
          </p:cNvPr>
          <p:cNvSpPr txBox="1"/>
          <p:nvPr/>
        </p:nvSpPr>
        <p:spPr>
          <a:xfrm>
            <a:off x="6142117" y="2322247"/>
            <a:ext cx="3343177" cy="588110"/>
          </a:xfrm>
          <a:prstGeom prst="rect">
            <a:avLst/>
          </a:prstGeom>
          <a:noFill/>
        </p:spPr>
        <p:txBody>
          <a:bodyPr wrap="square">
            <a:spAutoFit/>
          </a:bodyPr>
          <a:lstStyle/>
          <a:p>
            <a:pPr marL="0" indent="0" algn="ctr">
              <a:lnSpc>
                <a:spcPct val="120000"/>
              </a:lnSpc>
              <a:buNone/>
            </a:pPr>
            <a:r>
              <a:rPr kumimoji="1" lang="en-AU" altLang="ko-Kore-AU" sz="1600" dirty="0">
                <a:latin typeface="Century Gothic" panose="020B0502020202020204" pitchFamily="34" charset="0"/>
              </a:rPr>
              <a:t>Hyperparameter Tuning</a:t>
            </a:r>
          </a:p>
          <a:p>
            <a:pPr marL="0" indent="0" algn="ctr">
              <a:lnSpc>
                <a:spcPct val="120000"/>
              </a:lnSpc>
              <a:buNone/>
            </a:pPr>
            <a:r>
              <a:rPr kumimoji="1" lang="en-AU" altLang="ko-Kore-AU" sz="1100" dirty="0">
                <a:latin typeface="Century Gothic" panose="020B0502020202020204" pitchFamily="34" charset="0"/>
              </a:rPr>
              <a:t>C Value (Regularisation)</a:t>
            </a:r>
          </a:p>
        </p:txBody>
      </p:sp>
      <p:grpSp>
        <p:nvGrpSpPr>
          <p:cNvPr id="26" name="그룹 25">
            <a:extLst>
              <a:ext uri="{FF2B5EF4-FFF2-40B4-BE49-F238E27FC236}">
                <a16:creationId xmlns:a16="http://schemas.microsoft.com/office/drawing/2014/main" id="{41DDCCB7-F858-FDAF-5BF8-415B37766319}"/>
              </a:ext>
            </a:extLst>
          </p:cNvPr>
          <p:cNvGrpSpPr/>
          <p:nvPr/>
        </p:nvGrpSpPr>
        <p:grpSpPr>
          <a:xfrm>
            <a:off x="6385500" y="2974101"/>
            <a:ext cx="2856412" cy="595841"/>
            <a:chOff x="7061769" y="2332260"/>
            <a:chExt cx="2856412" cy="595841"/>
          </a:xfrm>
        </p:grpSpPr>
        <p:sp>
          <p:nvSpPr>
            <p:cNvPr id="11" name="내용 개체 틀 2">
              <a:extLst>
                <a:ext uri="{FF2B5EF4-FFF2-40B4-BE49-F238E27FC236}">
                  <a16:creationId xmlns:a16="http://schemas.microsoft.com/office/drawing/2014/main" id="{9B1284D3-F872-7FF8-79E3-E2373B0F2F98}"/>
                </a:ext>
              </a:extLst>
            </p:cNvPr>
            <p:cNvSpPr txBox="1">
              <a:spLocks/>
            </p:cNvSpPr>
            <p:nvPr/>
          </p:nvSpPr>
          <p:spPr>
            <a:xfrm>
              <a:off x="7252102" y="2389802"/>
              <a:ext cx="2666079" cy="5382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AU" altLang="ko-Kore-AU" sz="2000" b="1" u="sng" dirty="0">
                  <a:latin typeface="Century Gothic" panose="020B0502020202020204" pitchFamily="34" charset="0"/>
                </a:rPr>
                <a:t>Logistic Regression</a:t>
              </a:r>
            </a:p>
            <a:p>
              <a:pPr marL="0" indent="0">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22" name="모서리가 둥근 직사각형 21">
              <a:extLst>
                <a:ext uri="{FF2B5EF4-FFF2-40B4-BE49-F238E27FC236}">
                  <a16:creationId xmlns:a16="http://schemas.microsoft.com/office/drawing/2014/main" id="{9D288A91-66ED-491F-A4BD-9A21116132EB}"/>
                </a:ext>
              </a:extLst>
            </p:cNvPr>
            <p:cNvSpPr/>
            <p:nvPr/>
          </p:nvSpPr>
          <p:spPr>
            <a:xfrm>
              <a:off x="7061769" y="2332260"/>
              <a:ext cx="2856412" cy="589280"/>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grpSp>
        <p:nvGrpSpPr>
          <p:cNvPr id="27" name="그룹 26">
            <a:extLst>
              <a:ext uri="{FF2B5EF4-FFF2-40B4-BE49-F238E27FC236}">
                <a16:creationId xmlns:a16="http://schemas.microsoft.com/office/drawing/2014/main" id="{57558A88-7903-D377-A4A3-402FD8B4BAF2}"/>
              </a:ext>
            </a:extLst>
          </p:cNvPr>
          <p:cNvGrpSpPr/>
          <p:nvPr/>
        </p:nvGrpSpPr>
        <p:grpSpPr>
          <a:xfrm>
            <a:off x="6387924" y="4170213"/>
            <a:ext cx="2856412" cy="589280"/>
            <a:chOff x="6922347" y="3335565"/>
            <a:chExt cx="2856412" cy="589280"/>
          </a:xfrm>
        </p:grpSpPr>
        <p:sp>
          <p:nvSpPr>
            <p:cNvPr id="10" name="내용 개체 틀 2">
              <a:extLst>
                <a:ext uri="{FF2B5EF4-FFF2-40B4-BE49-F238E27FC236}">
                  <a16:creationId xmlns:a16="http://schemas.microsoft.com/office/drawing/2014/main" id="{03B67E32-5F38-F0F0-1A1C-FD157A8192E5}"/>
                </a:ext>
              </a:extLst>
            </p:cNvPr>
            <p:cNvSpPr txBox="1">
              <a:spLocks/>
            </p:cNvSpPr>
            <p:nvPr/>
          </p:nvSpPr>
          <p:spPr>
            <a:xfrm>
              <a:off x="7955280" y="3365248"/>
              <a:ext cx="790549" cy="5382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AU" altLang="ko-Kore-AU" sz="2000" b="1" u="sng" dirty="0">
                  <a:latin typeface="Century Gothic" panose="020B0502020202020204" pitchFamily="34" charset="0"/>
                </a:rPr>
                <a:t>SVM</a:t>
              </a:r>
            </a:p>
            <a:p>
              <a:pPr marL="0" indent="0">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24" name="모서리가 둥근 직사각형 23">
              <a:extLst>
                <a:ext uri="{FF2B5EF4-FFF2-40B4-BE49-F238E27FC236}">
                  <a16:creationId xmlns:a16="http://schemas.microsoft.com/office/drawing/2014/main" id="{360E630D-C7CF-DE07-0E7B-AD7EF1CC8D4A}"/>
                </a:ext>
              </a:extLst>
            </p:cNvPr>
            <p:cNvSpPr/>
            <p:nvPr/>
          </p:nvSpPr>
          <p:spPr>
            <a:xfrm>
              <a:off x="6922347" y="3335565"/>
              <a:ext cx="2856412" cy="589280"/>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grpSp>
        <p:nvGrpSpPr>
          <p:cNvPr id="28" name="그룹 27">
            <a:extLst>
              <a:ext uri="{FF2B5EF4-FFF2-40B4-BE49-F238E27FC236}">
                <a16:creationId xmlns:a16="http://schemas.microsoft.com/office/drawing/2014/main" id="{C5BB5B7F-8B65-F1DF-9C9A-4E8C84D8A027}"/>
              </a:ext>
            </a:extLst>
          </p:cNvPr>
          <p:cNvGrpSpPr/>
          <p:nvPr/>
        </p:nvGrpSpPr>
        <p:grpSpPr>
          <a:xfrm>
            <a:off x="6385500" y="5289163"/>
            <a:ext cx="2856412" cy="590880"/>
            <a:chOff x="6922347" y="4574567"/>
            <a:chExt cx="2856412" cy="590880"/>
          </a:xfrm>
        </p:grpSpPr>
        <p:sp>
          <p:nvSpPr>
            <p:cNvPr id="12" name="내용 개체 틀 2">
              <a:extLst>
                <a:ext uri="{FF2B5EF4-FFF2-40B4-BE49-F238E27FC236}">
                  <a16:creationId xmlns:a16="http://schemas.microsoft.com/office/drawing/2014/main" id="{21EF9719-80F0-F779-A75B-C73C1211A4F3}"/>
                </a:ext>
              </a:extLst>
            </p:cNvPr>
            <p:cNvSpPr txBox="1">
              <a:spLocks/>
            </p:cNvSpPr>
            <p:nvPr/>
          </p:nvSpPr>
          <p:spPr>
            <a:xfrm>
              <a:off x="7468183" y="4627148"/>
              <a:ext cx="1764741" cy="5382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AU" altLang="ko-Kore-AU" sz="2000" b="1" u="sng" dirty="0">
                  <a:latin typeface="Century Gothic" panose="020B0502020202020204" pitchFamily="34" charset="0"/>
                </a:rPr>
                <a:t>Gaussian NB</a:t>
              </a:r>
            </a:p>
            <a:p>
              <a:pPr marL="0" indent="0">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25" name="모서리가 둥근 직사각형 24">
              <a:extLst>
                <a:ext uri="{FF2B5EF4-FFF2-40B4-BE49-F238E27FC236}">
                  <a16:creationId xmlns:a16="http://schemas.microsoft.com/office/drawing/2014/main" id="{ED558243-6432-9606-B72A-8754D455A1B7}"/>
                </a:ext>
              </a:extLst>
            </p:cNvPr>
            <p:cNvSpPr/>
            <p:nvPr/>
          </p:nvSpPr>
          <p:spPr>
            <a:xfrm>
              <a:off x="6922347" y="4574567"/>
              <a:ext cx="2856412" cy="589280"/>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cxnSp>
        <p:nvCxnSpPr>
          <p:cNvPr id="33" name="직선 연결선[R] 32">
            <a:extLst>
              <a:ext uri="{FF2B5EF4-FFF2-40B4-BE49-F238E27FC236}">
                <a16:creationId xmlns:a16="http://schemas.microsoft.com/office/drawing/2014/main" id="{88EFED36-E27C-C4FC-3FF7-75B169498F2B}"/>
              </a:ext>
            </a:extLst>
          </p:cNvPr>
          <p:cNvCxnSpPr/>
          <p:nvPr/>
        </p:nvCxnSpPr>
        <p:spPr>
          <a:xfrm>
            <a:off x="6078740" y="1396302"/>
            <a:ext cx="0" cy="4558986"/>
          </a:xfrm>
          <a:prstGeom prst="line">
            <a:avLst/>
          </a:prstGeom>
          <a:ln w="47625">
            <a:prstDash val="dash"/>
          </a:ln>
        </p:spPr>
        <p:style>
          <a:lnRef idx="1">
            <a:schemeClr val="accent1"/>
          </a:lnRef>
          <a:fillRef idx="0">
            <a:schemeClr val="accent1"/>
          </a:fillRef>
          <a:effectRef idx="0">
            <a:schemeClr val="accent1"/>
          </a:effectRef>
          <a:fontRef idx="minor">
            <a:schemeClr val="tx1"/>
          </a:fontRef>
        </p:style>
      </p:cxnSp>
      <p:cxnSp>
        <p:nvCxnSpPr>
          <p:cNvPr id="34" name="직선 연결선[R] 33">
            <a:extLst>
              <a:ext uri="{FF2B5EF4-FFF2-40B4-BE49-F238E27FC236}">
                <a16:creationId xmlns:a16="http://schemas.microsoft.com/office/drawing/2014/main" id="{91B522A0-A605-34A8-6122-BC22A50FEE39}"/>
              </a:ext>
            </a:extLst>
          </p:cNvPr>
          <p:cNvCxnSpPr/>
          <p:nvPr/>
        </p:nvCxnSpPr>
        <p:spPr>
          <a:xfrm>
            <a:off x="9485294" y="1396302"/>
            <a:ext cx="0" cy="4558986"/>
          </a:xfrm>
          <a:prstGeom prst="line">
            <a:avLst/>
          </a:prstGeom>
          <a:ln w="47625">
            <a:prstDash val="dash"/>
          </a:ln>
        </p:spPr>
        <p:style>
          <a:lnRef idx="1">
            <a:schemeClr val="accent1"/>
          </a:lnRef>
          <a:fillRef idx="0">
            <a:schemeClr val="accent1"/>
          </a:fillRef>
          <a:effectRef idx="0">
            <a:schemeClr val="accent1"/>
          </a:effectRef>
          <a:fontRef idx="minor">
            <a:schemeClr val="tx1"/>
          </a:fontRef>
        </p:style>
      </p:cxnSp>
      <p:grpSp>
        <p:nvGrpSpPr>
          <p:cNvPr id="40" name="그룹 39">
            <a:extLst>
              <a:ext uri="{FF2B5EF4-FFF2-40B4-BE49-F238E27FC236}">
                <a16:creationId xmlns:a16="http://schemas.microsoft.com/office/drawing/2014/main" id="{1199A6C7-4E9E-B5B9-C865-A19180DE345D}"/>
              </a:ext>
            </a:extLst>
          </p:cNvPr>
          <p:cNvGrpSpPr/>
          <p:nvPr/>
        </p:nvGrpSpPr>
        <p:grpSpPr>
          <a:xfrm>
            <a:off x="302765" y="3154023"/>
            <a:ext cx="2251165" cy="1721496"/>
            <a:chOff x="316185" y="2238393"/>
            <a:chExt cx="2251165" cy="1721496"/>
          </a:xfrm>
        </p:grpSpPr>
        <p:sp>
          <p:nvSpPr>
            <p:cNvPr id="2" name="모서리가 둥근 직사각형 1">
              <a:extLst>
                <a:ext uri="{FF2B5EF4-FFF2-40B4-BE49-F238E27FC236}">
                  <a16:creationId xmlns:a16="http://schemas.microsoft.com/office/drawing/2014/main" id="{F267B242-3C0C-50AE-AE11-2B159D075393}"/>
                </a:ext>
              </a:extLst>
            </p:cNvPr>
            <p:cNvSpPr/>
            <p:nvPr/>
          </p:nvSpPr>
          <p:spPr>
            <a:xfrm>
              <a:off x="316185" y="3147076"/>
              <a:ext cx="2251165" cy="812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Train (80%) Validation (20%)</a:t>
              </a:r>
              <a:endParaRPr kumimoji="1" lang="ko-Kore-AU" altLang="en-US" dirty="0">
                <a:latin typeface="Century Gothic" panose="020B0502020202020204" pitchFamily="34" charset="0"/>
              </a:endParaRPr>
            </a:p>
          </p:txBody>
        </p:sp>
        <p:sp>
          <p:nvSpPr>
            <p:cNvPr id="3" name="모서리가 둥근 직사각형 2">
              <a:extLst>
                <a:ext uri="{FF2B5EF4-FFF2-40B4-BE49-F238E27FC236}">
                  <a16:creationId xmlns:a16="http://schemas.microsoft.com/office/drawing/2014/main" id="{C7A9870C-AF8F-BB42-B152-FFAA395183F1}"/>
                </a:ext>
              </a:extLst>
            </p:cNvPr>
            <p:cNvSpPr/>
            <p:nvPr/>
          </p:nvSpPr>
          <p:spPr>
            <a:xfrm>
              <a:off x="647485" y="2238393"/>
              <a:ext cx="1596855" cy="589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1990s Data</a:t>
              </a:r>
              <a:endParaRPr kumimoji="1" lang="ko-Kore-AU" altLang="en-US" dirty="0">
                <a:latin typeface="Century Gothic" panose="020B0502020202020204" pitchFamily="34" charset="0"/>
              </a:endParaRPr>
            </a:p>
          </p:txBody>
        </p:sp>
        <p:cxnSp>
          <p:nvCxnSpPr>
            <p:cNvPr id="35" name="직선 연결선[R] 34">
              <a:extLst>
                <a:ext uri="{FF2B5EF4-FFF2-40B4-BE49-F238E27FC236}">
                  <a16:creationId xmlns:a16="http://schemas.microsoft.com/office/drawing/2014/main" id="{9DC3ACA5-160B-032D-EBDF-EBB4D7A97DF5}"/>
                </a:ext>
              </a:extLst>
            </p:cNvPr>
            <p:cNvCxnSpPr>
              <a:cxnSpLocks/>
              <a:stCxn id="3" idx="2"/>
              <a:endCxn id="2" idx="0"/>
            </p:cNvCxnSpPr>
            <p:nvPr/>
          </p:nvCxnSpPr>
          <p:spPr>
            <a:xfrm flipH="1">
              <a:off x="1441768" y="2827673"/>
              <a:ext cx="4145" cy="319403"/>
            </a:xfrm>
            <a:prstGeom prst="line">
              <a:avLst/>
            </a:prstGeom>
            <a:ln w="47625"/>
          </p:spPr>
          <p:style>
            <a:lnRef idx="1">
              <a:schemeClr val="accent1"/>
            </a:lnRef>
            <a:fillRef idx="0">
              <a:schemeClr val="accent1"/>
            </a:fillRef>
            <a:effectRef idx="0">
              <a:schemeClr val="accent1"/>
            </a:effectRef>
            <a:fontRef idx="minor">
              <a:schemeClr val="tx1"/>
            </a:fontRef>
          </p:style>
        </p:cxnSp>
      </p:grpSp>
      <p:grpSp>
        <p:nvGrpSpPr>
          <p:cNvPr id="41" name="그룹 40">
            <a:extLst>
              <a:ext uri="{FF2B5EF4-FFF2-40B4-BE49-F238E27FC236}">
                <a16:creationId xmlns:a16="http://schemas.microsoft.com/office/drawing/2014/main" id="{3569DA1E-FCD8-4127-1EAF-3BC97E506B10}"/>
              </a:ext>
            </a:extLst>
          </p:cNvPr>
          <p:cNvGrpSpPr/>
          <p:nvPr/>
        </p:nvGrpSpPr>
        <p:grpSpPr>
          <a:xfrm>
            <a:off x="9872039" y="3172526"/>
            <a:ext cx="1713452" cy="1656181"/>
            <a:chOff x="10162363" y="2238393"/>
            <a:chExt cx="1713452" cy="1656181"/>
          </a:xfrm>
        </p:grpSpPr>
        <p:sp>
          <p:nvSpPr>
            <p:cNvPr id="4" name="모서리가 둥근 직사각형 3">
              <a:extLst>
                <a:ext uri="{FF2B5EF4-FFF2-40B4-BE49-F238E27FC236}">
                  <a16:creationId xmlns:a16="http://schemas.microsoft.com/office/drawing/2014/main" id="{67C9E35B-C6B2-9DCB-30DC-D60D548D8C90}"/>
                </a:ext>
              </a:extLst>
            </p:cNvPr>
            <p:cNvSpPr/>
            <p:nvPr/>
          </p:nvSpPr>
          <p:spPr>
            <a:xfrm>
              <a:off x="10220661" y="2238393"/>
              <a:ext cx="1596855" cy="589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2000s Data</a:t>
              </a:r>
              <a:endParaRPr kumimoji="1" lang="ko-Kore-AU" altLang="en-US" dirty="0">
                <a:latin typeface="Century Gothic" panose="020B0502020202020204" pitchFamily="34" charset="0"/>
              </a:endParaRPr>
            </a:p>
          </p:txBody>
        </p:sp>
        <p:sp>
          <p:nvSpPr>
            <p:cNvPr id="5" name="모서리가 둥근 직사각형 4">
              <a:extLst>
                <a:ext uri="{FF2B5EF4-FFF2-40B4-BE49-F238E27FC236}">
                  <a16:creationId xmlns:a16="http://schemas.microsoft.com/office/drawing/2014/main" id="{55842493-29BC-C3D9-C72D-123507D64852}"/>
                </a:ext>
              </a:extLst>
            </p:cNvPr>
            <p:cNvSpPr/>
            <p:nvPr/>
          </p:nvSpPr>
          <p:spPr>
            <a:xfrm>
              <a:off x="10162363" y="3212389"/>
              <a:ext cx="1713452" cy="682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Test (100%)</a:t>
              </a:r>
              <a:endParaRPr kumimoji="1" lang="ko-Kore-AU" altLang="en-US" dirty="0">
                <a:latin typeface="Century Gothic" panose="020B0502020202020204" pitchFamily="34" charset="0"/>
              </a:endParaRPr>
            </a:p>
          </p:txBody>
        </p:sp>
        <p:cxnSp>
          <p:nvCxnSpPr>
            <p:cNvPr id="38" name="직선 연결선[R] 37">
              <a:extLst>
                <a:ext uri="{FF2B5EF4-FFF2-40B4-BE49-F238E27FC236}">
                  <a16:creationId xmlns:a16="http://schemas.microsoft.com/office/drawing/2014/main" id="{EE7B221F-8246-4D87-6834-11A85EA4A812}"/>
                </a:ext>
              </a:extLst>
            </p:cNvPr>
            <p:cNvCxnSpPr>
              <a:cxnSpLocks/>
              <a:endCxn id="5" idx="0"/>
            </p:cNvCxnSpPr>
            <p:nvPr/>
          </p:nvCxnSpPr>
          <p:spPr>
            <a:xfrm flipH="1">
              <a:off x="11019089" y="2827673"/>
              <a:ext cx="4144" cy="384716"/>
            </a:xfrm>
            <a:prstGeom prst="line">
              <a:avLst/>
            </a:prstGeom>
            <a:ln w="47625"/>
          </p:spPr>
          <p:style>
            <a:lnRef idx="1">
              <a:schemeClr val="accent1"/>
            </a:lnRef>
            <a:fillRef idx="0">
              <a:schemeClr val="accent1"/>
            </a:fillRef>
            <a:effectRef idx="0">
              <a:schemeClr val="accent1"/>
            </a:effectRef>
            <a:fontRef idx="minor">
              <a:schemeClr val="tx1"/>
            </a:fontRef>
          </p:style>
        </p:cxnSp>
      </p:grpSp>
      <p:cxnSp>
        <p:nvCxnSpPr>
          <p:cNvPr id="79" name="직선 연결선[R] 78">
            <a:extLst>
              <a:ext uri="{FF2B5EF4-FFF2-40B4-BE49-F238E27FC236}">
                <a16:creationId xmlns:a16="http://schemas.microsoft.com/office/drawing/2014/main" id="{07FFF022-D92D-0396-EFA6-3C7AD4DAD6C5}"/>
              </a:ext>
            </a:extLst>
          </p:cNvPr>
          <p:cNvCxnSpPr>
            <a:cxnSpLocks/>
          </p:cNvCxnSpPr>
          <p:nvPr/>
        </p:nvCxnSpPr>
        <p:spPr>
          <a:xfrm>
            <a:off x="2759565" y="1396302"/>
            <a:ext cx="0" cy="4511376"/>
          </a:xfrm>
          <a:prstGeom prst="line">
            <a:avLst/>
          </a:prstGeom>
          <a:ln w="47625">
            <a:prstDash val="dash"/>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FB1E3E1-CD6B-76D1-9E19-16E291AC4A91}"/>
              </a:ext>
            </a:extLst>
          </p:cNvPr>
          <p:cNvSpPr txBox="1"/>
          <p:nvPr/>
        </p:nvSpPr>
        <p:spPr>
          <a:xfrm>
            <a:off x="382885" y="1585075"/>
            <a:ext cx="2111475" cy="369332"/>
          </a:xfrm>
          <a:prstGeom prst="rect">
            <a:avLst/>
          </a:prstGeom>
          <a:noFill/>
        </p:spPr>
        <p:txBody>
          <a:bodyPr wrap="none" rtlCol="0">
            <a:spAutoFit/>
          </a:bodyPr>
          <a:lstStyle/>
          <a:p>
            <a:pPr algn="ctr"/>
            <a:r>
              <a:rPr kumimoji="1" lang="en-AU" altLang="ko-Kore-AU" b="1" u="sng" dirty="0">
                <a:latin typeface="Century Gothic" panose="020B0502020202020204" pitchFamily="34" charset="0"/>
              </a:rPr>
              <a:t>1.Spit the Dataset</a:t>
            </a:r>
            <a:endParaRPr kumimoji="1" lang="ko-Kore-AU" altLang="en-US" b="1" u="sng" dirty="0">
              <a:latin typeface="Century Gothic" panose="020B0502020202020204" pitchFamily="34" charset="0"/>
            </a:endParaRPr>
          </a:p>
        </p:txBody>
      </p:sp>
      <p:sp>
        <p:nvSpPr>
          <p:cNvPr id="83" name="TextBox 82">
            <a:extLst>
              <a:ext uri="{FF2B5EF4-FFF2-40B4-BE49-F238E27FC236}">
                <a16:creationId xmlns:a16="http://schemas.microsoft.com/office/drawing/2014/main" id="{3F93D912-CB62-5D16-B78A-9562FE669105}"/>
              </a:ext>
            </a:extLst>
          </p:cNvPr>
          <p:cNvSpPr txBox="1"/>
          <p:nvPr/>
        </p:nvSpPr>
        <p:spPr>
          <a:xfrm>
            <a:off x="3247627" y="1585568"/>
            <a:ext cx="2383986" cy="369332"/>
          </a:xfrm>
          <a:prstGeom prst="rect">
            <a:avLst/>
          </a:prstGeom>
          <a:noFill/>
        </p:spPr>
        <p:txBody>
          <a:bodyPr wrap="none" rtlCol="0">
            <a:spAutoFit/>
          </a:bodyPr>
          <a:lstStyle/>
          <a:p>
            <a:r>
              <a:rPr kumimoji="1" lang="en-AU" altLang="ko-Kore-AU" b="1" u="sng" dirty="0">
                <a:latin typeface="Century Gothic" panose="020B0502020202020204" pitchFamily="34" charset="0"/>
              </a:rPr>
              <a:t>2.Feature Extraction</a:t>
            </a:r>
          </a:p>
        </p:txBody>
      </p:sp>
      <p:sp>
        <p:nvSpPr>
          <p:cNvPr id="84" name="TextBox 83">
            <a:extLst>
              <a:ext uri="{FF2B5EF4-FFF2-40B4-BE49-F238E27FC236}">
                <a16:creationId xmlns:a16="http://schemas.microsoft.com/office/drawing/2014/main" id="{2CB1F122-F275-A444-528B-3903000E07D2}"/>
              </a:ext>
            </a:extLst>
          </p:cNvPr>
          <p:cNvSpPr txBox="1"/>
          <p:nvPr/>
        </p:nvSpPr>
        <p:spPr>
          <a:xfrm>
            <a:off x="6575833" y="1614754"/>
            <a:ext cx="2315057" cy="369332"/>
          </a:xfrm>
          <a:prstGeom prst="rect">
            <a:avLst/>
          </a:prstGeom>
          <a:noFill/>
        </p:spPr>
        <p:txBody>
          <a:bodyPr wrap="none" rtlCol="0">
            <a:spAutoFit/>
          </a:bodyPr>
          <a:lstStyle/>
          <a:p>
            <a:r>
              <a:rPr kumimoji="1" lang="en-AU" altLang="ko-Kore-AU" b="1" u="sng" dirty="0">
                <a:latin typeface="Century Gothic" panose="020B0502020202020204" pitchFamily="34" charset="0"/>
              </a:rPr>
              <a:t>3. Machine </a:t>
            </a:r>
            <a:r>
              <a:rPr kumimoji="1" lang="en-AU" altLang="ko-Kore-AU" b="1" u="sng" dirty="0" err="1">
                <a:latin typeface="Century Gothic" panose="020B0502020202020204" pitchFamily="34" charset="0"/>
              </a:rPr>
              <a:t>Learing</a:t>
            </a:r>
            <a:endParaRPr kumimoji="1" lang="ko-Kore-AU" altLang="en-US" b="1" u="sng" dirty="0">
              <a:latin typeface="Century Gothic" panose="020B0502020202020204" pitchFamily="34" charset="0"/>
            </a:endParaRPr>
          </a:p>
        </p:txBody>
      </p:sp>
      <p:sp>
        <p:nvSpPr>
          <p:cNvPr id="85" name="TextBox 84">
            <a:extLst>
              <a:ext uri="{FF2B5EF4-FFF2-40B4-BE49-F238E27FC236}">
                <a16:creationId xmlns:a16="http://schemas.microsoft.com/office/drawing/2014/main" id="{667F06FD-7EE3-24B3-1A72-D38446522C8F}"/>
              </a:ext>
            </a:extLst>
          </p:cNvPr>
          <p:cNvSpPr txBox="1"/>
          <p:nvPr/>
        </p:nvSpPr>
        <p:spPr>
          <a:xfrm>
            <a:off x="10012061" y="1585075"/>
            <a:ext cx="1433406" cy="369332"/>
          </a:xfrm>
          <a:prstGeom prst="rect">
            <a:avLst/>
          </a:prstGeom>
          <a:noFill/>
        </p:spPr>
        <p:txBody>
          <a:bodyPr wrap="none" rtlCol="0">
            <a:spAutoFit/>
          </a:bodyPr>
          <a:lstStyle/>
          <a:p>
            <a:r>
              <a:rPr kumimoji="1" lang="en-AU" altLang="ko-Kore-AU" b="1" u="sng" dirty="0">
                <a:latin typeface="Century Gothic" panose="020B0502020202020204" pitchFamily="34" charset="0"/>
              </a:rPr>
              <a:t>4. Final Test</a:t>
            </a:r>
            <a:endParaRPr kumimoji="1" lang="ko-Kore-AU" altLang="en-US" b="1" u="sng" dirty="0">
              <a:latin typeface="Century Gothic" panose="020B0502020202020204" pitchFamily="34" charset="0"/>
            </a:endParaRPr>
          </a:p>
        </p:txBody>
      </p:sp>
    </p:spTree>
    <p:extLst>
      <p:ext uri="{BB962C8B-B14F-4D97-AF65-F5344CB8AC3E}">
        <p14:creationId xmlns:p14="http://schemas.microsoft.com/office/powerpoint/2010/main" val="308698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blinds(horizontal)">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blinds(horizontal)">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linds(horizontal)">
                                      <p:cBhvr>
                                        <p:cTn id="43" dur="500"/>
                                        <p:tgtEl>
                                          <p:spTgt spid="26"/>
                                        </p:tgtEl>
                                      </p:cBhvr>
                                    </p:animEffect>
                                  </p:childTnLst>
                                </p:cTn>
                              </p:par>
                              <p:par>
                                <p:cTn id="44" presetID="3" presetClass="entr" presetSubtype="1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linds(horizontal)">
                                      <p:cBhvr>
                                        <p:cTn id="46" dur="500"/>
                                        <p:tgtEl>
                                          <p:spTgt spid="27"/>
                                        </p:tgtEl>
                                      </p:cBhvr>
                                    </p:animEffect>
                                  </p:childTnLst>
                                </p:cTn>
                              </p:par>
                              <p:par>
                                <p:cTn id="47" presetID="3" presetClass="entr" presetSubtype="1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linds(horizontal)">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linds(horizontal)">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blinds(horizontal)">
                                      <p:cBhvr>
                                        <p:cTn id="59" dur="500"/>
                                        <p:tgtEl>
                                          <p:spTgt spid="8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blinds(horizontal)">
                                      <p:cBhvr>
                                        <p:cTn id="6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82" grpId="0"/>
      <p:bldP spid="83" grpId="0"/>
      <p:bldP spid="84" grpId="0"/>
      <p:bldP spid="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72061" y="10502"/>
            <a:ext cx="11247877" cy="1086056"/>
          </a:xfrm>
        </p:spPr>
        <p:txBody>
          <a:bodyPr/>
          <a:lstStyle/>
          <a:p>
            <a:r>
              <a:rPr kumimoji="1" lang="en-AU" altLang="ko-Kore-AU" b="1" dirty="0">
                <a:latin typeface="Century Gothic" panose="020B0502020202020204" pitchFamily="34" charset="0"/>
              </a:rPr>
              <a:t>ML – Training &amp; Validation Scores</a:t>
            </a:r>
            <a:endParaRPr kumimoji="1" lang="ko-Kore-AU" altLang="en-US" b="1" dirty="0">
              <a:latin typeface="Century Gothic" panose="020B0502020202020204" pitchFamily="34" charset="0"/>
            </a:endParaRPr>
          </a:p>
        </p:txBody>
      </p:sp>
      <p:graphicFrame>
        <p:nvGraphicFramePr>
          <p:cNvPr id="2" name="표 2">
            <a:extLst>
              <a:ext uri="{FF2B5EF4-FFF2-40B4-BE49-F238E27FC236}">
                <a16:creationId xmlns:a16="http://schemas.microsoft.com/office/drawing/2014/main" id="{21CBE5D4-192D-4CA7-F9FA-276CD3DAB86A}"/>
              </a:ext>
            </a:extLst>
          </p:cNvPr>
          <p:cNvGraphicFramePr>
            <a:graphicFrameLocks noGrp="1"/>
          </p:cNvGraphicFramePr>
          <p:nvPr/>
        </p:nvGraphicFramePr>
        <p:xfrm>
          <a:off x="1961080" y="1358429"/>
          <a:ext cx="5447256" cy="1463040"/>
        </p:xfrm>
        <a:graphic>
          <a:graphicData uri="http://schemas.openxmlformats.org/drawingml/2006/table">
            <a:tbl>
              <a:tblPr firstRow="1" bandRow="1">
                <a:tableStyleId>{5C22544A-7EE6-4342-B048-85BDC9FD1C3A}</a:tableStyleId>
              </a:tblPr>
              <a:tblGrid>
                <a:gridCol w="1361814">
                  <a:extLst>
                    <a:ext uri="{9D8B030D-6E8A-4147-A177-3AD203B41FA5}">
                      <a16:colId xmlns:a16="http://schemas.microsoft.com/office/drawing/2014/main" val="487521578"/>
                    </a:ext>
                  </a:extLst>
                </a:gridCol>
                <a:gridCol w="1361814">
                  <a:extLst>
                    <a:ext uri="{9D8B030D-6E8A-4147-A177-3AD203B41FA5}">
                      <a16:colId xmlns:a16="http://schemas.microsoft.com/office/drawing/2014/main" val="802783058"/>
                    </a:ext>
                  </a:extLst>
                </a:gridCol>
                <a:gridCol w="1361814">
                  <a:extLst>
                    <a:ext uri="{9D8B030D-6E8A-4147-A177-3AD203B41FA5}">
                      <a16:colId xmlns:a16="http://schemas.microsoft.com/office/drawing/2014/main" val="2757247639"/>
                    </a:ext>
                  </a:extLst>
                </a:gridCol>
                <a:gridCol w="1361814">
                  <a:extLst>
                    <a:ext uri="{9D8B030D-6E8A-4147-A177-3AD203B41FA5}">
                      <a16:colId xmlns:a16="http://schemas.microsoft.com/office/drawing/2014/main" val="3067554662"/>
                    </a:ext>
                  </a:extLst>
                </a:gridCol>
              </a:tblGrid>
              <a:tr h="334968">
                <a:tc>
                  <a:txBody>
                    <a:bodyPr/>
                    <a:lstStyle/>
                    <a:p>
                      <a:pPr algn="ctr"/>
                      <a:r>
                        <a:rPr lang="en-AU" altLang="ko-Kore-AU" dirty="0">
                          <a:latin typeface="Century Gothic" panose="020B0502020202020204" pitchFamily="34" charset="0"/>
                        </a:rPr>
                        <a:t>Model</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C Value</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Train</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Validation</a:t>
                      </a:r>
                      <a:endParaRPr lang="ko-Kore-AU" altLang="en-US" dirty="0">
                        <a:latin typeface="Century Gothic" panose="020B0502020202020204" pitchFamily="34" charset="0"/>
                      </a:endParaRPr>
                    </a:p>
                  </a:txBody>
                  <a:tcPr/>
                </a:tc>
                <a:extLst>
                  <a:ext uri="{0D108BD9-81ED-4DB2-BD59-A6C34878D82A}">
                    <a16:rowId xmlns:a16="http://schemas.microsoft.com/office/drawing/2014/main" val="2184891602"/>
                  </a:ext>
                </a:extLst>
              </a:tr>
              <a:tr h="334968">
                <a:tc>
                  <a:txBody>
                    <a:bodyPr/>
                    <a:lstStyle/>
                    <a:p>
                      <a:r>
                        <a:rPr lang="en-AU" altLang="ko-Kore-AU" dirty="0">
                          <a:latin typeface="Century Gothic" panose="020B0502020202020204" pitchFamily="34" charset="0"/>
                        </a:rPr>
                        <a:t>Log</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0.001</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0.643</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0.624</a:t>
                      </a:r>
                      <a:endParaRPr lang="ko-Kore-AU" altLang="en-US" dirty="0">
                        <a:latin typeface="Century Gothic" panose="020B0502020202020204" pitchFamily="34" charset="0"/>
                      </a:endParaRPr>
                    </a:p>
                  </a:txBody>
                  <a:tcPr/>
                </a:tc>
                <a:extLst>
                  <a:ext uri="{0D108BD9-81ED-4DB2-BD59-A6C34878D82A}">
                    <a16:rowId xmlns:a16="http://schemas.microsoft.com/office/drawing/2014/main" val="2796813769"/>
                  </a:ext>
                </a:extLst>
              </a:tr>
              <a:tr h="334968">
                <a:tc>
                  <a:txBody>
                    <a:bodyPr/>
                    <a:lstStyle/>
                    <a:p>
                      <a:r>
                        <a:rPr lang="en-AU" altLang="ko-Kore-AU" dirty="0">
                          <a:latin typeface="Century Gothic" panose="020B0502020202020204" pitchFamily="34" charset="0"/>
                        </a:rPr>
                        <a:t>SVM</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0.001</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0.658</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0.653</a:t>
                      </a:r>
                      <a:endParaRPr lang="ko-Kore-AU" altLang="en-US" dirty="0">
                        <a:latin typeface="Century Gothic" panose="020B0502020202020204" pitchFamily="34" charset="0"/>
                      </a:endParaRPr>
                    </a:p>
                  </a:txBody>
                  <a:tcPr/>
                </a:tc>
                <a:extLst>
                  <a:ext uri="{0D108BD9-81ED-4DB2-BD59-A6C34878D82A}">
                    <a16:rowId xmlns:a16="http://schemas.microsoft.com/office/drawing/2014/main" val="4176156066"/>
                  </a:ext>
                </a:extLst>
              </a:tr>
              <a:tr h="334968">
                <a:tc>
                  <a:txBody>
                    <a:bodyPr/>
                    <a:lstStyle/>
                    <a:p>
                      <a:r>
                        <a:rPr lang="en-AU" altLang="ko-Kore-AU" dirty="0">
                          <a:latin typeface="Century Gothic" panose="020B0502020202020204" pitchFamily="34" charset="0"/>
                        </a:rPr>
                        <a:t>NB</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0.605</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0.562</a:t>
                      </a:r>
                      <a:endParaRPr lang="ko-Kore-AU" altLang="en-US" dirty="0">
                        <a:latin typeface="Century Gothic" panose="020B0502020202020204" pitchFamily="34" charset="0"/>
                      </a:endParaRPr>
                    </a:p>
                  </a:txBody>
                  <a:tcPr/>
                </a:tc>
                <a:extLst>
                  <a:ext uri="{0D108BD9-81ED-4DB2-BD59-A6C34878D82A}">
                    <a16:rowId xmlns:a16="http://schemas.microsoft.com/office/drawing/2014/main" val="390256757"/>
                  </a:ext>
                </a:extLst>
              </a:tr>
            </a:tbl>
          </a:graphicData>
        </a:graphic>
      </p:graphicFrame>
      <p:sp>
        <p:nvSpPr>
          <p:cNvPr id="3" name="TextBox 2">
            <a:extLst>
              <a:ext uri="{FF2B5EF4-FFF2-40B4-BE49-F238E27FC236}">
                <a16:creationId xmlns:a16="http://schemas.microsoft.com/office/drawing/2014/main" id="{83A0BA9D-6FF6-91D8-E4FF-84184382B0A8}"/>
              </a:ext>
            </a:extLst>
          </p:cNvPr>
          <p:cNvSpPr txBox="1"/>
          <p:nvPr/>
        </p:nvSpPr>
        <p:spPr>
          <a:xfrm>
            <a:off x="143934" y="1358429"/>
            <a:ext cx="1667444" cy="369332"/>
          </a:xfrm>
          <a:prstGeom prst="rect">
            <a:avLst/>
          </a:prstGeom>
          <a:noFill/>
        </p:spPr>
        <p:txBody>
          <a:bodyPr wrap="none" rtlCol="0">
            <a:spAutoFit/>
          </a:bodyPr>
          <a:lstStyle/>
          <a:p>
            <a:r>
              <a:rPr kumimoji="1" lang="en-AU" altLang="ko-Kore-AU" b="1" u="sng" dirty="0">
                <a:latin typeface="Century Gothic" panose="020B0502020202020204" pitchFamily="34" charset="0"/>
              </a:rPr>
              <a:t>Count Vector</a:t>
            </a:r>
            <a:endParaRPr kumimoji="1" lang="ko-Kore-AU" altLang="en-US" b="1" u="sng" dirty="0">
              <a:latin typeface="Century Gothic" panose="020B0502020202020204" pitchFamily="34" charset="0"/>
            </a:endParaRPr>
          </a:p>
        </p:txBody>
      </p:sp>
      <p:graphicFrame>
        <p:nvGraphicFramePr>
          <p:cNvPr id="4" name="표 2">
            <a:extLst>
              <a:ext uri="{FF2B5EF4-FFF2-40B4-BE49-F238E27FC236}">
                <a16:creationId xmlns:a16="http://schemas.microsoft.com/office/drawing/2014/main" id="{EBC9ACD5-51A2-660B-6975-B8A260EE8A1B}"/>
              </a:ext>
            </a:extLst>
          </p:cNvPr>
          <p:cNvGraphicFramePr>
            <a:graphicFrameLocks noGrp="1"/>
          </p:cNvGraphicFramePr>
          <p:nvPr/>
        </p:nvGraphicFramePr>
        <p:xfrm>
          <a:off x="1961080" y="3015826"/>
          <a:ext cx="5447256" cy="1463040"/>
        </p:xfrm>
        <a:graphic>
          <a:graphicData uri="http://schemas.openxmlformats.org/drawingml/2006/table">
            <a:tbl>
              <a:tblPr firstRow="1" bandRow="1">
                <a:tableStyleId>{5C22544A-7EE6-4342-B048-85BDC9FD1C3A}</a:tableStyleId>
              </a:tblPr>
              <a:tblGrid>
                <a:gridCol w="1361814">
                  <a:extLst>
                    <a:ext uri="{9D8B030D-6E8A-4147-A177-3AD203B41FA5}">
                      <a16:colId xmlns:a16="http://schemas.microsoft.com/office/drawing/2014/main" val="487521578"/>
                    </a:ext>
                  </a:extLst>
                </a:gridCol>
                <a:gridCol w="1361814">
                  <a:extLst>
                    <a:ext uri="{9D8B030D-6E8A-4147-A177-3AD203B41FA5}">
                      <a16:colId xmlns:a16="http://schemas.microsoft.com/office/drawing/2014/main" val="802783058"/>
                    </a:ext>
                  </a:extLst>
                </a:gridCol>
                <a:gridCol w="1361814">
                  <a:extLst>
                    <a:ext uri="{9D8B030D-6E8A-4147-A177-3AD203B41FA5}">
                      <a16:colId xmlns:a16="http://schemas.microsoft.com/office/drawing/2014/main" val="2757247639"/>
                    </a:ext>
                  </a:extLst>
                </a:gridCol>
                <a:gridCol w="1361814">
                  <a:extLst>
                    <a:ext uri="{9D8B030D-6E8A-4147-A177-3AD203B41FA5}">
                      <a16:colId xmlns:a16="http://schemas.microsoft.com/office/drawing/2014/main" val="3067554662"/>
                    </a:ext>
                  </a:extLst>
                </a:gridCol>
              </a:tblGrid>
              <a:tr h="233711">
                <a:tc>
                  <a:txBody>
                    <a:bodyPr/>
                    <a:lstStyle/>
                    <a:p>
                      <a:pPr algn="ctr"/>
                      <a:r>
                        <a:rPr lang="en-AU" altLang="ko-Kore-AU" dirty="0">
                          <a:latin typeface="Century Gothic" panose="020B0502020202020204" pitchFamily="34" charset="0"/>
                        </a:rPr>
                        <a:t>Model</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C Value</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Train</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Validation</a:t>
                      </a:r>
                      <a:endParaRPr lang="ko-Kore-AU" altLang="en-US" dirty="0">
                        <a:latin typeface="Century Gothic" panose="020B0502020202020204" pitchFamily="34" charset="0"/>
                      </a:endParaRPr>
                    </a:p>
                  </a:txBody>
                  <a:tcPr/>
                </a:tc>
                <a:extLst>
                  <a:ext uri="{0D108BD9-81ED-4DB2-BD59-A6C34878D82A}">
                    <a16:rowId xmlns:a16="http://schemas.microsoft.com/office/drawing/2014/main" val="2184891602"/>
                  </a:ext>
                </a:extLst>
              </a:tr>
              <a:tr h="233711">
                <a:tc>
                  <a:txBody>
                    <a:bodyPr/>
                    <a:lstStyle/>
                    <a:p>
                      <a:r>
                        <a:rPr lang="en-AU" altLang="ko-Kore-AU" dirty="0">
                          <a:latin typeface="Century Gothic" panose="020B0502020202020204" pitchFamily="34" charset="0"/>
                        </a:rPr>
                        <a:t>Log</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0.1</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0.722</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0.680</a:t>
                      </a:r>
                      <a:endParaRPr lang="ko-Kore-AU" altLang="en-US" dirty="0">
                        <a:latin typeface="Century Gothic" panose="020B0502020202020204" pitchFamily="34" charset="0"/>
                      </a:endParaRPr>
                    </a:p>
                  </a:txBody>
                  <a:tcPr/>
                </a:tc>
                <a:extLst>
                  <a:ext uri="{0D108BD9-81ED-4DB2-BD59-A6C34878D82A}">
                    <a16:rowId xmlns:a16="http://schemas.microsoft.com/office/drawing/2014/main" val="2796813769"/>
                  </a:ext>
                </a:extLst>
              </a:tr>
              <a:tr h="233711">
                <a:tc>
                  <a:txBody>
                    <a:bodyPr/>
                    <a:lstStyle/>
                    <a:p>
                      <a:r>
                        <a:rPr lang="en-AU" altLang="ko-Kore-AU" dirty="0">
                          <a:latin typeface="Century Gothic" panose="020B0502020202020204" pitchFamily="34" charset="0"/>
                        </a:rPr>
                        <a:t>SVM</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0.5</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0.828</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0.775</a:t>
                      </a:r>
                      <a:endParaRPr lang="ko-Kore-AU" altLang="en-US" dirty="0">
                        <a:latin typeface="Century Gothic" panose="020B0502020202020204" pitchFamily="34" charset="0"/>
                      </a:endParaRPr>
                    </a:p>
                  </a:txBody>
                  <a:tcPr/>
                </a:tc>
                <a:extLst>
                  <a:ext uri="{0D108BD9-81ED-4DB2-BD59-A6C34878D82A}">
                    <a16:rowId xmlns:a16="http://schemas.microsoft.com/office/drawing/2014/main" val="4176156066"/>
                  </a:ext>
                </a:extLst>
              </a:tr>
              <a:tr h="233711">
                <a:tc>
                  <a:txBody>
                    <a:bodyPr/>
                    <a:lstStyle/>
                    <a:p>
                      <a:r>
                        <a:rPr lang="en-AU" altLang="ko-Kore-AU" dirty="0">
                          <a:latin typeface="Century Gothic" panose="020B0502020202020204" pitchFamily="34" charset="0"/>
                        </a:rPr>
                        <a:t>NB</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0.636</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0.588</a:t>
                      </a:r>
                      <a:endParaRPr lang="ko-Kore-AU" altLang="en-US" dirty="0">
                        <a:latin typeface="Century Gothic" panose="020B0502020202020204" pitchFamily="34" charset="0"/>
                      </a:endParaRPr>
                    </a:p>
                  </a:txBody>
                  <a:tcPr/>
                </a:tc>
                <a:extLst>
                  <a:ext uri="{0D108BD9-81ED-4DB2-BD59-A6C34878D82A}">
                    <a16:rowId xmlns:a16="http://schemas.microsoft.com/office/drawing/2014/main" val="390256757"/>
                  </a:ext>
                </a:extLst>
              </a:tr>
            </a:tbl>
          </a:graphicData>
        </a:graphic>
      </p:graphicFrame>
      <p:graphicFrame>
        <p:nvGraphicFramePr>
          <p:cNvPr id="5" name="표 2">
            <a:extLst>
              <a:ext uri="{FF2B5EF4-FFF2-40B4-BE49-F238E27FC236}">
                <a16:creationId xmlns:a16="http://schemas.microsoft.com/office/drawing/2014/main" id="{E1255249-358C-DBA3-03CB-38A803BBE49E}"/>
              </a:ext>
            </a:extLst>
          </p:cNvPr>
          <p:cNvGraphicFramePr>
            <a:graphicFrameLocks noGrp="1"/>
          </p:cNvGraphicFramePr>
          <p:nvPr/>
        </p:nvGraphicFramePr>
        <p:xfrm>
          <a:off x="1961080" y="4673223"/>
          <a:ext cx="5447256" cy="1463040"/>
        </p:xfrm>
        <a:graphic>
          <a:graphicData uri="http://schemas.openxmlformats.org/drawingml/2006/table">
            <a:tbl>
              <a:tblPr firstRow="1" bandRow="1">
                <a:tableStyleId>{5C22544A-7EE6-4342-B048-85BDC9FD1C3A}</a:tableStyleId>
              </a:tblPr>
              <a:tblGrid>
                <a:gridCol w="1361814">
                  <a:extLst>
                    <a:ext uri="{9D8B030D-6E8A-4147-A177-3AD203B41FA5}">
                      <a16:colId xmlns:a16="http://schemas.microsoft.com/office/drawing/2014/main" val="487521578"/>
                    </a:ext>
                  </a:extLst>
                </a:gridCol>
                <a:gridCol w="1361814">
                  <a:extLst>
                    <a:ext uri="{9D8B030D-6E8A-4147-A177-3AD203B41FA5}">
                      <a16:colId xmlns:a16="http://schemas.microsoft.com/office/drawing/2014/main" val="802783058"/>
                    </a:ext>
                  </a:extLst>
                </a:gridCol>
                <a:gridCol w="1361814">
                  <a:extLst>
                    <a:ext uri="{9D8B030D-6E8A-4147-A177-3AD203B41FA5}">
                      <a16:colId xmlns:a16="http://schemas.microsoft.com/office/drawing/2014/main" val="2757247639"/>
                    </a:ext>
                  </a:extLst>
                </a:gridCol>
                <a:gridCol w="1361814">
                  <a:extLst>
                    <a:ext uri="{9D8B030D-6E8A-4147-A177-3AD203B41FA5}">
                      <a16:colId xmlns:a16="http://schemas.microsoft.com/office/drawing/2014/main" val="3067554662"/>
                    </a:ext>
                  </a:extLst>
                </a:gridCol>
              </a:tblGrid>
              <a:tr h="233711">
                <a:tc>
                  <a:txBody>
                    <a:bodyPr/>
                    <a:lstStyle/>
                    <a:p>
                      <a:pPr algn="ctr"/>
                      <a:r>
                        <a:rPr lang="en-AU" altLang="ko-Kore-AU" dirty="0">
                          <a:latin typeface="Century Gothic" panose="020B0502020202020204" pitchFamily="34" charset="0"/>
                        </a:rPr>
                        <a:t>Model</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C Value</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Train</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Validation</a:t>
                      </a:r>
                      <a:endParaRPr lang="ko-Kore-AU" altLang="en-US" dirty="0">
                        <a:latin typeface="Century Gothic" panose="020B0502020202020204" pitchFamily="34" charset="0"/>
                      </a:endParaRPr>
                    </a:p>
                  </a:txBody>
                  <a:tcPr/>
                </a:tc>
                <a:extLst>
                  <a:ext uri="{0D108BD9-81ED-4DB2-BD59-A6C34878D82A}">
                    <a16:rowId xmlns:a16="http://schemas.microsoft.com/office/drawing/2014/main" val="2184891602"/>
                  </a:ext>
                </a:extLst>
              </a:tr>
              <a:tr h="233711">
                <a:tc>
                  <a:txBody>
                    <a:bodyPr/>
                    <a:lstStyle/>
                    <a:p>
                      <a:r>
                        <a:rPr lang="en-AU" altLang="ko-Kore-AU" dirty="0">
                          <a:latin typeface="Century Gothic" panose="020B0502020202020204" pitchFamily="34" charset="0"/>
                        </a:rPr>
                        <a:t>Log</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1000</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0.657</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0.618</a:t>
                      </a:r>
                      <a:endParaRPr lang="ko-Kore-AU" altLang="en-US" dirty="0">
                        <a:latin typeface="Century Gothic" panose="020B0502020202020204" pitchFamily="34" charset="0"/>
                      </a:endParaRPr>
                    </a:p>
                  </a:txBody>
                  <a:tcPr/>
                </a:tc>
                <a:extLst>
                  <a:ext uri="{0D108BD9-81ED-4DB2-BD59-A6C34878D82A}">
                    <a16:rowId xmlns:a16="http://schemas.microsoft.com/office/drawing/2014/main" val="2796813769"/>
                  </a:ext>
                </a:extLst>
              </a:tr>
              <a:tr h="233711">
                <a:tc>
                  <a:txBody>
                    <a:bodyPr/>
                    <a:lstStyle/>
                    <a:p>
                      <a:r>
                        <a:rPr lang="en-AU" altLang="ko-Kore-AU" dirty="0">
                          <a:latin typeface="Century Gothic" panose="020B0502020202020204" pitchFamily="34" charset="0"/>
                        </a:rPr>
                        <a:t>SVM</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1000</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0.699</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0.676</a:t>
                      </a:r>
                      <a:endParaRPr lang="ko-Kore-AU" altLang="en-US" dirty="0">
                        <a:latin typeface="Century Gothic" panose="020B0502020202020204" pitchFamily="34" charset="0"/>
                      </a:endParaRPr>
                    </a:p>
                  </a:txBody>
                  <a:tcPr/>
                </a:tc>
                <a:extLst>
                  <a:ext uri="{0D108BD9-81ED-4DB2-BD59-A6C34878D82A}">
                    <a16:rowId xmlns:a16="http://schemas.microsoft.com/office/drawing/2014/main" val="4176156066"/>
                  </a:ext>
                </a:extLst>
              </a:tr>
              <a:tr h="233711">
                <a:tc>
                  <a:txBody>
                    <a:bodyPr/>
                    <a:lstStyle/>
                    <a:p>
                      <a:r>
                        <a:rPr lang="en-AU" altLang="ko-Kore-AU" dirty="0">
                          <a:latin typeface="Century Gothic" panose="020B0502020202020204" pitchFamily="34" charset="0"/>
                        </a:rPr>
                        <a:t>NB</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0.521</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0.513</a:t>
                      </a:r>
                      <a:endParaRPr lang="ko-Kore-AU" altLang="en-US" dirty="0">
                        <a:latin typeface="Century Gothic" panose="020B0502020202020204" pitchFamily="34" charset="0"/>
                      </a:endParaRPr>
                    </a:p>
                  </a:txBody>
                  <a:tcPr/>
                </a:tc>
                <a:extLst>
                  <a:ext uri="{0D108BD9-81ED-4DB2-BD59-A6C34878D82A}">
                    <a16:rowId xmlns:a16="http://schemas.microsoft.com/office/drawing/2014/main" val="390256757"/>
                  </a:ext>
                </a:extLst>
              </a:tr>
            </a:tbl>
          </a:graphicData>
        </a:graphic>
      </p:graphicFrame>
      <p:sp>
        <p:nvSpPr>
          <p:cNvPr id="6" name="TextBox 5">
            <a:extLst>
              <a:ext uri="{FF2B5EF4-FFF2-40B4-BE49-F238E27FC236}">
                <a16:creationId xmlns:a16="http://schemas.microsoft.com/office/drawing/2014/main" id="{CE199956-ADAA-A88F-4C60-C88BA1942A96}"/>
              </a:ext>
            </a:extLst>
          </p:cNvPr>
          <p:cNvSpPr txBox="1"/>
          <p:nvPr/>
        </p:nvSpPr>
        <p:spPr>
          <a:xfrm>
            <a:off x="565523" y="3015826"/>
            <a:ext cx="824265" cy="369332"/>
          </a:xfrm>
          <a:prstGeom prst="rect">
            <a:avLst/>
          </a:prstGeom>
          <a:noFill/>
        </p:spPr>
        <p:txBody>
          <a:bodyPr wrap="none" rtlCol="0">
            <a:spAutoFit/>
          </a:bodyPr>
          <a:lstStyle/>
          <a:p>
            <a:r>
              <a:rPr kumimoji="1" lang="en-AU" altLang="ko-Kore-AU" b="1" u="sng" dirty="0">
                <a:latin typeface="Century Gothic" panose="020B0502020202020204" pitchFamily="34" charset="0"/>
              </a:rPr>
              <a:t>TF-IDF</a:t>
            </a:r>
            <a:endParaRPr kumimoji="1" lang="ko-Kore-AU" altLang="en-US" b="1" u="sng" dirty="0">
              <a:latin typeface="Century Gothic" panose="020B0502020202020204" pitchFamily="34" charset="0"/>
            </a:endParaRPr>
          </a:p>
        </p:txBody>
      </p:sp>
      <p:sp>
        <p:nvSpPr>
          <p:cNvPr id="7" name="TextBox 6">
            <a:extLst>
              <a:ext uri="{FF2B5EF4-FFF2-40B4-BE49-F238E27FC236}">
                <a16:creationId xmlns:a16="http://schemas.microsoft.com/office/drawing/2014/main" id="{56E09FCA-3F1F-95DB-2F76-ED1AF562F8DA}"/>
              </a:ext>
            </a:extLst>
          </p:cNvPr>
          <p:cNvSpPr txBox="1"/>
          <p:nvPr/>
        </p:nvSpPr>
        <p:spPr>
          <a:xfrm>
            <a:off x="301027" y="4673223"/>
            <a:ext cx="1353256" cy="369332"/>
          </a:xfrm>
          <a:prstGeom prst="rect">
            <a:avLst/>
          </a:prstGeom>
          <a:noFill/>
        </p:spPr>
        <p:txBody>
          <a:bodyPr wrap="none" rtlCol="0">
            <a:spAutoFit/>
          </a:bodyPr>
          <a:lstStyle/>
          <a:p>
            <a:r>
              <a:rPr kumimoji="1" lang="en-AU" altLang="ko-Kore-AU" b="1" u="sng" dirty="0">
                <a:latin typeface="Century Gothic" panose="020B0502020202020204" pitchFamily="34" charset="0"/>
              </a:rPr>
              <a:t>Word2Vec</a:t>
            </a:r>
            <a:endParaRPr kumimoji="1" lang="ko-Kore-AU" altLang="en-US" b="1" u="sng" dirty="0">
              <a:latin typeface="Century Gothic" panose="020B0502020202020204" pitchFamily="34" charset="0"/>
            </a:endParaRPr>
          </a:p>
        </p:txBody>
      </p:sp>
      <p:sp>
        <p:nvSpPr>
          <p:cNvPr id="8" name="모서리가 둥근 직사각형 7">
            <a:extLst>
              <a:ext uri="{FF2B5EF4-FFF2-40B4-BE49-F238E27FC236}">
                <a16:creationId xmlns:a16="http://schemas.microsoft.com/office/drawing/2014/main" id="{ED942B0F-1C52-ED17-C486-3CF1133C877F}"/>
              </a:ext>
            </a:extLst>
          </p:cNvPr>
          <p:cNvSpPr/>
          <p:nvPr/>
        </p:nvSpPr>
        <p:spPr>
          <a:xfrm>
            <a:off x="1961080" y="2089949"/>
            <a:ext cx="5447256" cy="396239"/>
          </a:xfrm>
          <a:prstGeom prst="roundRect">
            <a:avLst/>
          </a:prstGeom>
          <a:solidFill>
            <a:srgbClr val="C00000">
              <a:alpha val="0"/>
            </a:srgb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9" name="모서리가 둥근 직사각형 8">
            <a:extLst>
              <a:ext uri="{FF2B5EF4-FFF2-40B4-BE49-F238E27FC236}">
                <a16:creationId xmlns:a16="http://schemas.microsoft.com/office/drawing/2014/main" id="{29767665-2A42-A8D1-B636-5BC8433EAC73}"/>
              </a:ext>
            </a:extLst>
          </p:cNvPr>
          <p:cNvSpPr/>
          <p:nvPr/>
        </p:nvSpPr>
        <p:spPr>
          <a:xfrm>
            <a:off x="1961080" y="3747346"/>
            <a:ext cx="5447256" cy="396239"/>
          </a:xfrm>
          <a:prstGeom prst="roundRect">
            <a:avLst/>
          </a:prstGeom>
          <a:solidFill>
            <a:srgbClr val="C00000">
              <a:alpha val="0"/>
            </a:srgb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10" name="모서리가 둥근 직사각형 9">
            <a:extLst>
              <a:ext uri="{FF2B5EF4-FFF2-40B4-BE49-F238E27FC236}">
                <a16:creationId xmlns:a16="http://schemas.microsoft.com/office/drawing/2014/main" id="{EFADD9AF-AAE0-249D-5B88-49468A00D831}"/>
              </a:ext>
            </a:extLst>
          </p:cNvPr>
          <p:cNvSpPr/>
          <p:nvPr/>
        </p:nvSpPr>
        <p:spPr>
          <a:xfrm>
            <a:off x="1961080" y="5404743"/>
            <a:ext cx="5447256" cy="396239"/>
          </a:xfrm>
          <a:prstGeom prst="roundRect">
            <a:avLst/>
          </a:prstGeom>
          <a:solidFill>
            <a:srgbClr val="C00000">
              <a:alpha val="0"/>
            </a:srgb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11" name="모서리가 둥근 직사각형 10">
            <a:extLst>
              <a:ext uri="{FF2B5EF4-FFF2-40B4-BE49-F238E27FC236}">
                <a16:creationId xmlns:a16="http://schemas.microsoft.com/office/drawing/2014/main" id="{3484670E-F189-DB2F-D916-28A7BDF78024}"/>
              </a:ext>
            </a:extLst>
          </p:cNvPr>
          <p:cNvSpPr/>
          <p:nvPr/>
        </p:nvSpPr>
        <p:spPr>
          <a:xfrm>
            <a:off x="7979626" y="1916218"/>
            <a:ext cx="3504748"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dirty="0">
                <a:latin typeface="Century Gothic" panose="020B0502020202020204" pitchFamily="34" charset="0"/>
              </a:rPr>
              <a:t>Best Model: </a:t>
            </a:r>
            <a:r>
              <a:rPr kumimoji="1" lang="en-AU" altLang="ko-Kore-AU" b="1" dirty="0">
                <a:latin typeface="Century Gothic" panose="020B0502020202020204" pitchFamily="34" charset="0"/>
              </a:rPr>
              <a:t>SVM with TF-IDF</a:t>
            </a:r>
            <a:endParaRPr kumimoji="1" lang="ko-Kore-AU" altLang="en-US" b="1" dirty="0">
              <a:latin typeface="Century Gothic" panose="020B0502020202020204" pitchFamily="34" charset="0"/>
            </a:endParaRPr>
          </a:p>
        </p:txBody>
      </p:sp>
      <p:grpSp>
        <p:nvGrpSpPr>
          <p:cNvPr id="17" name="그룹 16">
            <a:extLst>
              <a:ext uri="{FF2B5EF4-FFF2-40B4-BE49-F238E27FC236}">
                <a16:creationId xmlns:a16="http://schemas.microsoft.com/office/drawing/2014/main" id="{87C45046-FD22-329C-717F-BF66CC263CBA}"/>
              </a:ext>
            </a:extLst>
          </p:cNvPr>
          <p:cNvGrpSpPr/>
          <p:nvPr/>
        </p:nvGrpSpPr>
        <p:grpSpPr>
          <a:xfrm>
            <a:off x="8019689" y="3502859"/>
            <a:ext cx="3424621" cy="600500"/>
            <a:chOff x="8054474" y="3848945"/>
            <a:chExt cx="3424621" cy="600500"/>
          </a:xfrm>
        </p:grpSpPr>
        <p:sp>
          <p:nvSpPr>
            <p:cNvPr id="13" name="내용 개체 틀 2">
              <a:extLst>
                <a:ext uri="{FF2B5EF4-FFF2-40B4-BE49-F238E27FC236}">
                  <a16:creationId xmlns:a16="http://schemas.microsoft.com/office/drawing/2014/main" id="{B788E27F-473D-8C2F-C352-6D7BC12B426B}"/>
                </a:ext>
              </a:extLst>
            </p:cNvPr>
            <p:cNvSpPr txBox="1">
              <a:spLocks/>
            </p:cNvSpPr>
            <p:nvPr/>
          </p:nvSpPr>
          <p:spPr>
            <a:xfrm>
              <a:off x="8307489" y="3911146"/>
              <a:ext cx="2918592" cy="5382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kumimoji="1" lang="en-AU" altLang="ko-Kore-AU" sz="2000" dirty="0">
                  <a:latin typeface="Century Gothic" panose="020B0502020202020204" pitchFamily="34" charset="0"/>
                </a:rPr>
                <a:t>Can We </a:t>
              </a:r>
              <a:r>
                <a:rPr kumimoji="1" lang="en-AU" altLang="ko-Kore-AU" sz="2000" b="1" dirty="0">
                  <a:latin typeface="Century Gothic" panose="020B0502020202020204" pitchFamily="34" charset="0"/>
                </a:rPr>
                <a:t>IMPROVE</a:t>
              </a:r>
              <a:r>
                <a:rPr kumimoji="1" lang="en-AU" altLang="ko-Kore-AU" sz="2000" dirty="0">
                  <a:latin typeface="Century Gothic" panose="020B0502020202020204" pitchFamily="34" charset="0"/>
                </a:rPr>
                <a:t>?</a:t>
              </a:r>
            </a:p>
            <a:p>
              <a:pPr marL="0" indent="0" algn="ctr">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14" name="모서리가 둥근 직사각형 13">
              <a:extLst>
                <a:ext uri="{FF2B5EF4-FFF2-40B4-BE49-F238E27FC236}">
                  <a16:creationId xmlns:a16="http://schemas.microsoft.com/office/drawing/2014/main" id="{FF17CE79-36B3-C0E8-35B2-F16536761E0B}"/>
                </a:ext>
              </a:extLst>
            </p:cNvPr>
            <p:cNvSpPr/>
            <p:nvPr/>
          </p:nvSpPr>
          <p:spPr>
            <a:xfrm>
              <a:off x="8054474" y="3848945"/>
              <a:ext cx="3424621" cy="589280"/>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sp>
        <p:nvSpPr>
          <p:cNvPr id="15" name="모서리가 둥근 직사각형 14">
            <a:extLst>
              <a:ext uri="{FF2B5EF4-FFF2-40B4-BE49-F238E27FC236}">
                <a16:creationId xmlns:a16="http://schemas.microsoft.com/office/drawing/2014/main" id="{26C5F230-F244-BAA7-42DB-548468090BC9}"/>
              </a:ext>
            </a:extLst>
          </p:cNvPr>
          <p:cNvSpPr/>
          <p:nvPr/>
        </p:nvSpPr>
        <p:spPr>
          <a:xfrm>
            <a:off x="7979626" y="4805323"/>
            <a:ext cx="3504748"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ADAPTIVE BOOSTING</a:t>
            </a:r>
            <a:endParaRPr kumimoji="1" lang="ko-Kore-AU" altLang="en-US" b="1" dirty="0">
              <a:latin typeface="Century Gothic" panose="020B0502020202020204" pitchFamily="34" charset="0"/>
            </a:endParaRPr>
          </a:p>
        </p:txBody>
      </p:sp>
      <p:sp>
        <p:nvSpPr>
          <p:cNvPr id="18" name="오른쪽 화살표[R] 17">
            <a:extLst>
              <a:ext uri="{FF2B5EF4-FFF2-40B4-BE49-F238E27FC236}">
                <a16:creationId xmlns:a16="http://schemas.microsoft.com/office/drawing/2014/main" id="{98CD60E6-8850-F8E6-D569-0838688682DC}"/>
              </a:ext>
            </a:extLst>
          </p:cNvPr>
          <p:cNvSpPr/>
          <p:nvPr/>
        </p:nvSpPr>
        <p:spPr>
          <a:xfrm rot="5400000">
            <a:off x="9440298" y="2901579"/>
            <a:ext cx="583404" cy="457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20" name="오른쪽 화살표[R] 19">
            <a:extLst>
              <a:ext uri="{FF2B5EF4-FFF2-40B4-BE49-F238E27FC236}">
                <a16:creationId xmlns:a16="http://schemas.microsoft.com/office/drawing/2014/main" id="{8319ED70-655D-E148-45A5-3AA0BA3C0FC8}"/>
              </a:ext>
            </a:extLst>
          </p:cNvPr>
          <p:cNvSpPr/>
          <p:nvPr/>
        </p:nvSpPr>
        <p:spPr>
          <a:xfrm rot="5400000">
            <a:off x="9440298" y="4239259"/>
            <a:ext cx="583404" cy="457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cxnSp>
        <p:nvCxnSpPr>
          <p:cNvPr id="22" name="구부러진 연결선[U] 21">
            <a:extLst>
              <a:ext uri="{FF2B5EF4-FFF2-40B4-BE49-F238E27FC236}">
                <a16:creationId xmlns:a16="http://schemas.microsoft.com/office/drawing/2014/main" id="{0ED4E791-6B6A-C5D5-5EB9-D0AFC523F1BF}"/>
              </a:ext>
            </a:extLst>
          </p:cNvPr>
          <p:cNvCxnSpPr>
            <a:cxnSpLocks/>
            <a:stCxn id="9" idx="3"/>
            <a:endCxn id="11" idx="1"/>
          </p:cNvCxnSpPr>
          <p:nvPr/>
        </p:nvCxnSpPr>
        <p:spPr>
          <a:xfrm flipV="1">
            <a:off x="7408336" y="2351647"/>
            <a:ext cx="571290" cy="1593819"/>
          </a:xfrm>
          <a:prstGeom prst="curvedConnector3">
            <a:avLst>
              <a:gd name="adj1" fmla="val 43598"/>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41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linds(horizont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linds(horizontal)">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linds(horizontal)">
                                      <p:cBhvr>
                                        <p:cTn id="64" dur="500"/>
                                        <p:tgtEl>
                                          <p:spTgt spid="2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animBg="1"/>
      <p:bldP spid="9" grpId="0" animBg="1"/>
      <p:bldP spid="10" grpId="0" animBg="1"/>
      <p:bldP spid="11" grpId="0" animBg="1"/>
      <p:bldP spid="15" grpId="0" animBg="1"/>
      <p:bldP spid="18"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72061" y="0"/>
            <a:ext cx="11247877" cy="1086056"/>
          </a:xfrm>
        </p:spPr>
        <p:txBody>
          <a:bodyPr/>
          <a:lstStyle/>
          <a:p>
            <a:r>
              <a:rPr kumimoji="1" lang="en-AU" altLang="ko-Kore-AU" b="1" dirty="0">
                <a:latin typeface="Century Gothic" panose="020B0502020202020204" pitchFamily="34" charset="0"/>
              </a:rPr>
              <a:t>Adaptive Boosting</a:t>
            </a:r>
            <a:endParaRPr kumimoji="1" lang="ko-Kore-AU" altLang="en-US" b="1" dirty="0">
              <a:latin typeface="Century Gothic" panose="020B0502020202020204" pitchFamily="34" charset="0"/>
            </a:endParaRPr>
          </a:p>
        </p:txBody>
      </p:sp>
      <p:graphicFrame>
        <p:nvGraphicFramePr>
          <p:cNvPr id="2" name="표 2">
            <a:extLst>
              <a:ext uri="{FF2B5EF4-FFF2-40B4-BE49-F238E27FC236}">
                <a16:creationId xmlns:a16="http://schemas.microsoft.com/office/drawing/2014/main" id="{D92A0C69-2DEF-A4A5-7547-CEEFFD1F3F56}"/>
              </a:ext>
            </a:extLst>
          </p:cNvPr>
          <p:cNvGraphicFramePr>
            <a:graphicFrameLocks noGrp="1"/>
          </p:cNvGraphicFramePr>
          <p:nvPr>
            <p:extLst>
              <p:ext uri="{D42A27DB-BD31-4B8C-83A1-F6EECF244321}">
                <p14:modId xmlns:p14="http://schemas.microsoft.com/office/powerpoint/2010/main" val="882166359"/>
              </p:ext>
            </p:extLst>
          </p:nvPr>
        </p:nvGraphicFramePr>
        <p:xfrm>
          <a:off x="403211" y="1599860"/>
          <a:ext cx="8723856" cy="1737360"/>
        </p:xfrm>
        <a:graphic>
          <a:graphicData uri="http://schemas.openxmlformats.org/drawingml/2006/table">
            <a:tbl>
              <a:tblPr firstRow="1" bandRow="1">
                <a:tableStyleId>{5C22544A-7EE6-4342-B048-85BDC9FD1C3A}</a:tableStyleId>
              </a:tblPr>
              <a:tblGrid>
                <a:gridCol w="1453976">
                  <a:extLst>
                    <a:ext uri="{9D8B030D-6E8A-4147-A177-3AD203B41FA5}">
                      <a16:colId xmlns:a16="http://schemas.microsoft.com/office/drawing/2014/main" val="487521578"/>
                    </a:ext>
                  </a:extLst>
                </a:gridCol>
                <a:gridCol w="1453976">
                  <a:extLst>
                    <a:ext uri="{9D8B030D-6E8A-4147-A177-3AD203B41FA5}">
                      <a16:colId xmlns:a16="http://schemas.microsoft.com/office/drawing/2014/main" val="802783058"/>
                    </a:ext>
                  </a:extLst>
                </a:gridCol>
                <a:gridCol w="1453976">
                  <a:extLst>
                    <a:ext uri="{9D8B030D-6E8A-4147-A177-3AD203B41FA5}">
                      <a16:colId xmlns:a16="http://schemas.microsoft.com/office/drawing/2014/main" val="277463309"/>
                    </a:ext>
                  </a:extLst>
                </a:gridCol>
                <a:gridCol w="1453976">
                  <a:extLst>
                    <a:ext uri="{9D8B030D-6E8A-4147-A177-3AD203B41FA5}">
                      <a16:colId xmlns:a16="http://schemas.microsoft.com/office/drawing/2014/main" val="2757247639"/>
                    </a:ext>
                  </a:extLst>
                </a:gridCol>
                <a:gridCol w="1453976">
                  <a:extLst>
                    <a:ext uri="{9D8B030D-6E8A-4147-A177-3AD203B41FA5}">
                      <a16:colId xmlns:a16="http://schemas.microsoft.com/office/drawing/2014/main" val="3067554662"/>
                    </a:ext>
                  </a:extLst>
                </a:gridCol>
                <a:gridCol w="1453976">
                  <a:extLst>
                    <a:ext uri="{9D8B030D-6E8A-4147-A177-3AD203B41FA5}">
                      <a16:colId xmlns:a16="http://schemas.microsoft.com/office/drawing/2014/main" val="1044819065"/>
                    </a:ext>
                  </a:extLst>
                </a:gridCol>
              </a:tblGrid>
              <a:tr h="334968">
                <a:tc>
                  <a:txBody>
                    <a:bodyPr/>
                    <a:lstStyle/>
                    <a:p>
                      <a:pPr algn="ctr"/>
                      <a:r>
                        <a:rPr lang="en-AU" altLang="ko-Kore-AU" dirty="0">
                          <a:latin typeface="Century Gothic" panose="020B0502020202020204" pitchFamily="34" charset="0"/>
                        </a:rPr>
                        <a:t>Model</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n</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Learning Rate</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Train</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Before Boosting</a:t>
                      </a:r>
                      <a:endParaRPr lang="ko-Kore-AU" altLang="en-US" dirty="0">
                        <a:latin typeface="Century Gothic" panose="020B0502020202020204" pitchFamily="34" charset="0"/>
                      </a:endParaRPr>
                    </a:p>
                  </a:txBody>
                  <a:tcPr/>
                </a:tc>
                <a:tc>
                  <a:txBody>
                    <a:bodyPr/>
                    <a:lstStyle/>
                    <a:p>
                      <a:pPr algn="ctr"/>
                      <a:r>
                        <a:rPr lang="en-AU" altLang="ko-Kore-AU" dirty="0">
                          <a:latin typeface="Century Gothic" panose="020B0502020202020204" pitchFamily="34" charset="0"/>
                        </a:rPr>
                        <a:t>After Boosting</a:t>
                      </a:r>
                      <a:endParaRPr lang="ko-Kore-AU" altLang="en-US" dirty="0">
                        <a:latin typeface="Century Gothic" panose="020B0502020202020204" pitchFamily="34" charset="0"/>
                      </a:endParaRPr>
                    </a:p>
                  </a:txBody>
                  <a:tcPr/>
                </a:tc>
                <a:extLst>
                  <a:ext uri="{0D108BD9-81ED-4DB2-BD59-A6C34878D82A}">
                    <a16:rowId xmlns:a16="http://schemas.microsoft.com/office/drawing/2014/main" val="2184891602"/>
                  </a:ext>
                </a:extLst>
              </a:tr>
              <a:tr h="334968">
                <a:tc>
                  <a:txBody>
                    <a:bodyPr/>
                    <a:lstStyle/>
                    <a:p>
                      <a:r>
                        <a:rPr lang="en-AU" altLang="ko-Kore-AU" dirty="0">
                          <a:latin typeface="Century Gothic" panose="020B0502020202020204" pitchFamily="34" charset="0"/>
                        </a:rPr>
                        <a:t>Count</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20</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0.1</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0.744</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0.653</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0.714</a:t>
                      </a:r>
                      <a:endParaRPr lang="ko-Kore-AU" altLang="en-US" dirty="0">
                        <a:latin typeface="Century Gothic" panose="020B0502020202020204" pitchFamily="34" charset="0"/>
                      </a:endParaRPr>
                    </a:p>
                  </a:txBody>
                  <a:tcPr/>
                </a:tc>
                <a:extLst>
                  <a:ext uri="{0D108BD9-81ED-4DB2-BD59-A6C34878D82A}">
                    <a16:rowId xmlns:a16="http://schemas.microsoft.com/office/drawing/2014/main" val="2796813769"/>
                  </a:ext>
                </a:extLst>
              </a:tr>
              <a:tr h="334968">
                <a:tc>
                  <a:txBody>
                    <a:bodyPr/>
                    <a:lstStyle/>
                    <a:p>
                      <a:r>
                        <a:rPr lang="en-AU" altLang="ko-Kore-AU" dirty="0">
                          <a:latin typeface="Century Gothic" panose="020B0502020202020204" pitchFamily="34" charset="0"/>
                        </a:rPr>
                        <a:t>TF-IDF</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20</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0.1</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0.809</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0.775</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0.755</a:t>
                      </a:r>
                      <a:endParaRPr lang="ko-Kore-AU" altLang="en-US" dirty="0">
                        <a:latin typeface="Century Gothic" panose="020B0502020202020204" pitchFamily="34" charset="0"/>
                      </a:endParaRPr>
                    </a:p>
                  </a:txBody>
                  <a:tcPr/>
                </a:tc>
                <a:extLst>
                  <a:ext uri="{0D108BD9-81ED-4DB2-BD59-A6C34878D82A}">
                    <a16:rowId xmlns:a16="http://schemas.microsoft.com/office/drawing/2014/main" val="4176156066"/>
                  </a:ext>
                </a:extLst>
              </a:tr>
              <a:tr h="334968">
                <a:tc>
                  <a:txBody>
                    <a:bodyPr/>
                    <a:lstStyle/>
                    <a:p>
                      <a:r>
                        <a:rPr lang="en-AU" altLang="ko-Kore-AU" dirty="0">
                          <a:latin typeface="Century Gothic" panose="020B0502020202020204" pitchFamily="34" charset="0"/>
                        </a:rPr>
                        <a:t>Word2Vec</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5</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0.1</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0.885</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0.676</a:t>
                      </a:r>
                      <a:endParaRPr lang="ko-Kore-AU" altLang="en-US" dirty="0">
                        <a:latin typeface="Century Gothic" panose="020B0502020202020204" pitchFamily="34" charset="0"/>
                      </a:endParaRPr>
                    </a:p>
                  </a:txBody>
                  <a:tcPr/>
                </a:tc>
                <a:tc>
                  <a:txBody>
                    <a:bodyPr/>
                    <a:lstStyle/>
                    <a:p>
                      <a:r>
                        <a:rPr lang="en-AU" altLang="ko-Kore-AU" dirty="0">
                          <a:latin typeface="Century Gothic" panose="020B0502020202020204" pitchFamily="34" charset="0"/>
                        </a:rPr>
                        <a:t>0.768</a:t>
                      </a:r>
                      <a:endParaRPr lang="ko-Kore-AU" altLang="en-US" dirty="0">
                        <a:latin typeface="Century Gothic" panose="020B0502020202020204" pitchFamily="34" charset="0"/>
                      </a:endParaRPr>
                    </a:p>
                  </a:txBody>
                  <a:tcPr/>
                </a:tc>
                <a:extLst>
                  <a:ext uri="{0D108BD9-81ED-4DB2-BD59-A6C34878D82A}">
                    <a16:rowId xmlns:a16="http://schemas.microsoft.com/office/drawing/2014/main" val="390256757"/>
                  </a:ext>
                </a:extLst>
              </a:tr>
            </a:tbl>
          </a:graphicData>
        </a:graphic>
      </p:graphicFrame>
      <p:sp>
        <p:nvSpPr>
          <p:cNvPr id="3" name="TextBox 2">
            <a:extLst>
              <a:ext uri="{FF2B5EF4-FFF2-40B4-BE49-F238E27FC236}">
                <a16:creationId xmlns:a16="http://schemas.microsoft.com/office/drawing/2014/main" id="{EB70A340-A2A9-1C5F-E0D7-086C8B1FCE9A}"/>
              </a:ext>
            </a:extLst>
          </p:cNvPr>
          <p:cNvSpPr txBox="1"/>
          <p:nvPr/>
        </p:nvSpPr>
        <p:spPr>
          <a:xfrm>
            <a:off x="5434153" y="6309052"/>
            <a:ext cx="5930532" cy="369332"/>
          </a:xfrm>
          <a:prstGeom prst="rect">
            <a:avLst/>
          </a:prstGeom>
          <a:noFill/>
        </p:spPr>
        <p:txBody>
          <a:bodyPr wrap="square" rtlCol="0">
            <a:spAutoFit/>
          </a:bodyPr>
          <a:lstStyle/>
          <a:p>
            <a:pPr algn="r"/>
            <a:r>
              <a:rPr kumimoji="1" lang="en-AU" altLang="ko-Kore-AU" dirty="0">
                <a:latin typeface="Arial" panose="020B0604020202020204" pitchFamily="34" charset="0"/>
                <a:cs typeface="Arial" panose="020B0604020202020204" pitchFamily="34" charset="0"/>
              </a:rPr>
              <a:t>n: Number of Estimators</a:t>
            </a:r>
            <a:endParaRPr kumimoji="1" lang="ko-Kore-AU" altLang="en-US" dirty="0">
              <a:latin typeface="Arial" panose="020B0604020202020204" pitchFamily="34" charset="0"/>
              <a:cs typeface="Arial" panose="020B0604020202020204" pitchFamily="34" charset="0"/>
            </a:endParaRPr>
          </a:p>
        </p:txBody>
      </p:sp>
      <p:grpSp>
        <p:nvGrpSpPr>
          <p:cNvPr id="8" name="그룹 7">
            <a:extLst>
              <a:ext uri="{FF2B5EF4-FFF2-40B4-BE49-F238E27FC236}">
                <a16:creationId xmlns:a16="http://schemas.microsoft.com/office/drawing/2014/main" id="{00D105D8-20B5-77B9-BD41-57C4929EDDB1}"/>
              </a:ext>
            </a:extLst>
          </p:cNvPr>
          <p:cNvGrpSpPr/>
          <p:nvPr/>
        </p:nvGrpSpPr>
        <p:grpSpPr>
          <a:xfrm>
            <a:off x="403211" y="3512268"/>
            <a:ext cx="8969389" cy="2526962"/>
            <a:chOff x="1402278" y="3562978"/>
            <a:chExt cx="8969389" cy="2526962"/>
          </a:xfrm>
        </p:grpSpPr>
        <p:sp>
          <p:nvSpPr>
            <p:cNvPr id="5" name="내용 개체 틀 2">
              <a:extLst>
                <a:ext uri="{FF2B5EF4-FFF2-40B4-BE49-F238E27FC236}">
                  <a16:creationId xmlns:a16="http://schemas.microsoft.com/office/drawing/2014/main" id="{2DF79901-642A-5BFE-7272-C6D8BE88C2D0}"/>
                </a:ext>
              </a:extLst>
            </p:cNvPr>
            <p:cNvSpPr txBox="1">
              <a:spLocks/>
            </p:cNvSpPr>
            <p:nvPr/>
          </p:nvSpPr>
          <p:spPr>
            <a:xfrm>
              <a:off x="1512344" y="3562979"/>
              <a:ext cx="8859323" cy="25269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kumimoji="1" lang="en-AU" altLang="ko-Kore-AU" sz="2000" dirty="0">
                  <a:latin typeface="Century Gothic" panose="020B0502020202020204" pitchFamily="34" charset="0"/>
                </a:rPr>
                <a:t>Count and Word2Vec Model improved by 10 – 15%.</a:t>
              </a:r>
            </a:p>
            <a:p>
              <a:pPr>
                <a:lnSpc>
                  <a:spcPct val="120000"/>
                </a:lnSpc>
              </a:pPr>
              <a:r>
                <a:rPr kumimoji="1" lang="en-AU" altLang="ko-Kore-AU" sz="2000" dirty="0">
                  <a:latin typeface="Century Gothic" panose="020B0502020202020204" pitchFamily="34" charset="0"/>
                </a:rPr>
                <a:t>TF-IDF Model performed slightly worse than before boosting.</a:t>
              </a:r>
            </a:p>
            <a:p>
              <a:pPr>
                <a:lnSpc>
                  <a:spcPct val="120000"/>
                </a:lnSpc>
              </a:pPr>
              <a:r>
                <a:rPr kumimoji="1" lang="en-AU" altLang="ko-Kore-AU" sz="2000" dirty="0">
                  <a:latin typeface="Century Gothic" panose="020B0502020202020204" pitchFamily="34" charset="0"/>
                </a:rPr>
                <a:t>It is likely TF-IDF could improve to higher score if we increase the number of estimators, but at a higher computational cost.</a:t>
              </a:r>
            </a:p>
            <a:p>
              <a:pPr marL="0" indent="0" algn="ctr">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6" name="모서리가 둥근 직사각형 5">
              <a:extLst>
                <a:ext uri="{FF2B5EF4-FFF2-40B4-BE49-F238E27FC236}">
                  <a16:creationId xmlns:a16="http://schemas.microsoft.com/office/drawing/2014/main" id="{B456F329-697B-5B25-72A1-41612960AE1B}"/>
                </a:ext>
              </a:extLst>
            </p:cNvPr>
            <p:cNvSpPr/>
            <p:nvPr/>
          </p:nvSpPr>
          <p:spPr>
            <a:xfrm>
              <a:off x="1402278" y="3562978"/>
              <a:ext cx="8664589" cy="1978238"/>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sp>
        <p:nvSpPr>
          <p:cNvPr id="7" name="모서리가 둥근 직사각형 6">
            <a:extLst>
              <a:ext uri="{FF2B5EF4-FFF2-40B4-BE49-F238E27FC236}">
                <a16:creationId xmlns:a16="http://schemas.microsoft.com/office/drawing/2014/main" id="{893A60D4-01C6-C51D-2F49-180ACBB66CD8}"/>
              </a:ext>
            </a:extLst>
          </p:cNvPr>
          <p:cNvSpPr/>
          <p:nvPr/>
        </p:nvSpPr>
        <p:spPr>
          <a:xfrm>
            <a:off x="6228989" y="2605224"/>
            <a:ext cx="1464734" cy="396239"/>
          </a:xfrm>
          <a:prstGeom prst="roundRect">
            <a:avLst/>
          </a:prstGeom>
          <a:solidFill>
            <a:srgbClr val="C00000">
              <a:alpha val="0"/>
            </a:srgb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9" name="모서리가 둥근 직사각형 8">
            <a:extLst>
              <a:ext uri="{FF2B5EF4-FFF2-40B4-BE49-F238E27FC236}">
                <a16:creationId xmlns:a16="http://schemas.microsoft.com/office/drawing/2014/main" id="{339F188C-C0CE-13DE-3CDA-035A2E8DFFA3}"/>
              </a:ext>
            </a:extLst>
          </p:cNvPr>
          <p:cNvSpPr/>
          <p:nvPr/>
        </p:nvSpPr>
        <p:spPr>
          <a:xfrm>
            <a:off x="9372600" y="2803344"/>
            <a:ext cx="2582334" cy="1417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sz="2400" dirty="0">
                <a:latin typeface="Century Gothic" panose="020B0502020202020204" pitchFamily="34" charset="0"/>
              </a:rPr>
              <a:t>Best Model: </a:t>
            </a:r>
          </a:p>
          <a:p>
            <a:pPr algn="ctr"/>
            <a:r>
              <a:rPr kumimoji="1" lang="en-AU" altLang="ko-Kore-AU" sz="2400" b="1" dirty="0">
                <a:latin typeface="Century Gothic" panose="020B0502020202020204" pitchFamily="34" charset="0"/>
              </a:rPr>
              <a:t>SVM with TF-IDF</a:t>
            </a:r>
          </a:p>
          <a:p>
            <a:pPr algn="ctr"/>
            <a:r>
              <a:rPr kumimoji="1" lang="en-AU" altLang="ko-Kore-AU" sz="2400" b="1" dirty="0">
                <a:latin typeface="Century Gothic" panose="020B0502020202020204" pitchFamily="34" charset="0"/>
              </a:rPr>
              <a:t>(</a:t>
            </a:r>
            <a:r>
              <a:rPr kumimoji="1" lang="en-AU" altLang="ko-Kore-AU" sz="2400" b="1" dirty="0" err="1">
                <a:latin typeface="Century Gothic" panose="020B0502020202020204" pitchFamily="34" charset="0"/>
              </a:rPr>
              <a:t>unboosted</a:t>
            </a:r>
            <a:r>
              <a:rPr kumimoji="1" lang="en-AU" altLang="ko-Kore-AU" sz="2400" b="1" dirty="0">
                <a:latin typeface="Century Gothic" panose="020B0502020202020204" pitchFamily="34" charset="0"/>
              </a:rPr>
              <a:t>)</a:t>
            </a:r>
            <a:endParaRPr kumimoji="1" lang="ko-Kore-AU" altLang="en-US" sz="2400" b="1" dirty="0">
              <a:latin typeface="Century Gothic" panose="020B0502020202020204" pitchFamily="34" charset="0"/>
            </a:endParaRPr>
          </a:p>
        </p:txBody>
      </p:sp>
      <p:sp>
        <p:nvSpPr>
          <p:cNvPr id="10" name="모서리가 둥근 직사각형 9">
            <a:extLst>
              <a:ext uri="{FF2B5EF4-FFF2-40B4-BE49-F238E27FC236}">
                <a16:creationId xmlns:a16="http://schemas.microsoft.com/office/drawing/2014/main" id="{FCEEADBE-7509-EC81-AE87-BBFAFEA357AC}"/>
              </a:ext>
            </a:extLst>
          </p:cNvPr>
          <p:cNvSpPr/>
          <p:nvPr/>
        </p:nvSpPr>
        <p:spPr>
          <a:xfrm>
            <a:off x="7693723" y="2232055"/>
            <a:ext cx="1464734" cy="396239"/>
          </a:xfrm>
          <a:prstGeom prst="roundRect">
            <a:avLst/>
          </a:prstGeom>
          <a:solidFill>
            <a:srgbClr val="C00000">
              <a:alpha val="0"/>
            </a:srgb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11" name="모서리가 둥근 직사각형 10">
            <a:extLst>
              <a:ext uri="{FF2B5EF4-FFF2-40B4-BE49-F238E27FC236}">
                <a16:creationId xmlns:a16="http://schemas.microsoft.com/office/drawing/2014/main" id="{EB7993A2-35D6-C522-A427-3691AEDC7E84}"/>
              </a:ext>
            </a:extLst>
          </p:cNvPr>
          <p:cNvSpPr/>
          <p:nvPr/>
        </p:nvSpPr>
        <p:spPr>
          <a:xfrm>
            <a:off x="7693723" y="2953950"/>
            <a:ext cx="1464734" cy="396239"/>
          </a:xfrm>
          <a:prstGeom prst="roundRect">
            <a:avLst/>
          </a:prstGeom>
          <a:solidFill>
            <a:srgbClr val="C00000">
              <a:alpha val="0"/>
            </a:srgb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Tree>
    <p:extLst>
      <p:ext uri="{BB962C8B-B14F-4D97-AF65-F5344CB8AC3E}">
        <p14:creationId xmlns:p14="http://schemas.microsoft.com/office/powerpoint/2010/main" val="290884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0" grpId="1" animBg="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72061" y="0"/>
            <a:ext cx="11247877" cy="1086056"/>
          </a:xfrm>
        </p:spPr>
        <p:txBody>
          <a:bodyPr/>
          <a:lstStyle/>
          <a:p>
            <a:r>
              <a:rPr kumimoji="1" lang="en-AU" altLang="ko-Kore-AU" b="1" dirty="0">
                <a:latin typeface="Century Gothic" panose="020B0502020202020204" pitchFamily="34" charset="0"/>
              </a:rPr>
              <a:t>Final Testing</a:t>
            </a:r>
            <a:endParaRPr kumimoji="1" lang="ko-Kore-AU" altLang="en-US" b="1" dirty="0">
              <a:latin typeface="Century Gothic" panose="020B0502020202020204" pitchFamily="34" charset="0"/>
            </a:endParaRPr>
          </a:p>
        </p:txBody>
      </p:sp>
      <p:pic>
        <p:nvPicPr>
          <p:cNvPr id="9218" name="Picture 2">
            <a:extLst>
              <a:ext uri="{FF2B5EF4-FFF2-40B4-BE49-F238E27FC236}">
                <a16:creationId xmlns:a16="http://schemas.microsoft.com/office/drawing/2014/main" id="{E91841D8-0F9D-1FE1-1DB3-2DAE2519A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860" y="1893460"/>
            <a:ext cx="4488237" cy="3488267"/>
          </a:xfrm>
          <a:prstGeom prst="rect">
            <a:avLst/>
          </a:prstGeom>
          <a:solidFill>
            <a:schemeClr val="tx1"/>
          </a:solidFill>
        </p:spPr>
      </p:pic>
      <p:pic>
        <p:nvPicPr>
          <p:cNvPr id="9220" name="Picture 4">
            <a:extLst>
              <a:ext uri="{FF2B5EF4-FFF2-40B4-BE49-F238E27FC236}">
                <a16:creationId xmlns:a16="http://schemas.microsoft.com/office/drawing/2014/main" id="{C6BAF0BA-0B85-CD75-90EF-B45BBCDAF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149" y="1879599"/>
            <a:ext cx="4488237" cy="3488267"/>
          </a:xfrm>
          <a:prstGeom prst="rect">
            <a:avLst/>
          </a:prstGeom>
          <a:solidFill>
            <a:schemeClr val="tx1"/>
          </a:solidFill>
        </p:spPr>
      </p:pic>
      <p:sp>
        <p:nvSpPr>
          <p:cNvPr id="4" name="모서리가 둥근 직사각형 3">
            <a:extLst>
              <a:ext uri="{FF2B5EF4-FFF2-40B4-BE49-F238E27FC236}">
                <a16:creationId xmlns:a16="http://schemas.microsoft.com/office/drawing/2014/main" id="{018E1338-DC21-E141-C7B5-224ABE161C73}"/>
              </a:ext>
            </a:extLst>
          </p:cNvPr>
          <p:cNvSpPr/>
          <p:nvPr/>
        </p:nvSpPr>
        <p:spPr>
          <a:xfrm>
            <a:off x="2558866" y="1315806"/>
            <a:ext cx="1855558" cy="45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Validation</a:t>
            </a:r>
            <a:endParaRPr kumimoji="1" lang="ko-Kore-AU" altLang="en-US" dirty="0">
              <a:latin typeface="Century Gothic" panose="020B0502020202020204" pitchFamily="34" charset="0"/>
            </a:endParaRPr>
          </a:p>
        </p:txBody>
      </p:sp>
      <p:sp>
        <p:nvSpPr>
          <p:cNvPr id="10" name="모서리가 둥근 직사각형 9">
            <a:extLst>
              <a:ext uri="{FF2B5EF4-FFF2-40B4-BE49-F238E27FC236}">
                <a16:creationId xmlns:a16="http://schemas.microsoft.com/office/drawing/2014/main" id="{FF00E3D3-EFCE-89A7-F07C-FE037F41EEAC}"/>
              </a:ext>
            </a:extLst>
          </p:cNvPr>
          <p:cNvSpPr/>
          <p:nvPr/>
        </p:nvSpPr>
        <p:spPr>
          <a:xfrm>
            <a:off x="7427155" y="1288084"/>
            <a:ext cx="1855558" cy="45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Test</a:t>
            </a:r>
            <a:endParaRPr kumimoji="1" lang="ko-Kore-AU" altLang="en-US" dirty="0">
              <a:latin typeface="Century Gothic" panose="020B0502020202020204" pitchFamily="34" charset="0"/>
            </a:endParaRPr>
          </a:p>
        </p:txBody>
      </p:sp>
      <p:sp>
        <p:nvSpPr>
          <p:cNvPr id="11" name="모서리가 둥근 직사각형 10">
            <a:extLst>
              <a:ext uri="{FF2B5EF4-FFF2-40B4-BE49-F238E27FC236}">
                <a16:creationId xmlns:a16="http://schemas.microsoft.com/office/drawing/2014/main" id="{44D94C57-B8D6-B447-71EA-13A84185EA15}"/>
              </a:ext>
            </a:extLst>
          </p:cNvPr>
          <p:cNvSpPr/>
          <p:nvPr/>
        </p:nvSpPr>
        <p:spPr>
          <a:xfrm>
            <a:off x="1827009" y="5504483"/>
            <a:ext cx="3319272" cy="1248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AU" altLang="ko-Kore-AU" b="1" dirty="0">
              <a:latin typeface="Century Gothic" panose="020B0502020202020204" pitchFamily="34" charset="0"/>
            </a:endParaRPr>
          </a:p>
          <a:p>
            <a:pPr algn="ctr"/>
            <a:r>
              <a:rPr kumimoji="1" lang="en-AU" altLang="ko-Kore-AU" b="1" dirty="0">
                <a:latin typeface="Century Gothic" panose="020B0502020202020204" pitchFamily="34" charset="0"/>
              </a:rPr>
              <a:t>Accuracy = 0.78</a:t>
            </a:r>
          </a:p>
          <a:p>
            <a:pPr algn="ctr"/>
            <a:r>
              <a:rPr kumimoji="1" lang="en-AU" altLang="ko-Kore-AU" b="1" dirty="0">
                <a:latin typeface="Century Gothic" panose="020B0502020202020204" pitchFamily="34" charset="0"/>
              </a:rPr>
              <a:t>Positive Recall = 0.94</a:t>
            </a:r>
          </a:p>
          <a:p>
            <a:pPr algn="ctr"/>
            <a:r>
              <a:rPr kumimoji="1" lang="en-AU" altLang="ko-Kore-AU" b="1" dirty="0">
                <a:latin typeface="Century Gothic" panose="020B0502020202020204" pitchFamily="34" charset="0"/>
              </a:rPr>
              <a:t>Neutral Recall = 0.35</a:t>
            </a:r>
          </a:p>
          <a:p>
            <a:pPr algn="ctr"/>
            <a:r>
              <a:rPr kumimoji="1" lang="en-AU" altLang="ko-Kore-AU" b="1" dirty="0">
                <a:latin typeface="Century Gothic" panose="020B0502020202020204" pitchFamily="34" charset="0"/>
              </a:rPr>
              <a:t>Negative Recall = 0.72</a:t>
            </a:r>
          </a:p>
          <a:p>
            <a:pPr algn="ctr"/>
            <a:endParaRPr kumimoji="1" lang="ko-Kore-AU" altLang="en-US" dirty="0">
              <a:latin typeface="Century Gothic" panose="020B0502020202020204" pitchFamily="34" charset="0"/>
            </a:endParaRPr>
          </a:p>
        </p:txBody>
      </p:sp>
      <p:sp>
        <p:nvSpPr>
          <p:cNvPr id="12" name="모서리가 둥근 직사각형 11">
            <a:extLst>
              <a:ext uri="{FF2B5EF4-FFF2-40B4-BE49-F238E27FC236}">
                <a16:creationId xmlns:a16="http://schemas.microsoft.com/office/drawing/2014/main" id="{42653355-D4F1-FFAC-3320-44296BB959AE}"/>
              </a:ext>
            </a:extLst>
          </p:cNvPr>
          <p:cNvSpPr/>
          <p:nvPr/>
        </p:nvSpPr>
        <p:spPr>
          <a:xfrm>
            <a:off x="6695298" y="5485988"/>
            <a:ext cx="3319272" cy="1248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Accuracy = 0.68</a:t>
            </a:r>
          </a:p>
          <a:p>
            <a:pPr algn="ctr"/>
            <a:r>
              <a:rPr kumimoji="1" lang="en-AU" altLang="ko-Kore-AU" b="1" dirty="0">
                <a:latin typeface="Century Gothic" panose="020B0502020202020204" pitchFamily="34" charset="0"/>
              </a:rPr>
              <a:t>Positive Recall = 0.91</a:t>
            </a:r>
          </a:p>
          <a:p>
            <a:pPr algn="ctr"/>
            <a:r>
              <a:rPr kumimoji="1" lang="en-AU" altLang="ko-Kore-AU" b="1" dirty="0">
                <a:latin typeface="Century Gothic" panose="020B0502020202020204" pitchFamily="34" charset="0"/>
              </a:rPr>
              <a:t>Neutral Recall = 0.25</a:t>
            </a:r>
          </a:p>
          <a:p>
            <a:pPr algn="ctr"/>
            <a:r>
              <a:rPr kumimoji="1" lang="en-AU" altLang="ko-Kore-AU" b="1" dirty="0">
                <a:latin typeface="Century Gothic" panose="020B0502020202020204" pitchFamily="34" charset="0"/>
              </a:rPr>
              <a:t>Negative Recall = 0.64</a:t>
            </a:r>
            <a:endParaRPr kumimoji="1" lang="ko-Kore-AU" altLang="en-US" dirty="0">
              <a:latin typeface="Century Gothic" panose="020B0502020202020204" pitchFamily="34" charset="0"/>
            </a:endParaRPr>
          </a:p>
        </p:txBody>
      </p:sp>
      <p:sp>
        <p:nvSpPr>
          <p:cNvPr id="13" name="모서리가 둥근 직사각형 12">
            <a:extLst>
              <a:ext uri="{FF2B5EF4-FFF2-40B4-BE49-F238E27FC236}">
                <a16:creationId xmlns:a16="http://schemas.microsoft.com/office/drawing/2014/main" id="{CFCB6208-4B12-5518-9DC1-244B73866CC9}"/>
              </a:ext>
            </a:extLst>
          </p:cNvPr>
          <p:cNvSpPr/>
          <p:nvPr/>
        </p:nvSpPr>
        <p:spPr>
          <a:xfrm>
            <a:off x="8805333" y="3058161"/>
            <a:ext cx="863600" cy="921172"/>
          </a:xfrm>
          <a:prstGeom prst="roundRect">
            <a:avLst/>
          </a:prstGeom>
          <a:solidFill>
            <a:srgbClr val="C00000">
              <a:alpha val="0"/>
            </a:srgb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14" name="모서리가 둥근 직사각형 13">
            <a:extLst>
              <a:ext uri="{FF2B5EF4-FFF2-40B4-BE49-F238E27FC236}">
                <a16:creationId xmlns:a16="http://schemas.microsoft.com/office/drawing/2014/main" id="{DEB34C75-1025-B65C-F1A7-95AFE52D6370}"/>
              </a:ext>
            </a:extLst>
          </p:cNvPr>
          <p:cNvSpPr/>
          <p:nvPr/>
        </p:nvSpPr>
        <p:spPr>
          <a:xfrm>
            <a:off x="3982624" y="3058161"/>
            <a:ext cx="863600" cy="921172"/>
          </a:xfrm>
          <a:prstGeom prst="roundRect">
            <a:avLst/>
          </a:prstGeom>
          <a:solidFill>
            <a:srgbClr val="C00000">
              <a:alpha val="0"/>
            </a:srgb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Tree>
    <p:extLst>
      <p:ext uri="{BB962C8B-B14F-4D97-AF65-F5344CB8AC3E}">
        <p14:creationId xmlns:p14="http://schemas.microsoft.com/office/powerpoint/2010/main" val="337928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9220"/>
                                        </p:tgtEl>
                                        <p:attrNameLst>
                                          <p:attrName>style.visibility</p:attrName>
                                        </p:attrNameLst>
                                      </p:cBhvr>
                                      <p:to>
                                        <p:strVal val="visible"/>
                                      </p:to>
                                    </p:set>
                                    <p:animEffect transition="in" filter="blinds(horizontal)">
                                      <p:cBhvr>
                                        <p:cTn id="10" dur="500"/>
                                        <p:tgtEl>
                                          <p:spTgt spid="92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72061" y="0"/>
            <a:ext cx="11247877" cy="1086056"/>
          </a:xfrm>
        </p:spPr>
        <p:txBody>
          <a:bodyPr/>
          <a:lstStyle/>
          <a:p>
            <a:r>
              <a:rPr kumimoji="1" lang="en-AU" altLang="ko-Kore-AU" b="1" dirty="0">
                <a:latin typeface="Century Gothic" panose="020B0502020202020204" pitchFamily="34" charset="0"/>
              </a:rPr>
              <a:t>Conclusion &amp; Recommendations</a:t>
            </a:r>
            <a:endParaRPr kumimoji="1" lang="ko-Kore-AU" altLang="en-US" b="1" dirty="0">
              <a:latin typeface="Century Gothic" panose="020B0502020202020204" pitchFamily="34" charset="0"/>
            </a:endParaRPr>
          </a:p>
        </p:txBody>
      </p:sp>
      <p:sp>
        <p:nvSpPr>
          <p:cNvPr id="5" name="내용 개체 틀 2">
            <a:extLst>
              <a:ext uri="{FF2B5EF4-FFF2-40B4-BE49-F238E27FC236}">
                <a16:creationId xmlns:a16="http://schemas.microsoft.com/office/drawing/2014/main" id="{C0425255-5A0A-EC39-CDA2-30760A89B9BF}"/>
              </a:ext>
            </a:extLst>
          </p:cNvPr>
          <p:cNvSpPr txBox="1">
            <a:spLocks/>
          </p:cNvSpPr>
          <p:nvPr/>
        </p:nvSpPr>
        <p:spPr>
          <a:xfrm>
            <a:off x="472061" y="1251954"/>
            <a:ext cx="11144206" cy="19782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AU" altLang="ko-Kore-AU" sz="2000" b="1" u="sng" dirty="0">
                <a:latin typeface="Century Gothic" panose="020B0502020202020204" pitchFamily="34" charset="0"/>
              </a:rPr>
              <a:t>Summary:</a:t>
            </a:r>
          </a:p>
          <a:p>
            <a:pPr>
              <a:lnSpc>
                <a:spcPct val="120000"/>
              </a:lnSpc>
            </a:pPr>
            <a:r>
              <a:rPr kumimoji="1" lang="en-AU" altLang="ko-Kore-AU" sz="2000" dirty="0">
                <a:latin typeface="Century Gothic" panose="020B0502020202020204" pitchFamily="34" charset="0"/>
              </a:rPr>
              <a:t>The final predictive model chosen is </a:t>
            </a:r>
            <a:r>
              <a:rPr kumimoji="1" lang="en-AU" altLang="ko-Kore-AU" sz="2000" b="1" dirty="0">
                <a:latin typeface="Century Gothic" panose="020B0502020202020204" pitchFamily="34" charset="0"/>
              </a:rPr>
              <a:t>SVM model </a:t>
            </a:r>
            <a:r>
              <a:rPr kumimoji="1" lang="en-AU" altLang="ko-Kore-AU" sz="2000" dirty="0">
                <a:latin typeface="Century Gothic" panose="020B0502020202020204" pitchFamily="34" charset="0"/>
              </a:rPr>
              <a:t>using </a:t>
            </a:r>
            <a:r>
              <a:rPr kumimoji="1" lang="en-AU" altLang="ko-Kore-AU" sz="2000" b="1" dirty="0">
                <a:latin typeface="Century Gothic" panose="020B0502020202020204" pitchFamily="34" charset="0"/>
              </a:rPr>
              <a:t>TF-IDF</a:t>
            </a:r>
            <a:r>
              <a:rPr kumimoji="1" lang="en-AU" altLang="ko-Kore-AU" sz="2000" dirty="0">
                <a:latin typeface="Century Gothic" panose="020B0502020202020204" pitchFamily="34" charset="0"/>
              </a:rPr>
              <a:t> vectorisation with </a:t>
            </a:r>
            <a:r>
              <a:rPr kumimoji="1" lang="en-AU" altLang="ko-Kore-AU" sz="2000" b="1" dirty="0">
                <a:latin typeface="Century Gothic" panose="020B0502020202020204" pitchFamily="34" charset="0"/>
              </a:rPr>
              <a:t>C = 0.5 </a:t>
            </a:r>
            <a:r>
              <a:rPr kumimoji="1" lang="en-AU" altLang="ko-Kore-AU" sz="2000" dirty="0">
                <a:latin typeface="Century Gothic" panose="020B0502020202020204" pitchFamily="34" charset="0"/>
              </a:rPr>
              <a:t>(soft margin).</a:t>
            </a:r>
          </a:p>
          <a:p>
            <a:pPr>
              <a:lnSpc>
                <a:spcPct val="120000"/>
              </a:lnSpc>
            </a:pPr>
            <a:r>
              <a:rPr kumimoji="1" lang="en-AU" altLang="ko-Kore-AU" sz="2000" dirty="0">
                <a:latin typeface="Century Gothic" panose="020B0502020202020204" pitchFamily="34" charset="0"/>
              </a:rPr>
              <a:t>The final test score using data from 2000s is </a:t>
            </a:r>
            <a:r>
              <a:rPr kumimoji="1" lang="en-AU" altLang="ko-Kore-AU" sz="2000" b="1" dirty="0">
                <a:latin typeface="Century Gothic" panose="020B0502020202020204" pitchFamily="34" charset="0"/>
              </a:rPr>
              <a:t>0.68</a:t>
            </a:r>
            <a:r>
              <a:rPr kumimoji="1" lang="en-AU" altLang="ko-Kore-AU" sz="2000" dirty="0">
                <a:latin typeface="Century Gothic" panose="020B0502020202020204" pitchFamily="34" charset="0"/>
              </a:rPr>
              <a:t>.</a:t>
            </a:r>
          </a:p>
          <a:p>
            <a:pPr marL="0" indent="0" algn="ctr">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6" name="모서리가 둥근 직사각형 5">
            <a:extLst>
              <a:ext uri="{FF2B5EF4-FFF2-40B4-BE49-F238E27FC236}">
                <a16:creationId xmlns:a16="http://schemas.microsoft.com/office/drawing/2014/main" id="{0EF30CF2-78C9-CA28-4386-3664A953FC5A}"/>
              </a:ext>
            </a:extLst>
          </p:cNvPr>
          <p:cNvSpPr/>
          <p:nvPr/>
        </p:nvSpPr>
        <p:spPr>
          <a:xfrm>
            <a:off x="387394" y="1086056"/>
            <a:ext cx="11332544" cy="1978238"/>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sp>
        <p:nvSpPr>
          <p:cNvPr id="7" name="내용 개체 틀 2">
            <a:extLst>
              <a:ext uri="{FF2B5EF4-FFF2-40B4-BE49-F238E27FC236}">
                <a16:creationId xmlns:a16="http://schemas.microsoft.com/office/drawing/2014/main" id="{024FC357-3EB3-2C9D-617B-B2357CEC3773}"/>
              </a:ext>
            </a:extLst>
          </p:cNvPr>
          <p:cNvSpPr txBox="1">
            <a:spLocks/>
          </p:cNvSpPr>
          <p:nvPr/>
        </p:nvSpPr>
        <p:spPr>
          <a:xfrm>
            <a:off x="472061" y="3216127"/>
            <a:ext cx="11144206" cy="31450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AU" altLang="ko-Kore-AU" sz="2000" b="1" u="sng" dirty="0">
                <a:latin typeface="Century Gothic" panose="020B0502020202020204" pitchFamily="34" charset="0"/>
              </a:rPr>
              <a:t>Recommendations:</a:t>
            </a:r>
          </a:p>
          <a:p>
            <a:pPr>
              <a:lnSpc>
                <a:spcPct val="120000"/>
              </a:lnSpc>
            </a:pPr>
            <a:r>
              <a:rPr kumimoji="1" lang="en-AU" altLang="ko-Kore-AU" sz="2000" dirty="0">
                <a:latin typeface="Century Gothic" panose="020B0502020202020204" pitchFamily="34" charset="0"/>
              </a:rPr>
              <a:t>Better ways of </a:t>
            </a:r>
            <a:r>
              <a:rPr kumimoji="1" lang="en-AU" altLang="ko-Kore-AU" sz="2000" b="1" dirty="0">
                <a:latin typeface="Century Gothic" panose="020B0502020202020204" pitchFamily="34" charset="0"/>
              </a:rPr>
              <a:t>labelling the news article sentiments </a:t>
            </a:r>
            <a:r>
              <a:rPr kumimoji="1" lang="en-AU" altLang="ko-Kore-AU" sz="2000" dirty="0">
                <a:latin typeface="Century Gothic" panose="020B0502020202020204" pitchFamily="34" charset="0"/>
              </a:rPr>
              <a:t>(lexicon dictionaries, scoring system, squashing function to aggregate the final score for each label.)</a:t>
            </a:r>
          </a:p>
          <a:p>
            <a:pPr>
              <a:lnSpc>
                <a:spcPct val="120000"/>
              </a:lnSpc>
            </a:pPr>
            <a:r>
              <a:rPr kumimoji="1" lang="en-AU" altLang="ko-Kore-AU" sz="2000" b="1" dirty="0">
                <a:latin typeface="Century Gothic" panose="020B0502020202020204" pitchFamily="34" charset="0"/>
              </a:rPr>
              <a:t>Two-class (positive &amp; negative) labels </a:t>
            </a:r>
            <a:r>
              <a:rPr kumimoji="1" lang="en-AU" altLang="ko-Kore-AU" sz="2000" dirty="0">
                <a:latin typeface="Century Gothic" panose="020B0502020202020204" pitchFamily="34" charset="0"/>
              </a:rPr>
              <a:t>rather than three classes, since the model was ineffective in predicting the neutral class.</a:t>
            </a:r>
          </a:p>
          <a:p>
            <a:pPr>
              <a:lnSpc>
                <a:spcPct val="120000"/>
              </a:lnSpc>
            </a:pPr>
            <a:r>
              <a:rPr kumimoji="1" lang="en-AU" altLang="ko-Kore-AU" sz="2000" dirty="0">
                <a:latin typeface="Century Gothic" panose="020B0502020202020204" pitchFamily="34" charset="0"/>
              </a:rPr>
              <a:t>Better ways of filtering out texts and pre-processing the filtered texts (e.g. use entity recognition)</a:t>
            </a:r>
          </a:p>
          <a:p>
            <a:pPr marL="0" indent="0" algn="ctr">
              <a:lnSpc>
                <a:spcPct val="120000"/>
              </a:lnSpc>
              <a:buNone/>
            </a:pPr>
            <a:endParaRPr kumimoji="1" lang="en-AU" altLang="ko-Kore-AU" sz="2000" dirty="0">
              <a:latin typeface="Century Gothic" panose="020B0502020202020204" pitchFamily="34" charset="0"/>
            </a:endParaRPr>
          </a:p>
          <a:p>
            <a:pPr marL="0" indent="0">
              <a:buFont typeface="Arial" panose="020B0604020202020204" pitchFamily="34" charset="0"/>
              <a:buNone/>
            </a:pPr>
            <a:endParaRPr kumimoji="1" lang="ko-Kore-AU" altLang="en-US" sz="2000" dirty="0"/>
          </a:p>
        </p:txBody>
      </p:sp>
      <p:sp>
        <p:nvSpPr>
          <p:cNvPr id="8" name="모서리가 둥근 직사각형 7">
            <a:extLst>
              <a:ext uri="{FF2B5EF4-FFF2-40B4-BE49-F238E27FC236}">
                <a16:creationId xmlns:a16="http://schemas.microsoft.com/office/drawing/2014/main" id="{2C5EB64B-64AF-75E7-DFBE-93E4427A41D4}"/>
              </a:ext>
            </a:extLst>
          </p:cNvPr>
          <p:cNvSpPr/>
          <p:nvPr/>
        </p:nvSpPr>
        <p:spPr>
          <a:xfrm>
            <a:off x="377892" y="3161231"/>
            <a:ext cx="11332544" cy="3053302"/>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spTree>
    <p:extLst>
      <p:ext uri="{BB962C8B-B14F-4D97-AF65-F5344CB8AC3E}">
        <p14:creationId xmlns:p14="http://schemas.microsoft.com/office/powerpoint/2010/main" val="127168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le of newspapers">
            <a:extLst>
              <a:ext uri="{FF2B5EF4-FFF2-40B4-BE49-F238E27FC236}">
                <a16:creationId xmlns:a16="http://schemas.microsoft.com/office/drawing/2014/main" id="{AA94B0F2-D7AC-FBE0-EB94-04763E539E13}"/>
              </a:ext>
            </a:extLst>
          </p:cNvPr>
          <p:cNvPicPr>
            <a:picLocks noChangeAspect="1"/>
          </p:cNvPicPr>
          <p:nvPr/>
        </p:nvPicPr>
        <p:blipFill rotWithShape="1">
          <a:blip r:embed="rId3">
            <a:alphaModFix amt="40000"/>
          </a:blip>
          <a:srcRect t="9311" b="21245"/>
          <a:stretch/>
        </p:blipFill>
        <p:spPr>
          <a:xfrm>
            <a:off x="6822" y="10"/>
            <a:ext cx="12191999" cy="6857990"/>
          </a:xfrm>
          <a:prstGeom prst="rect">
            <a:avLst/>
          </a:prstGeom>
        </p:spPr>
      </p:pic>
      <p:sp>
        <p:nvSpPr>
          <p:cNvPr id="2" name="제목 1">
            <a:extLst>
              <a:ext uri="{FF2B5EF4-FFF2-40B4-BE49-F238E27FC236}">
                <a16:creationId xmlns:a16="http://schemas.microsoft.com/office/drawing/2014/main" id="{8A36C167-9F52-563C-62DF-DE94E8E0FA19}"/>
              </a:ext>
            </a:extLst>
          </p:cNvPr>
          <p:cNvSpPr>
            <a:spLocks noGrp="1"/>
          </p:cNvSpPr>
          <p:nvPr>
            <p:ph type="ctrTitle"/>
          </p:nvPr>
        </p:nvSpPr>
        <p:spPr>
          <a:xfrm>
            <a:off x="2629691" y="1256045"/>
            <a:ext cx="6962052" cy="1884207"/>
          </a:xfrm>
        </p:spPr>
        <p:txBody>
          <a:bodyPr anchor="b">
            <a:normAutofit/>
          </a:bodyPr>
          <a:lstStyle/>
          <a:p>
            <a:pPr algn="ctr"/>
            <a:r>
              <a:rPr kumimoji="1" lang="en-AU" altLang="ko-Kore-AU" b="1">
                <a:solidFill>
                  <a:srgbClr val="FFFFFF"/>
                </a:solidFill>
                <a:latin typeface="Century Gothic" panose="020B0502020202020204" pitchFamily="34" charset="0"/>
              </a:rPr>
              <a:t>THANK YOU</a:t>
            </a:r>
            <a:endParaRPr kumimoji="1" lang="ko-Kore-AU" altLang="en-US" b="1">
              <a:solidFill>
                <a:srgbClr val="FFFFFF"/>
              </a:solidFill>
              <a:latin typeface="Century Gothic" panose="020B0502020202020204" pitchFamily="34" charset="0"/>
            </a:endParaRPr>
          </a:p>
        </p:txBody>
      </p:sp>
      <p:cxnSp>
        <p:nvCxnSpPr>
          <p:cNvPr id="10" name="Straight Connector 9">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07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alpha val="95000"/>
          </a:schemeClr>
        </a:solidFill>
        <a:effectLst/>
      </p:bgPr>
    </p:bg>
    <p:spTree>
      <p:nvGrpSpPr>
        <p:cNvPr id="1" name=""/>
        <p:cNvGrpSpPr/>
        <p:nvPr/>
      </p:nvGrpSpPr>
      <p:grpSpPr>
        <a:xfrm>
          <a:off x="0" y="0"/>
          <a:ext cx="0" cy="0"/>
          <a:chOff x="0" y="0"/>
          <a:chExt cx="0" cy="0"/>
        </a:xfrm>
      </p:grpSpPr>
      <p:sp>
        <p:nvSpPr>
          <p:cNvPr id="6" name="모서리가 둥근 직사각형 5">
            <a:extLst>
              <a:ext uri="{FF2B5EF4-FFF2-40B4-BE49-F238E27FC236}">
                <a16:creationId xmlns:a16="http://schemas.microsoft.com/office/drawing/2014/main" id="{F5986A46-B330-9411-7A5A-C4B41FE30630}"/>
              </a:ext>
            </a:extLst>
          </p:cNvPr>
          <p:cNvSpPr/>
          <p:nvPr/>
        </p:nvSpPr>
        <p:spPr>
          <a:xfrm>
            <a:off x="7768041" y="2815405"/>
            <a:ext cx="3596644" cy="2161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dirty="0">
                <a:latin typeface="Century Gothic" panose="020B0502020202020204" pitchFamily="34" charset="0"/>
              </a:rPr>
              <a:t>Studies Have Shown:</a:t>
            </a:r>
          </a:p>
          <a:p>
            <a:pPr algn="ctr"/>
            <a:r>
              <a:rPr kumimoji="1" lang="en-AU" altLang="ko-Kore-AU" i="1" dirty="0">
                <a:latin typeface="Century Gothic" panose="020B0502020202020204" pitchFamily="34" charset="0"/>
              </a:rPr>
              <a:t>“</a:t>
            </a:r>
            <a:r>
              <a:rPr kumimoji="1" lang="en-AU" altLang="ko-Kore-AU" b="1" i="1" dirty="0">
                <a:latin typeface="Century Gothic" panose="020B0502020202020204" pitchFamily="34" charset="0"/>
              </a:rPr>
              <a:t>Significant Price Movement Immediately Following News Article Release</a:t>
            </a:r>
            <a:r>
              <a:rPr kumimoji="1" lang="en-AU" altLang="ko-Kore-AU" i="1" dirty="0">
                <a:latin typeface="Century Gothic" panose="020B0502020202020204" pitchFamily="34" charset="0"/>
              </a:rPr>
              <a:t>”</a:t>
            </a:r>
            <a:r>
              <a:rPr kumimoji="1" lang="en-AU" altLang="ko-Kore-AU" baseline="30000" dirty="0">
                <a:latin typeface="Century Gothic" panose="020B0502020202020204" pitchFamily="34" charset="0"/>
              </a:rPr>
              <a:t>1</a:t>
            </a:r>
            <a:endParaRPr kumimoji="1" lang="ko-Kore-AU" altLang="en-US" baseline="30000" dirty="0">
              <a:latin typeface="Century Gothic" panose="020B0502020202020204" pitchFamily="34" charset="0"/>
            </a:endParaRPr>
          </a:p>
        </p:txBody>
      </p:sp>
      <p:sp>
        <p:nvSpPr>
          <p:cNvPr id="11" name="모서리가 둥근 직사각형 10">
            <a:extLst>
              <a:ext uri="{FF2B5EF4-FFF2-40B4-BE49-F238E27FC236}">
                <a16:creationId xmlns:a16="http://schemas.microsoft.com/office/drawing/2014/main" id="{3881805D-B4C9-0153-E992-99A900CCAC49}"/>
              </a:ext>
            </a:extLst>
          </p:cNvPr>
          <p:cNvSpPr/>
          <p:nvPr/>
        </p:nvSpPr>
        <p:spPr>
          <a:xfrm>
            <a:off x="849759" y="4824963"/>
            <a:ext cx="3108962" cy="1131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dirty="0">
                <a:latin typeface="Century Gothic" panose="020B0502020202020204" pitchFamily="34" charset="0"/>
              </a:rPr>
              <a:t>Gain</a:t>
            </a:r>
          </a:p>
          <a:p>
            <a:pPr algn="ctr"/>
            <a:r>
              <a:rPr kumimoji="1" lang="en-AU" altLang="ko-Kore-AU" b="1" dirty="0">
                <a:latin typeface="Century Gothic" panose="020B0502020202020204" pitchFamily="34" charset="0"/>
              </a:rPr>
              <a:t>COMPETITIVE ADVANTAGE</a:t>
            </a:r>
            <a:endParaRPr kumimoji="1" lang="ko-Kore-AU" altLang="en-US" b="1" dirty="0">
              <a:latin typeface="Century Gothic" panose="020B0502020202020204" pitchFamily="34" charset="0"/>
            </a:endParaRPr>
          </a:p>
        </p:txBody>
      </p:sp>
      <p:sp>
        <p:nvSpPr>
          <p:cNvPr id="14" name="모서리가 둥근 직사각형 13">
            <a:extLst>
              <a:ext uri="{FF2B5EF4-FFF2-40B4-BE49-F238E27FC236}">
                <a16:creationId xmlns:a16="http://schemas.microsoft.com/office/drawing/2014/main" id="{2562AECF-4F6D-64DC-FB71-16627E832967}"/>
              </a:ext>
            </a:extLst>
          </p:cNvPr>
          <p:cNvSpPr/>
          <p:nvPr/>
        </p:nvSpPr>
        <p:spPr>
          <a:xfrm>
            <a:off x="849759" y="3330300"/>
            <a:ext cx="3108962" cy="1131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ko-Kore-AU" dirty="0">
                <a:latin typeface="Century Gothic" panose="020B0502020202020204" pitchFamily="34" charset="0"/>
              </a:rPr>
              <a:t>Stock Market and Its Trends are </a:t>
            </a:r>
            <a:r>
              <a:rPr lang="en-AU" altLang="ko-Kore-AU" b="1" dirty="0">
                <a:latin typeface="Century Gothic" panose="020B0502020202020204" pitchFamily="34" charset="0"/>
              </a:rPr>
              <a:t>EXTREMELY VOLATILE </a:t>
            </a:r>
            <a:r>
              <a:rPr lang="en-AU" altLang="ko-Kore-AU" dirty="0">
                <a:latin typeface="Century Gothic" panose="020B0502020202020204" pitchFamily="34" charset="0"/>
              </a:rPr>
              <a:t>in Nature</a:t>
            </a:r>
            <a:endParaRPr kumimoji="1" lang="ko-Kore-AU" altLang="en-US" dirty="0">
              <a:latin typeface="Century Gothic" panose="020B0502020202020204" pitchFamily="34" charset="0"/>
            </a:endParaRPr>
          </a:p>
        </p:txBody>
      </p:sp>
      <p:sp>
        <p:nvSpPr>
          <p:cNvPr id="15" name="모서리가 둥근 직사각형 14">
            <a:extLst>
              <a:ext uri="{FF2B5EF4-FFF2-40B4-BE49-F238E27FC236}">
                <a16:creationId xmlns:a16="http://schemas.microsoft.com/office/drawing/2014/main" id="{9D894F0E-C60E-245B-E815-B80B87860B85}"/>
              </a:ext>
            </a:extLst>
          </p:cNvPr>
          <p:cNvSpPr/>
          <p:nvPr/>
        </p:nvSpPr>
        <p:spPr>
          <a:xfrm>
            <a:off x="849759" y="1830094"/>
            <a:ext cx="3108962" cy="1131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MAXIMISE</a:t>
            </a:r>
            <a:r>
              <a:rPr kumimoji="1" lang="en-AU" altLang="ko-Kore-AU" dirty="0">
                <a:latin typeface="Century Gothic" panose="020B0502020202020204" pitchFamily="34" charset="0"/>
              </a:rPr>
              <a:t> Profit </a:t>
            </a:r>
            <a:r>
              <a:rPr kumimoji="1" lang="en-AU" altLang="ko-Kore-AU" b="1" dirty="0">
                <a:latin typeface="Century Gothic" panose="020B0502020202020204" pitchFamily="34" charset="0"/>
              </a:rPr>
              <a:t>$$$:</a:t>
            </a:r>
          </a:p>
          <a:p>
            <a:pPr algn="ctr"/>
            <a:r>
              <a:rPr kumimoji="1" lang="en-AU" altLang="ko-Kore-AU" u="sng" dirty="0">
                <a:latin typeface="Century Gothic" panose="020B0502020202020204" pitchFamily="34" charset="0"/>
              </a:rPr>
              <a:t>Buy</a:t>
            </a:r>
            <a:r>
              <a:rPr kumimoji="1" lang="en-AU" altLang="ko-Kore-AU" b="1" dirty="0">
                <a:latin typeface="Century Gothic" panose="020B0502020202020204" pitchFamily="34" charset="0"/>
              </a:rPr>
              <a:t> LOW</a:t>
            </a:r>
          </a:p>
          <a:p>
            <a:pPr algn="ctr"/>
            <a:r>
              <a:rPr kumimoji="1" lang="en-AU" altLang="ko-Kore-AU" u="sng" dirty="0">
                <a:latin typeface="Century Gothic" panose="020B0502020202020204" pitchFamily="34" charset="0"/>
              </a:rPr>
              <a:t>Sell</a:t>
            </a:r>
            <a:r>
              <a:rPr kumimoji="1" lang="en-AU" altLang="ko-Kore-AU" b="1" dirty="0">
                <a:latin typeface="Century Gothic" panose="020B0502020202020204" pitchFamily="34" charset="0"/>
              </a:rPr>
              <a:t> HIGH</a:t>
            </a:r>
            <a:endParaRPr kumimoji="1" lang="ko-Kore-AU" altLang="en-US" b="1" dirty="0">
              <a:latin typeface="Century Gothic" panose="020B0502020202020204" pitchFamily="34" charset="0"/>
            </a:endParaRPr>
          </a:p>
        </p:txBody>
      </p:sp>
      <p:sp>
        <p:nvSpPr>
          <p:cNvPr id="16" name="모서리가 둥근 직사각형 15">
            <a:extLst>
              <a:ext uri="{FF2B5EF4-FFF2-40B4-BE49-F238E27FC236}">
                <a16:creationId xmlns:a16="http://schemas.microsoft.com/office/drawing/2014/main" id="{C8123401-0C22-9085-A2FF-CE095BB5B935}"/>
              </a:ext>
            </a:extLst>
          </p:cNvPr>
          <p:cNvSpPr/>
          <p:nvPr/>
        </p:nvSpPr>
        <p:spPr>
          <a:xfrm>
            <a:off x="4308900" y="3330300"/>
            <a:ext cx="3108962" cy="1131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dirty="0">
                <a:latin typeface="Century Gothic" panose="020B0502020202020204" pitchFamily="34" charset="0"/>
              </a:rPr>
              <a:t>Need </a:t>
            </a:r>
            <a:r>
              <a:rPr kumimoji="1" lang="en-AU" altLang="ko-Kore-AU" b="1" dirty="0">
                <a:latin typeface="Century Gothic" panose="020B0502020202020204" pitchFamily="34" charset="0"/>
              </a:rPr>
              <a:t>NEW WAYS </a:t>
            </a:r>
            <a:r>
              <a:rPr kumimoji="1" lang="en-AU" altLang="ko-Kore-AU" dirty="0">
                <a:latin typeface="Century Gothic" panose="020B0502020202020204" pitchFamily="34" charset="0"/>
              </a:rPr>
              <a:t>of Predicting Stock Trends</a:t>
            </a:r>
            <a:endParaRPr kumimoji="1" lang="ko-Kore-AU" altLang="en-US" dirty="0">
              <a:latin typeface="Century Gothic" panose="020B0502020202020204" pitchFamily="34" charset="0"/>
            </a:endParaRPr>
          </a:p>
        </p:txBody>
      </p:sp>
      <p:sp>
        <p:nvSpPr>
          <p:cNvPr id="17" name="TextBox 16">
            <a:extLst>
              <a:ext uri="{FF2B5EF4-FFF2-40B4-BE49-F238E27FC236}">
                <a16:creationId xmlns:a16="http://schemas.microsoft.com/office/drawing/2014/main" id="{3A26B2ED-DCF4-8E34-D9F8-A723F5584FCD}"/>
              </a:ext>
            </a:extLst>
          </p:cNvPr>
          <p:cNvSpPr txBox="1"/>
          <p:nvPr/>
        </p:nvSpPr>
        <p:spPr>
          <a:xfrm>
            <a:off x="849760" y="6368922"/>
            <a:ext cx="10443082" cy="523220"/>
          </a:xfrm>
          <a:prstGeom prst="rect">
            <a:avLst/>
          </a:prstGeom>
          <a:noFill/>
        </p:spPr>
        <p:txBody>
          <a:bodyPr wrap="square" rtlCol="0">
            <a:spAutoFit/>
          </a:bodyPr>
          <a:lstStyle/>
          <a:p>
            <a:pPr algn="r"/>
            <a:r>
              <a:rPr lang="en-AU" altLang="ko-Kore-AU" sz="1400" baseline="30000" dirty="0">
                <a:latin typeface="Arial" panose="020B0604020202020204" pitchFamily="34" charset="0"/>
                <a:cs typeface="Arial" panose="020B0604020202020204" pitchFamily="34" charset="0"/>
              </a:rPr>
              <a:t>1.</a:t>
            </a:r>
            <a:r>
              <a:rPr lang="en-AU" altLang="ko-Kore-AU" sz="1400" dirty="0">
                <a:latin typeface="Arial" panose="020B0604020202020204" pitchFamily="34" charset="0"/>
                <a:cs typeface="Arial" panose="020B0604020202020204" pitchFamily="34" charset="0"/>
              </a:rPr>
              <a:t> </a:t>
            </a:r>
            <a:r>
              <a:rPr lang="en-AU" altLang="ko-Kore-AU" sz="1400" dirty="0" err="1">
                <a:latin typeface="Arial" panose="020B0604020202020204" pitchFamily="34" charset="0"/>
                <a:cs typeface="Arial" panose="020B0604020202020204" pitchFamily="34" charset="0"/>
              </a:rPr>
              <a:t>Schumaker</a:t>
            </a:r>
            <a:r>
              <a:rPr lang="en-AU" altLang="ko-Kore-AU" sz="1400" dirty="0">
                <a:latin typeface="Arial" panose="020B0604020202020204" pitchFamily="34" charset="0"/>
                <a:cs typeface="Arial" panose="020B0604020202020204" pitchFamily="34" charset="0"/>
              </a:rPr>
              <a:t>, R.P. &amp; Nick M. </a:t>
            </a:r>
          </a:p>
          <a:p>
            <a:pPr algn="r"/>
            <a:r>
              <a:rPr lang="en-AU" altLang="ko-Kore-AU" sz="1400" dirty="0">
                <a:latin typeface="Arial" panose="020B0604020202020204" pitchFamily="34" charset="0"/>
                <a:cs typeface="Arial" panose="020B0604020202020204" pitchFamily="34" charset="0"/>
              </a:rPr>
              <a:t>“Analysis of Stock Price Movement Following Financial News Article Release.” </a:t>
            </a:r>
            <a:r>
              <a:rPr lang="en-AU" altLang="ko-Kore-AU" sz="1400" i="1" dirty="0">
                <a:latin typeface="Arial" panose="020B0604020202020204" pitchFamily="34" charset="0"/>
                <a:cs typeface="Arial" panose="020B0604020202020204" pitchFamily="34" charset="0"/>
              </a:rPr>
              <a:t>Communications of the IIMA</a:t>
            </a:r>
            <a:r>
              <a:rPr lang="en-AU" altLang="ko-Kore-AU" sz="1400" dirty="0">
                <a:latin typeface="Arial" panose="020B0604020202020204" pitchFamily="34" charset="0"/>
                <a:cs typeface="Arial" panose="020B0604020202020204" pitchFamily="34" charset="0"/>
              </a:rPr>
              <a:t> 16 (2018)</a:t>
            </a:r>
            <a:endParaRPr kumimoji="1" lang="ko-Kore-AU" altLang="en-US" sz="1400" dirty="0">
              <a:latin typeface="Arial" panose="020B0604020202020204" pitchFamily="34" charset="0"/>
              <a:cs typeface="Arial" panose="020B0604020202020204" pitchFamily="34" charset="0"/>
            </a:endParaRPr>
          </a:p>
        </p:txBody>
      </p:sp>
      <p:cxnSp>
        <p:nvCxnSpPr>
          <p:cNvPr id="19" name="구부러진 연결선[U] 18">
            <a:extLst>
              <a:ext uri="{FF2B5EF4-FFF2-40B4-BE49-F238E27FC236}">
                <a16:creationId xmlns:a16="http://schemas.microsoft.com/office/drawing/2014/main" id="{F65914D3-9E8B-60E7-3669-3160C6D1F9E0}"/>
              </a:ext>
            </a:extLst>
          </p:cNvPr>
          <p:cNvCxnSpPr>
            <a:stCxn id="15" idx="3"/>
            <a:endCxn id="16" idx="0"/>
          </p:cNvCxnSpPr>
          <p:nvPr/>
        </p:nvCxnSpPr>
        <p:spPr>
          <a:xfrm>
            <a:off x="3958721" y="2395963"/>
            <a:ext cx="1904660" cy="934337"/>
          </a:xfrm>
          <a:prstGeom prst="curvedConnector2">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구부러진 연결선[U] 19">
            <a:extLst>
              <a:ext uri="{FF2B5EF4-FFF2-40B4-BE49-F238E27FC236}">
                <a16:creationId xmlns:a16="http://schemas.microsoft.com/office/drawing/2014/main" id="{1788AEDE-A6C0-6ECE-1D4F-75285787D198}"/>
              </a:ext>
            </a:extLst>
          </p:cNvPr>
          <p:cNvCxnSpPr>
            <a:cxnSpLocks/>
            <a:endCxn id="16" idx="2"/>
          </p:cNvCxnSpPr>
          <p:nvPr/>
        </p:nvCxnSpPr>
        <p:spPr>
          <a:xfrm flipV="1">
            <a:off x="3958721" y="4462038"/>
            <a:ext cx="1904660" cy="980014"/>
          </a:xfrm>
          <a:prstGeom prst="curvedConnector2">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구부러진 연결선[U] 23">
            <a:extLst>
              <a:ext uri="{FF2B5EF4-FFF2-40B4-BE49-F238E27FC236}">
                <a16:creationId xmlns:a16="http://schemas.microsoft.com/office/drawing/2014/main" id="{BC5790B4-51F5-AF6B-CE52-F6887ABE35ED}"/>
              </a:ext>
            </a:extLst>
          </p:cNvPr>
          <p:cNvCxnSpPr>
            <a:cxnSpLocks/>
            <a:stCxn id="14" idx="3"/>
            <a:endCxn id="16" idx="1"/>
          </p:cNvCxnSpPr>
          <p:nvPr/>
        </p:nvCxnSpPr>
        <p:spPr>
          <a:xfrm>
            <a:off x="3958721" y="3896169"/>
            <a:ext cx="350179" cy="12700"/>
          </a:xfrm>
          <a:prstGeom prst="curvedConnector3">
            <a:avLst>
              <a:gd name="adj1" fmla="val 50000"/>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구부러진 연결선[U] 26">
            <a:extLst>
              <a:ext uri="{FF2B5EF4-FFF2-40B4-BE49-F238E27FC236}">
                <a16:creationId xmlns:a16="http://schemas.microsoft.com/office/drawing/2014/main" id="{390E8C64-B4A8-E373-A4FA-B3D43A25D25C}"/>
              </a:ext>
            </a:extLst>
          </p:cNvPr>
          <p:cNvCxnSpPr>
            <a:cxnSpLocks/>
          </p:cNvCxnSpPr>
          <p:nvPr/>
        </p:nvCxnSpPr>
        <p:spPr>
          <a:xfrm>
            <a:off x="7417862" y="3908869"/>
            <a:ext cx="350179" cy="12700"/>
          </a:xfrm>
          <a:prstGeom prst="curvedConnector3">
            <a:avLst>
              <a:gd name="adj1" fmla="val 50000"/>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연결선[R] 28">
            <a:extLst>
              <a:ext uri="{FF2B5EF4-FFF2-40B4-BE49-F238E27FC236}">
                <a16:creationId xmlns:a16="http://schemas.microsoft.com/office/drawing/2014/main" id="{A7AA7971-A968-894E-A9A2-529056144876}"/>
              </a:ext>
            </a:extLst>
          </p:cNvPr>
          <p:cNvCxnSpPr>
            <a:stCxn id="15" idx="2"/>
            <a:endCxn id="14" idx="0"/>
          </p:cNvCxnSpPr>
          <p:nvPr/>
        </p:nvCxnSpPr>
        <p:spPr>
          <a:xfrm>
            <a:off x="2404240" y="2961832"/>
            <a:ext cx="0" cy="36846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30" name="직선 연결선[R] 29">
            <a:extLst>
              <a:ext uri="{FF2B5EF4-FFF2-40B4-BE49-F238E27FC236}">
                <a16:creationId xmlns:a16="http://schemas.microsoft.com/office/drawing/2014/main" id="{4F9BE6D3-E2CE-3929-2562-D9509CE5EA70}"/>
              </a:ext>
            </a:extLst>
          </p:cNvPr>
          <p:cNvCxnSpPr/>
          <p:nvPr/>
        </p:nvCxnSpPr>
        <p:spPr>
          <a:xfrm>
            <a:off x="2396100" y="4462038"/>
            <a:ext cx="0" cy="368468"/>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33" name="제목 1">
            <a:extLst>
              <a:ext uri="{FF2B5EF4-FFF2-40B4-BE49-F238E27FC236}">
                <a16:creationId xmlns:a16="http://schemas.microsoft.com/office/drawing/2014/main" id="{6DA21BC9-2303-B120-2780-10AD2850B3CC}"/>
              </a:ext>
            </a:extLst>
          </p:cNvPr>
          <p:cNvSpPr>
            <a:spLocks noGrp="1"/>
          </p:cNvSpPr>
          <p:nvPr>
            <p:ph type="title"/>
          </p:nvPr>
        </p:nvSpPr>
        <p:spPr>
          <a:xfrm>
            <a:off x="472061" y="0"/>
            <a:ext cx="11247877" cy="1086056"/>
          </a:xfrm>
        </p:spPr>
        <p:txBody>
          <a:bodyPr/>
          <a:lstStyle/>
          <a:p>
            <a:r>
              <a:rPr kumimoji="1" lang="en-AU" altLang="ko-Kore-AU" b="1" dirty="0">
                <a:latin typeface="Century Gothic" panose="020B0502020202020204" pitchFamily="34" charset="0"/>
              </a:rPr>
              <a:t>Motive – Why Are We Doing This?</a:t>
            </a:r>
            <a:endParaRPr kumimoji="1" lang="ko-Kore-AU" altLang="en-US" b="1" dirty="0">
              <a:latin typeface="Century Gothic" panose="020B0502020202020204" pitchFamily="34" charset="0"/>
            </a:endParaRPr>
          </a:p>
        </p:txBody>
      </p:sp>
    </p:spTree>
    <p:extLst>
      <p:ext uri="{BB962C8B-B14F-4D97-AF65-F5344CB8AC3E}">
        <p14:creationId xmlns:p14="http://schemas.microsoft.com/office/powerpoint/2010/main" val="282881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linds(horizontal)">
                                      <p:cBhvr>
                                        <p:cTn id="20" dur="500"/>
                                        <p:tgtEl>
                                          <p:spTgt spid="3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4" grpId="0" animBg="1"/>
      <p:bldP spid="15" grpId="0" animBg="1"/>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alpha val="95000"/>
          </a:schemeClr>
        </a:solidFill>
        <a:effectLst/>
      </p:bgPr>
    </p:bg>
    <p:spTree>
      <p:nvGrpSpPr>
        <p:cNvPr id="1" name=""/>
        <p:cNvGrpSpPr/>
        <p:nvPr/>
      </p:nvGrpSpPr>
      <p:grpSpPr>
        <a:xfrm>
          <a:off x="0" y="0"/>
          <a:ext cx="0" cy="0"/>
          <a:chOff x="0" y="0"/>
          <a:chExt cx="0" cy="0"/>
        </a:xfrm>
      </p:grpSpPr>
      <p:sp>
        <p:nvSpPr>
          <p:cNvPr id="6" name="모서리가 둥근 직사각형 5">
            <a:extLst>
              <a:ext uri="{FF2B5EF4-FFF2-40B4-BE49-F238E27FC236}">
                <a16:creationId xmlns:a16="http://schemas.microsoft.com/office/drawing/2014/main" id="{DAC015B1-8FB9-BE59-3669-2AB31C8C4783}"/>
              </a:ext>
            </a:extLst>
          </p:cNvPr>
          <p:cNvSpPr/>
          <p:nvPr/>
        </p:nvSpPr>
        <p:spPr>
          <a:xfrm>
            <a:off x="744551" y="1469565"/>
            <a:ext cx="6931092" cy="4495806"/>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7" name="TextBox 6">
            <a:extLst>
              <a:ext uri="{FF2B5EF4-FFF2-40B4-BE49-F238E27FC236}">
                <a16:creationId xmlns:a16="http://schemas.microsoft.com/office/drawing/2014/main" id="{2CECC056-FF60-8814-8C95-BFF37D4A2892}"/>
              </a:ext>
            </a:extLst>
          </p:cNvPr>
          <p:cNvSpPr txBox="1"/>
          <p:nvPr/>
        </p:nvSpPr>
        <p:spPr>
          <a:xfrm>
            <a:off x="974365" y="2217701"/>
            <a:ext cx="6471463" cy="3139321"/>
          </a:xfrm>
          <a:prstGeom prst="rect">
            <a:avLst/>
          </a:prstGeom>
          <a:noFill/>
        </p:spPr>
        <p:txBody>
          <a:bodyPr wrap="square" rtlCol="0">
            <a:spAutoFit/>
          </a:bodyPr>
          <a:lstStyle/>
          <a:p>
            <a:pPr algn="just"/>
            <a:r>
              <a:rPr lang="en-AU" altLang="ko-Kore-AU" sz="1800" dirty="0">
                <a:latin typeface="Arial" panose="020B0604020202020204" pitchFamily="34" charset="0"/>
                <a:cs typeface="Arial" panose="020B0604020202020204" pitchFamily="34" charset="0"/>
              </a:rPr>
              <a:t>On September 30, 2004: </a:t>
            </a:r>
          </a:p>
          <a:p>
            <a:pPr algn="just"/>
            <a:r>
              <a:rPr lang="en-AU" altLang="ko-Kore-AU" dirty="0">
                <a:latin typeface="Arial" panose="020B0604020202020204" pitchFamily="34" charset="0"/>
                <a:cs typeface="Arial" panose="020B0604020202020204" pitchFamily="34" charset="0"/>
              </a:rPr>
              <a:t>P</a:t>
            </a:r>
            <a:r>
              <a:rPr lang="en-AU" altLang="ko-Kore-AU" sz="1800" dirty="0">
                <a:latin typeface="Arial" panose="020B0604020202020204" pitchFamily="34" charset="0"/>
                <a:cs typeface="Arial" panose="020B0604020202020204" pitchFamily="34" charset="0"/>
              </a:rPr>
              <a:t>harmaceutical manufacturer Merck and Co. voluntarily </a:t>
            </a:r>
            <a:r>
              <a:rPr lang="en-AU" altLang="ko-Kore-AU" sz="1800" b="1" dirty="0">
                <a:latin typeface="Arial" panose="020B0604020202020204" pitchFamily="34" charset="0"/>
                <a:cs typeface="Arial" panose="020B0604020202020204" pitchFamily="34" charset="0"/>
              </a:rPr>
              <a:t>RECALLED</a:t>
            </a:r>
            <a:r>
              <a:rPr lang="en-AU" altLang="ko-Kore-AU" sz="1800" dirty="0">
                <a:latin typeface="Arial" panose="020B0604020202020204" pitchFamily="34" charset="0"/>
                <a:cs typeface="Arial" panose="020B0604020202020204" pitchFamily="34" charset="0"/>
              </a:rPr>
              <a:t> their profitable drug Vioxx. </a:t>
            </a:r>
          </a:p>
          <a:p>
            <a:pPr algn="just"/>
            <a:endParaRPr lang="en-AU" altLang="ko-Kore-AU" dirty="0">
              <a:latin typeface="Arial" panose="020B0604020202020204" pitchFamily="34" charset="0"/>
              <a:cs typeface="Arial" panose="020B0604020202020204" pitchFamily="34" charset="0"/>
            </a:endParaRPr>
          </a:p>
          <a:p>
            <a:pPr algn="just"/>
            <a:r>
              <a:rPr lang="en-AU" altLang="ko-Kore-AU" sz="1800" dirty="0">
                <a:latin typeface="Arial" panose="020B0604020202020204" pitchFamily="34" charset="0"/>
                <a:cs typeface="Arial" panose="020B0604020202020204" pitchFamily="34" charset="0"/>
              </a:rPr>
              <a:t>This recall resulted in a </a:t>
            </a:r>
            <a:r>
              <a:rPr lang="en-AU" altLang="ko-Kore-AU" sz="1800" b="1" dirty="0">
                <a:latin typeface="Arial" panose="020B0604020202020204" pitchFamily="34" charset="0"/>
                <a:cs typeface="Arial" panose="020B0604020202020204" pitchFamily="34" charset="0"/>
              </a:rPr>
              <a:t>27% STOCK DECLINE </a:t>
            </a:r>
            <a:r>
              <a:rPr lang="en-AU" altLang="ko-Kore-AU" sz="1800" dirty="0">
                <a:latin typeface="Arial" panose="020B0604020202020204" pitchFamily="34" charset="0"/>
                <a:cs typeface="Arial" panose="020B0604020202020204" pitchFamily="34" charset="0"/>
              </a:rPr>
              <a:t>and a $27 billion dollar equity loss in one day (BusinessWeek, 2004). </a:t>
            </a:r>
          </a:p>
          <a:p>
            <a:pPr algn="just"/>
            <a:endParaRPr lang="en-AU" altLang="ko-Kore-AU" dirty="0">
              <a:latin typeface="Arial" panose="020B0604020202020204" pitchFamily="34" charset="0"/>
              <a:cs typeface="Arial" panose="020B0604020202020204" pitchFamily="34" charset="0"/>
            </a:endParaRPr>
          </a:p>
          <a:p>
            <a:pPr algn="just"/>
            <a:r>
              <a:rPr lang="en-AU" altLang="ko-Kore-AU" sz="1800" b="1" dirty="0">
                <a:latin typeface="Arial" panose="020B0604020202020204" pitchFamily="34" charset="0"/>
                <a:cs typeface="Arial" panose="020B0604020202020204" pitchFamily="34" charset="0"/>
              </a:rPr>
              <a:t>Automated HFT algorithms</a:t>
            </a:r>
            <a:r>
              <a:rPr lang="en-AU" altLang="ko-Kore-AU" sz="1800" dirty="0">
                <a:latin typeface="Arial" panose="020B0604020202020204" pitchFamily="34" charset="0"/>
                <a:cs typeface="Arial" panose="020B0604020202020204" pitchFamily="34" charset="0"/>
              </a:rPr>
              <a:t>, oblivious to the recall, </a:t>
            </a:r>
            <a:r>
              <a:rPr lang="en-AU" altLang="ko-Kore-AU" sz="1800" b="1" dirty="0">
                <a:latin typeface="Arial" panose="020B0604020202020204" pitchFamily="34" charset="0"/>
                <a:cs typeface="Arial" panose="020B0604020202020204" pitchFamily="34" charset="0"/>
              </a:rPr>
              <a:t>MISINTERPRETED the price drop </a:t>
            </a:r>
            <a:r>
              <a:rPr lang="en-AU" altLang="ko-Kore-AU" sz="1800" dirty="0">
                <a:latin typeface="Arial" panose="020B0604020202020204" pitchFamily="34" charset="0"/>
                <a:cs typeface="Arial" panose="020B0604020202020204" pitchFamily="34" charset="0"/>
              </a:rPr>
              <a:t>as a buying opportunity and </a:t>
            </a:r>
            <a:r>
              <a:rPr lang="en-AU" altLang="ko-Kore-AU" sz="1800" b="1" u="sng" dirty="0">
                <a:latin typeface="Arial" panose="020B0604020202020204" pitchFamily="34" charset="0"/>
                <a:cs typeface="Arial" panose="020B0604020202020204" pitchFamily="34" charset="0"/>
              </a:rPr>
              <a:t>LOST millions</a:t>
            </a:r>
            <a:r>
              <a:rPr lang="en-AU" altLang="ko-Kore-AU" sz="1800" b="1" dirty="0">
                <a:latin typeface="Arial" panose="020B0604020202020204" pitchFamily="34" charset="0"/>
                <a:cs typeface="Arial" panose="020B0604020202020204" pitchFamily="34" charset="0"/>
              </a:rPr>
              <a:t> </a:t>
            </a:r>
            <a:r>
              <a:rPr lang="en-AU" altLang="ko-Kore-AU" sz="1800" dirty="0">
                <a:latin typeface="Arial" panose="020B0604020202020204" pitchFamily="34" charset="0"/>
                <a:cs typeface="Arial" panose="020B0604020202020204" pitchFamily="34" charset="0"/>
              </a:rPr>
              <a:t>of dollars before they could be stopped. </a:t>
            </a:r>
          </a:p>
          <a:p>
            <a:endParaRPr kumimoji="1" lang="ko-Kore-AU" altLang="en-US" dirty="0"/>
          </a:p>
        </p:txBody>
      </p:sp>
      <p:sp>
        <p:nvSpPr>
          <p:cNvPr id="9" name="TextBox 8">
            <a:extLst>
              <a:ext uri="{FF2B5EF4-FFF2-40B4-BE49-F238E27FC236}">
                <a16:creationId xmlns:a16="http://schemas.microsoft.com/office/drawing/2014/main" id="{35CBF21E-112E-861A-705B-55A4A1269146}"/>
              </a:ext>
            </a:extLst>
          </p:cNvPr>
          <p:cNvSpPr txBox="1"/>
          <p:nvPr/>
        </p:nvSpPr>
        <p:spPr>
          <a:xfrm>
            <a:off x="5434153" y="6309052"/>
            <a:ext cx="5930532" cy="369332"/>
          </a:xfrm>
          <a:prstGeom prst="rect">
            <a:avLst/>
          </a:prstGeom>
          <a:noFill/>
        </p:spPr>
        <p:txBody>
          <a:bodyPr wrap="square" rtlCol="0">
            <a:spAutoFit/>
          </a:bodyPr>
          <a:lstStyle/>
          <a:p>
            <a:pPr algn="r"/>
            <a:r>
              <a:rPr kumimoji="1" lang="en-AU" altLang="ko-Kore-AU" dirty="0">
                <a:latin typeface="Arial" panose="020B0604020202020204" pitchFamily="34" charset="0"/>
                <a:cs typeface="Arial" panose="020B0604020202020204" pitchFamily="34" charset="0"/>
              </a:rPr>
              <a:t>HFT : High-Frequency Algorithm Trading</a:t>
            </a:r>
            <a:endParaRPr kumimoji="1" lang="ko-Kore-AU" altLang="en-US" dirty="0">
              <a:latin typeface="Arial" panose="020B0604020202020204" pitchFamily="34" charset="0"/>
              <a:cs typeface="Arial" panose="020B0604020202020204" pitchFamily="34" charset="0"/>
            </a:endParaRPr>
          </a:p>
        </p:txBody>
      </p:sp>
      <p:sp>
        <p:nvSpPr>
          <p:cNvPr id="10" name="모서리가 둥근 직사각형 9">
            <a:extLst>
              <a:ext uri="{FF2B5EF4-FFF2-40B4-BE49-F238E27FC236}">
                <a16:creationId xmlns:a16="http://schemas.microsoft.com/office/drawing/2014/main" id="{BE29F4E4-0809-8F2F-B1B3-33A8102AAE70}"/>
              </a:ext>
            </a:extLst>
          </p:cNvPr>
          <p:cNvSpPr/>
          <p:nvPr/>
        </p:nvSpPr>
        <p:spPr>
          <a:xfrm>
            <a:off x="8116419" y="4034178"/>
            <a:ext cx="2991396"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dirty="0">
                <a:latin typeface="Century Gothic" panose="020B0502020202020204" pitchFamily="34" charset="0"/>
              </a:rPr>
              <a:t>Used for </a:t>
            </a:r>
            <a:r>
              <a:rPr kumimoji="1" lang="en-AU" altLang="ko-Kore-AU" b="1" dirty="0">
                <a:latin typeface="Century Gothic" panose="020B0502020202020204" pitchFamily="34" charset="0"/>
              </a:rPr>
              <a:t>Stock Management</a:t>
            </a:r>
            <a:endParaRPr kumimoji="1" lang="ko-Kore-AU" altLang="en-US" b="1" dirty="0">
              <a:latin typeface="Century Gothic" panose="020B0502020202020204" pitchFamily="34" charset="0"/>
            </a:endParaRPr>
          </a:p>
        </p:txBody>
      </p:sp>
      <p:sp>
        <p:nvSpPr>
          <p:cNvPr id="11" name="모서리가 둥근 직사각형 10">
            <a:extLst>
              <a:ext uri="{FF2B5EF4-FFF2-40B4-BE49-F238E27FC236}">
                <a16:creationId xmlns:a16="http://schemas.microsoft.com/office/drawing/2014/main" id="{CB70B71C-06BF-A84C-A23E-22B4DA19FA6B}"/>
              </a:ext>
            </a:extLst>
          </p:cNvPr>
          <p:cNvSpPr/>
          <p:nvPr/>
        </p:nvSpPr>
        <p:spPr>
          <a:xfrm>
            <a:off x="8112063" y="2558143"/>
            <a:ext cx="2995752"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Supplement</a:t>
            </a:r>
            <a:r>
              <a:rPr kumimoji="1" lang="en-AU" altLang="ko-Kore-AU" dirty="0">
                <a:latin typeface="Century Gothic" panose="020B0502020202020204" pitchFamily="34" charset="0"/>
              </a:rPr>
              <a:t> Trade Decision Making</a:t>
            </a:r>
            <a:endParaRPr kumimoji="1" lang="ko-Kore-AU" altLang="en-US" dirty="0">
              <a:latin typeface="Century Gothic" panose="020B0502020202020204" pitchFamily="34" charset="0"/>
            </a:endParaRPr>
          </a:p>
        </p:txBody>
      </p:sp>
      <p:sp>
        <p:nvSpPr>
          <p:cNvPr id="12" name="TextBox 11">
            <a:extLst>
              <a:ext uri="{FF2B5EF4-FFF2-40B4-BE49-F238E27FC236}">
                <a16:creationId xmlns:a16="http://schemas.microsoft.com/office/drawing/2014/main" id="{A6BD3074-2121-4880-E96F-F781B6B115C7}"/>
              </a:ext>
            </a:extLst>
          </p:cNvPr>
          <p:cNvSpPr txBox="1"/>
          <p:nvPr/>
        </p:nvSpPr>
        <p:spPr>
          <a:xfrm>
            <a:off x="8267231" y="2119264"/>
            <a:ext cx="2685415" cy="369332"/>
          </a:xfrm>
          <a:prstGeom prst="rect">
            <a:avLst/>
          </a:prstGeom>
          <a:noFill/>
        </p:spPr>
        <p:txBody>
          <a:bodyPr wrap="none" rtlCol="0">
            <a:spAutoFit/>
          </a:bodyPr>
          <a:lstStyle/>
          <a:p>
            <a:r>
              <a:rPr kumimoji="1" lang="en-AU" altLang="ko-Kore-AU" dirty="0">
                <a:latin typeface="Arial" panose="020B0604020202020204" pitchFamily="34" charset="0"/>
                <a:cs typeface="Arial" panose="020B0604020202020204" pitchFamily="34" charset="0"/>
              </a:rPr>
              <a:t>Sentiment Analysis Can:</a:t>
            </a:r>
            <a:endParaRPr kumimoji="1" lang="ko-Kore-AU" altLang="en-US" dirty="0">
              <a:latin typeface="Arial" panose="020B0604020202020204" pitchFamily="34" charset="0"/>
              <a:cs typeface="Arial" panose="020B0604020202020204" pitchFamily="34" charset="0"/>
            </a:endParaRPr>
          </a:p>
        </p:txBody>
      </p:sp>
      <p:cxnSp>
        <p:nvCxnSpPr>
          <p:cNvPr id="13" name="직선 연결선[R] 12">
            <a:extLst>
              <a:ext uri="{FF2B5EF4-FFF2-40B4-BE49-F238E27FC236}">
                <a16:creationId xmlns:a16="http://schemas.microsoft.com/office/drawing/2014/main" id="{63344DCD-0465-B2FE-68DC-EED499B8E624}"/>
              </a:ext>
            </a:extLst>
          </p:cNvPr>
          <p:cNvCxnSpPr>
            <a:cxnSpLocks/>
            <a:stCxn id="11" idx="2"/>
            <a:endCxn id="10" idx="0"/>
          </p:cNvCxnSpPr>
          <p:nvPr/>
        </p:nvCxnSpPr>
        <p:spPr>
          <a:xfrm>
            <a:off x="9609939" y="3429000"/>
            <a:ext cx="2178" cy="605178"/>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25" name="오른쪽 화살표[R] 24">
            <a:extLst>
              <a:ext uri="{FF2B5EF4-FFF2-40B4-BE49-F238E27FC236}">
                <a16:creationId xmlns:a16="http://schemas.microsoft.com/office/drawing/2014/main" id="{96097027-AD05-8B56-EB30-C90D4B46757F}"/>
              </a:ext>
            </a:extLst>
          </p:cNvPr>
          <p:cNvSpPr/>
          <p:nvPr/>
        </p:nvSpPr>
        <p:spPr>
          <a:xfrm>
            <a:off x="7583141" y="3474998"/>
            <a:ext cx="670560" cy="457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28" name="제목 1">
            <a:extLst>
              <a:ext uri="{FF2B5EF4-FFF2-40B4-BE49-F238E27FC236}">
                <a16:creationId xmlns:a16="http://schemas.microsoft.com/office/drawing/2014/main" id="{770FE930-4BAD-3474-DD3B-77AF950B9095}"/>
              </a:ext>
            </a:extLst>
          </p:cNvPr>
          <p:cNvSpPr txBox="1">
            <a:spLocks/>
          </p:cNvSpPr>
          <p:nvPr/>
        </p:nvSpPr>
        <p:spPr>
          <a:xfrm>
            <a:off x="472061" y="39828"/>
            <a:ext cx="11247877"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kumimoji="1" lang="en-AU" altLang="ko-Kore-AU" b="1" dirty="0">
                <a:latin typeface="Century Gothic" panose="020B0502020202020204" pitchFamily="34" charset="0"/>
              </a:rPr>
              <a:t>Pitfall of Conventional Trading Method</a:t>
            </a:r>
            <a:endParaRPr kumimoji="1" lang="ko-Kore-AU" altLang="en-US" b="1" dirty="0">
              <a:latin typeface="Century Gothic" panose="020B0502020202020204" pitchFamily="34" charset="0"/>
            </a:endParaRPr>
          </a:p>
        </p:txBody>
      </p:sp>
    </p:spTree>
    <p:extLst>
      <p:ext uri="{BB962C8B-B14F-4D97-AF65-F5344CB8AC3E}">
        <p14:creationId xmlns:p14="http://schemas.microsoft.com/office/powerpoint/2010/main" val="146520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animBg="1"/>
      <p:bldP spid="11" grpId="0" animBg="1"/>
      <p:bldP spid="12"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79872322-4D5D-A39A-F585-126D7627A8A3}"/>
              </a:ext>
            </a:extLst>
          </p:cNvPr>
          <p:cNvSpPr>
            <a:spLocks noGrp="1"/>
          </p:cNvSpPr>
          <p:nvPr>
            <p:ph idx="1"/>
          </p:nvPr>
        </p:nvSpPr>
        <p:spPr>
          <a:xfrm>
            <a:off x="2171848" y="1424408"/>
            <a:ext cx="2631848" cy="456774"/>
          </a:xfrm>
        </p:spPr>
        <p:txBody>
          <a:bodyPr anchor="t">
            <a:noAutofit/>
          </a:bodyPr>
          <a:lstStyle/>
          <a:p>
            <a:pPr marL="0" indent="0" algn="ctr">
              <a:buNone/>
            </a:pPr>
            <a:r>
              <a:rPr kumimoji="1" lang="en-AU" altLang="ko-Kore-AU" dirty="0">
                <a:latin typeface="Arial" panose="020B0604020202020204" pitchFamily="34" charset="0"/>
                <a:cs typeface="Arial" panose="020B0604020202020204" pitchFamily="34" charset="0"/>
              </a:rPr>
              <a:t>Business Objective:</a:t>
            </a:r>
            <a:endParaRPr kumimoji="1" lang="ko-Kore-AU" altLang="en-US" dirty="0">
              <a:latin typeface="Arial" panose="020B0604020202020204" pitchFamily="34" charset="0"/>
              <a:cs typeface="Arial" panose="020B0604020202020204" pitchFamily="34" charset="0"/>
            </a:endParaRPr>
          </a:p>
        </p:txBody>
      </p:sp>
      <p:sp>
        <p:nvSpPr>
          <p:cNvPr id="4" name="모서리가 둥근 직사각형 3">
            <a:extLst>
              <a:ext uri="{FF2B5EF4-FFF2-40B4-BE49-F238E27FC236}">
                <a16:creationId xmlns:a16="http://schemas.microsoft.com/office/drawing/2014/main" id="{4FB2DF83-53E4-2A39-D835-4BD12CDBEF5C}"/>
              </a:ext>
            </a:extLst>
          </p:cNvPr>
          <p:cNvSpPr/>
          <p:nvPr/>
        </p:nvSpPr>
        <p:spPr>
          <a:xfrm>
            <a:off x="454015" y="1881182"/>
            <a:ext cx="6067514" cy="1434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sz="2800" b="1" dirty="0">
                <a:latin typeface="Century Gothic" panose="020B0502020202020204" pitchFamily="34" charset="0"/>
              </a:rPr>
              <a:t>Adjust Trading Strategy Based on Sentiment of Daily News Articles</a:t>
            </a:r>
            <a:endParaRPr kumimoji="1" lang="ko-Kore-AU" altLang="en-US" sz="2800" b="1" dirty="0">
              <a:latin typeface="Century Gothic" panose="020B0502020202020204" pitchFamily="34" charset="0"/>
            </a:endParaRPr>
          </a:p>
        </p:txBody>
      </p:sp>
      <p:sp>
        <p:nvSpPr>
          <p:cNvPr id="7" name="모서리가 둥근 직사각형 6">
            <a:extLst>
              <a:ext uri="{FF2B5EF4-FFF2-40B4-BE49-F238E27FC236}">
                <a16:creationId xmlns:a16="http://schemas.microsoft.com/office/drawing/2014/main" id="{720DCA4B-BEC2-3207-9EF7-11DC64547F6F}"/>
              </a:ext>
            </a:extLst>
          </p:cNvPr>
          <p:cNvSpPr/>
          <p:nvPr/>
        </p:nvSpPr>
        <p:spPr>
          <a:xfrm>
            <a:off x="454015" y="4375426"/>
            <a:ext cx="6067514" cy="1685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sz="2800" b="1" dirty="0">
                <a:latin typeface="Century Gothic" panose="020B0502020202020204" pitchFamily="34" charset="0"/>
              </a:rPr>
              <a:t>AUTOMATE:</a:t>
            </a:r>
          </a:p>
          <a:p>
            <a:pPr marL="514350" indent="-514350" algn="ctr">
              <a:buAutoNum type="arabicPeriod"/>
            </a:pPr>
            <a:r>
              <a:rPr kumimoji="1" lang="en-AU" altLang="ko-Kore-AU" sz="2800" b="1" dirty="0">
                <a:latin typeface="Century Gothic" panose="020B0502020202020204" pitchFamily="34" charset="0"/>
              </a:rPr>
              <a:t>GATHER: News Articles</a:t>
            </a:r>
          </a:p>
          <a:p>
            <a:pPr marL="514350" indent="-514350" algn="ctr">
              <a:buAutoNum type="arabicPeriod"/>
            </a:pPr>
            <a:r>
              <a:rPr kumimoji="1" lang="en-AU" altLang="ko-Kore-AU" sz="2800" b="1" dirty="0">
                <a:latin typeface="Century Gothic" panose="020B0502020202020204" pitchFamily="34" charset="0"/>
              </a:rPr>
              <a:t>CLASSIFY: Sentiment</a:t>
            </a:r>
            <a:endParaRPr kumimoji="1" lang="ko-Kore-AU" altLang="en-US" sz="2800" b="1" dirty="0">
              <a:latin typeface="Century Gothic" panose="020B0502020202020204" pitchFamily="34" charset="0"/>
            </a:endParaRPr>
          </a:p>
        </p:txBody>
      </p:sp>
      <p:sp>
        <p:nvSpPr>
          <p:cNvPr id="8" name="내용 개체 틀 2">
            <a:extLst>
              <a:ext uri="{FF2B5EF4-FFF2-40B4-BE49-F238E27FC236}">
                <a16:creationId xmlns:a16="http://schemas.microsoft.com/office/drawing/2014/main" id="{5A9FF02E-BA78-5728-C8FC-B728119F00BC}"/>
              </a:ext>
            </a:extLst>
          </p:cNvPr>
          <p:cNvSpPr txBox="1">
            <a:spLocks/>
          </p:cNvSpPr>
          <p:nvPr/>
        </p:nvSpPr>
        <p:spPr>
          <a:xfrm>
            <a:off x="1461248" y="3918652"/>
            <a:ext cx="4003449" cy="5366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kumimoji="1" lang="en-AU" altLang="ko-Kore-AU" sz="2000" dirty="0">
                <a:latin typeface="Arial" panose="020B0604020202020204" pitchFamily="34" charset="0"/>
                <a:cs typeface="Arial" panose="020B0604020202020204" pitchFamily="34" charset="0"/>
              </a:rPr>
              <a:t>Modelling Objective:</a:t>
            </a:r>
            <a:endParaRPr kumimoji="1" lang="ko-Kore-AU" altLang="en-US" sz="2000" dirty="0">
              <a:latin typeface="Arial" panose="020B0604020202020204" pitchFamily="34" charset="0"/>
              <a:cs typeface="Arial" panose="020B0604020202020204" pitchFamily="34" charset="0"/>
            </a:endParaRPr>
          </a:p>
        </p:txBody>
      </p:sp>
      <p:grpSp>
        <p:nvGrpSpPr>
          <p:cNvPr id="20" name="그룹 19">
            <a:extLst>
              <a:ext uri="{FF2B5EF4-FFF2-40B4-BE49-F238E27FC236}">
                <a16:creationId xmlns:a16="http://schemas.microsoft.com/office/drawing/2014/main" id="{DBFAF3EF-0FE1-24C5-C2BF-4BD6DB507A94}"/>
              </a:ext>
            </a:extLst>
          </p:cNvPr>
          <p:cNvGrpSpPr/>
          <p:nvPr/>
        </p:nvGrpSpPr>
        <p:grpSpPr>
          <a:xfrm>
            <a:off x="6978818" y="2308078"/>
            <a:ext cx="4759167" cy="3221148"/>
            <a:chOff x="6942725" y="1394395"/>
            <a:chExt cx="4759167" cy="3221148"/>
          </a:xfrm>
        </p:grpSpPr>
        <p:sp>
          <p:nvSpPr>
            <p:cNvPr id="9" name="내용 개체 틀 2">
              <a:extLst>
                <a:ext uri="{FF2B5EF4-FFF2-40B4-BE49-F238E27FC236}">
                  <a16:creationId xmlns:a16="http://schemas.microsoft.com/office/drawing/2014/main" id="{3561B3A3-E0A3-9AD7-EC69-4C4451BAEAA5}"/>
                </a:ext>
              </a:extLst>
            </p:cNvPr>
            <p:cNvSpPr txBox="1">
              <a:spLocks/>
            </p:cNvSpPr>
            <p:nvPr/>
          </p:nvSpPr>
          <p:spPr>
            <a:xfrm>
              <a:off x="7115860" y="1568707"/>
              <a:ext cx="4586032" cy="304683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AU" altLang="ko-Kore-AU" sz="2000" dirty="0">
                  <a:latin typeface="Arial" panose="020B0604020202020204" pitchFamily="34" charset="0"/>
                  <a:cs typeface="Arial" panose="020B0604020202020204" pitchFamily="34" charset="0"/>
                </a:rPr>
                <a:t>For This Project:</a:t>
              </a:r>
            </a:p>
            <a:p>
              <a:pPr marL="0" indent="0">
                <a:buFont typeface="Arial" panose="020B0604020202020204" pitchFamily="34" charset="0"/>
                <a:buNone/>
              </a:pPr>
              <a:r>
                <a:rPr kumimoji="1" lang="en-AU" altLang="ko-Kore-AU" sz="2000" dirty="0">
                  <a:latin typeface="Arial" panose="020B0604020202020204" pitchFamily="34" charset="0"/>
                  <a:cs typeface="Arial" panose="020B0604020202020204" pitchFamily="34" charset="0"/>
                </a:rPr>
                <a:t>Build a </a:t>
              </a:r>
              <a:r>
                <a:rPr kumimoji="1" lang="en-AU" altLang="ko-Kore-AU" sz="2000" b="1" dirty="0">
                  <a:latin typeface="Arial" panose="020B0604020202020204" pitchFamily="34" charset="0"/>
                  <a:cs typeface="Arial" panose="020B0604020202020204" pitchFamily="34" charset="0"/>
                </a:rPr>
                <a:t>Predictive Model </a:t>
              </a:r>
              <a:r>
                <a:rPr kumimoji="1" lang="en-AU" altLang="ko-Kore-AU" sz="2000" dirty="0">
                  <a:latin typeface="Arial" panose="020B0604020202020204" pitchFamily="34" charset="0"/>
                  <a:cs typeface="Arial" panose="020B0604020202020204" pitchFamily="34" charset="0"/>
                </a:rPr>
                <a:t>based on Natural Language Processing that can </a:t>
              </a:r>
              <a:r>
                <a:rPr kumimoji="1" lang="en-AU" altLang="ko-Kore-AU" sz="2000" b="1" dirty="0">
                  <a:latin typeface="Arial" panose="020B0604020202020204" pitchFamily="34" charset="0"/>
                  <a:cs typeface="Arial" panose="020B0604020202020204" pitchFamily="34" charset="0"/>
                </a:rPr>
                <a:t>CORRECTLY predict</a:t>
              </a:r>
              <a:r>
                <a:rPr kumimoji="1" lang="en-AU" altLang="ko-Kore-AU" sz="2000" dirty="0">
                  <a:latin typeface="Arial" panose="020B0604020202020204" pitchFamily="34" charset="0"/>
                  <a:cs typeface="Arial" panose="020B0604020202020204" pitchFamily="34" charset="0"/>
                </a:rPr>
                <a:t>: </a:t>
              </a:r>
            </a:p>
            <a:p>
              <a:r>
                <a:rPr kumimoji="1" lang="en-AU" altLang="ko-Kore-AU" sz="2000" b="1" dirty="0">
                  <a:latin typeface="Arial" panose="020B0604020202020204" pitchFamily="34" charset="0"/>
                  <a:cs typeface="Arial" panose="020B0604020202020204" pitchFamily="34" charset="0"/>
                </a:rPr>
                <a:t>POSITIVE</a:t>
              </a:r>
              <a:r>
                <a:rPr kumimoji="1" lang="en-AU" altLang="ko-Kore-AU" sz="2000" dirty="0">
                  <a:latin typeface="Arial" panose="020B0604020202020204" pitchFamily="34" charset="0"/>
                  <a:cs typeface="Arial" panose="020B0604020202020204" pitchFamily="34" charset="0"/>
                </a:rPr>
                <a:t> Sentiment (</a:t>
              </a:r>
              <a:r>
                <a:rPr kumimoji="1" lang="en-AU" altLang="ko-Kore-AU" sz="2000" b="1" dirty="0">
                  <a:latin typeface="Arial" panose="020B0604020202020204" pitchFamily="34" charset="0"/>
                  <a:cs typeface="Arial" panose="020B0604020202020204" pitchFamily="34" charset="0"/>
                </a:rPr>
                <a:t>BUY</a:t>
              </a:r>
              <a:r>
                <a:rPr kumimoji="1" lang="en-AU" altLang="ko-Kore-AU" sz="2000" dirty="0">
                  <a:latin typeface="Arial" panose="020B0604020202020204" pitchFamily="34" charset="0"/>
                  <a:cs typeface="Arial" panose="020B0604020202020204" pitchFamily="34" charset="0"/>
                </a:rPr>
                <a:t>) </a:t>
              </a:r>
            </a:p>
            <a:p>
              <a:r>
                <a:rPr kumimoji="1" lang="en-AU" altLang="ko-Kore-AU" sz="2000" b="1" dirty="0">
                  <a:latin typeface="Arial" panose="020B0604020202020204" pitchFamily="34" charset="0"/>
                  <a:cs typeface="Arial" panose="020B0604020202020204" pitchFamily="34" charset="0"/>
                </a:rPr>
                <a:t>NEUTRAL</a:t>
              </a:r>
              <a:r>
                <a:rPr kumimoji="1" lang="en-AU" altLang="ko-Kore-AU" sz="2000" dirty="0">
                  <a:latin typeface="Arial" panose="020B0604020202020204" pitchFamily="34" charset="0"/>
                  <a:cs typeface="Arial" panose="020B0604020202020204" pitchFamily="34" charset="0"/>
                </a:rPr>
                <a:t> Sentiment (</a:t>
              </a:r>
              <a:r>
                <a:rPr kumimoji="1" lang="en-AU" altLang="ko-Kore-AU" sz="2000" b="1" dirty="0">
                  <a:latin typeface="Arial" panose="020B0604020202020204" pitchFamily="34" charset="0"/>
                  <a:cs typeface="Arial" panose="020B0604020202020204" pitchFamily="34" charset="0"/>
                </a:rPr>
                <a:t>STAY</a:t>
              </a:r>
              <a:r>
                <a:rPr kumimoji="1" lang="en-AU" altLang="ko-Kore-AU" sz="2000" dirty="0">
                  <a:latin typeface="Arial" panose="020B0604020202020204" pitchFamily="34" charset="0"/>
                  <a:cs typeface="Arial" panose="020B0604020202020204" pitchFamily="34" charset="0"/>
                </a:rPr>
                <a:t>)</a:t>
              </a:r>
            </a:p>
            <a:p>
              <a:r>
                <a:rPr kumimoji="1" lang="en-AU" altLang="ko-Kore-AU" sz="2000" b="1" dirty="0">
                  <a:latin typeface="Arial" panose="020B0604020202020204" pitchFamily="34" charset="0"/>
                  <a:cs typeface="Arial" panose="020B0604020202020204" pitchFamily="34" charset="0"/>
                </a:rPr>
                <a:t>NEGATIVE</a:t>
              </a:r>
              <a:r>
                <a:rPr kumimoji="1" lang="en-AU" altLang="ko-Kore-AU" sz="2000" dirty="0">
                  <a:latin typeface="Arial" panose="020B0604020202020204" pitchFamily="34" charset="0"/>
                  <a:cs typeface="Arial" panose="020B0604020202020204" pitchFamily="34" charset="0"/>
                </a:rPr>
                <a:t> Sentiment (</a:t>
              </a:r>
              <a:r>
                <a:rPr kumimoji="1" lang="en-AU" altLang="ko-Kore-AU" sz="2000" b="1" dirty="0">
                  <a:latin typeface="Arial" panose="020B0604020202020204" pitchFamily="34" charset="0"/>
                  <a:cs typeface="Arial" panose="020B0604020202020204" pitchFamily="34" charset="0"/>
                </a:rPr>
                <a:t>SELL</a:t>
              </a:r>
              <a:r>
                <a:rPr kumimoji="1" lang="en-AU" altLang="ko-Kore-AU" sz="2000"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kumimoji="1" lang="en-AU" altLang="ko-Kore-AU" sz="2000" dirty="0"/>
            </a:p>
            <a:p>
              <a:pPr marL="0" indent="0">
                <a:buFont typeface="Arial" panose="020B0604020202020204" pitchFamily="34" charset="0"/>
                <a:buNone/>
              </a:pPr>
              <a:endParaRPr kumimoji="1" lang="ko-Kore-AU" altLang="en-US" sz="2000" dirty="0"/>
            </a:p>
          </p:txBody>
        </p:sp>
        <p:sp>
          <p:nvSpPr>
            <p:cNvPr id="11" name="모서리가 둥근 직사각형 10">
              <a:extLst>
                <a:ext uri="{FF2B5EF4-FFF2-40B4-BE49-F238E27FC236}">
                  <a16:creationId xmlns:a16="http://schemas.microsoft.com/office/drawing/2014/main" id="{D66AE1D3-4271-A0F1-5273-60F1C0F3209B}"/>
                </a:ext>
              </a:extLst>
            </p:cNvPr>
            <p:cNvSpPr/>
            <p:nvPr/>
          </p:nvSpPr>
          <p:spPr>
            <a:xfrm>
              <a:off x="6942725" y="1394395"/>
              <a:ext cx="4759166" cy="3046836"/>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grpSp>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54015" y="0"/>
            <a:ext cx="11247877" cy="1086056"/>
          </a:xfrm>
        </p:spPr>
        <p:txBody>
          <a:bodyPr/>
          <a:lstStyle/>
          <a:p>
            <a:r>
              <a:rPr kumimoji="1" lang="en-AU" altLang="ko-Kore-AU" b="1" dirty="0">
                <a:latin typeface="Century Gothic" panose="020B0502020202020204" pitchFamily="34" charset="0"/>
              </a:rPr>
              <a:t>Objective</a:t>
            </a:r>
            <a:endParaRPr kumimoji="1" lang="ko-Kore-AU" altLang="en-US" b="1" dirty="0">
              <a:latin typeface="Century Gothic" panose="020B0502020202020204" pitchFamily="34" charset="0"/>
            </a:endParaRPr>
          </a:p>
        </p:txBody>
      </p:sp>
      <p:sp>
        <p:nvSpPr>
          <p:cNvPr id="21" name="오른쪽 화살표[R] 20">
            <a:extLst>
              <a:ext uri="{FF2B5EF4-FFF2-40B4-BE49-F238E27FC236}">
                <a16:creationId xmlns:a16="http://schemas.microsoft.com/office/drawing/2014/main" id="{57038995-F7EA-3517-4563-36AB954D464C}"/>
              </a:ext>
            </a:extLst>
          </p:cNvPr>
          <p:cNvSpPr/>
          <p:nvPr/>
        </p:nvSpPr>
        <p:spPr>
          <a:xfrm rot="5400000">
            <a:off x="3196070" y="3411221"/>
            <a:ext cx="583404" cy="457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Tree>
    <p:extLst>
      <p:ext uri="{BB962C8B-B14F-4D97-AF65-F5344CB8AC3E}">
        <p14:creationId xmlns:p14="http://schemas.microsoft.com/office/powerpoint/2010/main" val="310271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8"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a:extLst>
              <a:ext uri="{FF2B5EF4-FFF2-40B4-BE49-F238E27FC236}">
                <a16:creationId xmlns:a16="http://schemas.microsoft.com/office/drawing/2014/main" id="{4FB2DF83-53E4-2A39-D835-4BD12CDBEF5C}"/>
              </a:ext>
            </a:extLst>
          </p:cNvPr>
          <p:cNvSpPr/>
          <p:nvPr/>
        </p:nvSpPr>
        <p:spPr>
          <a:xfrm>
            <a:off x="454018" y="1311218"/>
            <a:ext cx="5032385" cy="1086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sz="2800" b="1" dirty="0">
                <a:latin typeface="Century Gothic" panose="020B0502020202020204" pitchFamily="34" charset="0"/>
              </a:rPr>
              <a:t>1. Gather News Articles</a:t>
            </a:r>
          </a:p>
          <a:p>
            <a:pPr algn="ctr"/>
            <a:r>
              <a:rPr kumimoji="1" lang="en-AU" altLang="ko-Kore-AU" sz="2800" b="1" dirty="0">
                <a:latin typeface="Century Gothic" panose="020B0502020202020204" pitchFamily="34" charset="0"/>
              </a:rPr>
              <a:t>(New York Times API)</a:t>
            </a:r>
            <a:endParaRPr kumimoji="1" lang="ko-Kore-AU" altLang="en-US" sz="2800" b="1" dirty="0">
              <a:latin typeface="Century Gothic" panose="020B0502020202020204" pitchFamily="34" charset="0"/>
            </a:endParaRPr>
          </a:p>
        </p:txBody>
      </p:sp>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54014" y="0"/>
            <a:ext cx="11247877" cy="1086056"/>
          </a:xfrm>
        </p:spPr>
        <p:txBody>
          <a:bodyPr/>
          <a:lstStyle/>
          <a:p>
            <a:r>
              <a:rPr kumimoji="1" lang="en-AU" altLang="ko-Kore-AU" b="1" dirty="0">
                <a:latin typeface="Century Gothic" panose="020B0502020202020204" pitchFamily="34" charset="0"/>
              </a:rPr>
              <a:t>How Will We Do This?</a:t>
            </a:r>
            <a:endParaRPr kumimoji="1" lang="ko-Kore-AU" altLang="en-US" b="1" dirty="0">
              <a:latin typeface="Century Gothic" panose="020B0502020202020204" pitchFamily="34" charset="0"/>
            </a:endParaRPr>
          </a:p>
        </p:txBody>
      </p:sp>
      <p:sp>
        <p:nvSpPr>
          <p:cNvPr id="6" name="모서리가 둥근 직사각형 5">
            <a:extLst>
              <a:ext uri="{FF2B5EF4-FFF2-40B4-BE49-F238E27FC236}">
                <a16:creationId xmlns:a16="http://schemas.microsoft.com/office/drawing/2014/main" id="{07F89924-60D9-3736-3E56-D8FD8F0407CF}"/>
              </a:ext>
            </a:extLst>
          </p:cNvPr>
          <p:cNvSpPr/>
          <p:nvPr/>
        </p:nvSpPr>
        <p:spPr>
          <a:xfrm>
            <a:off x="454016" y="2582153"/>
            <a:ext cx="5032385" cy="1086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sz="2800" b="1" dirty="0">
                <a:latin typeface="Century Gothic" panose="020B0502020202020204" pitchFamily="34" charset="0"/>
              </a:rPr>
              <a:t>2. Label the Sentiment of Each Article </a:t>
            </a:r>
          </a:p>
        </p:txBody>
      </p:sp>
      <p:sp>
        <p:nvSpPr>
          <p:cNvPr id="10" name="모서리가 둥근 직사각형 9">
            <a:extLst>
              <a:ext uri="{FF2B5EF4-FFF2-40B4-BE49-F238E27FC236}">
                <a16:creationId xmlns:a16="http://schemas.microsoft.com/office/drawing/2014/main" id="{2E37F6FA-7830-3F27-DC68-20AAF406327D}"/>
              </a:ext>
            </a:extLst>
          </p:cNvPr>
          <p:cNvSpPr/>
          <p:nvPr/>
        </p:nvSpPr>
        <p:spPr>
          <a:xfrm>
            <a:off x="454015" y="3853088"/>
            <a:ext cx="5032385" cy="1086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sz="2800" b="1" dirty="0">
                <a:latin typeface="Century Gothic" panose="020B0502020202020204" pitchFamily="34" charset="0"/>
              </a:rPr>
              <a:t>3. Feature Engineering using NLP</a:t>
            </a:r>
          </a:p>
        </p:txBody>
      </p:sp>
      <p:sp>
        <p:nvSpPr>
          <p:cNvPr id="12" name="모서리가 둥근 직사각형 11">
            <a:extLst>
              <a:ext uri="{FF2B5EF4-FFF2-40B4-BE49-F238E27FC236}">
                <a16:creationId xmlns:a16="http://schemas.microsoft.com/office/drawing/2014/main" id="{5C4CAEE9-99E8-DCC2-AFE2-F226B7E9F8E6}"/>
              </a:ext>
            </a:extLst>
          </p:cNvPr>
          <p:cNvSpPr/>
          <p:nvPr/>
        </p:nvSpPr>
        <p:spPr>
          <a:xfrm>
            <a:off x="454014" y="5124023"/>
            <a:ext cx="5032385" cy="1086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sz="2800" b="1" dirty="0">
                <a:latin typeface="Century Gothic" panose="020B0502020202020204" pitchFamily="34" charset="0"/>
              </a:rPr>
              <a:t>4. Model Training &amp; Testing</a:t>
            </a:r>
          </a:p>
        </p:txBody>
      </p:sp>
      <p:grpSp>
        <p:nvGrpSpPr>
          <p:cNvPr id="17" name="그룹 16">
            <a:extLst>
              <a:ext uri="{FF2B5EF4-FFF2-40B4-BE49-F238E27FC236}">
                <a16:creationId xmlns:a16="http://schemas.microsoft.com/office/drawing/2014/main" id="{90233858-AB18-6E3B-6FE7-F971D6DA9D78}"/>
              </a:ext>
            </a:extLst>
          </p:cNvPr>
          <p:cNvGrpSpPr/>
          <p:nvPr/>
        </p:nvGrpSpPr>
        <p:grpSpPr>
          <a:xfrm>
            <a:off x="6414381" y="1840038"/>
            <a:ext cx="5032383" cy="4026099"/>
            <a:chOff x="6414386" y="2734491"/>
            <a:chExt cx="4923004" cy="4026099"/>
          </a:xfrm>
        </p:grpSpPr>
        <p:sp>
          <p:nvSpPr>
            <p:cNvPr id="14" name="내용 개체 틀 2">
              <a:extLst>
                <a:ext uri="{FF2B5EF4-FFF2-40B4-BE49-F238E27FC236}">
                  <a16:creationId xmlns:a16="http://schemas.microsoft.com/office/drawing/2014/main" id="{954C15B1-1DD9-72FB-6C6E-75AC18D76157}"/>
                </a:ext>
              </a:extLst>
            </p:cNvPr>
            <p:cNvSpPr txBox="1">
              <a:spLocks/>
            </p:cNvSpPr>
            <p:nvPr/>
          </p:nvSpPr>
          <p:spPr>
            <a:xfrm>
              <a:off x="6569454" y="3051949"/>
              <a:ext cx="4682997" cy="362643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AU" altLang="ko-Kore-AU" sz="2000" dirty="0">
                  <a:latin typeface="Arial" panose="020B0604020202020204" pitchFamily="34" charset="0"/>
                  <a:cs typeface="Arial" panose="020B0604020202020204" pitchFamily="34" charset="0"/>
                </a:rPr>
                <a:t>Manually Labelled Using 3 Methods:</a:t>
              </a:r>
            </a:p>
            <a:p>
              <a:pPr marL="457200" indent="-457200">
                <a:buFont typeface="Arial" panose="020B0604020202020204" pitchFamily="34" charset="0"/>
                <a:buAutoNum type="arabicPeriod"/>
              </a:pPr>
              <a:r>
                <a:rPr kumimoji="1" lang="en-AU" altLang="ko-Kore-AU" sz="2000" dirty="0">
                  <a:latin typeface="Arial" panose="020B0604020202020204" pitchFamily="34" charset="0"/>
                  <a:cs typeface="Arial" panose="020B0604020202020204" pitchFamily="34" charset="0"/>
                </a:rPr>
                <a:t>Manual labelling using Harvard GI &amp; Loughran-McDonald Lexicon Dictionaries</a:t>
              </a:r>
            </a:p>
            <a:p>
              <a:pPr marL="457200" indent="-457200">
                <a:buFont typeface="Arial" panose="020B0604020202020204" pitchFamily="34" charset="0"/>
                <a:buAutoNum type="arabicPeriod"/>
              </a:pPr>
              <a:r>
                <a:rPr kumimoji="1" lang="en-AU" altLang="ko-Kore-AU" sz="2000" dirty="0" err="1">
                  <a:latin typeface="Arial" panose="020B0604020202020204" pitchFamily="34" charset="0"/>
                  <a:cs typeface="Arial" panose="020B0604020202020204" pitchFamily="34" charset="0"/>
                </a:rPr>
                <a:t>TextBlob</a:t>
              </a:r>
              <a:r>
                <a:rPr kumimoji="1" lang="en-AU" altLang="ko-Kore-AU" sz="2000" dirty="0">
                  <a:latin typeface="Arial" panose="020B0604020202020204" pitchFamily="34" charset="0"/>
                  <a:cs typeface="Arial" panose="020B0604020202020204" pitchFamily="34" charset="0"/>
                </a:rPr>
                <a:t> Polarity Score</a:t>
              </a:r>
            </a:p>
            <a:p>
              <a:pPr marL="457200" indent="-457200">
                <a:buFont typeface="Arial" panose="020B0604020202020204" pitchFamily="34" charset="0"/>
                <a:buAutoNum type="arabicPeriod"/>
              </a:pPr>
              <a:r>
                <a:rPr kumimoji="1" lang="en-AU" altLang="ko-Kore-AU" sz="2000" dirty="0">
                  <a:latin typeface="Arial" panose="020B0604020202020204" pitchFamily="34" charset="0"/>
                  <a:cs typeface="Arial" panose="020B0604020202020204" pitchFamily="34" charset="0"/>
                </a:rPr>
                <a:t>Vader Compound Score</a:t>
              </a:r>
            </a:p>
            <a:p>
              <a:pPr marL="0" indent="0">
                <a:buNone/>
              </a:pPr>
              <a:r>
                <a:rPr kumimoji="1" lang="en-AU" altLang="ko-Kore-AU" sz="2000" dirty="0">
                  <a:latin typeface="Arial" panose="020B0604020202020204" pitchFamily="34" charset="0"/>
                  <a:cs typeface="Arial" panose="020B0604020202020204" pitchFamily="34" charset="0"/>
                </a:rPr>
                <a:t>These 3 scores are aggregated to get the final labels.</a:t>
              </a:r>
            </a:p>
            <a:p>
              <a:pPr marL="0" indent="0">
                <a:buNone/>
              </a:pPr>
              <a:r>
                <a:rPr kumimoji="1" lang="en-AU" altLang="ko-Kore-AU" sz="2000" dirty="0">
                  <a:latin typeface="Arial" panose="020B0604020202020204" pitchFamily="34" charset="0"/>
                  <a:cs typeface="Arial" panose="020B0604020202020204" pitchFamily="34" charset="0"/>
                </a:rPr>
                <a:t>Samples of labelled articles are manually checked for accuracy.</a:t>
              </a:r>
            </a:p>
            <a:p>
              <a:pPr marL="457200" indent="-457200">
                <a:buFont typeface="Arial" panose="020B0604020202020204" pitchFamily="34" charset="0"/>
                <a:buAutoNum type="arabicPeriod"/>
              </a:pPr>
              <a:endParaRPr kumimoji="1" lang="en-AU" altLang="ko-Kore-AU" sz="20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AutoNum type="arabicPeriod"/>
              </a:pPr>
              <a:endParaRPr kumimoji="1" lang="en-AU" altLang="ko-Kore-AU" sz="200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kumimoji="1" lang="en-AU" altLang="ko-Kore-AU" sz="2000" dirty="0"/>
            </a:p>
            <a:p>
              <a:pPr marL="0" indent="0">
                <a:buFont typeface="Arial" panose="020B0604020202020204" pitchFamily="34" charset="0"/>
                <a:buNone/>
              </a:pPr>
              <a:endParaRPr kumimoji="1" lang="ko-Kore-AU" altLang="en-US" sz="2000" dirty="0"/>
            </a:p>
          </p:txBody>
        </p:sp>
        <p:sp>
          <p:nvSpPr>
            <p:cNvPr id="16" name="모서리가 둥근 직사각형 15">
              <a:extLst>
                <a:ext uri="{FF2B5EF4-FFF2-40B4-BE49-F238E27FC236}">
                  <a16:creationId xmlns:a16="http://schemas.microsoft.com/office/drawing/2014/main" id="{DC79728D-5C1F-2234-2063-EAC66269EF60}"/>
                </a:ext>
              </a:extLst>
            </p:cNvPr>
            <p:cNvSpPr/>
            <p:nvPr/>
          </p:nvSpPr>
          <p:spPr>
            <a:xfrm>
              <a:off x="6414386" y="2734491"/>
              <a:ext cx="4923004" cy="4026099"/>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grpSp>
        <p:nvGrpSpPr>
          <p:cNvPr id="18" name="그룹 17">
            <a:extLst>
              <a:ext uri="{FF2B5EF4-FFF2-40B4-BE49-F238E27FC236}">
                <a16:creationId xmlns:a16="http://schemas.microsoft.com/office/drawing/2014/main" id="{D52613C3-F806-E6AC-AAA2-39C8994EF307}"/>
              </a:ext>
            </a:extLst>
          </p:cNvPr>
          <p:cNvGrpSpPr/>
          <p:nvPr/>
        </p:nvGrpSpPr>
        <p:grpSpPr>
          <a:xfrm>
            <a:off x="6304449" y="2461061"/>
            <a:ext cx="5252245" cy="3682383"/>
            <a:chOff x="1914908" y="1823995"/>
            <a:chExt cx="5252245" cy="3682383"/>
          </a:xfrm>
        </p:grpSpPr>
        <p:sp>
          <p:nvSpPr>
            <p:cNvPr id="22" name="모서리가 둥근 직사각형 21">
              <a:extLst>
                <a:ext uri="{FF2B5EF4-FFF2-40B4-BE49-F238E27FC236}">
                  <a16:creationId xmlns:a16="http://schemas.microsoft.com/office/drawing/2014/main" id="{31370AC9-1C41-A992-3FD5-FE118F569B99}"/>
                </a:ext>
              </a:extLst>
            </p:cNvPr>
            <p:cNvSpPr/>
            <p:nvPr/>
          </p:nvSpPr>
          <p:spPr>
            <a:xfrm>
              <a:off x="1914908" y="1823995"/>
              <a:ext cx="5252245" cy="3287936"/>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sp>
          <p:nvSpPr>
            <p:cNvPr id="23" name="TextBox 22">
              <a:extLst>
                <a:ext uri="{FF2B5EF4-FFF2-40B4-BE49-F238E27FC236}">
                  <a16:creationId xmlns:a16="http://schemas.microsoft.com/office/drawing/2014/main" id="{66840292-1E3F-61F7-ABB0-BF3EE6C19B80}"/>
                </a:ext>
              </a:extLst>
            </p:cNvPr>
            <p:cNvSpPr txBox="1"/>
            <p:nvPr/>
          </p:nvSpPr>
          <p:spPr>
            <a:xfrm>
              <a:off x="2029096" y="2090058"/>
              <a:ext cx="4972595" cy="3416320"/>
            </a:xfrm>
            <a:prstGeom prst="rect">
              <a:avLst/>
            </a:prstGeom>
            <a:noFill/>
          </p:spPr>
          <p:txBody>
            <a:bodyPr wrap="square" rtlCol="0">
              <a:spAutoFit/>
            </a:bodyPr>
            <a:lstStyle/>
            <a:p>
              <a:r>
                <a:rPr kumimoji="1" lang="en-AU" altLang="ko-Kore-AU" dirty="0">
                  <a:latin typeface="Century Gothic" panose="020B0502020202020204" pitchFamily="34" charset="0"/>
                </a:rPr>
                <a:t>Tokenisation &amp; Lemmatisation using </a:t>
              </a:r>
              <a:r>
                <a:rPr kumimoji="1" lang="en-AU" altLang="ko-Kore-AU" dirty="0" err="1">
                  <a:latin typeface="Century Gothic" panose="020B0502020202020204" pitchFamily="34" charset="0"/>
                </a:rPr>
                <a:t>spaCy</a:t>
              </a:r>
              <a:r>
                <a:rPr kumimoji="1" lang="en-AU" altLang="ko-Kore-AU" dirty="0">
                  <a:latin typeface="Century Gothic" panose="020B0502020202020204" pitchFamily="34" charset="0"/>
                </a:rPr>
                <a:t>:</a:t>
              </a:r>
            </a:p>
            <a:p>
              <a:endParaRPr kumimoji="1" lang="en-AU" altLang="ko-Kore-AU" dirty="0">
                <a:latin typeface="Century Gothic" panose="020B0502020202020204" pitchFamily="34" charset="0"/>
              </a:endParaRPr>
            </a:p>
            <a:p>
              <a:pPr marL="342900" indent="-342900">
                <a:buAutoNum type="arabicPeriod"/>
              </a:pPr>
              <a:r>
                <a:rPr kumimoji="1" lang="en-AU" altLang="ko-Kore-AU" dirty="0">
                  <a:latin typeface="Century Gothic" panose="020B0502020202020204" pitchFamily="34" charset="0"/>
                </a:rPr>
                <a:t>Remove all words in the stop words list.</a:t>
              </a:r>
            </a:p>
            <a:p>
              <a:pPr marL="342900" indent="-342900">
                <a:buAutoNum type="arabicPeriod"/>
              </a:pPr>
              <a:r>
                <a:rPr kumimoji="1" lang="en-AU" altLang="ko-Kore-AU" dirty="0">
                  <a:latin typeface="Century Gothic" panose="020B0502020202020204" pitchFamily="34" charset="0"/>
                </a:rPr>
                <a:t>Remove all punctuations.</a:t>
              </a:r>
            </a:p>
            <a:p>
              <a:pPr marL="342900" indent="-342900">
                <a:buAutoNum type="arabicPeriod"/>
              </a:pPr>
              <a:endParaRPr kumimoji="1" lang="en-AU" altLang="ko-Kore-AU" dirty="0">
                <a:latin typeface="Century Gothic" panose="020B0502020202020204" pitchFamily="34" charset="0"/>
              </a:endParaRPr>
            </a:p>
            <a:p>
              <a:r>
                <a:rPr kumimoji="1" lang="en-AU" altLang="ko-Kore-AU" dirty="0">
                  <a:latin typeface="Century Gothic" panose="020B0502020202020204" pitchFamily="34" charset="0"/>
                </a:rPr>
                <a:t>EXCEPT all words that are either:</a:t>
              </a:r>
            </a:p>
            <a:p>
              <a:pPr marL="285750" indent="-285750">
                <a:buFont typeface="Arial" panose="020B0604020202020204" pitchFamily="34" charset="0"/>
                <a:buChar char="•"/>
              </a:pPr>
              <a:r>
                <a:rPr kumimoji="1" lang="en-AU" altLang="ko-Kore-AU" dirty="0">
                  <a:latin typeface="Century Gothic" panose="020B0502020202020204" pitchFamily="34" charset="0"/>
                </a:rPr>
                <a:t>Determiner (“some”, ”this”, “each”)</a:t>
              </a:r>
            </a:p>
            <a:p>
              <a:pPr marL="285750" indent="-285750">
                <a:buFont typeface="Arial" panose="020B0604020202020204" pitchFamily="34" charset="0"/>
                <a:buChar char="•"/>
              </a:pPr>
              <a:r>
                <a:rPr kumimoji="1" lang="en-AU" altLang="ko-Kore-AU" dirty="0">
                  <a:latin typeface="Century Gothic" panose="020B0502020202020204" pitchFamily="34" charset="0"/>
                </a:rPr>
                <a:t>Negate (“not”, “</a:t>
              </a:r>
              <a:r>
                <a:rPr kumimoji="1" lang="en-AU" altLang="ko-Kore-AU" dirty="0" err="1">
                  <a:latin typeface="Century Gothic" panose="020B0502020202020204" pitchFamily="34" charset="0"/>
                </a:rPr>
                <a:t>n’t</a:t>
              </a:r>
              <a:r>
                <a:rPr kumimoji="1" lang="en-AU" altLang="ko-Kore-AU" dirty="0">
                  <a:latin typeface="Century Gothic" panose="020B0502020202020204" pitchFamily="34" charset="0"/>
                </a:rPr>
                <a:t>”)</a:t>
              </a:r>
            </a:p>
            <a:p>
              <a:pPr marL="285750" indent="-285750">
                <a:buFont typeface="Arial" panose="020B0604020202020204" pitchFamily="34" charset="0"/>
                <a:buChar char="•"/>
              </a:pPr>
              <a:r>
                <a:rPr kumimoji="1" lang="en-AU" altLang="ko-Kore-AU" dirty="0">
                  <a:latin typeface="Century Gothic" panose="020B0502020202020204" pitchFamily="34" charset="0"/>
                </a:rPr>
                <a:t>Noun phrase as adverbial modifier</a:t>
              </a:r>
            </a:p>
            <a:p>
              <a:r>
                <a:rPr kumimoji="1" lang="en-AU" altLang="ko-Kore-AU" dirty="0">
                  <a:latin typeface="Century Gothic" panose="020B0502020202020204" pitchFamily="34" charset="0"/>
                </a:rPr>
                <a:t>     (“6 feet long – “long”, “feet”)</a:t>
              </a:r>
            </a:p>
            <a:p>
              <a:endParaRPr kumimoji="1" lang="en-AU" altLang="ko-Kore-AU" dirty="0">
                <a:latin typeface="Century Gothic" panose="020B0502020202020204" pitchFamily="34" charset="0"/>
              </a:endParaRPr>
            </a:p>
            <a:p>
              <a:endParaRPr kumimoji="1" lang="ko-Kore-AU" altLang="en-US" dirty="0">
                <a:latin typeface="Century Gothic" panose="020B0502020202020204" pitchFamily="34" charset="0"/>
              </a:endParaRPr>
            </a:p>
          </p:txBody>
        </p:sp>
      </p:grpSp>
      <p:grpSp>
        <p:nvGrpSpPr>
          <p:cNvPr id="24" name="그룹 23">
            <a:extLst>
              <a:ext uri="{FF2B5EF4-FFF2-40B4-BE49-F238E27FC236}">
                <a16:creationId xmlns:a16="http://schemas.microsoft.com/office/drawing/2014/main" id="{40B3F617-5394-FAA7-DE2C-F075C0C5A6CA}"/>
              </a:ext>
            </a:extLst>
          </p:cNvPr>
          <p:cNvGrpSpPr/>
          <p:nvPr/>
        </p:nvGrpSpPr>
        <p:grpSpPr>
          <a:xfrm>
            <a:off x="6304449" y="2854828"/>
            <a:ext cx="5252245" cy="3287936"/>
            <a:chOff x="2047490" y="1856879"/>
            <a:chExt cx="5252245" cy="3287936"/>
          </a:xfrm>
        </p:grpSpPr>
        <p:sp>
          <p:nvSpPr>
            <p:cNvPr id="25" name="모서리가 둥근 직사각형 24">
              <a:extLst>
                <a:ext uri="{FF2B5EF4-FFF2-40B4-BE49-F238E27FC236}">
                  <a16:creationId xmlns:a16="http://schemas.microsoft.com/office/drawing/2014/main" id="{14110B78-4F51-E04A-378B-71ED7C18AAFB}"/>
                </a:ext>
              </a:extLst>
            </p:cNvPr>
            <p:cNvSpPr/>
            <p:nvPr/>
          </p:nvSpPr>
          <p:spPr>
            <a:xfrm>
              <a:off x="2047490" y="1856879"/>
              <a:ext cx="5252245" cy="3287936"/>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sp>
          <p:nvSpPr>
            <p:cNvPr id="26" name="TextBox 25">
              <a:extLst>
                <a:ext uri="{FF2B5EF4-FFF2-40B4-BE49-F238E27FC236}">
                  <a16:creationId xmlns:a16="http://schemas.microsoft.com/office/drawing/2014/main" id="{DBF1BDA7-F917-1B83-A9B8-04B553978657}"/>
                </a:ext>
              </a:extLst>
            </p:cNvPr>
            <p:cNvSpPr txBox="1"/>
            <p:nvPr/>
          </p:nvSpPr>
          <p:spPr>
            <a:xfrm>
              <a:off x="2161678" y="2122942"/>
              <a:ext cx="4972595" cy="2862322"/>
            </a:xfrm>
            <a:prstGeom prst="rect">
              <a:avLst/>
            </a:prstGeom>
            <a:noFill/>
          </p:spPr>
          <p:txBody>
            <a:bodyPr wrap="square" rtlCol="0">
              <a:spAutoFit/>
            </a:bodyPr>
            <a:lstStyle/>
            <a:p>
              <a:r>
                <a:rPr kumimoji="1" lang="en-AU" altLang="ko-Kore-AU" dirty="0">
                  <a:latin typeface="Century Gothic" panose="020B0502020202020204" pitchFamily="34" charset="0"/>
                </a:rPr>
                <a:t>Word Vectorisation (Bag-of-Words):</a:t>
              </a:r>
            </a:p>
            <a:p>
              <a:pPr marL="285750" indent="-285750">
                <a:buFont typeface="Arial" panose="020B0604020202020204" pitchFamily="34" charset="0"/>
                <a:buChar char="•"/>
              </a:pPr>
              <a:r>
                <a:rPr kumimoji="1" lang="en-AU" altLang="ko-Kore-AU" dirty="0">
                  <a:latin typeface="Century Gothic" panose="020B0502020202020204" pitchFamily="34" charset="0"/>
                </a:rPr>
                <a:t>Count</a:t>
              </a:r>
            </a:p>
            <a:p>
              <a:pPr marL="285750" indent="-285750">
                <a:buFont typeface="Arial" panose="020B0604020202020204" pitchFamily="34" charset="0"/>
                <a:buChar char="•"/>
              </a:pPr>
              <a:r>
                <a:rPr kumimoji="1" lang="en-AU" altLang="ko-Kore-AU" dirty="0">
                  <a:latin typeface="Century Gothic" panose="020B0502020202020204" pitchFamily="34" charset="0"/>
                </a:rPr>
                <a:t>TF-IDF</a:t>
              </a:r>
            </a:p>
            <a:p>
              <a:pPr marL="285750" indent="-285750">
                <a:buFont typeface="Arial" panose="020B0604020202020204" pitchFamily="34" charset="0"/>
                <a:buChar char="•"/>
              </a:pPr>
              <a:r>
                <a:rPr kumimoji="1" lang="en-AU" altLang="ko-Kore-AU" dirty="0">
                  <a:latin typeface="Century Gothic" panose="020B0502020202020204" pitchFamily="34" charset="0"/>
                </a:rPr>
                <a:t>Word2Vec</a:t>
              </a:r>
            </a:p>
            <a:p>
              <a:pPr marL="285750" indent="-285750">
                <a:buFont typeface="Arial" panose="020B0604020202020204" pitchFamily="34" charset="0"/>
                <a:buChar char="•"/>
              </a:pPr>
              <a:endParaRPr kumimoji="1" lang="en-AU" altLang="ko-Kore-AU" dirty="0">
                <a:latin typeface="Century Gothic" panose="020B0502020202020204" pitchFamily="34" charset="0"/>
              </a:endParaRPr>
            </a:p>
            <a:p>
              <a:r>
                <a:rPr kumimoji="1" lang="en-AU" altLang="ko-Kore-AU" dirty="0">
                  <a:latin typeface="Century Gothic" panose="020B0502020202020204" pitchFamily="34" charset="0"/>
                </a:rPr>
                <a:t>Machine Learning Algorithms:</a:t>
              </a:r>
            </a:p>
            <a:p>
              <a:pPr marL="285750" indent="-285750">
                <a:buFont typeface="Arial" panose="020B0604020202020204" pitchFamily="34" charset="0"/>
                <a:buChar char="•"/>
              </a:pPr>
              <a:r>
                <a:rPr kumimoji="1" lang="en-AU" altLang="ko-Kore-AU" dirty="0">
                  <a:latin typeface="Century Gothic" panose="020B0502020202020204" pitchFamily="34" charset="0"/>
                </a:rPr>
                <a:t>Logistic Regression</a:t>
              </a:r>
            </a:p>
            <a:p>
              <a:pPr marL="285750" indent="-285750">
                <a:buFont typeface="Arial" panose="020B0604020202020204" pitchFamily="34" charset="0"/>
                <a:buChar char="•"/>
              </a:pPr>
              <a:r>
                <a:rPr kumimoji="1" lang="en-AU" altLang="ko-Kore-AU" dirty="0">
                  <a:latin typeface="Century Gothic" panose="020B0502020202020204" pitchFamily="34" charset="0"/>
                </a:rPr>
                <a:t>Support-Vector Machine</a:t>
              </a:r>
            </a:p>
            <a:p>
              <a:pPr marL="285750" indent="-285750">
                <a:buFont typeface="Arial" panose="020B0604020202020204" pitchFamily="34" charset="0"/>
                <a:buChar char="•"/>
              </a:pPr>
              <a:r>
                <a:rPr kumimoji="1" lang="en-AU" altLang="ko-Kore-AU" dirty="0">
                  <a:latin typeface="Century Gothic" panose="020B0502020202020204" pitchFamily="34" charset="0"/>
                </a:rPr>
                <a:t>Gaussian Naïve Bayesian Model</a:t>
              </a:r>
            </a:p>
            <a:p>
              <a:endParaRPr kumimoji="1" lang="ko-Kore-AU" altLang="en-US" dirty="0">
                <a:latin typeface="Century Gothic" panose="020B0502020202020204" pitchFamily="34" charset="0"/>
              </a:endParaRPr>
            </a:p>
          </p:txBody>
        </p:sp>
      </p:grpSp>
      <p:grpSp>
        <p:nvGrpSpPr>
          <p:cNvPr id="27" name="그룹 26">
            <a:extLst>
              <a:ext uri="{FF2B5EF4-FFF2-40B4-BE49-F238E27FC236}">
                <a16:creationId xmlns:a16="http://schemas.microsoft.com/office/drawing/2014/main" id="{1966132A-CEA7-105E-3A0C-F56215B4C267}"/>
              </a:ext>
            </a:extLst>
          </p:cNvPr>
          <p:cNvGrpSpPr/>
          <p:nvPr/>
        </p:nvGrpSpPr>
        <p:grpSpPr>
          <a:xfrm>
            <a:off x="6358848" y="1223328"/>
            <a:ext cx="5032384" cy="1587051"/>
            <a:chOff x="5699129" y="494298"/>
            <a:chExt cx="5032384" cy="1587051"/>
          </a:xfrm>
        </p:grpSpPr>
        <p:sp>
          <p:nvSpPr>
            <p:cNvPr id="28" name="내용 개체 틀 2">
              <a:extLst>
                <a:ext uri="{FF2B5EF4-FFF2-40B4-BE49-F238E27FC236}">
                  <a16:creationId xmlns:a16="http://schemas.microsoft.com/office/drawing/2014/main" id="{3DD7F860-FE0F-AD21-26D9-0A9D4C083860}"/>
                </a:ext>
              </a:extLst>
            </p:cNvPr>
            <p:cNvSpPr txBox="1">
              <a:spLocks/>
            </p:cNvSpPr>
            <p:nvPr/>
          </p:nvSpPr>
          <p:spPr>
            <a:xfrm>
              <a:off x="5782383" y="618628"/>
              <a:ext cx="4682996" cy="14004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kumimoji="1" lang="en-AU" altLang="ko-Kore-AU" sz="2000" dirty="0">
                  <a:latin typeface="Arial" panose="020B0604020202020204" pitchFamily="34" charset="0"/>
                  <a:cs typeface="Arial" panose="020B0604020202020204" pitchFamily="34" charset="0"/>
                </a:rPr>
                <a:t>Business/Finance News Articles from New York Times from the 1990 - 2000s related to “Stock Market” or “S&amp;P 500”</a:t>
              </a:r>
            </a:p>
            <a:p>
              <a:pPr marL="0" indent="0" algn="just">
                <a:buFont typeface="Arial" panose="020B0604020202020204" pitchFamily="34" charset="0"/>
                <a:buNone/>
              </a:pPr>
              <a:r>
                <a:rPr kumimoji="1" lang="en-AU" altLang="ko-Kore-AU" sz="2000" dirty="0">
                  <a:latin typeface="Arial" panose="020B0604020202020204" pitchFamily="34" charset="0"/>
                  <a:cs typeface="Arial" panose="020B0604020202020204" pitchFamily="34" charset="0"/>
                </a:rPr>
                <a:t>- Total of ~17,000 articles</a:t>
              </a:r>
            </a:p>
            <a:p>
              <a:pPr marL="0" indent="0">
                <a:buFont typeface="Arial" panose="020B0604020202020204" pitchFamily="34" charset="0"/>
                <a:buNone/>
              </a:pPr>
              <a:endParaRPr kumimoji="1" lang="en-AU" altLang="ko-Kore-AU" sz="2000" dirty="0"/>
            </a:p>
            <a:p>
              <a:pPr marL="0" indent="0">
                <a:buFont typeface="Arial" panose="020B0604020202020204" pitchFamily="34" charset="0"/>
                <a:buNone/>
              </a:pPr>
              <a:endParaRPr kumimoji="1" lang="ko-Kore-AU" altLang="en-US" sz="2000" dirty="0"/>
            </a:p>
          </p:txBody>
        </p:sp>
        <p:sp>
          <p:nvSpPr>
            <p:cNvPr id="29" name="모서리가 둥근 직사각형 28">
              <a:extLst>
                <a:ext uri="{FF2B5EF4-FFF2-40B4-BE49-F238E27FC236}">
                  <a16:creationId xmlns:a16="http://schemas.microsoft.com/office/drawing/2014/main" id="{E7A741C5-A207-CD8E-D69C-EBC0AE301E1D}"/>
                </a:ext>
              </a:extLst>
            </p:cNvPr>
            <p:cNvSpPr/>
            <p:nvPr/>
          </p:nvSpPr>
          <p:spPr>
            <a:xfrm>
              <a:off x="5699129" y="494298"/>
              <a:ext cx="5032384" cy="1587051"/>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dirty="0"/>
            </a:p>
          </p:txBody>
        </p:sp>
      </p:grpSp>
    </p:spTree>
    <p:extLst>
      <p:ext uri="{BB962C8B-B14F-4D97-AF65-F5344CB8AC3E}">
        <p14:creationId xmlns:p14="http://schemas.microsoft.com/office/powerpoint/2010/main" val="375164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linds(horizontal)">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72061" y="0"/>
            <a:ext cx="11247877" cy="1086056"/>
          </a:xfrm>
        </p:spPr>
        <p:txBody>
          <a:bodyPr/>
          <a:lstStyle/>
          <a:p>
            <a:r>
              <a:rPr kumimoji="1" lang="en-AU" altLang="ko-Kore-AU" b="1" dirty="0">
                <a:latin typeface="Century Gothic" panose="020B0502020202020204" pitchFamily="34" charset="0"/>
              </a:rPr>
              <a:t>Sentiment Labelling</a:t>
            </a:r>
            <a:endParaRPr kumimoji="1" lang="ko-Kore-AU" altLang="en-US" b="1" dirty="0">
              <a:latin typeface="Century Gothic" panose="020B0502020202020204" pitchFamily="34" charset="0"/>
            </a:endParaRPr>
          </a:p>
        </p:txBody>
      </p:sp>
      <p:sp>
        <p:nvSpPr>
          <p:cNvPr id="17" name="모서리가 둥근 직사각형 16">
            <a:extLst>
              <a:ext uri="{FF2B5EF4-FFF2-40B4-BE49-F238E27FC236}">
                <a16:creationId xmlns:a16="http://schemas.microsoft.com/office/drawing/2014/main" id="{F5B0ABC1-4EBE-8B69-0CFF-6943768AD655}"/>
              </a:ext>
            </a:extLst>
          </p:cNvPr>
          <p:cNvSpPr/>
          <p:nvPr/>
        </p:nvSpPr>
        <p:spPr>
          <a:xfrm>
            <a:off x="276864" y="1176082"/>
            <a:ext cx="8892540" cy="1708312"/>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23" name="TextBox 22">
            <a:extLst>
              <a:ext uri="{FF2B5EF4-FFF2-40B4-BE49-F238E27FC236}">
                <a16:creationId xmlns:a16="http://schemas.microsoft.com/office/drawing/2014/main" id="{78F2F2E9-D8B1-EBA8-C7A8-17541F93EF9E}"/>
              </a:ext>
            </a:extLst>
          </p:cNvPr>
          <p:cNvSpPr txBox="1"/>
          <p:nvPr/>
        </p:nvSpPr>
        <p:spPr>
          <a:xfrm>
            <a:off x="276864" y="3267380"/>
            <a:ext cx="8892540" cy="1015663"/>
          </a:xfrm>
          <a:prstGeom prst="rect">
            <a:avLst/>
          </a:prstGeom>
          <a:noFill/>
        </p:spPr>
        <p:txBody>
          <a:bodyPr wrap="square">
            <a:spAutoFit/>
          </a:bodyPr>
          <a:lstStyle/>
          <a:p>
            <a:r>
              <a:rPr lang="en-AU" altLang="ko-Kore-AU" sz="2000" dirty="0">
                <a:latin typeface="Arial" panose="020B0604020202020204" pitchFamily="34" charset="0"/>
                <a:cs typeface="Arial" panose="020B0604020202020204" pitchFamily="34" charset="0"/>
              </a:rPr>
              <a:t>in seesaw trading and with heavy volume the stock market closed mixed yesterday as traders persuaded themselves that another rate increase by the federal reserve board was imminent…</a:t>
            </a:r>
            <a:endParaRPr lang="ko-Kore-AU" altLang="en-US" sz="2000" dirty="0">
              <a:latin typeface="Arial" panose="020B0604020202020204" pitchFamily="34" charset="0"/>
              <a:cs typeface="Arial" panose="020B0604020202020204" pitchFamily="34" charset="0"/>
            </a:endParaRPr>
          </a:p>
        </p:txBody>
      </p:sp>
      <p:sp>
        <p:nvSpPr>
          <p:cNvPr id="25" name="모서리가 둥근 직사각형 24">
            <a:extLst>
              <a:ext uri="{FF2B5EF4-FFF2-40B4-BE49-F238E27FC236}">
                <a16:creationId xmlns:a16="http://schemas.microsoft.com/office/drawing/2014/main" id="{34CC64FE-727D-B72C-F064-7F666360FF73}"/>
              </a:ext>
            </a:extLst>
          </p:cNvPr>
          <p:cNvSpPr/>
          <p:nvPr/>
        </p:nvSpPr>
        <p:spPr>
          <a:xfrm>
            <a:off x="9656580" y="3367646"/>
            <a:ext cx="1674522" cy="807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NEAUTRAL</a:t>
            </a:r>
          </a:p>
          <a:p>
            <a:pPr algn="ctr"/>
            <a:r>
              <a:rPr kumimoji="1" lang="en-AU" altLang="ko-Kore-AU" b="1" dirty="0">
                <a:latin typeface="Century Gothic" panose="020B0502020202020204" pitchFamily="34" charset="0"/>
              </a:rPr>
              <a:t>(-0.09)</a:t>
            </a:r>
            <a:endParaRPr kumimoji="1" lang="ko-Kore-AU" altLang="en-US" dirty="0">
              <a:latin typeface="Century Gothic" panose="020B0502020202020204" pitchFamily="34" charset="0"/>
            </a:endParaRPr>
          </a:p>
        </p:txBody>
      </p:sp>
      <p:sp>
        <p:nvSpPr>
          <p:cNvPr id="27" name="TextBox 26">
            <a:extLst>
              <a:ext uri="{FF2B5EF4-FFF2-40B4-BE49-F238E27FC236}">
                <a16:creationId xmlns:a16="http://schemas.microsoft.com/office/drawing/2014/main" id="{B1971CAB-DFDD-A33D-0F4F-945F5A252CAE}"/>
              </a:ext>
            </a:extLst>
          </p:cNvPr>
          <p:cNvSpPr txBox="1"/>
          <p:nvPr/>
        </p:nvSpPr>
        <p:spPr>
          <a:xfrm>
            <a:off x="292608" y="1334033"/>
            <a:ext cx="8389620" cy="1323439"/>
          </a:xfrm>
          <a:prstGeom prst="rect">
            <a:avLst/>
          </a:prstGeom>
          <a:noFill/>
        </p:spPr>
        <p:txBody>
          <a:bodyPr wrap="square">
            <a:spAutoFit/>
          </a:bodyPr>
          <a:lstStyle/>
          <a:p>
            <a:r>
              <a:rPr lang="en-AU" altLang="ko-Kore-AU" sz="2000" dirty="0">
                <a:latin typeface="Arial" panose="020B0604020202020204" pitchFamily="34" charset="0"/>
                <a:cs typeface="Arial" panose="020B0604020202020204" pitchFamily="34" charset="0"/>
              </a:rPr>
              <a:t>Dow Jones industrial average gains 10556 points or 11 percent to close at record 964332 Standard &amp; </a:t>
            </a:r>
            <a:r>
              <a:rPr lang="en-AU" altLang="ko-Kore-AU" sz="2000" dirty="0" err="1">
                <a:latin typeface="Arial" panose="020B0604020202020204" pitchFamily="34" charset="0"/>
                <a:cs typeface="Arial" panose="020B0604020202020204" pitchFamily="34" charset="0"/>
              </a:rPr>
              <a:t>Poors</a:t>
            </a:r>
            <a:r>
              <a:rPr lang="en-AU" altLang="ko-Kore-AU" sz="2000" dirty="0">
                <a:latin typeface="Arial" panose="020B0604020202020204" pitchFamily="34" charset="0"/>
                <a:cs typeface="Arial" panose="020B0604020202020204" pitchFamily="34" charset="0"/>
              </a:rPr>
              <a:t> 500 - stock index rises 536 points or four - tenths of 1 percent to record 127509 Nasdaq composite index climbs 1832 points or eight - tenths of 1 percent to record 234441…</a:t>
            </a:r>
            <a:endParaRPr lang="ko-Kore-AU" altLang="en-US" sz="2000" dirty="0">
              <a:latin typeface="Arial" panose="020B0604020202020204" pitchFamily="34" charset="0"/>
              <a:cs typeface="Arial" panose="020B0604020202020204" pitchFamily="34" charset="0"/>
            </a:endParaRPr>
          </a:p>
        </p:txBody>
      </p:sp>
      <p:sp>
        <p:nvSpPr>
          <p:cNvPr id="28" name="모서리가 둥근 직사각형 27">
            <a:extLst>
              <a:ext uri="{FF2B5EF4-FFF2-40B4-BE49-F238E27FC236}">
                <a16:creationId xmlns:a16="http://schemas.microsoft.com/office/drawing/2014/main" id="{681B29EB-D721-AE31-CBCE-86A4C8C0DB34}"/>
              </a:ext>
            </a:extLst>
          </p:cNvPr>
          <p:cNvSpPr/>
          <p:nvPr/>
        </p:nvSpPr>
        <p:spPr>
          <a:xfrm>
            <a:off x="9656580" y="1626321"/>
            <a:ext cx="1674522" cy="807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POSITIVE</a:t>
            </a:r>
          </a:p>
          <a:p>
            <a:pPr algn="ctr"/>
            <a:r>
              <a:rPr kumimoji="1" lang="en-AU" altLang="ko-Kore-AU" b="1" dirty="0">
                <a:latin typeface="Century Gothic" panose="020B0502020202020204" pitchFamily="34" charset="0"/>
              </a:rPr>
              <a:t>(0.17)</a:t>
            </a:r>
            <a:endParaRPr kumimoji="1" lang="ko-Kore-AU" altLang="en-US" dirty="0">
              <a:latin typeface="Century Gothic" panose="020B0502020202020204" pitchFamily="34" charset="0"/>
            </a:endParaRPr>
          </a:p>
        </p:txBody>
      </p:sp>
      <p:sp>
        <p:nvSpPr>
          <p:cNvPr id="30" name="TextBox 29">
            <a:extLst>
              <a:ext uri="{FF2B5EF4-FFF2-40B4-BE49-F238E27FC236}">
                <a16:creationId xmlns:a16="http://schemas.microsoft.com/office/drawing/2014/main" id="{A6A1698D-8929-045A-39D1-56840E9B4E1B}"/>
              </a:ext>
            </a:extLst>
          </p:cNvPr>
          <p:cNvSpPr txBox="1"/>
          <p:nvPr/>
        </p:nvSpPr>
        <p:spPr>
          <a:xfrm>
            <a:off x="292608" y="4761877"/>
            <a:ext cx="8599932" cy="1323439"/>
          </a:xfrm>
          <a:prstGeom prst="rect">
            <a:avLst/>
          </a:prstGeom>
          <a:noFill/>
        </p:spPr>
        <p:txBody>
          <a:bodyPr wrap="square">
            <a:spAutoFit/>
          </a:bodyPr>
          <a:lstStyle/>
          <a:p>
            <a:r>
              <a:rPr lang="en-AU" altLang="ko-Kore-AU" sz="2000" dirty="0">
                <a:latin typeface="Arial" panose="020B0604020202020204" pitchFamily="34" charset="0"/>
                <a:cs typeface="Arial" panose="020B0604020202020204" pitchFamily="34" charset="0"/>
              </a:rPr>
              <a:t>senior economic officials in China hold series of private meetings then emerge with public view of financial crisis engulfing other Asian countries they urge Chinese bankers to try to avert kind of panic that sent </a:t>
            </a:r>
            <a:r>
              <a:rPr lang="en-AU" altLang="ko-Kore-AU" sz="2000" dirty="0" err="1">
                <a:latin typeface="Arial" panose="020B0604020202020204" pitchFamily="34" charset="0"/>
                <a:cs typeface="Arial" panose="020B0604020202020204" pitchFamily="34" charset="0"/>
              </a:rPr>
              <a:t>curencies</a:t>
            </a:r>
            <a:r>
              <a:rPr lang="en-AU" altLang="ko-Kore-AU" sz="2000" dirty="0">
                <a:latin typeface="Arial" panose="020B0604020202020204" pitchFamily="34" charset="0"/>
                <a:cs typeface="Arial" panose="020B0604020202020204" pitchFamily="34" charset="0"/>
              </a:rPr>
              <a:t> and stock markets tumbling elsewhere…</a:t>
            </a:r>
            <a:endParaRPr lang="ko-Kore-AU" altLang="en-US" sz="2000" dirty="0">
              <a:latin typeface="Arial" panose="020B0604020202020204" pitchFamily="34" charset="0"/>
              <a:cs typeface="Arial" panose="020B0604020202020204" pitchFamily="34" charset="0"/>
            </a:endParaRPr>
          </a:p>
        </p:txBody>
      </p:sp>
      <p:sp>
        <p:nvSpPr>
          <p:cNvPr id="31" name="모서리가 둥근 직사각형 30">
            <a:extLst>
              <a:ext uri="{FF2B5EF4-FFF2-40B4-BE49-F238E27FC236}">
                <a16:creationId xmlns:a16="http://schemas.microsoft.com/office/drawing/2014/main" id="{0FD0CCE9-1DF6-E0F7-BFC9-6BA09AD4BA8E}"/>
              </a:ext>
            </a:extLst>
          </p:cNvPr>
          <p:cNvSpPr/>
          <p:nvPr/>
        </p:nvSpPr>
        <p:spPr>
          <a:xfrm>
            <a:off x="9656580" y="5019679"/>
            <a:ext cx="1674522" cy="807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NEGATIVE</a:t>
            </a:r>
          </a:p>
          <a:p>
            <a:pPr algn="ctr"/>
            <a:r>
              <a:rPr kumimoji="1" lang="en-AU" altLang="ko-Kore-AU" b="1" dirty="0">
                <a:latin typeface="Century Gothic" panose="020B0502020202020204" pitchFamily="34" charset="0"/>
              </a:rPr>
              <a:t>(-0.19)</a:t>
            </a:r>
            <a:endParaRPr kumimoji="1" lang="ko-Kore-AU" altLang="en-US" dirty="0">
              <a:latin typeface="Century Gothic" panose="020B0502020202020204" pitchFamily="34" charset="0"/>
            </a:endParaRPr>
          </a:p>
        </p:txBody>
      </p:sp>
      <p:sp>
        <p:nvSpPr>
          <p:cNvPr id="32" name="모서리가 둥근 직사각형 31">
            <a:extLst>
              <a:ext uri="{FF2B5EF4-FFF2-40B4-BE49-F238E27FC236}">
                <a16:creationId xmlns:a16="http://schemas.microsoft.com/office/drawing/2014/main" id="{4D8B4569-ADB5-9028-D2F9-65F7BE40873B}"/>
              </a:ext>
            </a:extLst>
          </p:cNvPr>
          <p:cNvSpPr/>
          <p:nvPr/>
        </p:nvSpPr>
        <p:spPr>
          <a:xfrm>
            <a:off x="276864" y="3133006"/>
            <a:ext cx="8892540" cy="1323439"/>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33" name="모서리가 둥근 직사각형 32">
            <a:extLst>
              <a:ext uri="{FF2B5EF4-FFF2-40B4-BE49-F238E27FC236}">
                <a16:creationId xmlns:a16="http://schemas.microsoft.com/office/drawing/2014/main" id="{3DC6FFCA-AED4-011D-BC46-43D0AED8C0F0}"/>
              </a:ext>
            </a:extLst>
          </p:cNvPr>
          <p:cNvSpPr/>
          <p:nvPr/>
        </p:nvSpPr>
        <p:spPr>
          <a:xfrm>
            <a:off x="276864" y="4705057"/>
            <a:ext cx="8892540" cy="1448855"/>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cxnSp>
        <p:nvCxnSpPr>
          <p:cNvPr id="34" name="직선 연결선[R] 33">
            <a:extLst>
              <a:ext uri="{FF2B5EF4-FFF2-40B4-BE49-F238E27FC236}">
                <a16:creationId xmlns:a16="http://schemas.microsoft.com/office/drawing/2014/main" id="{B074D3E9-8CE2-26D0-2D5E-E62E6CCB59CE}"/>
              </a:ext>
            </a:extLst>
          </p:cNvPr>
          <p:cNvCxnSpPr>
            <a:cxnSpLocks/>
            <a:stCxn id="17" idx="3"/>
            <a:endCxn id="28" idx="1"/>
          </p:cNvCxnSpPr>
          <p:nvPr/>
        </p:nvCxnSpPr>
        <p:spPr>
          <a:xfrm>
            <a:off x="9169404" y="2030238"/>
            <a:ext cx="487176"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38" name="직선 연결선[R] 37">
            <a:extLst>
              <a:ext uri="{FF2B5EF4-FFF2-40B4-BE49-F238E27FC236}">
                <a16:creationId xmlns:a16="http://schemas.microsoft.com/office/drawing/2014/main" id="{68863239-F12B-64EB-24B1-3AFD81160F2E}"/>
              </a:ext>
            </a:extLst>
          </p:cNvPr>
          <p:cNvCxnSpPr>
            <a:cxnSpLocks/>
          </p:cNvCxnSpPr>
          <p:nvPr/>
        </p:nvCxnSpPr>
        <p:spPr>
          <a:xfrm>
            <a:off x="9169404" y="3777928"/>
            <a:ext cx="487176"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39" name="직선 연결선[R] 38">
            <a:extLst>
              <a:ext uri="{FF2B5EF4-FFF2-40B4-BE49-F238E27FC236}">
                <a16:creationId xmlns:a16="http://schemas.microsoft.com/office/drawing/2014/main" id="{1D5D9531-912C-A9D3-10C0-0830AB05EDAC}"/>
              </a:ext>
            </a:extLst>
          </p:cNvPr>
          <p:cNvCxnSpPr>
            <a:cxnSpLocks/>
          </p:cNvCxnSpPr>
          <p:nvPr/>
        </p:nvCxnSpPr>
        <p:spPr>
          <a:xfrm>
            <a:off x="9169404" y="5423595"/>
            <a:ext cx="487176" cy="0"/>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55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linds(horizontal)">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linds(horizontal)">
                                      <p:cBhvr>
                                        <p:cTn id="39" dur="500"/>
                                        <p:tgtEl>
                                          <p:spTgt spid="3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blinds(horizontal)">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linds(horizontal)">
                                      <p:cBhvr>
                                        <p:cTn id="47" dur="500"/>
                                        <p:tgtEl>
                                          <p:spTgt spid="3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linds(horizontal)">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P spid="25" grpId="0" animBg="1"/>
      <p:bldP spid="27" grpId="0"/>
      <p:bldP spid="28" grpId="0" animBg="1"/>
      <p:bldP spid="30" grpId="0"/>
      <p:bldP spid="31"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72061" y="0"/>
            <a:ext cx="11247877" cy="1086056"/>
          </a:xfrm>
        </p:spPr>
        <p:txBody>
          <a:bodyPr/>
          <a:lstStyle/>
          <a:p>
            <a:r>
              <a:rPr kumimoji="1" lang="en-AU" altLang="ko-Kore-AU" b="1" dirty="0">
                <a:latin typeface="Century Gothic" panose="020B0502020202020204" pitchFamily="34" charset="0"/>
              </a:rPr>
              <a:t>EDA – Overall Sentiment</a:t>
            </a:r>
            <a:endParaRPr kumimoji="1" lang="ko-Kore-AU" altLang="en-US" b="1" dirty="0">
              <a:latin typeface="Century Gothic" panose="020B0502020202020204" pitchFamily="34" charset="0"/>
            </a:endParaRPr>
          </a:p>
        </p:txBody>
      </p:sp>
      <p:pic>
        <p:nvPicPr>
          <p:cNvPr id="1026" name="Picture 2">
            <a:extLst>
              <a:ext uri="{FF2B5EF4-FFF2-40B4-BE49-F238E27FC236}">
                <a16:creationId xmlns:a16="http://schemas.microsoft.com/office/drawing/2014/main" id="{79594C6D-A5D9-7CD5-D1D7-9F849940D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776" y="1469447"/>
            <a:ext cx="3785076" cy="3686355"/>
          </a:xfrm>
          <a:prstGeom prst="rect">
            <a:avLst/>
          </a:prstGeom>
          <a:solidFill>
            <a:schemeClr val="tx1"/>
          </a:solidFill>
        </p:spPr>
      </p:pic>
      <p:pic>
        <p:nvPicPr>
          <p:cNvPr id="1028" name="Picture 4">
            <a:extLst>
              <a:ext uri="{FF2B5EF4-FFF2-40B4-BE49-F238E27FC236}">
                <a16:creationId xmlns:a16="http://schemas.microsoft.com/office/drawing/2014/main" id="{459575DE-794F-0D7E-1AF7-E110B6B01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428" y="1469446"/>
            <a:ext cx="3937088" cy="3686356"/>
          </a:xfrm>
          <a:prstGeom prst="rect">
            <a:avLst/>
          </a:prstGeom>
          <a:solidFill>
            <a:schemeClr val="tx1"/>
          </a:solidFill>
        </p:spPr>
      </p:pic>
      <p:sp>
        <p:nvSpPr>
          <p:cNvPr id="13" name="모서리가 둥근 직사각형 12">
            <a:extLst>
              <a:ext uri="{FF2B5EF4-FFF2-40B4-BE49-F238E27FC236}">
                <a16:creationId xmlns:a16="http://schemas.microsoft.com/office/drawing/2014/main" id="{4F9246D8-2FFF-9193-16F5-017FA0E08B98}"/>
              </a:ext>
            </a:extLst>
          </p:cNvPr>
          <p:cNvSpPr/>
          <p:nvPr/>
        </p:nvSpPr>
        <p:spPr>
          <a:xfrm>
            <a:off x="4832535" y="5257925"/>
            <a:ext cx="1855558" cy="45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1990s</a:t>
            </a:r>
            <a:endParaRPr kumimoji="1" lang="ko-Kore-AU" altLang="en-US" dirty="0">
              <a:latin typeface="Century Gothic" panose="020B0502020202020204" pitchFamily="34" charset="0"/>
            </a:endParaRPr>
          </a:p>
        </p:txBody>
      </p:sp>
      <p:sp>
        <p:nvSpPr>
          <p:cNvPr id="14" name="모서리가 둥근 직사각형 13">
            <a:extLst>
              <a:ext uri="{FF2B5EF4-FFF2-40B4-BE49-F238E27FC236}">
                <a16:creationId xmlns:a16="http://schemas.microsoft.com/office/drawing/2014/main" id="{CF377EAD-946C-C484-19CD-27A0377433D1}"/>
              </a:ext>
            </a:extLst>
          </p:cNvPr>
          <p:cNvSpPr/>
          <p:nvPr/>
        </p:nvSpPr>
        <p:spPr>
          <a:xfrm>
            <a:off x="8923193" y="5257925"/>
            <a:ext cx="1855558" cy="45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2000s</a:t>
            </a:r>
            <a:endParaRPr kumimoji="1" lang="ko-Kore-AU" altLang="en-US" dirty="0">
              <a:latin typeface="Century Gothic" panose="020B0502020202020204" pitchFamily="34" charset="0"/>
            </a:endParaRPr>
          </a:p>
        </p:txBody>
      </p:sp>
      <p:sp>
        <p:nvSpPr>
          <p:cNvPr id="16" name="내용 개체 틀 2">
            <a:extLst>
              <a:ext uri="{FF2B5EF4-FFF2-40B4-BE49-F238E27FC236}">
                <a16:creationId xmlns:a16="http://schemas.microsoft.com/office/drawing/2014/main" id="{34279F71-6AF0-81B6-DFF2-C0DAAA15239D}"/>
              </a:ext>
            </a:extLst>
          </p:cNvPr>
          <p:cNvSpPr txBox="1">
            <a:spLocks/>
          </p:cNvSpPr>
          <p:nvPr/>
        </p:nvSpPr>
        <p:spPr>
          <a:xfrm>
            <a:off x="393593" y="1469446"/>
            <a:ext cx="3244608" cy="43676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kumimoji="1" lang="en-AU" altLang="ko-Kore-AU" sz="2000" dirty="0">
                <a:latin typeface="Century Gothic" panose="020B0502020202020204" pitchFamily="34" charset="0"/>
              </a:rPr>
              <a:t>Majority of the news articles were </a:t>
            </a:r>
            <a:r>
              <a:rPr kumimoji="1" lang="en-AU" altLang="ko-Kore-AU" sz="2000" b="1" dirty="0">
                <a:latin typeface="Century Gothic" panose="020B0502020202020204" pitchFamily="34" charset="0"/>
              </a:rPr>
              <a:t>POSITIVE</a:t>
            </a:r>
            <a:r>
              <a:rPr kumimoji="1" lang="en-AU" altLang="ko-Kore-AU" sz="2000" dirty="0">
                <a:latin typeface="Century Gothic" panose="020B0502020202020204" pitchFamily="34" charset="0"/>
              </a:rPr>
              <a:t> (54%) during </a:t>
            </a:r>
            <a:r>
              <a:rPr kumimoji="1" lang="en-AU" altLang="ko-Kore-AU" sz="2000" b="1" dirty="0">
                <a:latin typeface="Century Gothic" panose="020B0502020202020204" pitchFamily="34" charset="0"/>
              </a:rPr>
              <a:t>the 90s</a:t>
            </a:r>
            <a:r>
              <a:rPr kumimoji="1" lang="en-AU" altLang="ko-Kore-AU" sz="2000" dirty="0">
                <a:latin typeface="Century Gothic" panose="020B0502020202020204" pitchFamily="34" charset="0"/>
              </a:rPr>
              <a:t>, due to the </a:t>
            </a:r>
            <a:r>
              <a:rPr kumimoji="1" lang="en-AU" altLang="ko-Kore-AU" sz="2000" b="1" dirty="0">
                <a:latin typeface="Century Gothic" panose="020B0502020202020204" pitchFamily="34" charset="0"/>
              </a:rPr>
              <a:t>ECONOMIC BOOM</a:t>
            </a:r>
            <a:r>
              <a:rPr kumimoji="1" lang="en-AU" altLang="ko-Kore-AU" sz="2000" dirty="0">
                <a:latin typeface="Century Gothic" panose="020B0502020202020204" pitchFamily="34" charset="0"/>
              </a:rPr>
              <a:t> during the time.</a:t>
            </a:r>
          </a:p>
          <a:p>
            <a:pPr>
              <a:lnSpc>
                <a:spcPct val="120000"/>
              </a:lnSpc>
            </a:pPr>
            <a:r>
              <a:rPr kumimoji="1" lang="en-AU" altLang="ko-Kore-AU" sz="2000" b="1" dirty="0">
                <a:latin typeface="Century Gothic" panose="020B0502020202020204" pitchFamily="34" charset="0"/>
              </a:rPr>
              <a:t>NEGATIVE</a:t>
            </a:r>
            <a:r>
              <a:rPr kumimoji="1" lang="en-AU" altLang="ko-Kore-AU" sz="2000" dirty="0">
                <a:latin typeface="Century Gothic" panose="020B0502020202020204" pitchFamily="34" charset="0"/>
              </a:rPr>
              <a:t> and </a:t>
            </a:r>
            <a:r>
              <a:rPr kumimoji="1" lang="en-AU" altLang="ko-Kore-AU" sz="2000" b="1" dirty="0">
                <a:latin typeface="Century Gothic" panose="020B0502020202020204" pitchFamily="34" charset="0"/>
              </a:rPr>
              <a:t>NEUTRAL</a:t>
            </a:r>
            <a:r>
              <a:rPr kumimoji="1" lang="en-AU" altLang="ko-Kore-AU" sz="2000" dirty="0">
                <a:latin typeface="Century Gothic" panose="020B0502020202020204" pitchFamily="34" charset="0"/>
              </a:rPr>
              <a:t> sentiments </a:t>
            </a:r>
            <a:r>
              <a:rPr kumimoji="1" lang="en-AU" altLang="ko-Kore-AU" sz="2000" b="1" dirty="0">
                <a:latin typeface="Century Gothic" panose="020B0502020202020204" pitchFamily="34" charset="0"/>
              </a:rPr>
              <a:t>INCREASED</a:t>
            </a:r>
            <a:r>
              <a:rPr kumimoji="1" lang="en-AU" altLang="ko-Kore-AU" sz="2000" dirty="0">
                <a:latin typeface="Century Gothic" panose="020B0502020202020204" pitchFamily="34" charset="0"/>
              </a:rPr>
              <a:t> by 6% in the 2000s, most likely due to the </a:t>
            </a:r>
            <a:r>
              <a:rPr kumimoji="1" lang="en-AU" altLang="ko-Kore-AU" sz="2000" b="1" dirty="0">
                <a:latin typeface="Century Gothic" panose="020B0502020202020204" pitchFamily="34" charset="0"/>
              </a:rPr>
              <a:t>GREAT RECESSION</a:t>
            </a:r>
            <a:r>
              <a:rPr kumimoji="1" lang="en-AU" altLang="ko-Kore-AU" sz="2000" dirty="0">
                <a:latin typeface="Century Gothic" panose="020B0502020202020204" pitchFamily="34" charset="0"/>
              </a:rPr>
              <a:t> of 2007.</a:t>
            </a:r>
          </a:p>
          <a:p>
            <a:pPr marL="0" indent="0">
              <a:buFont typeface="Arial" panose="020B0604020202020204" pitchFamily="34" charset="0"/>
              <a:buNone/>
            </a:pPr>
            <a:endParaRPr kumimoji="1" lang="ko-Kore-AU" altLang="en-US" sz="2000" dirty="0"/>
          </a:p>
        </p:txBody>
      </p:sp>
      <p:sp>
        <p:nvSpPr>
          <p:cNvPr id="17" name="모서리가 둥근 직사각형 16">
            <a:extLst>
              <a:ext uri="{FF2B5EF4-FFF2-40B4-BE49-F238E27FC236}">
                <a16:creationId xmlns:a16="http://schemas.microsoft.com/office/drawing/2014/main" id="{F5B0ABC1-4EBE-8B69-0CFF-6943768AD655}"/>
              </a:ext>
            </a:extLst>
          </p:cNvPr>
          <p:cNvSpPr/>
          <p:nvPr/>
        </p:nvSpPr>
        <p:spPr>
          <a:xfrm>
            <a:off x="295023" y="1382360"/>
            <a:ext cx="3343177" cy="4454770"/>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Tree>
    <p:extLst>
      <p:ext uri="{BB962C8B-B14F-4D97-AF65-F5344CB8AC3E}">
        <p14:creationId xmlns:p14="http://schemas.microsoft.com/office/powerpoint/2010/main" val="62107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54014" y="0"/>
            <a:ext cx="11247877" cy="1086056"/>
          </a:xfrm>
        </p:spPr>
        <p:txBody>
          <a:bodyPr/>
          <a:lstStyle/>
          <a:p>
            <a:r>
              <a:rPr kumimoji="1" lang="en-AU" altLang="ko-Kore-AU" b="1" dirty="0">
                <a:latin typeface="Century Gothic" panose="020B0502020202020204" pitchFamily="34" charset="0"/>
              </a:rPr>
              <a:t>EDA – Word Clouds</a:t>
            </a:r>
            <a:endParaRPr kumimoji="1" lang="ko-Kore-AU" altLang="en-US" b="1" dirty="0">
              <a:latin typeface="Century Gothic" panose="020B0502020202020204" pitchFamily="34" charset="0"/>
            </a:endParaRPr>
          </a:p>
        </p:txBody>
      </p:sp>
      <p:pic>
        <p:nvPicPr>
          <p:cNvPr id="2050" name="Picture 2">
            <a:extLst>
              <a:ext uri="{FF2B5EF4-FFF2-40B4-BE49-F238E27FC236}">
                <a16:creationId xmlns:a16="http://schemas.microsoft.com/office/drawing/2014/main" id="{D2847C26-2B3A-90C5-E104-09C49D239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85" y="1485595"/>
            <a:ext cx="5438837" cy="34260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BBE8E29-3069-A47C-D77C-BF21F5748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055" y="1485595"/>
            <a:ext cx="5438836" cy="3426039"/>
          </a:xfrm>
          <a:prstGeom prst="rect">
            <a:avLst/>
          </a:prstGeom>
          <a:noFill/>
          <a:extLst>
            <a:ext uri="{909E8E84-426E-40DD-AFC4-6F175D3DCCD1}">
              <a14:hiddenFill xmlns:a14="http://schemas.microsoft.com/office/drawing/2010/main">
                <a:solidFill>
                  <a:srgbClr val="FFFFFF"/>
                </a:solidFill>
              </a14:hiddenFill>
            </a:ext>
          </a:extLst>
        </p:spPr>
      </p:pic>
      <p:sp>
        <p:nvSpPr>
          <p:cNvPr id="2" name="모서리가 둥근 직사각형 1">
            <a:extLst>
              <a:ext uri="{FF2B5EF4-FFF2-40B4-BE49-F238E27FC236}">
                <a16:creationId xmlns:a16="http://schemas.microsoft.com/office/drawing/2014/main" id="{2214E73B-366A-9150-4989-9FB568DE1E56}"/>
              </a:ext>
            </a:extLst>
          </p:cNvPr>
          <p:cNvSpPr/>
          <p:nvPr/>
        </p:nvSpPr>
        <p:spPr>
          <a:xfrm>
            <a:off x="2115024" y="5030476"/>
            <a:ext cx="1855558" cy="45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1990s</a:t>
            </a:r>
            <a:endParaRPr kumimoji="1" lang="ko-Kore-AU" altLang="en-US" dirty="0">
              <a:latin typeface="Century Gothic" panose="020B0502020202020204" pitchFamily="34" charset="0"/>
            </a:endParaRPr>
          </a:p>
        </p:txBody>
      </p:sp>
      <p:sp>
        <p:nvSpPr>
          <p:cNvPr id="3" name="모서리가 둥근 직사각형 2">
            <a:extLst>
              <a:ext uri="{FF2B5EF4-FFF2-40B4-BE49-F238E27FC236}">
                <a16:creationId xmlns:a16="http://schemas.microsoft.com/office/drawing/2014/main" id="{8103647B-B844-F31C-3648-464011EB887C}"/>
              </a:ext>
            </a:extLst>
          </p:cNvPr>
          <p:cNvSpPr/>
          <p:nvPr/>
        </p:nvSpPr>
        <p:spPr>
          <a:xfrm>
            <a:off x="8054694" y="5028424"/>
            <a:ext cx="1855558" cy="45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2000s</a:t>
            </a:r>
            <a:endParaRPr kumimoji="1" lang="ko-Kore-AU" altLang="en-US" dirty="0">
              <a:latin typeface="Century Gothic" panose="020B0502020202020204" pitchFamily="34" charset="0"/>
            </a:endParaRPr>
          </a:p>
        </p:txBody>
      </p:sp>
      <p:sp>
        <p:nvSpPr>
          <p:cNvPr id="4" name="모서리가 둥근 직사각형 3">
            <a:extLst>
              <a:ext uri="{FF2B5EF4-FFF2-40B4-BE49-F238E27FC236}">
                <a16:creationId xmlns:a16="http://schemas.microsoft.com/office/drawing/2014/main" id="{A8BAACC4-2CD6-CECF-253C-A624FD3B0F31}"/>
              </a:ext>
            </a:extLst>
          </p:cNvPr>
          <p:cNvSpPr/>
          <p:nvPr/>
        </p:nvSpPr>
        <p:spPr>
          <a:xfrm>
            <a:off x="1140823" y="1968137"/>
            <a:ext cx="4293326" cy="1460863"/>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5" name="모서리가 둥근 직사각형 4">
            <a:extLst>
              <a:ext uri="{FF2B5EF4-FFF2-40B4-BE49-F238E27FC236}">
                <a16:creationId xmlns:a16="http://schemas.microsoft.com/office/drawing/2014/main" id="{D111186C-1213-8E15-1204-1BAD220D4EDD}"/>
              </a:ext>
            </a:extLst>
          </p:cNvPr>
          <p:cNvSpPr/>
          <p:nvPr/>
        </p:nvSpPr>
        <p:spPr>
          <a:xfrm>
            <a:off x="454014" y="3198614"/>
            <a:ext cx="2994580" cy="1460863"/>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6" name="모서리가 둥근 직사각형 5">
            <a:extLst>
              <a:ext uri="{FF2B5EF4-FFF2-40B4-BE49-F238E27FC236}">
                <a16:creationId xmlns:a16="http://schemas.microsoft.com/office/drawing/2014/main" id="{5BC53702-9071-D2AF-5AA0-CC08712FEB7D}"/>
              </a:ext>
            </a:extLst>
          </p:cNvPr>
          <p:cNvSpPr/>
          <p:nvPr/>
        </p:nvSpPr>
        <p:spPr>
          <a:xfrm>
            <a:off x="6657703" y="2468182"/>
            <a:ext cx="4293326" cy="1460863"/>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7" name="모서리가 둥근 직사각형 6">
            <a:extLst>
              <a:ext uri="{FF2B5EF4-FFF2-40B4-BE49-F238E27FC236}">
                <a16:creationId xmlns:a16="http://schemas.microsoft.com/office/drawing/2014/main" id="{7F841628-8C15-5E01-99F2-B4C2FD4B5EC0}"/>
              </a:ext>
            </a:extLst>
          </p:cNvPr>
          <p:cNvSpPr/>
          <p:nvPr/>
        </p:nvSpPr>
        <p:spPr>
          <a:xfrm>
            <a:off x="9605554" y="1680754"/>
            <a:ext cx="748937" cy="373745"/>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Tree>
    <p:extLst>
      <p:ext uri="{BB962C8B-B14F-4D97-AF65-F5344CB8AC3E}">
        <p14:creationId xmlns:p14="http://schemas.microsoft.com/office/powerpoint/2010/main" val="355071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1">
            <a:extLst>
              <a:ext uri="{FF2B5EF4-FFF2-40B4-BE49-F238E27FC236}">
                <a16:creationId xmlns:a16="http://schemas.microsoft.com/office/drawing/2014/main" id="{7B1179C6-FA82-1D27-3CB6-7232A45E7376}"/>
              </a:ext>
            </a:extLst>
          </p:cNvPr>
          <p:cNvSpPr>
            <a:spLocks noGrp="1"/>
          </p:cNvSpPr>
          <p:nvPr>
            <p:ph type="title"/>
          </p:nvPr>
        </p:nvSpPr>
        <p:spPr>
          <a:xfrm>
            <a:off x="454014" y="0"/>
            <a:ext cx="11247877" cy="1086056"/>
          </a:xfrm>
        </p:spPr>
        <p:txBody>
          <a:bodyPr/>
          <a:lstStyle/>
          <a:p>
            <a:r>
              <a:rPr kumimoji="1" lang="en-AU" altLang="ko-Kore-AU" b="1" dirty="0">
                <a:latin typeface="Century Gothic" panose="020B0502020202020204" pitchFamily="34" charset="0"/>
              </a:rPr>
              <a:t>EDA – Word Clouds</a:t>
            </a:r>
            <a:endParaRPr kumimoji="1" lang="ko-Kore-AU" altLang="en-US" b="1" dirty="0">
              <a:latin typeface="Century Gothic" panose="020B0502020202020204" pitchFamily="34" charset="0"/>
            </a:endParaRPr>
          </a:p>
        </p:txBody>
      </p:sp>
      <p:sp>
        <p:nvSpPr>
          <p:cNvPr id="2" name="모서리가 둥근 직사각형 1">
            <a:extLst>
              <a:ext uri="{FF2B5EF4-FFF2-40B4-BE49-F238E27FC236}">
                <a16:creationId xmlns:a16="http://schemas.microsoft.com/office/drawing/2014/main" id="{2214E73B-366A-9150-4989-9FB568DE1E56}"/>
              </a:ext>
            </a:extLst>
          </p:cNvPr>
          <p:cNvSpPr/>
          <p:nvPr/>
        </p:nvSpPr>
        <p:spPr>
          <a:xfrm>
            <a:off x="2116578" y="4865176"/>
            <a:ext cx="1855558" cy="45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1997</a:t>
            </a:r>
            <a:endParaRPr kumimoji="1" lang="ko-Kore-AU" altLang="en-US" dirty="0">
              <a:latin typeface="Century Gothic" panose="020B0502020202020204" pitchFamily="34" charset="0"/>
            </a:endParaRPr>
          </a:p>
        </p:txBody>
      </p:sp>
      <p:sp>
        <p:nvSpPr>
          <p:cNvPr id="3" name="모서리가 둥근 직사각형 2">
            <a:extLst>
              <a:ext uri="{FF2B5EF4-FFF2-40B4-BE49-F238E27FC236}">
                <a16:creationId xmlns:a16="http://schemas.microsoft.com/office/drawing/2014/main" id="{8103647B-B844-F31C-3648-464011EB887C}"/>
              </a:ext>
            </a:extLst>
          </p:cNvPr>
          <p:cNvSpPr/>
          <p:nvPr/>
        </p:nvSpPr>
        <p:spPr>
          <a:xfrm>
            <a:off x="7768863" y="4793293"/>
            <a:ext cx="1855558" cy="45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ko-Kore-AU" b="1" dirty="0">
                <a:latin typeface="Century Gothic" panose="020B0502020202020204" pitchFamily="34" charset="0"/>
              </a:rPr>
              <a:t>2008</a:t>
            </a:r>
            <a:endParaRPr kumimoji="1" lang="ko-Kore-AU" altLang="en-US" dirty="0">
              <a:latin typeface="Century Gothic" panose="020B0502020202020204" pitchFamily="34" charset="0"/>
            </a:endParaRPr>
          </a:p>
        </p:txBody>
      </p:sp>
      <p:pic>
        <p:nvPicPr>
          <p:cNvPr id="4" name="그림 3">
            <a:extLst>
              <a:ext uri="{FF2B5EF4-FFF2-40B4-BE49-F238E27FC236}">
                <a16:creationId xmlns:a16="http://schemas.microsoft.com/office/drawing/2014/main" id="{71042CDD-83C8-1970-6649-048B0EE40D61}"/>
              </a:ext>
            </a:extLst>
          </p:cNvPr>
          <p:cNvPicPr>
            <a:picLocks noChangeAspect="1"/>
          </p:cNvPicPr>
          <p:nvPr/>
        </p:nvPicPr>
        <p:blipFill>
          <a:blip r:embed="rId2"/>
          <a:stretch>
            <a:fillRect/>
          </a:stretch>
        </p:blipFill>
        <p:spPr>
          <a:xfrm>
            <a:off x="454014" y="1471555"/>
            <a:ext cx="5180686" cy="3192868"/>
          </a:xfrm>
          <a:prstGeom prst="rect">
            <a:avLst/>
          </a:prstGeom>
        </p:spPr>
      </p:pic>
      <p:pic>
        <p:nvPicPr>
          <p:cNvPr id="5" name="그림 4">
            <a:extLst>
              <a:ext uri="{FF2B5EF4-FFF2-40B4-BE49-F238E27FC236}">
                <a16:creationId xmlns:a16="http://schemas.microsoft.com/office/drawing/2014/main" id="{150A193B-269A-1E26-FD3C-3756A6F5CE5E}"/>
              </a:ext>
            </a:extLst>
          </p:cNvPr>
          <p:cNvPicPr>
            <a:picLocks noChangeAspect="1"/>
          </p:cNvPicPr>
          <p:nvPr/>
        </p:nvPicPr>
        <p:blipFill>
          <a:blip r:embed="rId3"/>
          <a:stretch>
            <a:fillRect/>
          </a:stretch>
        </p:blipFill>
        <p:spPr>
          <a:xfrm>
            <a:off x="6096000" y="1471555"/>
            <a:ext cx="5201285" cy="3192868"/>
          </a:xfrm>
          <a:prstGeom prst="rect">
            <a:avLst/>
          </a:prstGeom>
        </p:spPr>
      </p:pic>
      <p:sp>
        <p:nvSpPr>
          <p:cNvPr id="6" name="모서리가 둥근 직사각형 5">
            <a:extLst>
              <a:ext uri="{FF2B5EF4-FFF2-40B4-BE49-F238E27FC236}">
                <a16:creationId xmlns:a16="http://schemas.microsoft.com/office/drawing/2014/main" id="{76AFEC16-1C3E-5D7B-4C7C-C38AFCE3F8E4}"/>
              </a:ext>
            </a:extLst>
          </p:cNvPr>
          <p:cNvSpPr/>
          <p:nvPr/>
        </p:nvSpPr>
        <p:spPr>
          <a:xfrm>
            <a:off x="6261463" y="2743199"/>
            <a:ext cx="4689566" cy="975361"/>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
        <p:nvSpPr>
          <p:cNvPr id="7" name="모서리가 둥근 직사각형 6">
            <a:extLst>
              <a:ext uri="{FF2B5EF4-FFF2-40B4-BE49-F238E27FC236}">
                <a16:creationId xmlns:a16="http://schemas.microsoft.com/office/drawing/2014/main" id="{0D156C9B-725F-3B27-DADD-0FBC43659C45}"/>
              </a:ext>
            </a:extLst>
          </p:cNvPr>
          <p:cNvSpPr/>
          <p:nvPr/>
        </p:nvSpPr>
        <p:spPr>
          <a:xfrm>
            <a:off x="9805850" y="4197532"/>
            <a:ext cx="1252991" cy="396239"/>
          </a:xfrm>
          <a:prstGeom prst="round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AU" altLang="en-US"/>
          </a:p>
        </p:txBody>
      </p:sp>
    </p:spTree>
    <p:extLst>
      <p:ext uri="{BB962C8B-B14F-4D97-AF65-F5344CB8AC3E}">
        <p14:creationId xmlns:p14="http://schemas.microsoft.com/office/powerpoint/2010/main" val="232059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VaultVTI">
  <a:themeElements>
    <a:clrScheme name="AnalogousFromRegularSeedRightStep">
      <a:dk1>
        <a:srgbClr val="000000"/>
      </a:dk1>
      <a:lt1>
        <a:srgbClr val="FFFFFF"/>
      </a:lt1>
      <a:dk2>
        <a:srgbClr val="1C2F32"/>
      </a:dk2>
      <a:lt2>
        <a:srgbClr val="F0F2F3"/>
      </a:lt2>
      <a:accent1>
        <a:srgbClr val="C38F4D"/>
      </a:accent1>
      <a:accent2>
        <a:srgbClr val="A8A538"/>
      </a:accent2>
      <a:accent3>
        <a:srgbClr val="84AE44"/>
      </a:accent3>
      <a:accent4>
        <a:srgbClr val="51B13B"/>
      </a:accent4>
      <a:accent5>
        <a:srgbClr val="48B661"/>
      </a:accent5>
      <a:accent6>
        <a:srgbClr val="3BB187"/>
      </a:accent6>
      <a:hlink>
        <a:srgbClr val="4279C0"/>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8407</TotalTime>
  <Words>1034</Words>
  <Application>Microsoft Macintosh PowerPoint</Application>
  <PresentationFormat>와이드스크린</PresentationFormat>
  <Paragraphs>225</Paragraphs>
  <Slides>16</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Arial</vt:lpstr>
      <vt:lpstr>Calibri</vt:lpstr>
      <vt:lpstr>Century Gothic</vt:lpstr>
      <vt:lpstr>Georgia Pro Light</vt:lpstr>
      <vt:lpstr>VaultVTI</vt:lpstr>
      <vt:lpstr>Sentiment Analysis of News Articles for Predicting Economic Trends</vt:lpstr>
      <vt:lpstr>Motive – Why Are We Doing This?</vt:lpstr>
      <vt:lpstr>PowerPoint 프레젠테이션</vt:lpstr>
      <vt:lpstr>Objective</vt:lpstr>
      <vt:lpstr>How Will We Do This?</vt:lpstr>
      <vt:lpstr>Sentiment Labelling</vt:lpstr>
      <vt:lpstr>EDA – Overall Sentiment</vt:lpstr>
      <vt:lpstr>EDA – Word Clouds</vt:lpstr>
      <vt:lpstr>EDA – Word Clouds</vt:lpstr>
      <vt:lpstr>EDA – Stock Prices vs Sentiment</vt:lpstr>
      <vt:lpstr>Machine Learning</vt:lpstr>
      <vt:lpstr>ML – Training &amp; Validation Scores</vt:lpstr>
      <vt:lpstr>Adaptive Boosting</vt:lpstr>
      <vt:lpstr>Final Testing</vt:lpstr>
      <vt:lpstr>Conclusion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Sentiment</dc:title>
  <dc:creator>Chang-Joon Lee</dc:creator>
  <cp:lastModifiedBy>Chang-Joon Lee</cp:lastModifiedBy>
  <cp:revision>30</cp:revision>
  <dcterms:created xsi:type="dcterms:W3CDTF">2022-09-28T03:57:12Z</dcterms:created>
  <dcterms:modified xsi:type="dcterms:W3CDTF">2022-10-04T00:04:29Z</dcterms:modified>
</cp:coreProperties>
</file>