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3" r:id="rId8"/>
    <p:sldId id="260" r:id="rId9"/>
    <p:sldId id="265" r:id="rId10"/>
    <p:sldId id="266" r:id="rId11"/>
    <p:sldId id="267" r:id="rId12"/>
    <p:sldId id="269" r:id="rId13"/>
    <p:sldId id="268" r:id="rId14"/>
    <p:sldId id="270" r:id="rId15"/>
    <p:sldId id="273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ore-A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9"/>
    <p:restoredTop sz="94719"/>
  </p:normalViewPr>
  <p:slideViewPr>
    <p:cSldViewPr snapToGrid="0">
      <p:cViewPr varScale="1">
        <p:scale>
          <a:sx n="147" d="100"/>
          <a:sy n="147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72244-64FA-8627-17ED-076FA4083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AU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5DAD-D793-EEA0-88AA-B7B356DD2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AU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2FC00-0C87-C481-FF95-EF6ED977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B2945-FFEA-56BB-0ADF-B31B278D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D0E09-4F00-255E-04C5-4F0775EB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220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E1B06-A5EC-E62F-8AB8-2361A8D0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AU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1A60F7-084F-52DB-59F9-18A70E792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AU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826E9-D7BF-8D48-7F58-14E84E53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453C6-380C-EA6A-FFD3-9BC6A38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24772-DCB8-CF60-3FA0-1125F069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AC24FC-F5D7-EC84-1CC4-30D3AD8B7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AU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BC94DE-7C5A-88D6-4D14-C15613D10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AU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62919-AFC9-4353-6021-4ACCD932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A9106-93BF-9C63-0A20-20E9DD3F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4F44D-730C-94AA-3EA8-F30863D4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398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22B7F-EB46-16B0-B663-CF7F6991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AU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99CF5-2513-A20E-597A-2A5A185A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AU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F0284-EF91-4F85-B2BA-E922242E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DE5ED-608D-9B99-BF65-0440B7B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ED4CF-A18B-5124-85E4-45A335FC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453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40F72-5D38-6880-5883-6B7437D3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AU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5EC57-0BE5-8BA2-0040-D6EECFF8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EF6D2-5C1D-68C7-87D4-5D1A490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4759-E0E1-0D58-CB7A-431AF8E8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62F94-9FFB-5E5F-FE59-3164FC46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46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A8745-68F7-A5D1-4BDB-F4BB647F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AU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0736F-D03C-8D92-D43B-501404E68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AU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B1355-1376-B230-285E-AACE8407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AU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8ABEC-BC62-EE16-DE2B-33C926E2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3990B-4B98-2AB4-2789-4F61757A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3DD07-CC24-C97C-A643-9ED739B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792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0E4B-035E-ED32-3B18-9DF3EFA2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AU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3515B-B427-5837-ACE5-1AAE96A6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57D7F-7F53-0E19-46EB-B9BD9EAC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AU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AA6B56-AAB6-3316-27D8-2C6FBD7F3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7014C6-FD05-DD2D-E7CA-559E0FB81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AU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3925F-127C-38E3-BBD2-487D6C7F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52C0A9-7FEC-5496-89B5-777F6CCD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61814A-955B-13F4-0CFC-D8AB35EB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58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0E71E-C2FC-754E-0C33-022FF560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AU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F8AF03-11E6-F969-3D2C-CEBC6FB4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151C35-94C5-EC0A-D153-0F2E7177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14B02-228D-0F53-3C95-5F9CE0A2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010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50C54-CF38-5143-03DF-E3CCC9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D1A211-7284-2237-8A69-0FEB3219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5C1375-12B8-E871-51AC-1927514F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895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68F14-395D-B0D0-F5B0-F0FF8B3B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AU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9DA8F-2490-24C2-2AF8-DB3F4FDF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AU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32F62-C4F7-CA37-FE7C-1901334DB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885E85-7627-E0A6-CEEE-194058D2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B012B-3C9D-4C2D-313D-2BD8F4E1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F20EC2-E38C-8C6B-076E-24181A88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5452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23247-8845-C19C-7A04-9909A287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AU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D875D8-E526-4AB3-645C-061197591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AU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9FBF6-F424-5E69-F084-0CE0C55C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B4BB6-B1E3-65D7-6244-0C13209D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DA8A2-48C9-3C99-1D87-2CA0A353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9BEB2-F45A-4E21-524E-BEDFACAD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28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8BD48-6108-D751-469B-1E2C7618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AU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98AEF-E901-1450-D4CB-8FCAD09E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AU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F683E-0BFB-4651-A262-5086E0F5F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9BA66-A309-C4EE-648E-6F23D75AC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96118-6EDB-08FD-EDC3-9A9F83C2C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A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nalysing medical x-ray results">
            <a:extLst>
              <a:ext uri="{FF2B5EF4-FFF2-40B4-BE49-F238E27FC236}">
                <a16:creationId xmlns:a16="http://schemas.microsoft.com/office/drawing/2014/main" id="{2357E3ED-300E-5BB2-839D-20EBA0ED0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726" r="-1" b="-1"/>
          <a:stretch/>
        </p:blipFill>
        <p:spPr>
          <a:xfrm>
            <a:off x="3068" y="1386"/>
            <a:ext cx="12188932" cy="68566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36C167-9F52-563C-62DF-DE94E8E0F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9288566" cy="1831319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AU" altLang="ko-Kore-AU" sz="5200" b="1" dirty="0">
                <a:latin typeface="Century Gothic" panose="020B0502020202020204" pitchFamily="34" charset="0"/>
              </a:rPr>
              <a:t>Predicting Prognosis Based on Patient History Using Machine Learning</a:t>
            </a:r>
            <a:endParaRPr kumimoji="1" lang="ko-Kore-AU" altLang="en-US" sz="5200" b="1" dirty="0">
              <a:latin typeface="Century Gothic" panose="020B0502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D54045-2897-B62D-A9DD-369422C08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007347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kumimoji="1" lang="en-AU" altLang="ko-Kore-AU" sz="2200" b="1" dirty="0"/>
              <a:t>Chang-Joon Lee</a:t>
            </a:r>
            <a:endParaRPr kumimoji="1" lang="ko-Kore-AU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832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EDA - Correlations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C240FF-E9EA-72CA-2D1A-A84F6879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91" y="1256232"/>
            <a:ext cx="6779533" cy="501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6532432-C0AB-7DAC-63E1-66112814F35B}"/>
              </a:ext>
            </a:extLst>
          </p:cNvPr>
          <p:cNvSpPr/>
          <p:nvPr/>
        </p:nvSpPr>
        <p:spPr>
          <a:xfrm>
            <a:off x="6283334" y="4706224"/>
            <a:ext cx="4437778" cy="31039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279911-6315-8F1D-3ED0-DE987BF1DDD4}"/>
              </a:ext>
            </a:extLst>
          </p:cNvPr>
          <p:cNvGrpSpPr/>
          <p:nvPr/>
        </p:nvGrpSpPr>
        <p:grpSpPr>
          <a:xfrm>
            <a:off x="196552" y="1878575"/>
            <a:ext cx="4630296" cy="2982846"/>
            <a:chOff x="7365153" y="1708977"/>
            <a:chExt cx="4630296" cy="29828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F5C587-63AD-5C43-BDB0-636E123FB79F}"/>
                </a:ext>
              </a:extLst>
            </p:cNvPr>
            <p:cNvSpPr txBox="1"/>
            <p:nvPr/>
          </p:nvSpPr>
          <p:spPr>
            <a:xfrm>
              <a:off x="7443730" y="1829501"/>
              <a:ext cx="45517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55575" algn="l">
                <a:buFont typeface="Arial" panose="020B0604020202020204" pitchFamily="34" charset="0"/>
                <a:buChar char="•"/>
              </a:pPr>
              <a:r>
                <a:rPr lang="en-AU" altLang="ko-Kore-AU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Age has the strongest correlation to discharge status (0.28). </a:t>
              </a:r>
            </a:p>
            <a:p>
              <a:pPr marL="180975" indent="-155575" algn="l">
                <a:buFont typeface="Arial" panose="020B0604020202020204" pitchFamily="34" charset="0"/>
                <a:buChar char="•"/>
              </a:pPr>
              <a:endPara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  <a:p>
              <a:pPr marL="180975" indent="-155575" algn="l">
                <a:buFont typeface="Arial" panose="020B0604020202020204" pitchFamily="34" charset="0"/>
                <a:buChar char="•"/>
              </a:pPr>
              <a:r>
                <a:rPr lang="en-AU" altLang="ko-Kore-AU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Other features all have very weak (negligible) correlation.</a:t>
              </a:r>
            </a:p>
            <a:p>
              <a:pPr marL="180975" indent="-155575" algn="l">
                <a:buFont typeface="Arial" panose="020B0604020202020204" pitchFamily="34" charset="0"/>
                <a:buChar char="•"/>
              </a:pPr>
              <a:endPara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  <a:p>
              <a:pPr marL="180975" indent="-155575" algn="l">
                <a:buFont typeface="Arial" panose="020B0604020202020204" pitchFamily="34" charset="0"/>
                <a:buChar char="•"/>
              </a:pPr>
              <a:r>
                <a:rPr lang="en-AU" altLang="ko-Kore-AU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Given that most features have very weak correlations, we will include all features for ML.</a:t>
              </a:r>
            </a:p>
            <a:p>
              <a:endParaRPr kumimoji="1" lang="ko-Kore-AU" altLang="en-US" dirty="0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6D8B0AA-2B0B-EE0A-F52E-4BCCFB963C8B}"/>
                </a:ext>
              </a:extLst>
            </p:cNvPr>
            <p:cNvSpPr/>
            <p:nvPr/>
          </p:nvSpPr>
          <p:spPr>
            <a:xfrm>
              <a:off x="7365153" y="1708977"/>
              <a:ext cx="4630295" cy="276362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867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Machine Learning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374F2C8-74B5-24EE-6B00-AF834929D9BA}"/>
              </a:ext>
            </a:extLst>
          </p:cNvPr>
          <p:cNvSpPr/>
          <p:nvPr/>
        </p:nvSpPr>
        <p:spPr>
          <a:xfrm>
            <a:off x="5086401" y="1231877"/>
            <a:ext cx="2019197" cy="53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Dataset</a:t>
            </a:r>
            <a:endParaRPr kumimoji="1" lang="ko-Kore-AU" altLang="en-US" sz="2800" b="1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6DBE5F9-0E56-FE79-0D2F-CF73C4C202C6}"/>
              </a:ext>
            </a:extLst>
          </p:cNvPr>
          <p:cNvSpPr/>
          <p:nvPr/>
        </p:nvSpPr>
        <p:spPr>
          <a:xfrm>
            <a:off x="2621277" y="2103915"/>
            <a:ext cx="6949440" cy="53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Train (65%) – Validation (15%) – Test (20%)</a:t>
            </a:r>
            <a:endParaRPr kumimoji="1" lang="ko-Kore-AU" altLang="en-US" sz="2800" b="1" dirty="0"/>
          </a:p>
        </p:txBody>
      </p:sp>
      <p:grpSp>
        <p:nvGrpSpPr>
          <p:cNvPr id="2056" name="그룹 2055">
            <a:extLst>
              <a:ext uri="{FF2B5EF4-FFF2-40B4-BE49-F238E27FC236}">
                <a16:creationId xmlns:a16="http://schemas.microsoft.com/office/drawing/2014/main" id="{87A35B1A-BCB7-55F5-E59A-C6E5ADB825FE}"/>
              </a:ext>
            </a:extLst>
          </p:cNvPr>
          <p:cNvGrpSpPr/>
          <p:nvPr/>
        </p:nvGrpSpPr>
        <p:grpSpPr>
          <a:xfrm>
            <a:off x="8678990" y="3892516"/>
            <a:ext cx="3387671" cy="1602523"/>
            <a:chOff x="8678990" y="4098413"/>
            <a:chExt cx="3387671" cy="1602523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E57A014-2773-D228-BE11-7A70935A674D}"/>
                </a:ext>
              </a:extLst>
            </p:cNvPr>
            <p:cNvSpPr/>
            <p:nvPr/>
          </p:nvSpPr>
          <p:spPr>
            <a:xfrm>
              <a:off x="8678990" y="4098413"/>
              <a:ext cx="3262332" cy="1602523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778DE7-075D-1229-63FE-DFDF0C0B798E}"/>
                </a:ext>
              </a:extLst>
            </p:cNvPr>
            <p:cNvSpPr txBox="1"/>
            <p:nvPr/>
          </p:nvSpPr>
          <p:spPr>
            <a:xfrm>
              <a:off x="8804329" y="4220636"/>
              <a:ext cx="32623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altLang="ko-Kore-AU" b="1" i="0" u="sng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Naïve Bayesian (Gaussian)</a:t>
              </a:r>
            </a:p>
            <a:p>
              <a:pPr algn="l"/>
              <a:endParaRPr lang="en-AU" altLang="ko-Kore-AU" sz="1200" dirty="0">
                <a:solidFill>
                  <a:srgbClr val="000000"/>
                </a:solidFill>
                <a:latin typeface="Helvetica Neue" panose="02000503000000020004" pitchFamily="2" charset="0"/>
              </a:endParaRPr>
            </a:p>
            <a:p>
              <a:pPr algn="l"/>
              <a:r>
                <a:rPr lang="en-AU" altLang="ko-Kore-AU" sz="1200" dirty="0" err="1">
                  <a:solidFill>
                    <a:srgbClr val="000000"/>
                  </a:solidFill>
                  <a:latin typeface="Helvetica Neue" panose="02000503000000020004" pitchFamily="2" charset="0"/>
                </a:rPr>
                <a:t>Gridsearch</a:t>
              </a:r>
              <a:r>
                <a:rPr lang="en-AU" altLang="ko-Kore-AU" sz="12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 Criteria: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AU" altLang="ko-Kore-AU" sz="1200" b="0" i="0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var_smoothing</a:t>
              </a:r>
              <a:r>
                <a:rPr lang="en-AU" altLang="ko-Kore-AU" sz="1200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: 0 to -9</a:t>
              </a:r>
            </a:p>
            <a:p>
              <a:pPr algn="l"/>
              <a:endPara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2057" name="그룹 2056">
            <a:extLst>
              <a:ext uri="{FF2B5EF4-FFF2-40B4-BE49-F238E27FC236}">
                <a16:creationId xmlns:a16="http://schemas.microsoft.com/office/drawing/2014/main" id="{A99D69A0-1155-40AD-D8C5-C8BFB587C555}"/>
              </a:ext>
            </a:extLst>
          </p:cNvPr>
          <p:cNvGrpSpPr/>
          <p:nvPr/>
        </p:nvGrpSpPr>
        <p:grpSpPr>
          <a:xfrm>
            <a:off x="4463390" y="3894642"/>
            <a:ext cx="3262332" cy="1846659"/>
            <a:chOff x="4464832" y="4216727"/>
            <a:chExt cx="3262332" cy="18466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EE10BA-2655-388B-E46F-0C148EB4DC67}"/>
                </a:ext>
              </a:extLst>
            </p:cNvPr>
            <p:cNvSpPr txBox="1"/>
            <p:nvPr/>
          </p:nvSpPr>
          <p:spPr>
            <a:xfrm>
              <a:off x="4667970" y="4216727"/>
              <a:ext cx="2856058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altLang="ko-Kore-AU" b="1" i="0" u="sng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Support Vector Machine (SVM)</a:t>
              </a:r>
            </a:p>
            <a:p>
              <a:pPr algn="l"/>
              <a:endParaRPr lang="en-AU" altLang="ko-Kore-AU" sz="1200" dirty="0">
                <a:solidFill>
                  <a:srgbClr val="000000"/>
                </a:solidFill>
                <a:latin typeface="Helvetica Neue" panose="02000503000000020004" pitchFamily="2" charset="0"/>
              </a:endParaRPr>
            </a:p>
            <a:p>
              <a:pPr algn="l"/>
              <a:r>
                <a:rPr lang="en-AU" altLang="ko-Kore-AU" sz="1200" dirty="0" err="1">
                  <a:solidFill>
                    <a:srgbClr val="000000"/>
                  </a:solidFill>
                  <a:latin typeface="Helvetica Neue" panose="02000503000000020004" pitchFamily="2" charset="0"/>
                </a:rPr>
                <a:t>Gridsearch</a:t>
              </a:r>
              <a:r>
                <a:rPr lang="en-AU" altLang="ko-Kore-AU" sz="12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 Criteria: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AU" altLang="ko-Kore-AU" sz="1200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C: 2</a:t>
              </a:r>
              <a:r>
                <a:rPr lang="en-AU" altLang="ko-Kore-AU" sz="1200" b="0" i="0" baseline="3000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i</a:t>
              </a:r>
              <a:r>
                <a:rPr lang="en-AU" altLang="ko-Kore-AU" sz="1200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, </a:t>
              </a:r>
              <a:r>
                <a:rPr lang="en-AU" altLang="ko-Kore-AU" sz="1200" b="0" i="0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i</a:t>
              </a:r>
              <a:r>
                <a:rPr lang="en-AU" altLang="ko-Kore-AU" sz="1200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= 0 to 8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AU" altLang="ko-Kore-AU" sz="12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gamma: </a:t>
              </a:r>
              <a:r>
                <a:rPr lang="en-AU" altLang="ko-Kore-AU" sz="1200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2</a:t>
              </a:r>
              <a:r>
                <a:rPr lang="en-AU" altLang="ko-Kore-AU" sz="1200" b="0" i="0" baseline="3000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i</a:t>
              </a:r>
              <a:r>
                <a:rPr lang="en-AU" altLang="ko-Kore-AU" sz="1200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, </a:t>
              </a:r>
              <a:r>
                <a:rPr lang="en-AU" altLang="ko-Kore-AU" sz="1200" b="0" i="0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i</a:t>
              </a:r>
              <a:r>
                <a:rPr lang="en-AU" altLang="ko-Kore-AU" sz="1200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= -13 to -1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AU" altLang="ko-Kore-AU" sz="12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kernel: </a:t>
              </a:r>
              <a:r>
                <a:rPr lang="en-AU" altLang="ko-Kore-AU" sz="1200" dirty="0" err="1">
                  <a:solidFill>
                    <a:srgbClr val="000000"/>
                  </a:solidFill>
                  <a:latin typeface="Helvetica Neue" panose="02000503000000020004" pitchFamily="2" charset="0"/>
                </a:rPr>
                <a:t>rbf</a:t>
              </a:r>
              <a:r>
                <a:rPr lang="en-AU" altLang="ko-Kore-AU" sz="12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, sigmoid, linear</a:t>
              </a:r>
              <a:endParaRPr lang="en-AU" altLang="ko-Kore-AU" sz="1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  <a:p>
              <a:pPr algn="l"/>
              <a:endPara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11AAD277-EB66-8F04-E118-7C36F9CF7923}"/>
                </a:ext>
              </a:extLst>
            </p:cNvPr>
            <p:cNvSpPr/>
            <p:nvPr/>
          </p:nvSpPr>
          <p:spPr>
            <a:xfrm>
              <a:off x="4464832" y="4222705"/>
              <a:ext cx="3262332" cy="1602523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  <p:grpSp>
        <p:nvGrpSpPr>
          <p:cNvPr id="2058" name="그룹 2057">
            <a:extLst>
              <a:ext uri="{FF2B5EF4-FFF2-40B4-BE49-F238E27FC236}">
                <a16:creationId xmlns:a16="http://schemas.microsoft.com/office/drawing/2014/main" id="{7C279F2A-25DE-F2EF-117B-430041EE337A}"/>
              </a:ext>
            </a:extLst>
          </p:cNvPr>
          <p:cNvGrpSpPr/>
          <p:nvPr/>
        </p:nvGrpSpPr>
        <p:grpSpPr>
          <a:xfrm>
            <a:off x="322414" y="3892517"/>
            <a:ext cx="3262332" cy="1602523"/>
            <a:chOff x="323854" y="4157239"/>
            <a:chExt cx="3262332" cy="16025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1602F-0534-DB3D-E1D8-94C460ED792C}"/>
                </a:ext>
              </a:extLst>
            </p:cNvPr>
            <p:cNvSpPr txBox="1"/>
            <p:nvPr/>
          </p:nvSpPr>
          <p:spPr>
            <a:xfrm>
              <a:off x="599867" y="4214236"/>
              <a:ext cx="271030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altLang="ko-Kore-AU" b="1" i="0" u="sng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Logistic Regression</a:t>
              </a:r>
            </a:p>
            <a:p>
              <a:pPr algn="l"/>
              <a:endParaRPr lang="en-AU" altLang="ko-Kore-AU" sz="1200" dirty="0">
                <a:solidFill>
                  <a:srgbClr val="000000"/>
                </a:solidFill>
                <a:latin typeface="Helvetica Neue" panose="02000503000000020004" pitchFamily="2" charset="0"/>
              </a:endParaRPr>
            </a:p>
            <a:p>
              <a:pPr algn="l"/>
              <a:r>
                <a:rPr lang="en-AU" altLang="ko-Kore-AU" sz="1200" dirty="0" err="1">
                  <a:solidFill>
                    <a:srgbClr val="000000"/>
                  </a:solidFill>
                  <a:latin typeface="Helvetica Neue" panose="02000503000000020004" pitchFamily="2" charset="0"/>
                </a:rPr>
                <a:t>Gridsearch</a:t>
              </a:r>
              <a:r>
                <a:rPr lang="en-AU" altLang="ko-Kore-AU" sz="12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 Criteria: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AU" altLang="ko-Kore-AU" sz="12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Penalty: l1, l2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AU" altLang="ko-Kore-AU" sz="1200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C: 2</a:t>
              </a:r>
              <a:r>
                <a:rPr lang="en-AU" altLang="ko-Kore-AU" sz="1200" b="0" i="0" baseline="3000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i</a:t>
              </a:r>
              <a:r>
                <a:rPr lang="en-AU" altLang="ko-Kore-AU" sz="1200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, </a:t>
              </a:r>
              <a:r>
                <a:rPr lang="en-AU" altLang="ko-Kore-AU" sz="1200" b="0" i="0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i</a:t>
              </a:r>
              <a:r>
                <a:rPr lang="en-AU" altLang="ko-Kore-AU" sz="1200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= -5 to 15</a:t>
              </a:r>
            </a:p>
            <a:p>
              <a:pPr algn="l"/>
              <a:endPara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C5B1B24B-B592-9FC9-1C7A-7E68BBD44E31}"/>
                </a:ext>
              </a:extLst>
            </p:cNvPr>
            <p:cNvSpPr/>
            <p:nvPr/>
          </p:nvSpPr>
          <p:spPr>
            <a:xfrm>
              <a:off x="323854" y="4157239"/>
              <a:ext cx="3262332" cy="1602523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909584-78AB-9247-27B9-B7AA845145B2}"/>
              </a:ext>
            </a:extLst>
          </p:cNvPr>
          <p:cNvGrpSpPr/>
          <p:nvPr/>
        </p:nvGrpSpPr>
        <p:grpSpPr>
          <a:xfrm>
            <a:off x="3810529" y="2898363"/>
            <a:ext cx="4570935" cy="694184"/>
            <a:chOff x="4038600" y="3148219"/>
            <a:chExt cx="4570935" cy="7758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C63DE5-D111-E88E-CE75-F874C189E47E}"/>
                </a:ext>
              </a:extLst>
            </p:cNvPr>
            <p:cNvSpPr txBox="1"/>
            <p:nvPr/>
          </p:nvSpPr>
          <p:spPr>
            <a:xfrm>
              <a:off x="4280534" y="3277703"/>
              <a:ext cx="4276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altLang="ko-Kore-AU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Classification Target: Discharge Status</a:t>
              </a:r>
            </a:p>
            <a:p>
              <a:pPr algn="l"/>
              <a:endPara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FBB7417E-3F6D-1EB9-ABC1-95CDB6528D6C}"/>
                </a:ext>
              </a:extLst>
            </p:cNvPr>
            <p:cNvSpPr/>
            <p:nvPr/>
          </p:nvSpPr>
          <p:spPr>
            <a:xfrm>
              <a:off x="4038600" y="3148219"/>
              <a:ext cx="4570935" cy="64325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6089D4-D8B8-AFC3-4C25-DE4E304195DF}"/>
              </a:ext>
            </a:extLst>
          </p:cNvPr>
          <p:cNvGrpSpPr/>
          <p:nvPr/>
        </p:nvGrpSpPr>
        <p:grpSpPr>
          <a:xfrm>
            <a:off x="8035083" y="1256232"/>
            <a:ext cx="4411236" cy="923330"/>
            <a:chOff x="7319210" y="1331718"/>
            <a:chExt cx="4411236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6A4D0B-7720-FCE9-E7D5-EF166D10CB2C}"/>
                </a:ext>
              </a:extLst>
            </p:cNvPr>
            <p:cNvSpPr txBox="1"/>
            <p:nvPr/>
          </p:nvSpPr>
          <p:spPr>
            <a:xfrm>
              <a:off x="7453889" y="1331718"/>
              <a:ext cx="42765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altLang="ko-Kore-AU" b="0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Standardise all numerical values</a:t>
              </a:r>
            </a:p>
            <a:p>
              <a:pPr algn="l"/>
              <a:r>
                <a:rPr lang="en-AU" altLang="ko-Kore-AU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Random sampling 5000 samples</a:t>
              </a:r>
              <a:endPara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  <a:p>
              <a:pPr algn="l"/>
              <a:endPara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D53D4203-E3A0-11F9-076A-F3E37DA45A57}"/>
                </a:ext>
              </a:extLst>
            </p:cNvPr>
            <p:cNvSpPr/>
            <p:nvPr/>
          </p:nvSpPr>
          <p:spPr>
            <a:xfrm>
              <a:off x="7319210" y="1335362"/>
              <a:ext cx="3949682" cy="64325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73DB089E-25A0-A409-9202-67815CC0943B}"/>
              </a:ext>
            </a:extLst>
          </p:cNvPr>
          <p:cNvSpPr/>
          <p:nvPr/>
        </p:nvSpPr>
        <p:spPr>
          <a:xfrm>
            <a:off x="5908797" y="1696839"/>
            <a:ext cx="374401" cy="45903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5B6FD4F-BD53-07C0-3ED9-D8075F0150FB}"/>
              </a:ext>
            </a:extLst>
          </p:cNvPr>
          <p:cNvCxnSpPr>
            <a:cxnSpLocks/>
            <a:stCxn id="26" idx="2"/>
            <a:endCxn id="9" idx="3"/>
          </p:cNvCxnSpPr>
          <p:nvPr/>
        </p:nvCxnSpPr>
        <p:spPr>
          <a:xfrm rot="5400000">
            <a:off x="9555866" y="1917982"/>
            <a:ext cx="468910" cy="439207"/>
          </a:xfrm>
          <a:prstGeom prst="curvedConnector2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6BB631E4-367F-498C-2455-5A08A800A72C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6095997" y="2640165"/>
            <a:ext cx="0" cy="258198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9945B012-88BC-10D5-C2C0-B2467B248C42}"/>
              </a:ext>
            </a:extLst>
          </p:cNvPr>
          <p:cNvCxnSpPr>
            <a:cxnSpLocks/>
            <a:stCxn id="24" idx="1"/>
            <a:endCxn id="20" idx="0"/>
          </p:cNvCxnSpPr>
          <p:nvPr/>
        </p:nvCxnSpPr>
        <p:spPr>
          <a:xfrm rot="10800000" flipV="1">
            <a:off x="1953581" y="3186149"/>
            <a:ext cx="1856949" cy="706368"/>
          </a:xfrm>
          <a:prstGeom prst="curvedConnector2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491905F5-A8C2-51BD-30EF-F09C2760253B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>
            <a:off x="8381464" y="3186149"/>
            <a:ext cx="1928692" cy="706367"/>
          </a:xfrm>
          <a:prstGeom prst="curvedConnector2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23F35F8-223F-63E6-A695-D68393F4E27A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6094556" y="3473934"/>
            <a:ext cx="1441" cy="42668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모서리가 둥근 직사각형 2063">
            <a:extLst>
              <a:ext uri="{FF2B5EF4-FFF2-40B4-BE49-F238E27FC236}">
                <a16:creationId xmlns:a16="http://schemas.microsoft.com/office/drawing/2014/main" id="{6D0BFF99-07A7-E772-630B-8679C6BFCEE1}"/>
              </a:ext>
            </a:extLst>
          </p:cNvPr>
          <p:cNvSpPr/>
          <p:nvPr/>
        </p:nvSpPr>
        <p:spPr>
          <a:xfrm>
            <a:off x="5084957" y="5802925"/>
            <a:ext cx="2019197" cy="53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Final Model</a:t>
            </a:r>
            <a:endParaRPr kumimoji="1" lang="ko-Kore-AU" altLang="en-US" sz="2800" b="1" dirty="0"/>
          </a:p>
        </p:txBody>
      </p:sp>
      <p:cxnSp>
        <p:nvCxnSpPr>
          <p:cNvPr id="2065" name="구부러진 연결선[U] 2064">
            <a:extLst>
              <a:ext uri="{FF2B5EF4-FFF2-40B4-BE49-F238E27FC236}">
                <a16:creationId xmlns:a16="http://schemas.microsoft.com/office/drawing/2014/main" id="{CD740490-0753-C7D8-035C-B293A4D985B9}"/>
              </a:ext>
            </a:extLst>
          </p:cNvPr>
          <p:cNvCxnSpPr>
            <a:cxnSpLocks/>
            <a:stCxn id="20" idx="2"/>
            <a:endCxn id="2064" idx="1"/>
          </p:cNvCxnSpPr>
          <p:nvPr/>
        </p:nvCxnSpPr>
        <p:spPr>
          <a:xfrm rot="16200000" flipH="1">
            <a:off x="3231263" y="4217356"/>
            <a:ext cx="576010" cy="3131377"/>
          </a:xfrm>
          <a:prstGeom prst="curvedConnector2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직선 화살표 연결선 2067">
            <a:extLst>
              <a:ext uri="{FF2B5EF4-FFF2-40B4-BE49-F238E27FC236}">
                <a16:creationId xmlns:a16="http://schemas.microsoft.com/office/drawing/2014/main" id="{760A7F02-AB56-96CF-D4EF-59434A966196}"/>
              </a:ext>
            </a:extLst>
          </p:cNvPr>
          <p:cNvCxnSpPr>
            <a:cxnSpLocks/>
            <a:endCxn id="2064" idx="0"/>
          </p:cNvCxnSpPr>
          <p:nvPr/>
        </p:nvCxnSpPr>
        <p:spPr>
          <a:xfrm>
            <a:off x="6093835" y="5527959"/>
            <a:ext cx="721" cy="27496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구부러진 연결선[U] 2069">
            <a:extLst>
              <a:ext uri="{FF2B5EF4-FFF2-40B4-BE49-F238E27FC236}">
                <a16:creationId xmlns:a16="http://schemas.microsoft.com/office/drawing/2014/main" id="{97C6EEBD-1131-8B26-7354-AF226A673EDB}"/>
              </a:ext>
            </a:extLst>
          </p:cNvPr>
          <p:cNvCxnSpPr>
            <a:cxnSpLocks/>
            <a:stCxn id="10" idx="2"/>
            <a:endCxn id="2064" idx="3"/>
          </p:cNvCxnSpPr>
          <p:nvPr/>
        </p:nvCxnSpPr>
        <p:spPr>
          <a:xfrm rot="5400000">
            <a:off x="8419150" y="4180043"/>
            <a:ext cx="576011" cy="3206002"/>
          </a:xfrm>
          <a:prstGeom prst="curvedConnector2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20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ML – Training Scores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57A936-28A5-8846-40C3-40CDA564E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88155"/>
              </p:ext>
            </p:extLst>
          </p:nvPr>
        </p:nvGraphicFramePr>
        <p:xfrm>
          <a:off x="1822314" y="1960879"/>
          <a:ext cx="8618583" cy="2245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861">
                  <a:extLst>
                    <a:ext uri="{9D8B030D-6E8A-4147-A177-3AD203B41FA5}">
                      <a16:colId xmlns:a16="http://schemas.microsoft.com/office/drawing/2014/main" val="2196442947"/>
                    </a:ext>
                  </a:extLst>
                </a:gridCol>
                <a:gridCol w="2872861">
                  <a:extLst>
                    <a:ext uri="{9D8B030D-6E8A-4147-A177-3AD203B41FA5}">
                      <a16:colId xmlns:a16="http://schemas.microsoft.com/office/drawing/2014/main" val="2324254814"/>
                    </a:ext>
                  </a:extLst>
                </a:gridCol>
                <a:gridCol w="2872861">
                  <a:extLst>
                    <a:ext uri="{9D8B030D-6E8A-4147-A177-3AD203B41FA5}">
                      <a16:colId xmlns:a16="http://schemas.microsoft.com/office/drawing/2014/main" val="531629462"/>
                    </a:ext>
                  </a:extLst>
                </a:gridCol>
              </a:tblGrid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Model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Best Hyperparameters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Cross-Validation Score*</a:t>
                      </a:r>
                      <a:endParaRPr lang="ko-Kore-AU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27660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Logistic Regression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C = 8.0, penalty = l1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b="1" dirty="0"/>
                        <a:t>0.819</a:t>
                      </a:r>
                      <a:endParaRPr lang="ko-Kore-AU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21672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SVM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C = 6.35, gamma = 0.5, kernel = </a:t>
                      </a:r>
                      <a:r>
                        <a:rPr lang="en-AU" altLang="ko-Kore-AU" dirty="0" err="1"/>
                        <a:t>rbf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b="1" dirty="0"/>
                        <a:t>0.888</a:t>
                      </a:r>
                      <a:endParaRPr lang="ko-Kore-AU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72710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NB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ko-Kore-AU" dirty="0" err="1"/>
                        <a:t>var_smoothing</a:t>
                      </a:r>
                      <a:r>
                        <a:rPr lang="en-AU" altLang="ko-Kore-AU" dirty="0"/>
                        <a:t> = 0.01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b="1" dirty="0"/>
                        <a:t>0.684</a:t>
                      </a:r>
                      <a:endParaRPr lang="ko-Kore-AU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205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79E257-E022-070B-E720-FFAC70D0D386}"/>
              </a:ext>
            </a:extLst>
          </p:cNvPr>
          <p:cNvSpPr txBox="1"/>
          <p:nvPr/>
        </p:nvSpPr>
        <p:spPr>
          <a:xfrm>
            <a:off x="3210044" y="5472577"/>
            <a:ext cx="8856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AU" altLang="ko-Kore-AU" dirty="0"/>
              <a:t>* Training score indicates how the model generalised or fitted in the training data.</a:t>
            </a:r>
          </a:p>
          <a:p>
            <a:pPr marL="180975" algn="just"/>
            <a:r>
              <a:rPr kumimoji="1" lang="en-AU" altLang="ko-Kore-AU" dirty="0"/>
              <a:t>We don’t necessarily want very high training score (1.0) but want to make sure the training score is close to the validation and test scores to ensure the model is not over-fitted.</a:t>
            </a:r>
          </a:p>
        </p:txBody>
      </p:sp>
    </p:spTree>
    <p:extLst>
      <p:ext uri="{BB962C8B-B14F-4D97-AF65-F5344CB8AC3E}">
        <p14:creationId xmlns:p14="http://schemas.microsoft.com/office/powerpoint/2010/main" val="172780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ML – Validation Scores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1EAF2-B79C-7DC6-4B14-FA55B58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3" y="1602465"/>
            <a:ext cx="3496323" cy="29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6DE1E24-D87D-375C-E433-4BD03177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89" y="1602465"/>
            <a:ext cx="3496324" cy="291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960A742-34DE-2863-DEA3-CAD0AADE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226" y="1602465"/>
            <a:ext cx="3496326" cy="291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4CB3AE-9584-2E8E-F09E-13D9DC6D95C5}"/>
              </a:ext>
            </a:extLst>
          </p:cNvPr>
          <p:cNvSpPr txBox="1"/>
          <p:nvPr/>
        </p:nvSpPr>
        <p:spPr>
          <a:xfrm>
            <a:off x="865550" y="1232706"/>
            <a:ext cx="19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AU" altLang="ko-Kore-AU" b="1" dirty="0"/>
              <a:t>Logistic Regression</a:t>
            </a:r>
            <a:endParaRPr kumimoji="1" lang="ko-Kore-AU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EE08F-3A5F-A9FA-3277-198E9A9EC91A}"/>
              </a:ext>
            </a:extLst>
          </p:cNvPr>
          <p:cNvSpPr txBox="1"/>
          <p:nvPr/>
        </p:nvSpPr>
        <p:spPr>
          <a:xfrm>
            <a:off x="5567323" y="1219268"/>
            <a:ext cx="6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AU" altLang="ko-Kore-AU" b="1" dirty="0"/>
              <a:t>SVM</a:t>
            </a:r>
            <a:endParaRPr kumimoji="1" lang="ko-Kore-AU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587C6-ABFC-32AA-99E5-54184CD9A7E9}"/>
              </a:ext>
            </a:extLst>
          </p:cNvPr>
          <p:cNvSpPr txBox="1"/>
          <p:nvPr/>
        </p:nvSpPr>
        <p:spPr>
          <a:xfrm>
            <a:off x="9656811" y="1226876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AU" altLang="ko-Kore-AU" b="1" dirty="0"/>
              <a:t>NB</a:t>
            </a:r>
            <a:endParaRPr kumimoji="1" lang="ko-Kore-AU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5AF60-4266-4360-425B-6FF629E4E89A}"/>
              </a:ext>
            </a:extLst>
          </p:cNvPr>
          <p:cNvSpPr txBox="1"/>
          <p:nvPr/>
        </p:nvSpPr>
        <p:spPr>
          <a:xfrm>
            <a:off x="368759" y="4589545"/>
            <a:ext cx="296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AU" altLang="ko-Kore-AU" dirty="0"/>
              <a:t>Accuracy: 0.786</a:t>
            </a:r>
          </a:p>
          <a:p>
            <a:pPr algn="ctr"/>
            <a:r>
              <a:rPr kumimoji="1" lang="en-AU" altLang="ko-Kore-AU" dirty="0"/>
              <a:t>Recall: 0.89 (D) &amp; 0.35 (H)</a:t>
            </a:r>
          </a:p>
          <a:p>
            <a:pPr algn="ctr"/>
            <a:r>
              <a:rPr kumimoji="1" lang="en-AU" altLang="ko-Kore-AU" dirty="0"/>
              <a:t>Precision: 0.85 (D) &amp; 0.44 (H)</a:t>
            </a:r>
            <a:endParaRPr kumimoji="1" lang="ko-Kore-AU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7129-D9F1-C66F-8742-61A25FCC22B2}"/>
              </a:ext>
            </a:extLst>
          </p:cNvPr>
          <p:cNvSpPr txBox="1"/>
          <p:nvPr/>
        </p:nvSpPr>
        <p:spPr>
          <a:xfrm>
            <a:off x="4502805" y="4530736"/>
            <a:ext cx="296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AU" altLang="ko-Kore-AU" dirty="0"/>
              <a:t>Accuracy: 0.755</a:t>
            </a:r>
          </a:p>
          <a:p>
            <a:pPr algn="ctr"/>
            <a:r>
              <a:rPr kumimoji="1" lang="en-AU" altLang="ko-Kore-AU" dirty="0"/>
              <a:t>Recall: 0.87 (D) &amp; 0.28 (H)</a:t>
            </a:r>
          </a:p>
          <a:p>
            <a:pPr algn="ctr"/>
            <a:r>
              <a:rPr kumimoji="1" lang="en-AU" altLang="ko-Kore-AU" dirty="0"/>
              <a:t>Precision: 0.83 (D) &amp; 0.34 (H)</a:t>
            </a:r>
            <a:endParaRPr kumimoji="1" lang="ko-Kore-AU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8962F-0C76-FBD0-08CB-2E8EFC60C57D}"/>
              </a:ext>
            </a:extLst>
          </p:cNvPr>
          <p:cNvSpPr txBox="1"/>
          <p:nvPr/>
        </p:nvSpPr>
        <p:spPr>
          <a:xfrm>
            <a:off x="8405262" y="4589545"/>
            <a:ext cx="296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AU" altLang="ko-Kore-AU" dirty="0"/>
              <a:t>Accuracy: 0.551</a:t>
            </a:r>
          </a:p>
          <a:p>
            <a:pPr algn="ctr"/>
            <a:r>
              <a:rPr kumimoji="1" lang="en-AU" altLang="ko-Kore-AU" dirty="0"/>
              <a:t>Recall: 0.54 (D) &amp; 0.62 (H)</a:t>
            </a:r>
          </a:p>
          <a:p>
            <a:pPr algn="ctr"/>
            <a:r>
              <a:rPr kumimoji="1" lang="en-AU" altLang="ko-Kore-AU" dirty="0"/>
              <a:t>Precision: 0.85 (D) &amp; 0.24 (H)</a:t>
            </a:r>
            <a:endParaRPr kumimoji="1" lang="ko-Kore-AU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EEC390-A0E1-E677-1EA3-CCB9E81750EA}"/>
              </a:ext>
            </a:extLst>
          </p:cNvPr>
          <p:cNvGrpSpPr/>
          <p:nvPr/>
        </p:nvGrpSpPr>
        <p:grpSpPr>
          <a:xfrm>
            <a:off x="85596" y="5625508"/>
            <a:ext cx="5634448" cy="714143"/>
            <a:chOff x="85596" y="5625508"/>
            <a:chExt cx="5634448" cy="7141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3C8FEA-D1BA-3346-B5E6-7E43FB17C80D}"/>
                </a:ext>
              </a:extLst>
            </p:cNvPr>
            <p:cNvSpPr txBox="1"/>
            <p:nvPr/>
          </p:nvSpPr>
          <p:spPr>
            <a:xfrm>
              <a:off x="85598" y="5625508"/>
              <a:ext cx="563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ko-Kore-AU" dirty="0"/>
                <a:t>Logistic Regression was the most accurate, but performed poorly in correctly identifying true hospitalisation cases</a:t>
              </a:r>
              <a:endParaRPr kumimoji="1" lang="ko-Kore-AU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261D03E5-544B-3278-0DD7-E808DFE79A54}"/>
                </a:ext>
              </a:extLst>
            </p:cNvPr>
            <p:cNvSpPr/>
            <p:nvPr/>
          </p:nvSpPr>
          <p:spPr>
            <a:xfrm>
              <a:off x="85596" y="5636366"/>
              <a:ext cx="5512528" cy="703285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5ED28F-33A2-F35D-BEB0-A91913C5FDE2}"/>
              </a:ext>
            </a:extLst>
          </p:cNvPr>
          <p:cNvGrpSpPr/>
          <p:nvPr/>
        </p:nvGrpSpPr>
        <p:grpSpPr>
          <a:xfrm>
            <a:off x="6501882" y="5625508"/>
            <a:ext cx="5564779" cy="703285"/>
            <a:chOff x="6501882" y="5625508"/>
            <a:chExt cx="5564779" cy="7032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AC6BDF-0FC0-6C28-9894-B41A9534940F}"/>
                </a:ext>
              </a:extLst>
            </p:cNvPr>
            <p:cNvSpPr txBox="1"/>
            <p:nvPr/>
          </p:nvSpPr>
          <p:spPr>
            <a:xfrm>
              <a:off x="6649513" y="5650191"/>
              <a:ext cx="5417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ko-Kore-AU" dirty="0"/>
                <a:t>NB was the best at predicting true hospitalisation cases but at the cost of misclassifying true discharge cases.</a:t>
              </a:r>
              <a:endParaRPr kumimoji="1" lang="ko-Kore-AU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5A8C283-E065-DFF3-8E93-FB11BD81A54A}"/>
                </a:ext>
              </a:extLst>
            </p:cNvPr>
            <p:cNvSpPr/>
            <p:nvPr/>
          </p:nvSpPr>
          <p:spPr>
            <a:xfrm>
              <a:off x="6501882" y="5625508"/>
              <a:ext cx="5512528" cy="703285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54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ML – Validation Scores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523FC5-6671-C0EB-3495-4FF58197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4" y="1239324"/>
            <a:ext cx="5091311" cy="49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F1AAD-1C92-69C1-2005-F7091CB1C55E}"/>
              </a:ext>
            </a:extLst>
          </p:cNvPr>
          <p:cNvSpPr txBox="1"/>
          <p:nvPr/>
        </p:nvSpPr>
        <p:spPr>
          <a:xfrm>
            <a:off x="5744455" y="1402080"/>
            <a:ext cx="620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ore-A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model whose predictions are 100% wrong: AUC = 0.0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ore-A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model whose predictions are 100% correct: AUC = 1.0.</a:t>
            </a:r>
            <a:endParaRPr kumimoji="1" lang="ko-Kore-AU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B25468C-3962-46A9-064B-363EEC63181F}"/>
              </a:ext>
            </a:extLst>
          </p:cNvPr>
          <p:cNvSpPr/>
          <p:nvPr/>
        </p:nvSpPr>
        <p:spPr>
          <a:xfrm>
            <a:off x="5744455" y="1349005"/>
            <a:ext cx="6203251" cy="7524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C771D48-6596-B07A-0FB6-65E1BCC3A6F4}"/>
              </a:ext>
            </a:extLst>
          </p:cNvPr>
          <p:cNvSpPr/>
          <p:nvPr/>
        </p:nvSpPr>
        <p:spPr>
          <a:xfrm>
            <a:off x="6978566" y="5621135"/>
            <a:ext cx="3810648" cy="594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Need OPTIMSIATION</a:t>
            </a:r>
            <a:endParaRPr kumimoji="1" lang="ko-Kore-AU" altLang="en-US" sz="28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7C7F77-897D-AC22-6B79-3556B5278E79}"/>
              </a:ext>
            </a:extLst>
          </p:cNvPr>
          <p:cNvGrpSpPr/>
          <p:nvPr/>
        </p:nvGrpSpPr>
        <p:grpSpPr>
          <a:xfrm>
            <a:off x="7149283" y="2710782"/>
            <a:ext cx="3393592" cy="680583"/>
            <a:chOff x="6856397" y="2596622"/>
            <a:chExt cx="3393592" cy="6805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C0E58C-F2D2-2DF7-D73C-C048A024320D}"/>
                </a:ext>
              </a:extLst>
            </p:cNvPr>
            <p:cNvSpPr txBox="1"/>
            <p:nvPr/>
          </p:nvSpPr>
          <p:spPr>
            <a:xfrm>
              <a:off x="6932022" y="2722745"/>
              <a:ext cx="331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ko-Kore-AU" dirty="0"/>
                <a:t>Best Model = </a:t>
              </a:r>
              <a:r>
                <a:rPr kumimoji="1" lang="en-AU" altLang="ko-Kore-AU" b="1" dirty="0"/>
                <a:t>Logistic Regression</a:t>
              </a:r>
              <a:endParaRPr kumimoji="1" lang="ko-Kore-AU" altLang="en-US" b="1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00ED9789-1487-8805-A824-FF8288D9E0CF}"/>
                </a:ext>
              </a:extLst>
            </p:cNvPr>
            <p:cNvSpPr/>
            <p:nvPr/>
          </p:nvSpPr>
          <p:spPr>
            <a:xfrm>
              <a:off x="6856397" y="2596622"/>
              <a:ext cx="3393592" cy="680583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D12477-53EA-2B5E-62FA-FCCEC497DBCE}"/>
              </a:ext>
            </a:extLst>
          </p:cNvPr>
          <p:cNvGrpSpPr/>
          <p:nvPr/>
        </p:nvGrpSpPr>
        <p:grpSpPr>
          <a:xfrm>
            <a:off x="6981067" y="3993139"/>
            <a:ext cx="4206242" cy="1038461"/>
            <a:chOff x="6856395" y="3747320"/>
            <a:chExt cx="4206242" cy="10384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5C23C2-E32A-07F2-F4AB-B1070EEF66AD}"/>
                </a:ext>
              </a:extLst>
            </p:cNvPr>
            <p:cNvSpPr txBox="1"/>
            <p:nvPr/>
          </p:nvSpPr>
          <p:spPr>
            <a:xfrm>
              <a:off x="6856397" y="3783765"/>
              <a:ext cx="420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ko-Kore-AU" dirty="0"/>
                <a:t>Problem:</a:t>
              </a:r>
            </a:p>
            <a:p>
              <a:r>
                <a:rPr kumimoji="1" lang="en-AU" altLang="ko-Kore-AU" dirty="0"/>
                <a:t>The current model is bad at identifying true hospitalisation cases.</a:t>
              </a:r>
              <a:endParaRPr kumimoji="1" lang="ko-Kore-AU" altLang="en-US" dirty="0"/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6D8BFCAC-4FF9-0EDA-FAA8-7619E3012873}"/>
                </a:ext>
              </a:extLst>
            </p:cNvPr>
            <p:cNvSpPr/>
            <p:nvPr/>
          </p:nvSpPr>
          <p:spPr>
            <a:xfrm>
              <a:off x="6856395" y="3747320"/>
              <a:ext cx="3810647" cy="1038461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795A97AE-C549-FDEB-00F9-DCA274CDA67F}"/>
              </a:ext>
            </a:extLst>
          </p:cNvPr>
          <p:cNvSpPr/>
          <p:nvPr/>
        </p:nvSpPr>
        <p:spPr>
          <a:xfrm>
            <a:off x="8645782" y="2126338"/>
            <a:ext cx="400595" cy="547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05DE7C6D-37F7-8DB0-725B-5D31667BA15F}"/>
              </a:ext>
            </a:extLst>
          </p:cNvPr>
          <p:cNvSpPr/>
          <p:nvPr/>
        </p:nvSpPr>
        <p:spPr>
          <a:xfrm>
            <a:off x="8683593" y="3419046"/>
            <a:ext cx="400595" cy="547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5481EF56-F0BD-6168-A0A9-C3D6D53DE5C7}"/>
              </a:ext>
            </a:extLst>
          </p:cNvPr>
          <p:cNvSpPr/>
          <p:nvPr/>
        </p:nvSpPr>
        <p:spPr>
          <a:xfrm>
            <a:off x="8683593" y="5046838"/>
            <a:ext cx="400595" cy="547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057D5A2E-D237-CC63-89A4-772890A29CB4}"/>
              </a:ext>
            </a:extLst>
          </p:cNvPr>
          <p:cNvSpPr/>
          <p:nvPr/>
        </p:nvSpPr>
        <p:spPr>
          <a:xfrm>
            <a:off x="2377439" y="4952914"/>
            <a:ext cx="2760618" cy="31577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 dirty="0"/>
          </a:p>
        </p:txBody>
      </p:sp>
    </p:spTree>
    <p:extLst>
      <p:ext uri="{BB962C8B-B14F-4D97-AF65-F5344CB8AC3E}">
        <p14:creationId xmlns:p14="http://schemas.microsoft.com/office/powerpoint/2010/main" val="25605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ML – Optimisation &amp; Final Prediction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FD6F8-37DF-B376-BA83-6C6AC2560403}"/>
              </a:ext>
            </a:extLst>
          </p:cNvPr>
          <p:cNvSpPr txBox="1"/>
          <p:nvPr/>
        </p:nvSpPr>
        <p:spPr>
          <a:xfrm>
            <a:off x="487680" y="1399906"/>
            <a:ext cx="1087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ko-Kore-AU" b="1" u="sng" dirty="0"/>
              <a:t>Two Methods:</a:t>
            </a:r>
          </a:p>
          <a:p>
            <a:pPr marL="342900" indent="-342900">
              <a:buAutoNum type="arabicPeriod"/>
            </a:pPr>
            <a:r>
              <a:rPr kumimoji="1" lang="en-AU" altLang="ko-Kore-AU" dirty="0"/>
              <a:t>Increase the number of data (use entire 71,000 records)</a:t>
            </a:r>
          </a:p>
          <a:p>
            <a:pPr marL="342900" indent="-342900">
              <a:buAutoNum type="arabicPeriod"/>
            </a:pPr>
            <a:r>
              <a:rPr kumimoji="1" lang="en-AU" altLang="ko-Kore-AU" dirty="0"/>
              <a:t>Find a threshold that give optimal balance between predicting true discharge and predicting true hospitalisation.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6F885-6177-7241-C6C0-466738C86B50}"/>
              </a:ext>
            </a:extLst>
          </p:cNvPr>
          <p:cNvSpPr txBox="1"/>
          <p:nvPr/>
        </p:nvSpPr>
        <p:spPr>
          <a:xfrm>
            <a:off x="5145408" y="2745711"/>
            <a:ext cx="296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ko-Kore-AU" dirty="0"/>
              <a:t>Accuracy: 0.686</a:t>
            </a:r>
          </a:p>
          <a:p>
            <a:r>
              <a:rPr kumimoji="1" lang="en-AU" altLang="ko-Kore-AU" dirty="0"/>
              <a:t>Recall: 0.68 (D) &amp; 0.70 (H)</a:t>
            </a:r>
          </a:p>
          <a:p>
            <a:r>
              <a:rPr kumimoji="1" lang="en-AU" altLang="ko-Kore-AU" dirty="0"/>
              <a:t>Precision: 0.91 (D) &amp; 0.34 (H)</a:t>
            </a:r>
            <a:endParaRPr kumimoji="1" lang="ko-Kore-AU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7CBBA-B57D-98AC-BF59-292626042692}"/>
              </a:ext>
            </a:extLst>
          </p:cNvPr>
          <p:cNvSpPr txBox="1"/>
          <p:nvPr/>
        </p:nvSpPr>
        <p:spPr>
          <a:xfrm>
            <a:off x="5531716" y="4251500"/>
            <a:ext cx="61726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AU" altLang="ko-Kore-AU" dirty="0"/>
              <a:t>The model can predict both true discharge and true hospitalisation cases with 70% accuracy.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AU" altLang="ko-Kore-AU" dirty="0"/>
              <a:t>The predictions for both discharge and hospitalisation cases will be correct around 70% of the time.</a:t>
            </a:r>
            <a:endParaRPr kumimoji="1" lang="ko-Kore-AU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AB3250C-0188-D175-6F50-0027912B2751}"/>
              </a:ext>
            </a:extLst>
          </p:cNvPr>
          <p:cNvSpPr/>
          <p:nvPr/>
        </p:nvSpPr>
        <p:spPr>
          <a:xfrm>
            <a:off x="5356113" y="4116458"/>
            <a:ext cx="6523810" cy="162430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0D37C15-ACE0-A16C-12F8-F37256D7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3" y="2641447"/>
            <a:ext cx="4543187" cy="372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Conclusion &amp; Recommendations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02713-53CD-7A40-C329-EEFC8A4764E1}"/>
              </a:ext>
            </a:extLst>
          </p:cNvPr>
          <p:cNvSpPr txBox="1"/>
          <p:nvPr/>
        </p:nvSpPr>
        <p:spPr>
          <a:xfrm>
            <a:off x="196552" y="1478667"/>
            <a:ext cx="107899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 a proof of concept model, the logistic model has </a:t>
            </a:r>
            <a:r>
              <a:rPr lang="en-AU" altLang="ko-Kore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performed reasonably well, </a:t>
            </a:r>
            <a:r>
              <a:rPr lang="en-AU" altLang="ko-Kore-AU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with </a:t>
            </a:r>
            <a:r>
              <a:rPr lang="en-AU" altLang="ko-Kore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70% true prediction rate </a:t>
            </a: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 classifying discharge and hospitalisation cases.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test accuracy score was 0.686 and AUC was 0.76, which is close to the training scores for the best optimised model (so there is </a:t>
            </a:r>
            <a:r>
              <a:rPr lang="en-AU" altLang="ko-Kore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 overfitting</a:t>
            </a: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It is recommended to </a:t>
            </a:r>
            <a:r>
              <a:rPr lang="en-AU" altLang="ko-Kore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gather more relevant </a:t>
            </a: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(i.e. higher correlated data) patient data, such as the patients' vitals (blood pressure, heart rate, etc) to improve the model's accuracy. 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Future modelling should focus on </a:t>
            </a:r>
            <a:r>
              <a:rPr lang="en-AU" altLang="ko-Kore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improving the recall score</a:t>
            </a: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kumimoji="1" lang="ko-Kore-AU" altLang="en-US" dirty="0"/>
          </a:p>
        </p:txBody>
      </p:sp>
    </p:spTree>
    <p:extLst>
      <p:ext uri="{BB962C8B-B14F-4D97-AF65-F5344CB8AC3E}">
        <p14:creationId xmlns:p14="http://schemas.microsoft.com/office/powerpoint/2010/main" val="265823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Final Note To Consider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946098E-89AC-C522-1DA3-7C01CF38D0A1}"/>
              </a:ext>
            </a:extLst>
          </p:cNvPr>
          <p:cNvSpPr/>
          <p:nvPr/>
        </p:nvSpPr>
        <p:spPr>
          <a:xfrm>
            <a:off x="1291868" y="1495083"/>
            <a:ext cx="9106165" cy="14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Cost of misclassifying healthy patients as risk patients (inappropriate hospitalisation)</a:t>
            </a:r>
            <a:endParaRPr kumimoji="1" lang="ko-Kore-AU" altLang="en-US" sz="28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CB3FA6-E27F-1A00-E1DE-B0EB9EA61D7E}"/>
              </a:ext>
            </a:extLst>
          </p:cNvPr>
          <p:cNvGrpSpPr/>
          <p:nvPr/>
        </p:nvGrpSpPr>
        <p:grpSpPr>
          <a:xfrm>
            <a:off x="1291868" y="4258496"/>
            <a:ext cx="9106165" cy="1646252"/>
            <a:chOff x="1291868" y="3883691"/>
            <a:chExt cx="9106165" cy="1646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F445E0-0764-732B-264E-81CA0276646B}"/>
                </a:ext>
              </a:extLst>
            </p:cNvPr>
            <p:cNvSpPr txBox="1"/>
            <p:nvPr/>
          </p:nvSpPr>
          <p:spPr>
            <a:xfrm>
              <a:off x="1584960" y="3979650"/>
              <a:ext cx="8516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AU" altLang="ko-Kore-AU" sz="2800" b="1" dirty="0"/>
                <a:t>Cost of misclassifying risk patients as healthy patients (leading to missed opportunity for the patient to receive timely care, and ultimately the patient’s life)  </a:t>
              </a:r>
              <a:endParaRPr kumimoji="1" lang="ko-Kore-AU" altLang="en-US" sz="2800" b="1" dirty="0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64F4D53D-B2CD-BEA2-B5F0-52FFFA4A0197}"/>
                </a:ext>
              </a:extLst>
            </p:cNvPr>
            <p:cNvSpPr/>
            <p:nvPr/>
          </p:nvSpPr>
          <p:spPr>
            <a:xfrm>
              <a:off x="1291868" y="3883691"/>
              <a:ext cx="9106165" cy="164625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3700E6-6D37-0213-FD4D-504DE8E6CBBB}"/>
              </a:ext>
            </a:extLst>
          </p:cNvPr>
          <p:cNvSpPr txBox="1"/>
          <p:nvPr/>
        </p:nvSpPr>
        <p:spPr>
          <a:xfrm>
            <a:off x="4972595" y="3429000"/>
            <a:ext cx="174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AU" altLang="ko-Kore-AU" sz="2800" b="1" dirty="0">
                <a:solidFill>
                  <a:srgbClr val="0070C0"/>
                </a:solidFill>
              </a:rPr>
              <a:t>VERSUS</a:t>
            </a:r>
            <a:endParaRPr kumimoji="1" lang="ko-Kore-AU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8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Appendix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363B3BE-F35E-D4AE-D517-CFF23C84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7825"/>
            <a:ext cx="12192000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6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nalysing medical x-ray results">
            <a:extLst>
              <a:ext uri="{FF2B5EF4-FFF2-40B4-BE49-F238E27FC236}">
                <a16:creationId xmlns:a16="http://schemas.microsoft.com/office/drawing/2014/main" id="{2357E3ED-300E-5BB2-839D-20EBA0ED0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0" y="0"/>
            <a:ext cx="12188932" cy="68566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36C167-9F52-563C-62DF-DE94E8E0F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kumimoji="1" lang="en-AU" altLang="ko-Kore-AU" sz="6600" b="1">
                <a:solidFill>
                  <a:srgbClr val="FFFFFF"/>
                </a:solidFill>
                <a:latin typeface="Century Gothic" panose="020B0502020202020204" pitchFamily="34" charset="0"/>
              </a:rPr>
              <a:t>THANK YOU</a:t>
            </a:r>
            <a:endParaRPr kumimoji="1" lang="ko-Kore-AU" altLang="en-US" sz="6600" b="1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8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Motive – Why Are We Doing This?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72322-4D5D-A39A-F585-126D7627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550" y="1314556"/>
            <a:ext cx="5059111" cy="1060103"/>
          </a:xfrm>
        </p:spPr>
        <p:txBody>
          <a:bodyPr anchor="t">
            <a:normAutofit/>
          </a:bodyPr>
          <a:lstStyle/>
          <a:p>
            <a:pPr marL="138113" lvl="1" indent="0" algn="ctr">
              <a:buNone/>
            </a:pPr>
            <a:r>
              <a:rPr kumimoji="1" lang="en-AU" altLang="ko-Kore-AU" sz="1600" b="1" i="1" dirty="0"/>
              <a:t>Use of hospital services </a:t>
            </a:r>
            <a:r>
              <a:rPr kumimoji="1" lang="en-AU" altLang="ko-Kore-AU" sz="1600" i="1" dirty="0"/>
              <a:t>for patients that the treatment had </a:t>
            </a:r>
            <a:r>
              <a:rPr kumimoji="1" lang="en-AU" altLang="ko-Kore-AU" sz="1600" b="1" i="1" dirty="0"/>
              <a:t>no benefit </a:t>
            </a:r>
            <a:r>
              <a:rPr kumimoji="1" lang="en-AU" altLang="ko-Kore-AU" sz="1600" i="1" dirty="0"/>
              <a:t>for them or the case that treatment can be delivered at </a:t>
            </a:r>
            <a:r>
              <a:rPr kumimoji="1" lang="en-AU" altLang="ko-Kore-AU" sz="1600" b="1" i="1" dirty="0"/>
              <a:t>less specialised levels </a:t>
            </a:r>
            <a:r>
              <a:rPr kumimoji="1" lang="en-AU" altLang="ko-Kore-AU" sz="1600" i="1" dirty="0"/>
              <a:t>with the </a:t>
            </a:r>
            <a:r>
              <a:rPr kumimoji="1" lang="en-AU" altLang="ko-Kore-AU" sz="1600" b="1" i="1" dirty="0"/>
              <a:t>same quality.</a:t>
            </a:r>
          </a:p>
          <a:p>
            <a:pPr marL="0" indent="0">
              <a:buNone/>
            </a:pPr>
            <a:endParaRPr kumimoji="1" lang="en-AU" altLang="ko-Kore-AU" sz="2000" dirty="0"/>
          </a:p>
          <a:p>
            <a:endParaRPr kumimoji="1" lang="ko-Kore-AU" altLang="en-US" sz="2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F88F81E-3B00-F372-11E5-9703E341D733}"/>
              </a:ext>
            </a:extLst>
          </p:cNvPr>
          <p:cNvSpPr/>
          <p:nvPr/>
        </p:nvSpPr>
        <p:spPr>
          <a:xfrm>
            <a:off x="811850" y="1383135"/>
            <a:ext cx="6067514" cy="922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Avoid Inappropriate Hospitalisation (IH)</a:t>
            </a:r>
            <a:endParaRPr kumimoji="1" lang="ko-Kore-AU" altLang="en-US" sz="2800" b="1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DF6DB4A-3371-87D6-BDA1-98D0071A8735}"/>
              </a:ext>
            </a:extLst>
          </p:cNvPr>
          <p:cNvSpPr/>
          <p:nvPr/>
        </p:nvSpPr>
        <p:spPr>
          <a:xfrm>
            <a:off x="811850" y="5222763"/>
            <a:ext cx="6067514" cy="922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Optimal Resource Allocation IMPORTANT</a:t>
            </a:r>
            <a:endParaRPr kumimoji="1" lang="ko-Kore-AU" altLang="en-US" sz="2800" b="1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BF2381A-90BF-E78A-8F32-9E3C62773FEA}"/>
              </a:ext>
            </a:extLst>
          </p:cNvPr>
          <p:cNvSpPr/>
          <p:nvPr/>
        </p:nvSpPr>
        <p:spPr>
          <a:xfrm>
            <a:off x="811850" y="2950862"/>
            <a:ext cx="6067514" cy="170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INCREASE in Hospital Costs</a:t>
            </a:r>
          </a:p>
          <a:p>
            <a:pPr algn="ctr"/>
            <a:r>
              <a:rPr kumimoji="1" lang="en-AU" altLang="ko-Kore-AU" sz="2800" b="1" dirty="0"/>
              <a:t>DECREASE in Available Resources</a:t>
            </a:r>
          </a:p>
          <a:p>
            <a:pPr algn="ctr"/>
            <a:r>
              <a:rPr kumimoji="1" lang="en-AU" altLang="ko-Kore-AU" sz="2800" b="1" dirty="0"/>
              <a:t>RISK of In-Hospital Infections</a:t>
            </a:r>
            <a:endParaRPr kumimoji="1" lang="ko-Kore-AU" altLang="en-US" sz="2800" b="1" dirty="0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A46AE861-A26F-B843-C4C7-2775B0ED8314}"/>
              </a:ext>
            </a:extLst>
          </p:cNvPr>
          <p:cNvSpPr/>
          <p:nvPr/>
        </p:nvSpPr>
        <p:spPr>
          <a:xfrm>
            <a:off x="3575710" y="2306081"/>
            <a:ext cx="539794" cy="67104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0BA2F019-2B38-3844-6077-624F518C4225}"/>
              </a:ext>
            </a:extLst>
          </p:cNvPr>
          <p:cNvSpPr/>
          <p:nvPr/>
        </p:nvSpPr>
        <p:spPr>
          <a:xfrm>
            <a:off x="3575710" y="4647184"/>
            <a:ext cx="539794" cy="67104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pic>
        <p:nvPicPr>
          <p:cNvPr id="1026" name="Picture 2" descr="Why Are California's Hospitals So Overwhelmed? - The Atlantic">
            <a:extLst>
              <a:ext uri="{FF2B5EF4-FFF2-40B4-BE49-F238E27FC236}">
                <a16:creationId xmlns:a16="http://schemas.microsoft.com/office/drawing/2014/main" id="{90DCBB9A-B923-20E2-727A-5FCAAB51E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71" y="2479506"/>
            <a:ext cx="3819339" cy="381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6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Key Statistics on IH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72322-4D5D-A39A-F585-126D7627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9537" y="5784210"/>
            <a:ext cx="11870109" cy="616162"/>
          </a:xfrm>
        </p:spPr>
        <p:txBody>
          <a:bodyPr anchor="t">
            <a:normAutofit/>
          </a:bodyPr>
          <a:lstStyle/>
          <a:p>
            <a:pPr marL="457200" indent="-138113">
              <a:lnSpc>
                <a:spcPct val="10000"/>
              </a:lnSpc>
              <a:buAutoNum type="arabicPeriod"/>
            </a:pPr>
            <a:r>
              <a:rPr lang="en-AU" altLang="ko-Kore-AU" sz="1200" dirty="0"/>
              <a:t>Coast J et al. (1996). Factors Associated with inappropriate emergency hospital admission in the UK. </a:t>
            </a:r>
            <a:r>
              <a:rPr lang="en-AU" altLang="ko-Kore-AU" sz="1200" i="1" dirty="0"/>
              <a:t>Int J Qual Health Care</a:t>
            </a:r>
          </a:p>
          <a:p>
            <a:pPr marL="457200" indent="-138113">
              <a:lnSpc>
                <a:spcPct val="10000"/>
              </a:lnSpc>
              <a:buAutoNum type="arabicPeriod"/>
            </a:pPr>
            <a:r>
              <a:rPr lang="en-AU" altLang="ko-Kore-AU" sz="1200" dirty="0" err="1"/>
              <a:t>Levis</a:t>
            </a:r>
            <a:r>
              <a:rPr lang="en-AU" altLang="ko-Kore-AU" sz="1200" dirty="0"/>
              <a:t> JN, Anderson GM. (1996). Appropriateness in health care delivery: definitions, measurement and policy implications. </a:t>
            </a:r>
            <a:r>
              <a:rPr lang="en-AU" altLang="ko-Kore-AU" sz="1200" i="1" dirty="0"/>
              <a:t>CMAJ</a:t>
            </a:r>
          </a:p>
          <a:p>
            <a:pPr marL="457200" indent="-138113">
              <a:lnSpc>
                <a:spcPct val="10000"/>
              </a:lnSpc>
              <a:buAutoNum type="arabicPeriod"/>
            </a:pPr>
            <a:r>
              <a:rPr lang="en-AU" altLang="ko-Kore-AU" sz="1200" dirty="0"/>
              <a:t>De la Fuente D et al. (1996). Inappropriate hospitalisation: reasons and determinants. </a:t>
            </a:r>
            <a:r>
              <a:rPr lang="en-AU" altLang="ko-Kore-AU" sz="1200" i="1" dirty="0"/>
              <a:t>EJPH</a:t>
            </a:r>
          </a:p>
          <a:p>
            <a:pPr marL="457200" indent="-138113">
              <a:lnSpc>
                <a:spcPct val="10000"/>
              </a:lnSpc>
              <a:buAutoNum type="arabicPeriod"/>
            </a:pPr>
            <a:r>
              <a:rPr lang="en-AU" altLang="ko-Kore-AU" sz="1200" dirty="0"/>
              <a:t>Soria-Aledo V et al. (2009). Associated factors and cost of inappropriate hospital admissions and stays in a second-level hospital</a:t>
            </a:r>
            <a:r>
              <a:rPr lang="en-AU" altLang="ko-Kore-AU" sz="1200" i="1" dirty="0"/>
              <a:t>. Am J Med Qual.</a:t>
            </a:r>
          </a:p>
          <a:p>
            <a:pPr marL="457200" indent="-138113">
              <a:buAutoNum type="arabicPeriod"/>
            </a:pPr>
            <a:endParaRPr lang="en-AU" altLang="ko-Kore-AU" sz="2000" i="1" dirty="0"/>
          </a:p>
          <a:p>
            <a:pPr marL="457200" indent="-138113">
              <a:buAutoNum type="arabicPeriod"/>
            </a:pPr>
            <a:endParaRPr lang="en-AU" altLang="ko-Kore-AU" sz="2000" i="1" dirty="0"/>
          </a:p>
          <a:p>
            <a:pPr marL="457200" indent="-138113">
              <a:buAutoNum type="arabicPeriod"/>
            </a:pPr>
            <a:endParaRPr kumimoji="1" lang="en-AU" altLang="ko-Kore-AU" sz="2000" dirty="0"/>
          </a:p>
          <a:p>
            <a:pPr marL="457200" indent="-138113"/>
            <a:endParaRPr kumimoji="1" lang="ko-Kore-AU" altLang="en-US" sz="2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598221-7BD6-5C47-198E-3A4DAE1B9461}"/>
              </a:ext>
            </a:extLst>
          </p:cNvPr>
          <p:cNvSpPr/>
          <p:nvPr/>
        </p:nvSpPr>
        <p:spPr>
          <a:xfrm>
            <a:off x="196552" y="1523477"/>
            <a:ext cx="3727269" cy="357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600" dirty="0"/>
              <a:t>Up to:</a:t>
            </a:r>
          </a:p>
          <a:p>
            <a:pPr algn="ctr"/>
            <a:r>
              <a:rPr kumimoji="1" lang="en-AU" altLang="ko-Kore-AU" sz="2600" b="1" dirty="0"/>
              <a:t>78%</a:t>
            </a:r>
            <a:r>
              <a:rPr kumimoji="1" lang="en-AU" altLang="ko-Kore-AU" sz="2600" dirty="0"/>
              <a:t> in </a:t>
            </a:r>
            <a:r>
              <a:rPr kumimoji="1" lang="en-AU" altLang="ko-Kore-AU" sz="2600" b="1" dirty="0"/>
              <a:t>Elderly</a:t>
            </a:r>
          </a:p>
          <a:p>
            <a:pPr algn="ctr"/>
            <a:r>
              <a:rPr kumimoji="1" lang="en-AU" altLang="ko-Kore-AU" sz="2600" b="1" dirty="0"/>
              <a:t>54%</a:t>
            </a:r>
            <a:r>
              <a:rPr kumimoji="1" lang="en-AU" altLang="ko-Kore-AU" sz="2600" dirty="0"/>
              <a:t> in </a:t>
            </a:r>
            <a:r>
              <a:rPr kumimoji="1" lang="en-AU" altLang="ko-Kore-AU" sz="2600" b="1" dirty="0"/>
              <a:t>Adult</a:t>
            </a:r>
          </a:p>
          <a:p>
            <a:pPr algn="ctr"/>
            <a:r>
              <a:rPr kumimoji="1" lang="en-AU" altLang="ko-Kore-AU" sz="2600" b="1" dirty="0"/>
              <a:t>20%</a:t>
            </a:r>
            <a:r>
              <a:rPr kumimoji="1" lang="en-AU" altLang="ko-Kore-AU" sz="2600" dirty="0"/>
              <a:t> in </a:t>
            </a:r>
            <a:r>
              <a:rPr kumimoji="1" lang="en-AU" altLang="ko-Kore-AU" sz="2600" b="1" dirty="0"/>
              <a:t>Children</a:t>
            </a:r>
            <a:r>
              <a:rPr kumimoji="1" lang="en-AU" altLang="ko-Kore-AU" sz="2600" baseline="30000" dirty="0"/>
              <a:t>1,2</a:t>
            </a:r>
          </a:p>
          <a:p>
            <a:pPr algn="ctr"/>
            <a:endParaRPr kumimoji="1" lang="ko-Kore-AU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4BE468-38AB-15C8-A5E8-23AE011D693A}"/>
              </a:ext>
            </a:extLst>
          </p:cNvPr>
          <p:cNvSpPr/>
          <p:nvPr/>
        </p:nvSpPr>
        <p:spPr>
          <a:xfrm>
            <a:off x="4232365" y="1523477"/>
            <a:ext cx="3727269" cy="357051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600" b="1" dirty="0"/>
              <a:t>90%</a:t>
            </a:r>
            <a:r>
              <a:rPr kumimoji="1" lang="en-AU" altLang="ko-Kore-AU" sz="2600" dirty="0"/>
              <a:t> of IH </a:t>
            </a:r>
            <a:r>
              <a:rPr kumimoji="1" lang="en-AU" altLang="ko-Kore-AU" sz="2600" b="1" dirty="0"/>
              <a:t>attributed</a:t>
            </a:r>
            <a:r>
              <a:rPr kumimoji="1" lang="en-AU" altLang="ko-Kore-AU" sz="2600" dirty="0"/>
              <a:t> to the </a:t>
            </a:r>
            <a:r>
              <a:rPr kumimoji="1" lang="en-AU" altLang="ko-Kore-AU" sz="2600" b="1" dirty="0"/>
              <a:t>hospital</a:t>
            </a:r>
            <a:r>
              <a:rPr kumimoji="1" lang="en-AU" altLang="ko-Kore-AU" sz="2600" dirty="0"/>
              <a:t> or the </a:t>
            </a:r>
            <a:r>
              <a:rPr kumimoji="1" lang="en-AU" altLang="ko-Kore-AU" sz="2600" b="1" dirty="0"/>
              <a:t>doctor</a:t>
            </a:r>
            <a:r>
              <a:rPr kumimoji="1" lang="en-AU" altLang="ko-Kore-AU" sz="2600" baseline="30000" dirty="0"/>
              <a:t>3</a:t>
            </a:r>
          </a:p>
          <a:p>
            <a:pPr algn="ctr"/>
            <a:endParaRPr kumimoji="1" lang="ko-Kore-AU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C8DA617-E9A2-9D80-243F-34BB8EE563DC}"/>
              </a:ext>
            </a:extLst>
          </p:cNvPr>
          <p:cNvSpPr/>
          <p:nvPr/>
        </p:nvSpPr>
        <p:spPr>
          <a:xfrm>
            <a:off x="8268179" y="1523477"/>
            <a:ext cx="3727269" cy="35705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600" dirty="0"/>
              <a:t>Estimated </a:t>
            </a:r>
            <a:r>
              <a:rPr kumimoji="1" lang="en-AU" altLang="ko-Kore-AU" sz="2600" b="1" dirty="0"/>
              <a:t>Cost</a:t>
            </a:r>
            <a:r>
              <a:rPr kumimoji="1" lang="en-AU" altLang="ko-Kore-AU" sz="2600" dirty="0"/>
              <a:t> of IH ~</a:t>
            </a:r>
            <a:r>
              <a:rPr kumimoji="1" lang="en-AU" altLang="ko-Kore-AU" sz="2600" b="1" dirty="0"/>
              <a:t>€2.1 million </a:t>
            </a:r>
            <a:r>
              <a:rPr kumimoji="1" lang="en-AU" altLang="ko-Kore-AU" sz="2600" dirty="0"/>
              <a:t>per year (NZ </a:t>
            </a:r>
            <a:r>
              <a:rPr kumimoji="1" lang="en-AU" altLang="ko-Kore-AU" sz="2600" b="1" dirty="0"/>
              <a:t>$3.5 million</a:t>
            </a:r>
            <a:r>
              <a:rPr kumimoji="1" lang="en-AU" altLang="ko-Kore-AU" sz="2600" dirty="0"/>
              <a:t>)</a:t>
            </a:r>
            <a:r>
              <a:rPr kumimoji="1" lang="en-AU" altLang="ko-Kore-AU" sz="2600" baseline="30000" dirty="0"/>
              <a:t>4</a:t>
            </a:r>
          </a:p>
          <a:p>
            <a:pPr algn="ctr"/>
            <a:endParaRPr kumimoji="1" lang="ko-Kore-AU" altLang="en-US" dirty="0"/>
          </a:p>
        </p:txBody>
      </p:sp>
    </p:spTree>
    <p:extLst>
      <p:ext uri="{BB962C8B-B14F-4D97-AF65-F5344CB8AC3E}">
        <p14:creationId xmlns:p14="http://schemas.microsoft.com/office/powerpoint/2010/main" val="22233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Objective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72322-4D5D-A39A-F585-126D7627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266" y="1474577"/>
            <a:ext cx="2207011" cy="45677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kumimoji="1" lang="en-AU" altLang="ko-Kore-AU" sz="2000" dirty="0"/>
              <a:t>Business Objective:</a:t>
            </a:r>
            <a:endParaRPr kumimoji="1" lang="ko-Kore-AU" altLang="en-US" sz="2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FB2DF83-53E4-2A39-D835-4BD12CDBEF5C}"/>
              </a:ext>
            </a:extLst>
          </p:cNvPr>
          <p:cNvSpPr/>
          <p:nvPr/>
        </p:nvSpPr>
        <p:spPr>
          <a:xfrm>
            <a:off x="454015" y="1881182"/>
            <a:ext cx="6067514" cy="922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Minimise the Number of  IH based on CORRECT PREDICTION of PROGNOSIS</a:t>
            </a:r>
            <a:endParaRPr kumimoji="1" lang="ko-Kore-AU" altLang="en-US" sz="2800" b="1" dirty="0"/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6D4AEFBD-8DE9-229D-FACB-700713C98E89}"/>
              </a:ext>
            </a:extLst>
          </p:cNvPr>
          <p:cNvSpPr/>
          <p:nvPr/>
        </p:nvSpPr>
        <p:spPr>
          <a:xfrm>
            <a:off x="2887347" y="2891645"/>
            <a:ext cx="1151253" cy="125981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20DCA4B-BEC2-3207-9EF7-11DC64547F6F}"/>
              </a:ext>
            </a:extLst>
          </p:cNvPr>
          <p:cNvSpPr/>
          <p:nvPr/>
        </p:nvSpPr>
        <p:spPr>
          <a:xfrm>
            <a:off x="454015" y="4695750"/>
            <a:ext cx="6067514" cy="922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MAXIMISE: True Cases</a:t>
            </a:r>
          </a:p>
          <a:p>
            <a:pPr algn="ctr"/>
            <a:r>
              <a:rPr kumimoji="1" lang="en-AU" altLang="ko-Kore-AU" sz="2800" b="1" dirty="0"/>
              <a:t>MINIMISE: False Cases</a:t>
            </a:r>
            <a:endParaRPr kumimoji="1" lang="ko-Kore-AU" altLang="en-US" sz="28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A9FF02E-BA78-5728-C8FC-B728119F00BC}"/>
              </a:ext>
            </a:extLst>
          </p:cNvPr>
          <p:cNvSpPr txBox="1">
            <a:spLocks/>
          </p:cNvSpPr>
          <p:nvPr/>
        </p:nvSpPr>
        <p:spPr>
          <a:xfrm>
            <a:off x="1461248" y="4238976"/>
            <a:ext cx="4003449" cy="456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AU" altLang="ko-Kore-AU" sz="2000" dirty="0"/>
              <a:t>Modelling Objective:</a:t>
            </a:r>
            <a:endParaRPr kumimoji="1" lang="ko-Kore-AU" altLang="en-US" sz="2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3608323-C68E-45D9-81EE-3134958C4C83}"/>
              </a:ext>
            </a:extLst>
          </p:cNvPr>
          <p:cNvGrpSpPr/>
          <p:nvPr/>
        </p:nvGrpSpPr>
        <p:grpSpPr>
          <a:xfrm>
            <a:off x="7052797" y="1266841"/>
            <a:ext cx="4649095" cy="2083506"/>
            <a:chOff x="7052797" y="1266841"/>
            <a:chExt cx="4649095" cy="2083506"/>
          </a:xfrm>
        </p:grpSpPr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3561B3A3-E0A3-9AD7-EC69-4C4451BAEAA5}"/>
                </a:ext>
              </a:extLst>
            </p:cNvPr>
            <p:cNvSpPr txBox="1">
              <a:spLocks/>
            </p:cNvSpPr>
            <p:nvPr/>
          </p:nvSpPr>
          <p:spPr>
            <a:xfrm>
              <a:off x="7115860" y="1568707"/>
              <a:ext cx="4586032" cy="154789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kumimoji="1" lang="en-AU" altLang="ko-Kore-AU" sz="2000" dirty="0"/>
                <a:t>Build a </a:t>
              </a:r>
              <a:r>
                <a:rPr kumimoji="1" lang="en-AU" altLang="ko-Kore-AU" sz="2000" b="1" dirty="0"/>
                <a:t>Predictive Model </a:t>
              </a:r>
              <a:r>
                <a:rPr kumimoji="1" lang="en-AU" altLang="ko-Kore-AU" sz="2000" dirty="0"/>
                <a:t>based on ML that can </a:t>
              </a:r>
              <a:r>
                <a:rPr kumimoji="1" lang="en-AU" altLang="ko-Kore-AU" sz="2000" b="1" dirty="0"/>
                <a:t>CORRECTLY predict</a:t>
              </a:r>
              <a:r>
                <a:rPr kumimoji="1" lang="en-AU" altLang="ko-Kore-AU" sz="2000" dirty="0"/>
                <a:t>: </a:t>
              </a:r>
            </a:p>
            <a:p>
              <a:r>
                <a:rPr kumimoji="1" lang="en-AU" altLang="ko-Kore-AU" sz="2000" dirty="0"/>
                <a:t>True Discharge</a:t>
              </a:r>
            </a:p>
            <a:p>
              <a:r>
                <a:rPr kumimoji="1" lang="en-AU" altLang="ko-Kore-AU" sz="2000" dirty="0"/>
                <a:t>True Hospitalisation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kumimoji="1" lang="en-AU" altLang="ko-Kore-AU" sz="2000" dirty="0"/>
            </a:p>
            <a:p>
              <a:pPr marL="0" indent="0">
                <a:buFont typeface="Arial" panose="020B0604020202020204" pitchFamily="34" charset="0"/>
                <a:buNone/>
              </a:pPr>
              <a:endParaRPr kumimoji="1" lang="ko-Kore-AU" altLang="en-US" sz="2000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66AE1D3-4271-A0F1-5273-60F1C0F3209B}"/>
                </a:ext>
              </a:extLst>
            </p:cNvPr>
            <p:cNvSpPr/>
            <p:nvPr/>
          </p:nvSpPr>
          <p:spPr>
            <a:xfrm>
              <a:off x="7052797" y="1266841"/>
              <a:ext cx="4503711" cy="208350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536A2A-665D-35FF-968A-804FB664BAB3}"/>
              </a:ext>
            </a:extLst>
          </p:cNvPr>
          <p:cNvGrpSpPr/>
          <p:nvPr/>
        </p:nvGrpSpPr>
        <p:grpSpPr>
          <a:xfrm>
            <a:off x="7052797" y="3741398"/>
            <a:ext cx="4649095" cy="2645115"/>
            <a:chOff x="7052797" y="3557265"/>
            <a:chExt cx="4649095" cy="2645115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72342C99-A0E5-6A4A-B7AB-759A632877C2}"/>
                </a:ext>
              </a:extLst>
            </p:cNvPr>
            <p:cNvSpPr txBox="1">
              <a:spLocks/>
            </p:cNvSpPr>
            <p:nvPr/>
          </p:nvSpPr>
          <p:spPr>
            <a:xfrm>
              <a:off x="7115860" y="3741398"/>
              <a:ext cx="4586032" cy="246098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en-AU" altLang="ko-Kore-AU" sz="2000" b="1" u="sng" dirty="0"/>
                <a:t>True Cases:</a:t>
              </a:r>
            </a:p>
            <a:p>
              <a:pPr marL="0" indent="0">
                <a:buNone/>
              </a:pPr>
              <a:r>
                <a:rPr kumimoji="1" lang="en-AU" altLang="ko-Kore-AU" sz="2000" dirty="0"/>
                <a:t>Patients CORRECTLY classified as Discharge or Hospitalisation</a:t>
              </a:r>
            </a:p>
            <a:p>
              <a:pPr marL="0" indent="0">
                <a:buNone/>
              </a:pPr>
              <a:r>
                <a:rPr kumimoji="1" lang="en-AU" altLang="ko-Kore-AU" sz="2000" b="1" u="sng" dirty="0"/>
                <a:t>False Cases:</a:t>
              </a:r>
            </a:p>
            <a:p>
              <a:pPr marL="0" indent="0">
                <a:buNone/>
              </a:pPr>
              <a:r>
                <a:rPr kumimoji="1" lang="en-AU" altLang="ko-Kore-AU" sz="2000" dirty="0"/>
                <a:t>Patients INCORRECTLY classified as Discharge or Hospitalisation</a:t>
              </a:r>
            </a:p>
            <a:p>
              <a:pPr marL="0" indent="0">
                <a:buNone/>
              </a:pPr>
              <a:endParaRPr kumimoji="1" lang="en-AU" altLang="ko-Kore-AU" sz="20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9134FFDD-6C9C-5F08-8E60-A94F0FBA00C7}"/>
                </a:ext>
              </a:extLst>
            </p:cNvPr>
            <p:cNvSpPr/>
            <p:nvPr/>
          </p:nvSpPr>
          <p:spPr>
            <a:xfrm>
              <a:off x="7052797" y="3557265"/>
              <a:ext cx="4503711" cy="255016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271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How Will We Do This?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04C78D4-1A8C-7EFB-B4F8-A8318E710B39}"/>
              </a:ext>
            </a:extLst>
          </p:cNvPr>
          <p:cNvSpPr/>
          <p:nvPr/>
        </p:nvSpPr>
        <p:spPr>
          <a:xfrm>
            <a:off x="196552" y="1423982"/>
            <a:ext cx="6067514" cy="922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1. Find a Dataset</a:t>
            </a:r>
            <a:endParaRPr kumimoji="1" lang="ko-Kore-AU" altLang="en-US" sz="2800" b="1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EE42BE7-A5AF-9C65-14D3-021B110712E4}"/>
              </a:ext>
            </a:extLst>
          </p:cNvPr>
          <p:cNvSpPr/>
          <p:nvPr/>
        </p:nvSpPr>
        <p:spPr>
          <a:xfrm>
            <a:off x="1609040" y="2642865"/>
            <a:ext cx="6067514" cy="922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2. Pre-Process the Data</a:t>
            </a:r>
            <a:endParaRPr kumimoji="1" lang="ko-Kore-AU" altLang="en-US" sz="2800" b="1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C64BCD9-EB98-F201-5A1F-D7CA1022C49E}"/>
              </a:ext>
            </a:extLst>
          </p:cNvPr>
          <p:cNvSpPr/>
          <p:nvPr/>
        </p:nvSpPr>
        <p:spPr>
          <a:xfrm>
            <a:off x="3631137" y="3807036"/>
            <a:ext cx="6067514" cy="922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3. Model Training &amp; Validation</a:t>
            </a:r>
            <a:endParaRPr kumimoji="1" lang="ko-Kore-AU" altLang="en-US" sz="2800" b="1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199D8B2-1CD7-7FA4-C449-6AFC43AC696C}"/>
              </a:ext>
            </a:extLst>
          </p:cNvPr>
          <p:cNvSpPr/>
          <p:nvPr/>
        </p:nvSpPr>
        <p:spPr>
          <a:xfrm>
            <a:off x="5590651" y="5080631"/>
            <a:ext cx="6067514" cy="922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ko-Kore-AU" sz="2800" b="1" dirty="0"/>
              <a:t>4. Final Model Testing</a:t>
            </a:r>
            <a:endParaRPr kumimoji="1" lang="ko-Kore-AU" altLang="en-US" sz="28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B540ED8-7B7F-F190-B16D-311175D31A68}"/>
              </a:ext>
            </a:extLst>
          </p:cNvPr>
          <p:cNvGrpSpPr/>
          <p:nvPr/>
        </p:nvGrpSpPr>
        <p:grpSpPr>
          <a:xfrm>
            <a:off x="102220" y="4866052"/>
            <a:ext cx="4240879" cy="1596182"/>
            <a:chOff x="102220" y="4838567"/>
            <a:chExt cx="4240879" cy="1596182"/>
          </a:xfrm>
        </p:grpSpPr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096D7422-56BC-0EFE-DD47-04D1A20A7303}"/>
                </a:ext>
              </a:extLst>
            </p:cNvPr>
            <p:cNvSpPr txBox="1">
              <a:spLocks/>
            </p:cNvSpPr>
            <p:nvPr/>
          </p:nvSpPr>
          <p:spPr>
            <a:xfrm>
              <a:off x="196552" y="4943723"/>
              <a:ext cx="4146547" cy="149102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AU" altLang="ko-Kore-AU" sz="2000" dirty="0"/>
                <a:t>Logistic Regression</a:t>
              </a:r>
            </a:p>
            <a:p>
              <a:r>
                <a:rPr kumimoji="1" lang="en-AU" altLang="ko-Kore-AU" sz="2000" dirty="0"/>
                <a:t>Support Vector Machine (SVM)</a:t>
              </a:r>
            </a:p>
            <a:p>
              <a:r>
                <a:rPr kumimoji="1" lang="en-AU" altLang="ko-Kore-AU" sz="2000" dirty="0"/>
                <a:t>Naïve Bayesian Model (NB)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kumimoji="1" lang="en-AU" altLang="ko-Kore-AU" sz="2000" dirty="0"/>
            </a:p>
            <a:p>
              <a:pPr marL="0" indent="0">
                <a:buFont typeface="Arial" panose="020B0604020202020204" pitchFamily="34" charset="0"/>
                <a:buNone/>
              </a:pPr>
              <a:endParaRPr kumimoji="1" lang="ko-Kore-AU" altLang="en-US" sz="2000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4542436-CC8E-89B8-2F0A-3E4D3331D85C}"/>
                </a:ext>
              </a:extLst>
            </p:cNvPr>
            <p:cNvSpPr/>
            <p:nvPr/>
          </p:nvSpPr>
          <p:spPr>
            <a:xfrm>
              <a:off x="102220" y="4838567"/>
              <a:ext cx="3936380" cy="1444409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FC4CD2-8B9B-3AE8-B425-4053DB1FA0B6}"/>
              </a:ext>
            </a:extLst>
          </p:cNvPr>
          <p:cNvGrpSpPr/>
          <p:nvPr/>
        </p:nvGrpSpPr>
        <p:grpSpPr>
          <a:xfrm>
            <a:off x="7873106" y="1369270"/>
            <a:ext cx="4146547" cy="1616475"/>
            <a:chOff x="7662594" y="900942"/>
            <a:chExt cx="4146547" cy="1616475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EFDE977B-5E2B-3AC5-ADF7-FA9EA3CE558F}"/>
                </a:ext>
              </a:extLst>
            </p:cNvPr>
            <p:cNvSpPr txBox="1">
              <a:spLocks/>
            </p:cNvSpPr>
            <p:nvPr/>
          </p:nvSpPr>
          <p:spPr>
            <a:xfrm>
              <a:off x="7662594" y="1026391"/>
              <a:ext cx="4146547" cy="149102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AU" altLang="ko-Kore-AU" sz="2000" dirty="0"/>
                <a:t>EDA</a:t>
              </a:r>
            </a:p>
            <a:p>
              <a:r>
                <a:rPr kumimoji="1" lang="en-AU" altLang="ko-Kore-AU" sz="2000" dirty="0"/>
                <a:t>Data Cleaning &amp; Manipulation</a:t>
              </a:r>
            </a:p>
            <a:p>
              <a:r>
                <a:rPr kumimoji="1" lang="en-AU" altLang="ko-Kore-AU" sz="2000" dirty="0"/>
                <a:t>Feature Selection &amp; Engineering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kumimoji="1" lang="en-AU" altLang="ko-Kore-AU" sz="2000" dirty="0"/>
            </a:p>
            <a:p>
              <a:pPr marL="0" indent="0">
                <a:buFont typeface="Arial" panose="020B0604020202020204" pitchFamily="34" charset="0"/>
                <a:buNone/>
              </a:pPr>
              <a:endParaRPr kumimoji="1" lang="ko-Kore-AU" altLang="en-US" sz="2000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E03020B-2C50-2EC4-26BA-9E0FFE001022}"/>
                </a:ext>
              </a:extLst>
            </p:cNvPr>
            <p:cNvSpPr/>
            <p:nvPr/>
          </p:nvSpPr>
          <p:spPr>
            <a:xfrm>
              <a:off x="7662594" y="900942"/>
              <a:ext cx="4072115" cy="1444409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8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Finding a Dataset 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72322-4D5D-A39A-F585-126D7627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2" y="1367326"/>
            <a:ext cx="11870109" cy="4871103"/>
          </a:xfrm>
        </p:spPr>
        <p:txBody>
          <a:bodyPr anchor="t">
            <a:normAutofit/>
          </a:bodyPr>
          <a:lstStyle/>
          <a:p>
            <a:r>
              <a:rPr kumimoji="1" lang="en-AU" altLang="ko-Kore-AU" sz="2000" dirty="0"/>
              <a:t>Diabetes 130 – US Hospitals for Years 1999 – 2008 (from UCI Machine Learning Repository)</a:t>
            </a:r>
            <a:r>
              <a:rPr kumimoji="1" lang="en-AU" altLang="ko-Kore-AU" sz="2000" baseline="30000" dirty="0"/>
              <a:t>1</a:t>
            </a:r>
          </a:p>
          <a:p>
            <a:r>
              <a:rPr kumimoji="1" lang="en-AU" altLang="ko-Kore-AU" sz="2000" dirty="0"/>
              <a:t>Total of &gt; 100,000 records with 50 features.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0811B-4077-455C-0271-D044A38B0917}"/>
              </a:ext>
            </a:extLst>
          </p:cNvPr>
          <p:cNvSpPr txBox="1"/>
          <p:nvPr/>
        </p:nvSpPr>
        <p:spPr>
          <a:xfrm>
            <a:off x="5006376" y="5950282"/>
            <a:ext cx="7248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ko-Kore-AU" sz="1200" dirty="0"/>
              <a:t>1. </a:t>
            </a:r>
            <a:r>
              <a:rPr lang="en-AU" altLang="ko-Kore-AU" sz="1200" dirty="0" err="1"/>
              <a:t>Strack</a:t>
            </a:r>
            <a:r>
              <a:rPr lang="en-AU" altLang="ko-Kore-AU" sz="1200" dirty="0"/>
              <a:t> B et al. (2014) Impact of HbA1c Measurement on Hospital Readmission Rates: Analysis of 70,000 Clinical Database Patient Records. </a:t>
            </a:r>
            <a:r>
              <a:rPr lang="en-AU" altLang="ko-Kore-AU" sz="1200" i="1" dirty="0"/>
              <a:t>BioMed Research International</a:t>
            </a:r>
            <a:br>
              <a:rPr lang="en-AU" altLang="ko-Kore-AU" dirty="0"/>
            </a:br>
            <a:endParaRPr kumimoji="1" lang="ko-Kore-AU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E6BD14D-733C-2FD0-BBA8-AD53E4B10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56409"/>
              </p:ext>
            </p:extLst>
          </p:nvPr>
        </p:nvGraphicFramePr>
        <p:xfrm>
          <a:off x="416570" y="2161547"/>
          <a:ext cx="11358859" cy="370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940">
                  <a:extLst>
                    <a:ext uri="{9D8B030D-6E8A-4147-A177-3AD203B41FA5}">
                      <a16:colId xmlns:a16="http://schemas.microsoft.com/office/drawing/2014/main" val="1649463445"/>
                    </a:ext>
                  </a:extLst>
                </a:gridCol>
                <a:gridCol w="5781317">
                  <a:extLst>
                    <a:ext uri="{9D8B030D-6E8A-4147-A177-3AD203B41FA5}">
                      <a16:colId xmlns:a16="http://schemas.microsoft.com/office/drawing/2014/main" val="1891497761"/>
                    </a:ext>
                  </a:extLst>
                </a:gridCol>
                <a:gridCol w="1421413">
                  <a:extLst>
                    <a:ext uri="{9D8B030D-6E8A-4147-A177-3AD203B41FA5}">
                      <a16:colId xmlns:a16="http://schemas.microsoft.com/office/drawing/2014/main" val="94259590"/>
                    </a:ext>
                  </a:extLst>
                </a:gridCol>
                <a:gridCol w="1613189">
                  <a:extLst>
                    <a:ext uri="{9D8B030D-6E8A-4147-A177-3AD203B41FA5}">
                      <a16:colId xmlns:a16="http://schemas.microsoft.com/office/drawing/2014/main" val="3207938131"/>
                    </a:ext>
                  </a:extLst>
                </a:gridCol>
              </a:tblGrid>
              <a:tr h="684402"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Features Types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Description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No. of Features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ko-Kore-AU" dirty="0"/>
                        <a:t>% Missing</a:t>
                      </a:r>
                      <a:endParaRPr lang="ko-Kore-AU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56080"/>
                  </a:ext>
                </a:extLst>
              </a:tr>
              <a:tr h="397178"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Patient Identifier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Unique identifier of a patient &amp; hospital admission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2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0%</a:t>
                      </a:r>
                      <a:endParaRPr lang="ko-Kore-AU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34301"/>
                  </a:ext>
                </a:extLst>
              </a:tr>
              <a:tr h="397178"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Patient Information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Race, gender, age, weight and prior hospitalisation records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9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97%</a:t>
                      </a:r>
                      <a:endParaRPr lang="ko-Kore-AU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40540"/>
                  </a:ext>
                </a:extLst>
              </a:tr>
              <a:tr h="397178"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Admission/Discharge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Identifiers indicating the type of admission and discharge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2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0%</a:t>
                      </a:r>
                      <a:endParaRPr lang="ko-Kore-AU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558390"/>
                  </a:ext>
                </a:extLst>
              </a:tr>
              <a:tr h="397178"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Hospital Administration Information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Hospital administration records  (e.g. time in hospital, payment method)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4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53%</a:t>
                      </a:r>
                      <a:endParaRPr lang="ko-Kore-AU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84395"/>
                  </a:ext>
                </a:extLst>
              </a:tr>
              <a:tr h="397178"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Lab Tests &amp; Procedures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Number of lab tests &amp; procedures performed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4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0%</a:t>
                      </a:r>
                      <a:endParaRPr lang="ko-Kore-AU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615557"/>
                  </a:ext>
                </a:extLst>
              </a:tr>
              <a:tr h="397178"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Diagnosis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Diagnosis made by the doctor at the time of admission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3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0%</a:t>
                      </a:r>
                      <a:endParaRPr lang="ko-Kore-AU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88166"/>
                  </a:ext>
                </a:extLst>
              </a:tr>
              <a:tr h="397178"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Medications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ko-Kore-AU" dirty="0"/>
                        <a:t>The type of medications administered during hospital stay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26</a:t>
                      </a:r>
                      <a:endParaRPr lang="ko-Kore-AU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ore-AU" dirty="0"/>
                        <a:t>0%</a:t>
                      </a:r>
                      <a:endParaRPr lang="ko-Kore-AU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60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Pre-Processing the Data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72322-4D5D-A39A-F585-126D7627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2" y="1367326"/>
            <a:ext cx="11870109" cy="3401319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kumimoji="1" lang="en-AU" altLang="ko-Kore-AU" sz="2000" dirty="0"/>
              <a:t>Only features gathered </a:t>
            </a:r>
            <a:r>
              <a:rPr kumimoji="1" lang="en-AU" altLang="ko-Kore-AU" sz="2000" b="1" dirty="0"/>
              <a:t>AT THE TIME </a:t>
            </a:r>
            <a:r>
              <a:rPr kumimoji="1" lang="en-AU" altLang="ko-Kore-AU" sz="2000" dirty="0"/>
              <a:t>of hospital admission were considered.</a:t>
            </a:r>
          </a:p>
          <a:p>
            <a:pPr lvl="1">
              <a:lnSpc>
                <a:spcPct val="140000"/>
              </a:lnSpc>
            </a:pPr>
            <a:r>
              <a:rPr kumimoji="1" lang="en-AU" altLang="ko-Kore-AU" sz="1600" dirty="0"/>
              <a:t>The goal of the model is to predict the likely prognosis AT THE TIME OF ADMISSION.</a:t>
            </a:r>
          </a:p>
          <a:p>
            <a:pPr>
              <a:lnSpc>
                <a:spcPct val="140000"/>
              </a:lnSpc>
            </a:pPr>
            <a:r>
              <a:rPr kumimoji="1" lang="en-AU" altLang="ko-Kore-AU" sz="2000" dirty="0"/>
              <a:t>Non-health related information were discarded.</a:t>
            </a:r>
          </a:p>
          <a:p>
            <a:pPr>
              <a:lnSpc>
                <a:spcPct val="140000"/>
              </a:lnSpc>
            </a:pPr>
            <a:r>
              <a:rPr kumimoji="1" lang="en-AU" altLang="ko-Kore-AU" sz="2000" dirty="0"/>
              <a:t>Records with missing or unknown values were discarded UNLESS the missing information can be replaced from the data itself or from external sources.</a:t>
            </a:r>
          </a:p>
          <a:p>
            <a:pPr>
              <a:lnSpc>
                <a:spcPct val="140000"/>
              </a:lnSpc>
            </a:pPr>
            <a:r>
              <a:rPr kumimoji="1" lang="en-AU" altLang="ko-Kore-AU" sz="2000" dirty="0"/>
              <a:t>All non-numeric categorical values (e.g. Yes/No) were replaced with numerical labels (e.g. 0 &amp; 1), and were given dummy variables for efficient machine learning.</a:t>
            </a:r>
          </a:p>
          <a:p>
            <a:pPr marL="0" indent="0">
              <a:buNone/>
            </a:pPr>
            <a:endParaRPr kumimoji="1" lang="ko-Kore-AU" altLang="en-US" sz="2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E3E758-C3CA-AACB-3154-FF41554A7061}"/>
              </a:ext>
            </a:extLst>
          </p:cNvPr>
          <p:cNvGrpSpPr/>
          <p:nvPr/>
        </p:nvGrpSpPr>
        <p:grpSpPr>
          <a:xfrm>
            <a:off x="3392129" y="5220928"/>
            <a:ext cx="5305836" cy="727587"/>
            <a:chOff x="3392129" y="5220928"/>
            <a:chExt cx="5305836" cy="727587"/>
          </a:xfrm>
        </p:grpSpPr>
        <p:sp>
          <p:nvSpPr>
            <p:cNvPr id="4" name="내용 개체 틀 2">
              <a:extLst>
                <a:ext uri="{FF2B5EF4-FFF2-40B4-BE49-F238E27FC236}">
                  <a16:creationId xmlns:a16="http://schemas.microsoft.com/office/drawing/2014/main" id="{7340481C-0669-FE63-F2BF-0D71D7F61338}"/>
                </a:ext>
              </a:extLst>
            </p:cNvPr>
            <p:cNvSpPr txBox="1">
              <a:spLocks/>
            </p:cNvSpPr>
            <p:nvPr/>
          </p:nvSpPr>
          <p:spPr>
            <a:xfrm>
              <a:off x="3494034" y="5294590"/>
              <a:ext cx="5203931" cy="563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40000"/>
                </a:lnSpc>
                <a:buNone/>
              </a:pPr>
              <a:r>
                <a:rPr kumimoji="1" lang="en-AU" altLang="ko-Kore-AU" sz="2000" dirty="0"/>
                <a:t>Final Dataset: ~72,000 records with 15 features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kumimoji="1" lang="ko-Kore-AU" altLang="en-US" sz="2000" dirty="0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58DC1455-00D3-B277-F09F-4D8DB06C5717}"/>
                </a:ext>
              </a:extLst>
            </p:cNvPr>
            <p:cNvSpPr/>
            <p:nvPr/>
          </p:nvSpPr>
          <p:spPr>
            <a:xfrm>
              <a:off x="3392129" y="5220928"/>
              <a:ext cx="5305836" cy="727587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AU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EDA– Patient Information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8C495E-1F7D-857E-FF3A-B81F39BD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0" y="1256232"/>
            <a:ext cx="3097824" cy="325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0661517-8259-C942-989B-65812B3F7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873" y="1256232"/>
            <a:ext cx="3097824" cy="325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4C0439-844E-A455-8BFD-91E895B44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975" y="3893989"/>
            <a:ext cx="3943198" cy="246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24E877E-71F2-7668-3729-6685005F5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975" y="1173456"/>
            <a:ext cx="3943198" cy="246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187269-CEC7-C9AB-C9A8-83C0C7CD4F2C}"/>
              </a:ext>
            </a:extLst>
          </p:cNvPr>
          <p:cNvSpPr txBox="1"/>
          <p:nvPr/>
        </p:nvSpPr>
        <p:spPr>
          <a:xfrm>
            <a:off x="279589" y="4508947"/>
            <a:ext cx="6744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AU" altLang="ko-Kore-AU" dirty="0"/>
              <a:t>The majority of the race is either </a:t>
            </a:r>
            <a:r>
              <a:rPr kumimoji="1" lang="en-AU" altLang="ko-Kore-AU" b="1" dirty="0"/>
              <a:t>Caucasian</a:t>
            </a:r>
            <a:r>
              <a:rPr kumimoji="1" lang="en-AU" altLang="ko-Kore-AU" dirty="0"/>
              <a:t> (white) or </a:t>
            </a:r>
            <a:r>
              <a:rPr kumimoji="1" lang="en-AU" altLang="ko-Kore-AU" b="1" dirty="0"/>
              <a:t>African American</a:t>
            </a:r>
            <a:r>
              <a:rPr kumimoji="1" lang="en-AU" altLang="ko-Kore-AU" dirty="0"/>
              <a:t> (black) accounting for </a:t>
            </a:r>
            <a:r>
              <a:rPr kumimoji="1" lang="en-AU" altLang="ko-Kore-AU" b="1" dirty="0"/>
              <a:t>93%</a:t>
            </a:r>
            <a:r>
              <a:rPr kumimoji="1" lang="en-AU" altLang="ko-Kore-AU" dirty="0"/>
              <a:t> of the total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AU" altLang="ko-Kore-AU" dirty="0"/>
              <a:t>The gender distribution is roughly even, with slightly more </a:t>
            </a:r>
            <a:r>
              <a:rPr kumimoji="1" lang="en-AU" altLang="ko-Kore-AU" b="1" dirty="0"/>
              <a:t>females (53%)</a:t>
            </a:r>
            <a:r>
              <a:rPr kumimoji="1" lang="en-AU" altLang="ko-Kore-AU" dirty="0"/>
              <a:t> than males (47%).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AU" altLang="ko-Kore-AU" dirty="0"/>
              <a:t>The majority of the patients in the data are </a:t>
            </a:r>
            <a:r>
              <a:rPr kumimoji="1" lang="en-AU" altLang="ko-Kore-AU" b="1" dirty="0"/>
              <a:t>age 50 or older</a:t>
            </a:r>
            <a:r>
              <a:rPr kumimoji="1" lang="en-AU" altLang="ko-Kore-AU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AU" altLang="ko-Kore-AU" dirty="0"/>
              <a:t>Most of the patients weight </a:t>
            </a:r>
            <a:r>
              <a:rPr kumimoji="1" lang="en-AU" altLang="ko-Kore-AU" b="1" dirty="0"/>
              <a:t>more than 160 pounds</a:t>
            </a:r>
            <a:r>
              <a:rPr kumimoji="1" lang="en-AU" altLang="ko-Kore-AU" dirty="0"/>
              <a:t>.</a:t>
            </a:r>
            <a:endParaRPr kumimoji="1" lang="ko-Kore-AU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4A523AC-75BB-FA09-C48C-E9930AC20A44}"/>
              </a:ext>
            </a:extLst>
          </p:cNvPr>
          <p:cNvSpPr/>
          <p:nvPr/>
        </p:nvSpPr>
        <p:spPr>
          <a:xfrm>
            <a:off x="196552" y="4405878"/>
            <a:ext cx="6827784" cy="194951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 dirty="0"/>
          </a:p>
        </p:txBody>
      </p:sp>
    </p:spTree>
    <p:extLst>
      <p:ext uri="{BB962C8B-B14F-4D97-AF65-F5344CB8AC3E}">
        <p14:creationId xmlns:p14="http://schemas.microsoft.com/office/powerpoint/2010/main" val="14776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B1EBE0-9E46-D2D5-0DF6-2A72564A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2" y="128187"/>
            <a:ext cx="11870109" cy="999858"/>
          </a:xfrm>
        </p:spPr>
        <p:txBody>
          <a:bodyPr anchor="b">
            <a:normAutofit/>
          </a:bodyPr>
          <a:lstStyle/>
          <a:p>
            <a:r>
              <a:rPr kumimoji="1" lang="en-AU" altLang="ko-Kore-AU" sz="4000" b="1" dirty="0">
                <a:latin typeface="Century Gothic" panose="020B0502020202020204" pitchFamily="34" charset="0"/>
              </a:rPr>
              <a:t>EDA – Admission/Discharge</a:t>
            </a:r>
            <a:endParaRPr kumimoji="1" lang="ko-Kore-AU" alt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C2182-F16B-75DA-2A6C-3090C045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2" y="1801012"/>
            <a:ext cx="3414020" cy="358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4A69BA-AD57-C72E-2EB3-388D4815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24" y="1801012"/>
            <a:ext cx="3414020" cy="358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6ED2A39-88A3-1659-871E-437A707D63ED}"/>
              </a:ext>
            </a:extLst>
          </p:cNvPr>
          <p:cNvSpPr/>
          <p:nvPr/>
        </p:nvSpPr>
        <p:spPr>
          <a:xfrm>
            <a:off x="7527237" y="2454245"/>
            <a:ext cx="4358670" cy="228321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40771-8CC1-FAEC-37E7-DE3D9513CD69}"/>
              </a:ext>
            </a:extLst>
          </p:cNvPr>
          <p:cNvSpPr txBox="1"/>
          <p:nvPr/>
        </p:nvSpPr>
        <p:spPr>
          <a:xfrm>
            <a:off x="7609350" y="2551837"/>
            <a:ext cx="4276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Around </a:t>
            </a:r>
            <a:r>
              <a:rPr lang="en-AU" altLang="ko-Kore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70%</a:t>
            </a: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 the patients came to the hospital as an </a:t>
            </a:r>
            <a:r>
              <a:rPr lang="en-AU" altLang="ko-Kore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emergency</a:t>
            </a: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admission.</a:t>
            </a:r>
          </a:p>
          <a:p>
            <a:pPr algn="l"/>
            <a:endParaRPr lang="en-AU" altLang="ko-Kore-AU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/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Around </a:t>
            </a:r>
            <a:r>
              <a:rPr lang="en-AU" altLang="ko-Kore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20%</a:t>
            </a: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 the patients left the hospital in a </a:t>
            </a:r>
            <a:r>
              <a:rPr lang="en-AU" altLang="ko-Kore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serious condition </a:t>
            </a:r>
            <a:r>
              <a:rPr lang="en-AU" altLang="ko-Kore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(either deceased or long-term hospitalisation of more than 25 days).</a:t>
            </a:r>
          </a:p>
        </p:txBody>
      </p:sp>
    </p:spTree>
    <p:extLst>
      <p:ext uri="{BB962C8B-B14F-4D97-AF65-F5344CB8AC3E}">
        <p14:creationId xmlns:p14="http://schemas.microsoft.com/office/powerpoint/2010/main" val="405640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5662</TotalTime>
  <Words>1380</Words>
  <Application>Microsoft Macintosh PowerPoint</Application>
  <PresentationFormat>와이드스크린</PresentationFormat>
  <Paragraphs>183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Helvetica Neue</vt:lpstr>
      <vt:lpstr>Roboto</vt:lpstr>
      <vt:lpstr>Office 테마</vt:lpstr>
      <vt:lpstr>Predicting Prognosis Based on Patient History Using Machine Learning</vt:lpstr>
      <vt:lpstr>Motive – Why Are We Doing This?</vt:lpstr>
      <vt:lpstr>Key Statistics on IH</vt:lpstr>
      <vt:lpstr>Objective</vt:lpstr>
      <vt:lpstr>How Will We Do This?</vt:lpstr>
      <vt:lpstr>Finding a Dataset </vt:lpstr>
      <vt:lpstr>Pre-Processing the Data</vt:lpstr>
      <vt:lpstr>EDA– Patient Information</vt:lpstr>
      <vt:lpstr>EDA – Admission/Discharge</vt:lpstr>
      <vt:lpstr>EDA - Correlations</vt:lpstr>
      <vt:lpstr>Machine Learning</vt:lpstr>
      <vt:lpstr>ML – Training Scores</vt:lpstr>
      <vt:lpstr>ML – Validation Scores</vt:lpstr>
      <vt:lpstr>ML – Validation Scores</vt:lpstr>
      <vt:lpstr>ML – Optimisation &amp; Final Prediction</vt:lpstr>
      <vt:lpstr>Conclusion &amp; Recommendations</vt:lpstr>
      <vt:lpstr>Final Note To Consider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Chang-Joon Lee</dc:creator>
  <cp:lastModifiedBy>Chang-Joon Lee</cp:lastModifiedBy>
  <cp:revision>44</cp:revision>
  <dcterms:created xsi:type="dcterms:W3CDTF">2022-09-15T05:27:55Z</dcterms:created>
  <dcterms:modified xsi:type="dcterms:W3CDTF">2022-09-19T03:54:59Z</dcterms:modified>
</cp:coreProperties>
</file>