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  <p:sldMasterId id="2147483662" r:id="rId4"/>
  </p:sldMasterIdLst>
  <p:notesMasterIdLst>
    <p:notesMasterId r:id="rId6"/>
  </p:notesMasterIdLst>
  <p:handoutMasterIdLst>
    <p:handoutMasterId r:id="rId38"/>
  </p:handoutMasterIdLst>
  <p:sldIdLst>
    <p:sldId id="680" r:id="rId5"/>
    <p:sldId id="684" r:id="rId7"/>
    <p:sldId id="685" r:id="rId8"/>
    <p:sldId id="725" r:id="rId9"/>
    <p:sldId id="726" r:id="rId10"/>
    <p:sldId id="313" r:id="rId11"/>
    <p:sldId id="716" r:id="rId12"/>
    <p:sldId id="717" r:id="rId13"/>
    <p:sldId id="718" r:id="rId14"/>
    <p:sldId id="719" r:id="rId15"/>
    <p:sldId id="720" r:id="rId16"/>
    <p:sldId id="721" r:id="rId17"/>
    <p:sldId id="722" r:id="rId18"/>
    <p:sldId id="723" r:id="rId19"/>
    <p:sldId id="724" r:id="rId20"/>
    <p:sldId id="314" r:id="rId21"/>
    <p:sldId id="388" r:id="rId22"/>
    <p:sldId id="750" r:id="rId23"/>
    <p:sldId id="712" r:id="rId24"/>
    <p:sldId id="751" r:id="rId25"/>
    <p:sldId id="763" r:id="rId26"/>
    <p:sldId id="315" r:id="rId27"/>
    <p:sldId id="713" r:id="rId28"/>
    <p:sldId id="729" r:id="rId29"/>
    <p:sldId id="317" r:id="rId30"/>
    <p:sldId id="393" r:id="rId31"/>
    <p:sldId id="727" r:id="rId32"/>
    <p:sldId id="316" r:id="rId33"/>
    <p:sldId id="715" r:id="rId34"/>
    <p:sldId id="728" r:id="rId35"/>
    <p:sldId id="714" r:id="rId36"/>
    <p:sldId id="774" r:id="rId37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飞扬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385974"/>
    <a:srgbClr val="FFFFFF"/>
    <a:srgbClr val="37DEFF"/>
    <a:srgbClr val="00AFD2"/>
    <a:srgbClr val="E6E6E6"/>
    <a:srgbClr val="FF5B5B"/>
    <a:srgbClr val="D00000"/>
    <a:srgbClr val="FFABAB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>
        <p:scale>
          <a:sx n="75" d="100"/>
          <a:sy n="75" d="100"/>
        </p:scale>
        <p:origin x="2592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2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3" Type="http://schemas.openxmlformats.org/officeDocument/2006/relationships/tags" Target="tags/tag22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3" Type="http://schemas.openxmlformats.org/officeDocument/2006/relationships/image" Target="../media/image34.wmf"/><Relationship Id="rId12" Type="http://schemas.openxmlformats.org/officeDocument/2006/relationships/image" Target="../media/image33.wmf"/><Relationship Id="rId11" Type="http://schemas.openxmlformats.org/officeDocument/2006/relationships/image" Target="../media/image32.wmf"/><Relationship Id="rId10" Type="http://schemas.openxmlformats.org/officeDocument/2006/relationships/image" Target="../media/image31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E8A09-F0BA-448F-AD18-C7BB108A62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B1C70-9651-4455-B209-9DB5F3F4FE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计算情报学会，通信学会，计算机学会，控制系统学会，工业应用学会，工业电子学会，仪器与测量学会，电力电子学会，电力与能源学会，信号处理学会的联合出版物。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讲术语，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负荷消费建模，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概率质量函数，</a:t>
            </a:r>
            <a:r>
              <a:rPr lang="en-US" altLang="zh-CN" dirty="0">
                <a:sym typeface="+mn-ea"/>
              </a:rPr>
              <a:t>PMF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超状态</a:t>
            </a:r>
            <a:r>
              <a:rPr lang="en-US" altLang="zh-CN" dirty="0">
                <a:sym typeface="+mn-ea"/>
              </a:rPr>
              <a:t>HMM</a:t>
            </a:r>
            <a:r>
              <a:rPr lang="zh-CN" altLang="en-US" dirty="0">
                <a:sym typeface="+mn-ea"/>
              </a:rPr>
              <a:t>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稀疏维特比算法，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负荷消费估计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基本的维特比算法随着超状态的增加，耗时迅速增加，在超状态为</a:t>
            </a:r>
            <a:r>
              <a:rPr lang="en-US" altLang="zh-CN"/>
              <a:t>1</a:t>
            </a:r>
            <a:r>
              <a:rPr lang="zh-CN" altLang="en-US"/>
              <a:t>万的级别时候，时间达到</a:t>
            </a:r>
            <a:r>
              <a:rPr lang="en-US" altLang="zh-CN"/>
              <a:t>1000</a:t>
            </a:r>
            <a:r>
              <a:rPr lang="zh-CN" altLang="en-US"/>
              <a:t>秒；</a:t>
            </a:r>
            <a:endParaRPr lang="zh-CN" altLang="en-US"/>
          </a:p>
          <a:p>
            <a:r>
              <a:rPr lang="zh-CN" altLang="en-US"/>
              <a:t>稀疏维特比算法一直维持在</a:t>
            </a:r>
            <a:r>
              <a:rPr lang="en-US" altLang="zh-CN"/>
              <a:t>10ms</a:t>
            </a:r>
            <a:r>
              <a:rPr lang="zh-CN" altLang="en-US"/>
              <a:t>附近；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228600" indent="-228600">
              <a:buAutoNum type="arabicPeriod"/>
            </a:pPr>
            <a:r>
              <a:rPr lang="zh-CN" altLang="en-US"/>
              <a:t>对采样频率和测量类型不可知；</a:t>
            </a:r>
            <a:endParaRPr lang="zh-CN" altLang="en-US"/>
          </a:p>
          <a:p>
            <a:pPr marL="228600" indent="-228600">
              <a:buAutoNum type="arabicPeriod"/>
            </a:pPr>
            <a:r>
              <a:rPr lang="zh-CN" altLang="en-US"/>
              <a:t>负荷状态分类和消费估计的精度高；</a:t>
            </a:r>
            <a:endParaRPr lang="zh-CN" altLang="en-US"/>
          </a:p>
          <a:p>
            <a:pPr marL="228600" indent="-228600">
              <a:buAutoNum type="arabicPeriod"/>
            </a:pPr>
            <a:r>
              <a:rPr lang="zh-CN" altLang="en-US"/>
              <a:t>可以进行复杂多状态的电力标签分类；</a:t>
            </a:r>
            <a:endParaRPr lang="zh-CN" altLang="en-US"/>
          </a:p>
          <a:p>
            <a:pPr marL="228600" indent="-228600">
              <a:buAutoNum type="arabicPeriod"/>
            </a:pPr>
            <a:r>
              <a:rPr lang="zh-CN" altLang="en-US"/>
              <a:t>是第一个保留了设备以来的马尔科夫模型的解决方案；</a:t>
            </a:r>
            <a:endParaRPr lang="zh-CN" altLang="en-US"/>
          </a:p>
          <a:p>
            <a:pPr marL="228600" indent="-228600">
              <a:buAutoNum type="arabicPeriod"/>
            </a:pPr>
            <a:r>
              <a:rPr lang="zh-CN" altLang="en-US"/>
              <a:t>计算有效性准确推理。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电器层面的建模的重要性</a:t>
            </a:r>
            <a:endParaRPr lang="zh-CN" altLang="en-US"/>
          </a:p>
          <a:p>
            <a:r>
              <a:rPr lang="en-US" altLang="zh-CN"/>
              <a:t>NILM</a:t>
            </a:r>
            <a:r>
              <a:rPr lang="zh-CN" altLang="en-US"/>
              <a:t>签名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讲术语，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负荷消费建模，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概率质量函数，</a:t>
            </a:r>
            <a:r>
              <a:rPr lang="en-US" altLang="zh-CN" dirty="0">
                <a:sym typeface="+mn-ea"/>
              </a:rPr>
              <a:t>PMF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超状态</a:t>
            </a:r>
            <a:r>
              <a:rPr lang="en-US" altLang="zh-CN" dirty="0">
                <a:sym typeface="+mn-ea"/>
              </a:rPr>
              <a:t>HMM</a:t>
            </a:r>
            <a:r>
              <a:rPr lang="zh-CN" altLang="en-US" dirty="0">
                <a:sym typeface="+mn-ea"/>
              </a:rPr>
              <a:t>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稀疏维特比算法，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负荷消费估计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讲术语，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负荷消费建模，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概率质量函数，</a:t>
            </a:r>
            <a:r>
              <a:rPr lang="en-US" altLang="zh-CN" dirty="0">
                <a:sym typeface="+mn-ea"/>
              </a:rPr>
              <a:t>PMF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超状态</a:t>
            </a:r>
            <a:r>
              <a:rPr lang="en-US" altLang="zh-CN" dirty="0">
                <a:sym typeface="+mn-ea"/>
              </a:rPr>
              <a:t>HMM</a:t>
            </a:r>
            <a:r>
              <a:rPr lang="zh-CN" altLang="en-US" dirty="0">
                <a:sym typeface="+mn-ea"/>
              </a:rPr>
              <a:t>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稀疏维特比算法，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负荷消费估计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讲术语，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负荷消费建模，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概率质量函数，</a:t>
            </a:r>
            <a:r>
              <a:rPr lang="en-US" altLang="zh-CN" dirty="0">
                <a:sym typeface="+mn-ea"/>
              </a:rPr>
              <a:t>PMF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超状态</a:t>
            </a:r>
            <a:r>
              <a:rPr lang="en-US" altLang="zh-CN" dirty="0">
                <a:sym typeface="+mn-ea"/>
              </a:rPr>
              <a:t>HMM</a:t>
            </a:r>
            <a:r>
              <a:rPr lang="zh-CN" altLang="en-US" dirty="0">
                <a:sym typeface="+mn-ea"/>
              </a:rPr>
              <a:t>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稀疏维特比算法，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负荷消费估计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讲术语，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负荷消费建模，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概率质量函数，</a:t>
            </a:r>
            <a:r>
              <a:rPr lang="en-US" altLang="zh-CN" dirty="0">
                <a:sym typeface="+mn-ea"/>
              </a:rPr>
              <a:t>PMF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超状态</a:t>
            </a:r>
            <a:r>
              <a:rPr lang="en-US" altLang="zh-CN" dirty="0">
                <a:sym typeface="+mn-ea"/>
              </a:rPr>
              <a:t>HMM</a:t>
            </a:r>
            <a:r>
              <a:rPr lang="zh-CN" altLang="en-US" dirty="0">
                <a:sym typeface="+mn-ea"/>
              </a:rPr>
              <a:t>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稀疏维特比算法，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负荷消费估计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2" name="矩形 1153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>
              <a:fillRect l="-13959" r="-19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62000" y="3934826"/>
            <a:ext cx="4475974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1145771"/>
            <a:ext cx="4755356" cy="2534587"/>
          </a:xfrm>
        </p:spPr>
        <p:txBody>
          <a:bodyPr anchor="b" anchorCtr="0">
            <a:normAutofit/>
          </a:bodyPr>
          <a:lstStyle>
            <a:lvl1pPr algn="l">
              <a:defRPr sz="3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2444" y="5091707"/>
            <a:ext cx="475535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2444" y="5387978"/>
            <a:ext cx="475535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4825" y="1135064"/>
            <a:ext cx="813434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04825" y="3441300"/>
            <a:ext cx="813434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3145029"/>
            <a:ext cx="813434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504825" y="3755688"/>
            <a:ext cx="8135541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 userDrawn="1"/>
        </p:nvSpPr>
        <p:spPr>
          <a:xfrm flipH="1">
            <a:off x="502444" y="738666"/>
            <a:ext cx="864761" cy="391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LOGO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-56"/>
          <a:stretch>
            <a:fillRect/>
          </a:stretch>
        </p:blipFill>
        <p:spPr>
          <a:xfrm flipH="1">
            <a:off x="1843087" y="-12299"/>
            <a:ext cx="7300913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2223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03238" y="2742158"/>
            <a:ext cx="5891633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03238" y="2043567"/>
            <a:ext cx="5891633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4505466"/>
            <a:ext cx="589163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4801737"/>
            <a:ext cx="589163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4" b="22874"/>
          <a:stretch>
            <a:fillRect/>
          </a:stretch>
        </p:blipFill>
        <p:spPr>
          <a:xfrm>
            <a:off x="889" y="2317688"/>
            <a:ext cx="9142223" cy="454031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59576" y="2317688"/>
            <a:ext cx="4064389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660413" y="3213040"/>
            <a:ext cx="4064389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2"/>
            <a:ext cx="8137922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2218608" y="2107347"/>
            <a:ext cx="4069557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2218608" y="4413581"/>
            <a:ext cx="4069557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218609" y="4117312"/>
            <a:ext cx="4069557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 345"/>
          <p:cNvSpPr/>
          <p:nvPr userDrawn="1"/>
        </p:nvSpPr>
        <p:spPr>
          <a:xfrm>
            <a:off x="2743200" y="0"/>
            <a:ext cx="6400800" cy="6866302"/>
          </a:xfrm>
          <a:prstGeom prst="rect">
            <a:avLst/>
          </a:prstGeom>
          <a:blipFill>
            <a:blip r:embed="rId2"/>
            <a:srcRect/>
            <a:stretch>
              <a:fillRect l="-22141" r="-685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325990" y="3258056"/>
            <a:ext cx="3245173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326827" y="4153407"/>
            <a:ext cx="3245173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矩形 347"/>
          <p:cNvSpPr/>
          <p:nvPr userDrawn="1"/>
        </p:nvSpPr>
        <p:spPr>
          <a:xfrm flipH="1" flipV="1">
            <a:off x="0" y="1"/>
            <a:ext cx="9144000" cy="6857999"/>
          </a:xfrm>
          <a:prstGeom prst="rect">
            <a:avLst/>
          </a:prstGeom>
          <a:blipFill>
            <a:blip r:embed="rId2"/>
            <a:srcRect/>
            <a:stretch>
              <a:fillRect l="-12917" r="-2041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746172" y="1318986"/>
            <a:ext cx="3894194" cy="265740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746172" y="4802752"/>
            <a:ext cx="389419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46173" y="4506481"/>
            <a:ext cx="389419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-56"/>
          <a:stretch>
            <a:fillRect/>
          </a:stretch>
        </p:blipFill>
        <p:spPr>
          <a:xfrm>
            <a:off x="0" y="0"/>
            <a:ext cx="7300913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13755" y="1828892"/>
            <a:ext cx="811649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13755" y="1130301"/>
            <a:ext cx="8116491" cy="698591"/>
          </a:xfrm>
        </p:spPr>
        <p:txBody>
          <a:bodyPr anchor="ctr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3755" y="5544734"/>
            <a:ext cx="81343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3755" y="5841005"/>
            <a:ext cx="81343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72000" y="2707070"/>
            <a:ext cx="4064389" cy="895350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72837" y="3602421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233962" y="1362130"/>
            <a:ext cx="4256556" cy="4259865"/>
            <a:chOff x="3379788" y="717550"/>
            <a:chExt cx="5435600" cy="5422900"/>
          </a:xfrm>
        </p:grpSpPr>
        <p:sp>
          <p:nvSpPr>
            <p:cNvPr id="5" name="Freeform 5"/>
            <p:cNvSpPr/>
            <p:nvPr userDrawn="1"/>
          </p:nvSpPr>
          <p:spPr bwMode="auto">
            <a:xfrm>
              <a:off x="3408363" y="917575"/>
              <a:ext cx="5378450" cy="5022850"/>
            </a:xfrm>
            <a:custGeom>
              <a:avLst/>
              <a:gdLst>
                <a:gd name="T0" fmla="*/ 1688 w 1688"/>
                <a:gd name="T1" fmla="*/ 789 h 1578"/>
                <a:gd name="T2" fmla="*/ 1298 w 1688"/>
                <a:gd name="T3" fmla="*/ 1051 h 1578"/>
                <a:gd name="T4" fmla="*/ 1266 w 1688"/>
                <a:gd name="T5" fmla="*/ 1520 h 1578"/>
                <a:gd name="T6" fmla="*/ 844 w 1688"/>
                <a:gd name="T7" fmla="*/ 1313 h 1578"/>
                <a:gd name="T8" fmla="*/ 422 w 1688"/>
                <a:gd name="T9" fmla="*/ 1520 h 1578"/>
                <a:gd name="T10" fmla="*/ 390 w 1688"/>
                <a:gd name="T11" fmla="*/ 1051 h 1578"/>
                <a:gd name="T12" fmla="*/ 0 w 1688"/>
                <a:gd name="T13" fmla="*/ 789 h 1578"/>
                <a:gd name="T14" fmla="*/ 390 w 1688"/>
                <a:gd name="T15" fmla="*/ 527 h 1578"/>
                <a:gd name="T16" fmla="*/ 422 w 1688"/>
                <a:gd name="T17" fmla="*/ 58 h 1578"/>
                <a:gd name="T18" fmla="*/ 844 w 1688"/>
                <a:gd name="T19" fmla="*/ 265 h 1578"/>
                <a:gd name="T20" fmla="*/ 1266 w 1688"/>
                <a:gd name="T21" fmla="*/ 58 h 1578"/>
                <a:gd name="T22" fmla="*/ 1298 w 1688"/>
                <a:gd name="T23" fmla="*/ 527 h 1578"/>
                <a:gd name="T24" fmla="*/ 1688 w 1688"/>
                <a:gd name="T25" fmla="*/ 789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8" h="1578">
                  <a:moveTo>
                    <a:pt x="1688" y="789"/>
                  </a:moveTo>
                  <a:cubicBezTo>
                    <a:pt x="1688" y="914"/>
                    <a:pt x="1356" y="950"/>
                    <a:pt x="1298" y="1051"/>
                  </a:cubicBezTo>
                  <a:cubicBezTo>
                    <a:pt x="1238" y="1155"/>
                    <a:pt x="1370" y="1460"/>
                    <a:pt x="1266" y="1520"/>
                  </a:cubicBezTo>
                  <a:cubicBezTo>
                    <a:pt x="1166" y="1578"/>
                    <a:pt x="969" y="1313"/>
                    <a:pt x="844" y="1313"/>
                  </a:cubicBezTo>
                  <a:cubicBezTo>
                    <a:pt x="719" y="1313"/>
                    <a:pt x="522" y="1578"/>
                    <a:pt x="422" y="1520"/>
                  </a:cubicBezTo>
                  <a:cubicBezTo>
                    <a:pt x="318" y="1460"/>
                    <a:pt x="450" y="1155"/>
                    <a:pt x="390" y="1051"/>
                  </a:cubicBezTo>
                  <a:cubicBezTo>
                    <a:pt x="332" y="950"/>
                    <a:pt x="0" y="914"/>
                    <a:pt x="0" y="789"/>
                  </a:cubicBezTo>
                  <a:cubicBezTo>
                    <a:pt x="0" y="664"/>
                    <a:pt x="332" y="628"/>
                    <a:pt x="390" y="527"/>
                  </a:cubicBezTo>
                  <a:cubicBezTo>
                    <a:pt x="450" y="423"/>
                    <a:pt x="318" y="118"/>
                    <a:pt x="422" y="58"/>
                  </a:cubicBezTo>
                  <a:cubicBezTo>
                    <a:pt x="522" y="0"/>
                    <a:pt x="719" y="265"/>
                    <a:pt x="844" y="265"/>
                  </a:cubicBezTo>
                  <a:cubicBezTo>
                    <a:pt x="969" y="265"/>
                    <a:pt x="1166" y="0"/>
                    <a:pt x="1266" y="58"/>
                  </a:cubicBezTo>
                  <a:cubicBezTo>
                    <a:pt x="1370" y="118"/>
                    <a:pt x="1238" y="423"/>
                    <a:pt x="1298" y="527"/>
                  </a:cubicBezTo>
                  <a:cubicBezTo>
                    <a:pt x="1356" y="628"/>
                    <a:pt x="1688" y="664"/>
                    <a:pt x="1688" y="7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" name="Freeform 6"/>
            <p:cNvSpPr/>
            <p:nvPr userDrawn="1"/>
          </p:nvSpPr>
          <p:spPr bwMode="auto">
            <a:xfrm>
              <a:off x="3392488" y="866775"/>
              <a:ext cx="5410200" cy="5124450"/>
            </a:xfrm>
            <a:custGeom>
              <a:avLst/>
              <a:gdLst>
                <a:gd name="T0" fmla="*/ 1692 w 1698"/>
                <a:gd name="T1" fmla="*/ 761 h 1610"/>
                <a:gd name="T2" fmla="*/ 1316 w 1698"/>
                <a:gd name="T3" fmla="*/ 1043 h 1610"/>
                <a:gd name="T4" fmla="*/ 1309 w 1698"/>
                <a:gd name="T5" fmla="*/ 1513 h 1610"/>
                <a:gd name="T6" fmla="*/ 876 w 1698"/>
                <a:gd name="T7" fmla="*/ 1328 h 1610"/>
                <a:gd name="T8" fmla="*/ 466 w 1698"/>
                <a:gd name="T9" fmla="*/ 1557 h 1610"/>
                <a:gd name="T10" fmla="*/ 409 w 1698"/>
                <a:gd name="T11" fmla="*/ 1090 h 1610"/>
                <a:gd name="T12" fmla="*/ 6 w 1698"/>
                <a:gd name="T13" fmla="*/ 849 h 1610"/>
                <a:gd name="T14" fmla="*/ 382 w 1698"/>
                <a:gd name="T15" fmla="*/ 567 h 1610"/>
                <a:gd name="T16" fmla="*/ 389 w 1698"/>
                <a:gd name="T17" fmla="*/ 97 h 1610"/>
                <a:gd name="T18" fmla="*/ 822 w 1698"/>
                <a:gd name="T19" fmla="*/ 282 h 1610"/>
                <a:gd name="T20" fmla="*/ 1232 w 1698"/>
                <a:gd name="T21" fmla="*/ 53 h 1610"/>
                <a:gd name="T22" fmla="*/ 1289 w 1698"/>
                <a:gd name="T23" fmla="*/ 520 h 1610"/>
                <a:gd name="T24" fmla="*/ 1692 w 1698"/>
                <a:gd name="T25" fmla="*/ 76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8" h="1610">
                  <a:moveTo>
                    <a:pt x="1692" y="761"/>
                  </a:moveTo>
                  <a:cubicBezTo>
                    <a:pt x="1698" y="885"/>
                    <a:pt x="1369" y="939"/>
                    <a:pt x="1316" y="1043"/>
                  </a:cubicBezTo>
                  <a:cubicBezTo>
                    <a:pt x="1262" y="1150"/>
                    <a:pt x="1409" y="1447"/>
                    <a:pt x="1309" y="1513"/>
                  </a:cubicBezTo>
                  <a:cubicBezTo>
                    <a:pt x="1211" y="1576"/>
                    <a:pt x="1001" y="1322"/>
                    <a:pt x="876" y="1328"/>
                  </a:cubicBezTo>
                  <a:cubicBezTo>
                    <a:pt x="752" y="1335"/>
                    <a:pt x="569" y="1610"/>
                    <a:pt x="466" y="1557"/>
                  </a:cubicBezTo>
                  <a:cubicBezTo>
                    <a:pt x="359" y="1503"/>
                    <a:pt x="475" y="1191"/>
                    <a:pt x="409" y="1090"/>
                  </a:cubicBezTo>
                  <a:cubicBezTo>
                    <a:pt x="346" y="993"/>
                    <a:pt x="13" y="974"/>
                    <a:pt x="6" y="849"/>
                  </a:cubicBezTo>
                  <a:cubicBezTo>
                    <a:pt x="0" y="725"/>
                    <a:pt x="329" y="671"/>
                    <a:pt x="382" y="567"/>
                  </a:cubicBezTo>
                  <a:cubicBezTo>
                    <a:pt x="436" y="460"/>
                    <a:pt x="289" y="163"/>
                    <a:pt x="389" y="97"/>
                  </a:cubicBezTo>
                  <a:cubicBezTo>
                    <a:pt x="487" y="34"/>
                    <a:pt x="697" y="288"/>
                    <a:pt x="822" y="282"/>
                  </a:cubicBezTo>
                  <a:cubicBezTo>
                    <a:pt x="946" y="275"/>
                    <a:pt x="1129" y="0"/>
                    <a:pt x="1232" y="53"/>
                  </a:cubicBezTo>
                  <a:cubicBezTo>
                    <a:pt x="1339" y="107"/>
                    <a:pt x="1223" y="419"/>
                    <a:pt x="1289" y="520"/>
                  </a:cubicBezTo>
                  <a:cubicBezTo>
                    <a:pt x="1352" y="617"/>
                    <a:pt x="1685" y="636"/>
                    <a:pt x="1692" y="761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3382963" y="825500"/>
              <a:ext cx="5429250" cy="5207000"/>
            </a:xfrm>
            <a:custGeom>
              <a:avLst/>
              <a:gdLst>
                <a:gd name="T0" fmla="*/ 1691 w 1704"/>
                <a:gd name="T1" fmla="*/ 730 h 1636"/>
                <a:gd name="T2" fmla="*/ 1331 w 1704"/>
                <a:gd name="T3" fmla="*/ 1031 h 1636"/>
                <a:gd name="T4" fmla="*/ 1348 w 1704"/>
                <a:gd name="T5" fmla="*/ 1501 h 1636"/>
                <a:gd name="T6" fmla="*/ 907 w 1704"/>
                <a:gd name="T7" fmla="*/ 1339 h 1636"/>
                <a:gd name="T8" fmla="*/ 509 w 1704"/>
                <a:gd name="T9" fmla="*/ 1589 h 1636"/>
                <a:gd name="T10" fmla="*/ 428 w 1704"/>
                <a:gd name="T11" fmla="*/ 1126 h 1636"/>
                <a:gd name="T12" fmla="*/ 13 w 1704"/>
                <a:gd name="T13" fmla="*/ 906 h 1636"/>
                <a:gd name="T14" fmla="*/ 373 w 1704"/>
                <a:gd name="T15" fmla="*/ 605 h 1636"/>
                <a:gd name="T16" fmla="*/ 356 w 1704"/>
                <a:gd name="T17" fmla="*/ 135 h 1636"/>
                <a:gd name="T18" fmla="*/ 797 w 1704"/>
                <a:gd name="T19" fmla="*/ 297 h 1636"/>
                <a:gd name="T20" fmla="*/ 1195 w 1704"/>
                <a:gd name="T21" fmla="*/ 47 h 1636"/>
                <a:gd name="T22" fmla="*/ 1276 w 1704"/>
                <a:gd name="T23" fmla="*/ 510 h 1636"/>
                <a:gd name="T24" fmla="*/ 1691 w 1704"/>
                <a:gd name="T25" fmla="*/ 73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4" h="1636">
                  <a:moveTo>
                    <a:pt x="1691" y="730"/>
                  </a:moveTo>
                  <a:cubicBezTo>
                    <a:pt x="1704" y="854"/>
                    <a:pt x="1378" y="925"/>
                    <a:pt x="1331" y="1031"/>
                  </a:cubicBezTo>
                  <a:cubicBezTo>
                    <a:pt x="1282" y="1141"/>
                    <a:pt x="1445" y="1430"/>
                    <a:pt x="1348" y="1501"/>
                  </a:cubicBezTo>
                  <a:cubicBezTo>
                    <a:pt x="1254" y="1569"/>
                    <a:pt x="1031" y="1326"/>
                    <a:pt x="907" y="1339"/>
                  </a:cubicBezTo>
                  <a:cubicBezTo>
                    <a:pt x="783" y="1352"/>
                    <a:pt x="615" y="1636"/>
                    <a:pt x="509" y="1589"/>
                  </a:cubicBezTo>
                  <a:cubicBezTo>
                    <a:pt x="399" y="1540"/>
                    <a:pt x="498" y="1223"/>
                    <a:pt x="428" y="1126"/>
                  </a:cubicBezTo>
                  <a:cubicBezTo>
                    <a:pt x="359" y="1032"/>
                    <a:pt x="26" y="1030"/>
                    <a:pt x="13" y="906"/>
                  </a:cubicBezTo>
                  <a:cubicBezTo>
                    <a:pt x="0" y="782"/>
                    <a:pt x="326" y="711"/>
                    <a:pt x="373" y="605"/>
                  </a:cubicBezTo>
                  <a:cubicBezTo>
                    <a:pt x="422" y="495"/>
                    <a:pt x="259" y="206"/>
                    <a:pt x="356" y="135"/>
                  </a:cubicBezTo>
                  <a:cubicBezTo>
                    <a:pt x="450" y="67"/>
                    <a:pt x="673" y="310"/>
                    <a:pt x="797" y="297"/>
                  </a:cubicBezTo>
                  <a:cubicBezTo>
                    <a:pt x="921" y="284"/>
                    <a:pt x="1089" y="0"/>
                    <a:pt x="1195" y="47"/>
                  </a:cubicBezTo>
                  <a:cubicBezTo>
                    <a:pt x="1305" y="96"/>
                    <a:pt x="1206" y="413"/>
                    <a:pt x="1276" y="510"/>
                  </a:cubicBezTo>
                  <a:cubicBezTo>
                    <a:pt x="1345" y="604"/>
                    <a:pt x="1678" y="606"/>
                    <a:pt x="1691" y="73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" name="Freeform 8"/>
            <p:cNvSpPr/>
            <p:nvPr userDrawn="1"/>
          </p:nvSpPr>
          <p:spPr bwMode="auto">
            <a:xfrm>
              <a:off x="3379788" y="787400"/>
              <a:ext cx="5435600" cy="5283200"/>
            </a:xfrm>
            <a:custGeom>
              <a:avLst/>
              <a:gdLst>
                <a:gd name="T0" fmla="*/ 1687 w 1706"/>
                <a:gd name="T1" fmla="*/ 698 h 1660"/>
                <a:gd name="T2" fmla="*/ 1342 w 1706"/>
                <a:gd name="T3" fmla="*/ 1018 h 1660"/>
                <a:gd name="T4" fmla="*/ 1384 w 1706"/>
                <a:gd name="T5" fmla="*/ 1486 h 1660"/>
                <a:gd name="T6" fmla="*/ 935 w 1706"/>
                <a:gd name="T7" fmla="*/ 1348 h 1660"/>
                <a:gd name="T8" fmla="*/ 550 w 1706"/>
                <a:gd name="T9" fmla="*/ 1618 h 1660"/>
                <a:gd name="T10" fmla="*/ 446 w 1706"/>
                <a:gd name="T11" fmla="*/ 1160 h 1660"/>
                <a:gd name="T12" fmla="*/ 19 w 1706"/>
                <a:gd name="T13" fmla="*/ 962 h 1660"/>
                <a:gd name="T14" fmla="*/ 364 w 1706"/>
                <a:gd name="T15" fmla="*/ 642 h 1660"/>
                <a:gd name="T16" fmla="*/ 322 w 1706"/>
                <a:gd name="T17" fmla="*/ 174 h 1660"/>
                <a:gd name="T18" fmla="*/ 771 w 1706"/>
                <a:gd name="T19" fmla="*/ 312 h 1660"/>
                <a:gd name="T20" fmla="*/ 1156 w 1706"/>
                <a:gd name="T21" fmla="*/ 42 h 1660"/>
                <a:gd name="T22" fmla="*/ 1260 w 1706"/>
                <a:gd name="T23" fmla="*/ 500 h 1660"/>
                <a:gd name="T24" fmla="*/ 1687 w 1706"/>
                <a:gd name="T25" fmla="*/ 69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6" h="1660">
                  <a:moveTo>
                    <a:pt x="1687" y="698"/>
                  </a:moveTo>
                  <a:cubicBezTo>
                    <a:pt x="1706" y="821"/>
                    <a:pt x="1384" y="909"/>
                    <a:pt x="1342" y="1018"/>
                  </a:cubicBezTo>
                  <a:cubicBezTo>
                    <a:pt x="1299" y="1130"/>
                    <a:pt x="1477" y="1410"/>
                    <a:pt x="1384" y="1486"/>
                  </a:cubicBezTo>
                  <a:cubicBezTo>
                    <a:pt x="1294" y="1559"/>
                    <a:pt x="1058" y="1328"/>
                    <a:pt x="935" y="1348"/>
                  </a:cubicBezTo>
                  <a:cubicBezTo>
                    <a:pt x="812" y="1367"/>
                    <a:pt x="659" y="1660"/>
                    <a:pt x="550" y="1618"/>
                  </a:cubicBezTo>
                  <a:cubicBezTo>
                    <a:pt x="438" y="1575"/>
                    <a:pt x="521" y="1253"/>
                    <a:pt x="446" y="1160"/>
                  </a:cubicBezTo>
                  <a:cubicBezTo>
                    <a:pt x="372" y="1069"/>
                    <a:pt x="39" y="1085"/>
                    <a:pt x="19" y="962"/>
                  </a:cubicBezTo>
                  <a:cubicBezTo>
                    <a:pt x="0" y="839"/>
                    <a:pt x="322" y="751"/>
                    <a:pt x="364" y="642"/>
                  </a:cubicBezTo>
                  <a:cubicBezTo>
                    <a:pt x="407" y="530"/>
                    <a:pt x="229" y="250"/>
                    <a:pt x="322" y="174"/>
                  </a:cubicBezTo>
                  <a:cubicBezTo>
                    <a:pt x="412" y="101"/>
                    <a:pt x="648" y="332"/>
                    <a:pt x="771" y="312"/>
                  </a:cubicBezTo>
                  <a:cubicBezTo>
                    <a:pt x="894" y="293"/>
                    <a:pt x="1047" y="0"/>
                    <a:pt x="1156" y="42"/>
                  </a:cubicBezTo>
                  <a:cubicBezTo>
                    <a:pt x="1268" y="85"/>
                    <a:pt x="1185" y="407"/>
                    <a:pt x="1260" y="500"/>
                  </a:cubicBezTo>
                  <a:cubicBezTo>
                    <a:pt x="1334" y="591"/>
                    <a:pt x="1667" y="575"/>
                    <a:pt x="1687" y="69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9"/>
            <p:cNvSpPr/>
            <p:nvPr userDrawn="1"/>
          </p:nvSpPr>
          <p:spPr bwMode="auto">
            <a:xfrm>
              <a:off x="3386138" y="758825"/>
              <a:ext cx="5422900" cy="5340350"/>
            </a:xfrm>
            <a:custGeom>
              <a:avLst/>
              <a:gdLst>
                <a:gd name="T0" fmla="*/ 1677 w 1702"/>
                <a:gd name="T1" fmla="*/ 664 h 1678"/>
                <a:gd name="T2" fmla="*/ 1350 w 1702"/>
                <a:gd name="T3" fmla="*/ 1001 h 1678"/>
                <a:gd name="T4" fmla="*/ 1416 w 1702"/>
                <a:gd name="T5" fmla="*/ 1466 h 1678"/>
                <a:gd name="T6" fmla="*/ 960 w 1702"/>
                <a:gd name="T7" fmla="*/ 1352 h 1678"/>
                <a:gd name="T8" fmla="*/ 590 w 1702"/>
                <a:gd name="T9" fmla="*/ 1642 h 1678"/>
                <a:gd name="T10" fmla="*/ 461 w 1702"/>
                <a:gd name="T11" fmla="*/ 1190 h 1678"/>
                <a:gd name="T12" fmla="*/ 25 w 1702"/>
                <a:gd name="T13" fmla="*/ 1014 h 1678"/>
                <a:gd name="T14" fmla="*/ 352 w 1702"/>
                <a:gd name="T15" fmla="*/ 677 h 1678"/>
                <a:gd name="T16" fmla="*/ 286 w 1702"/>
                <a:gd name="T17" fmla="*/ 212 h 1678"/>
                <a:gd name="T18" fmla="*/ 742 w 1702"/>
                <a:gd name="T19" fmla="*/ 326 h 1678"/>
                <a:gd name="T20" fmla="*/ 1112 w 1702"/>
                <a:gd name="T21" fmla="*/ 36 h 1678"/>
                <a:gd name="T22" fmla="*/ 1241 w 1702"/>
                <a:gd name="T23" fmla="*/ 488 h 1678"/>
                <a:gd name="T24" fmla="*/ 1677 w 1702"/>
                <a:gd name="T25" fmla="*/ 664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2" h="1678">
                  <a:moveTo>
                    <a:pt x="1677" y="664"/>
                  </a:moveTo>
                  <a:cubicBezTo>
                    <a:pt x="1702" y="785"/>
                    <a:pt x="1386" y="890"/>
                    <a:pt x="1350" y="1001"/>
                  </a:cubicBezTo>
                  <a:cubicBezTo>
                    <a:pt x="1312" y="1115"/>
                    <a:pt x="1505" y="1386"/>
                    <a:pt x="1416" y="1466"/>
                  </a:cubicBezTo>
                  <a:cubicBezTo>
                    <a:pt x="1330" y="1544"/>
                    <a:pt x="1082" y="1326"/>
                    <a:pt x="960" y="1352"/>
                  </a:cubicBezTo>
                  <a:cubicBezTo>
                    <a:pt x="838" y="1377"/>
                    <a:pt x="701" y="1678"/>
                    <a:pt x="590" y="1642"/>
                  </a:cubicBezTo>
                  <a:cubicBezTo>
                    <a:pt x="476" y="1605"/>
                    <a:pt x="542" y="1279"/>
                    <a:pt x="461" y="1190"/>
                  </a:cubicBezTo>
                  <a:cubicBezTo>
                    <a:pt x="384" y="1103"/>
                    <a:pt x="51" y="1136"/>
                    <a:pt x="25" y="1014"/>
                  </a:cubicBezTo>
                  <a:cubicBezTo>
                    <a:pt x="0" y="893"/>
                    <a:pt x="316" y="788"/>
                    <a:pt x="352" y="677"/>
                  </a:cubicBezTo>
                  <a:cubicBezTo>
                    <a:pt x="390" y="563"/>
                    <a:pt x="197" y="292"/>
                    <a:pt x="286" y="212"/>
                  </a:cubicBezTo>
                  <a:cubicBezTo>
                    <a:pt x="372" y="134"/>
                    <a:pt x="620" y="352"/>
                    <a:pt x="742" y="326"/>
                  </a:cubicBezTo>
                  <a:cubicBezTo>
                    <a:pt x="864" y="301"/>
                    <a:pt x="1001" y="0"/>
                    <a:pt x="1112" y="36"/>
                  </a:cubicBezTo>
                  <a:cubicBezTo>
                    <a:pt x="1226" y="73"/>
                    <a:pt x="1160" y="399"/>
                    <a:pt x="1241" y="488"/>
                  </a:cubicBezTo>
                  <a:cubicBezTo>
                    <a:pt x="1318" y="575"/>
                    <a:pt x="1651" y="542"/>
                    <a:pt x="1677" y="664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10"/>
            <p:cNvSpPr/>
            <p:nvPr userDrawn="1"/>
          </p:nvSpPr>
          <p:spPr bwMode="auto">
            <a:xfrm>
              <a:off x="3398838" y="736600"/>
              <a:ext cx="5397500" cy="5384800"/>
            </a:xfrm>
            <a:custGeom>
              <a:avLst/>
              <a:gdLst>
                <a:gd name="T0" fmla="*/ 1662 w 1694"/>
                <a:gd name="T1" fmla="*/ 628 h 1692"/>
                <a:gd name="T2" fmla="*/ 1353 w 1694"/>
                <a:gd name="T3" fmla="*/ 981 h 1692"/>
                <a:gd name="T4" fmla="*/ 1444 w 1694"/>
                <a:gd name="T5" fmla="*/ 1443 h 1692"/>
                <a:gd name="T6" fmla="*/ 983 w 1694"/>
                <a:gd name="T7" fmla="*/ 1352 h 1692"/>
                <a:gd name="T8" fmla="*/ 628 w 1694"/>
                <a:gd name="T9" fmla="*/ 1661 h 1692"/>
                <a:gd name="T10" fmla="*/ 476 w 1694"/>
                <a:gd name="T11" fmla="*/ 1216 h 1692"/>
                <a:gd name="T12" fmla="*/ 32 w 1694"/>
                <a:gd name="T13" fmla="*/ 1064 h 1692"/>
                <a:gd name="T14" fmla="*/ 341 w 1694"/>
                <a:gd name="T15" fmla="*/ 711 h 1692"/>
                <a:gd name="T16" fmla="*/ 250 w 1694"/>
                <a:gd name="T17" fmla="*/ 249 h 1692"/>
                <a:gd name="T18" fmla="*/ 711 w 1694"/>
                <a:gd name="T19" fmla="*/ 340 h 1692"/>
                <a:gd name="T20" fmla="*/ 1066 w 1694"/>
                <a:gd name="T21" fmla="*/ 31 h 1692"/>
                <a:gd name="T22" fmla="*/ 1218 w 1694"/>
                <a:gd name="T23" fmla="*/ 476 h 1692"/>
                <a:gd name="T24" fmla="*/ 1662 w 1694"/>
                <a:gd name="T25" fmla="*/ 628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4" h="1692">
                  <a:moveTo>
                    <a:pt x="1662" y="628"/>
                  </a:moveTo>
                  <a:cubicBezTo>
                    <a:pt x="1694" y="748"/>
                    <a:pt x="1383" y="869"/>
                    <a:pt x="1353" y="981"/>
                  </a:cubicBezTo>
                  <a:cubicBezTo>
                    <a:pt x="1322" y="1097"/>
                    <a:pt x="1529" y="1358"/>
                    <a:pt x="1444" y="1443"/>
                  </a:cubicBezTo>
                  <a:cubicBezTo>
                    <a:pt x="1362" y="1525"/>
                    <a:pt x="1103" y="1320"/>
                    <a:pt x="983" y="1352"/>
                  </a:cubicBezTo>
                  <a:cubicBezTo>
                    <a:pt x="862" y="1384"/>
                    <a:pt x="741" y="1692"/>
                    <a:pt x="628" y="1661"/>
                  </a:cubicBezTo>
                  <a:cubicBezTo>
                    <a:pt x="513" y="1630"/>
                    <a:pt x="561" y="1301"/>
                    <a:pt x="476" y="1216"/>
                  </a:cubicBezTo>
                  <a:cubicBezTo>
                    <a:pt x="394" y="1134"/>
                    <a:pt x="64" y="1185"/>
                    <a:pt x="32" y="1064"/>
                  </a:cubicBezTo>
                  <a:cubicBezTo>
                    <a:pt x="0" y="944"/>
                    <a:pt x="311" y="823"/>
                    <a:pt x="341" y="711"/>
                  </a:cubicBezTo>
                  <a:cubicBezTo>
                    <a:pt x="372" y="595"/>
                    <a:pt x="165" y="334"/>
                    <a:pt x="250" y="249"/>
                  </a:cubicBezTo>
                  <a:cubicBezTo>
                    <a:pt x="332" y="167"/>
                    <a:pt x="591" y="372"/>
                    <a:pt x="711" y="340"/>
                  </a:cubicBezTo>
                  <a:cubicBezTo>
                    <a:pt x="832" y="308"/>
                    <a:pt x="953" y="0"/>
                    <a:pt x="1066" y="31"/>
                  </a:cubicBezTo>
                  <a:cubicBezTo>
                    <a:pt x="1181" y="62"/>
                    <a:pt x="1133" y="391"/>
                    <a:pt x="1218" y="476"/>
                  </a:cubicBezTo>
                  <a:cubicBezTo>
                    <a:pt x="1300" y="558"/>
                    <a:pt x="1630" y="507"/>
                    <a:pt x="1662" y="62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3417888" y="723900"/>
              <a:ext cx="5359400" cy="5410200"/>
            </a:xfrm>
            <a:custGeom>
              <a:avLst/>
              <a:gdLst>
                <a:gd name="T0" fmla="*/ 1644 w 1682"/>
                <a:gd name="T1" fmla="*/ 589 h 1700"/>
                <a:gd name="T2" fmla="*/ 1354 w 1682"/>
                <a:gd name="T3" fmla="*/ 959 h 1700"/>
                <a:gd name="T4" fmla="*/ 1468 w 1682"/>
                <a:gd name="T5" fmla="*/ 1415 h 1700"/>
                <a:gd name="T6" fmla="*/ 1003 w 1682"/>
                <a:gd name="T7" fmla="*/ 1348 h 1700"/>
                <a:gd name="T8" fmla="*/ 665 w 1682"/>
                <a:gd name="T9" fmla="*/ 1676 h 1700"/>
                <a:gd name="T10" fmla="*/ 490 w 1682"/>
                <a:gd name="T11" fmla="*/ 1239 h 1700"/>
                <a:gd name="T12" fmla="*/ 38 w 1682"/>
                <a:gd name="T13" fmla="*/ 1111 h 1700"/>
                <a:gd name="T14" fmla="*/ 328 w 1682"/>
                <a:gd name="T15" fmla="*/ 741 h 1700"/>
                <a:gd name="T16" fmla="*/ 214 w 1682"/>
                <a:gd name="T17" fmla="*/ 285 h 1700"/>
                <a:gd name="T18" fmla="*/ 679 w 1682"/>
                <a:gd name="T19" fmla="*/ 352 h 1700"/>
                <a:gd name="T20" fmla="*/ 1017 w 1682"/>
                <a:gd name="T21" fmla="*/ 24 h 1700"/>
                <a:gd name="T22" fmla="*/ 1192 w 1682"/>
                <a:gd name="T23" fmla="*/ 461 h 1700"/>
                <a:gd name="T24" fmla="*/ 1644 w 1682"/>
                <a:gd name="T25" fmla="*/ 589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2" h="1700">
                  <a:moveTo>
                    <a:pt x="1644" y="589"/>
                  </a:moveTo>
                  <a:cubicBezTo>
                    <a:pt x="1682" y="708"/>
                    <a:pt x="1378" y="845"/>
                    <a:pt x="1354" y="959"/>
                  </a:cubicBezTo>
                  <a:cubicBezTo>
                    <a:pt x="1329" y="1076"/>
                    <a:pt x="1549" y="1326"/>
                    <a:pt x="1468" y="1415"/>
                  </a:cubicBezTo>
                  <a:cubicBezTo>
                    <a:pt x="1391" y="1501"/>
                    <a:pt x="1121" y="1310"/>
                    <a:pt x="1003" y="1348"/>
                  </a:cubicBezTo>
                  <a:cubicBezTo>
                    <a:pt x="884" y="1387"/>
                    <a:pt x="779" y="1700"/>
                    <a:pt x="665" y="1676"/>
                  </a:cubicBezTo>
                  <a:cubicBezTo>
                    <a:pt x="548" y="1651"/>
                    <a:pt x="579" y="1320"/>
                    <a:pt x="490" y="1239"/>
                  </a:cubicBezTo>
                  <a:cubicBezTo>
                    <a:pt x="404" y="1162"/>
                    <a:pt x="77" y="1229"/>
                    <a:pt x="38" y="1111"/>
                  </a:cubicBezTo>
                  <a:cubicBezTo>
                    <a:pt x="0" y="992"/>
                    <a:pt x="304" y="855"/>
                    <a:pt x="328" y="741"/>
                  </a:cubicBezTo>
                  <a:cubicBezTo>
                    <a:pt x="353" y="624"/>
                    <a:pt x="133" y="374"/>
                    <a:pt x="214" y="285"/>
                  </a:cubicBezTo>
                  <a:cubicBezTo>
                    <a:pt x="291" y="199"/>
                    <a:pt x="561" y="390"/>
                    <a:pt x="679" y="352"/>
                  </a:cubicBezTo>
                  <a:cubicBezTo>
                    <a:pt x="798" y="313"/>
                    <a:pt x="903" y="0"/>
                    <a:pt x="1017" y="24"/>
                  </a:cubicBezTo>
                  <a:cubicBezTo>
                    <a:pt x="1134" y="49"/>
                    <a:pt x="1103" y="380"/>
                    <a:pt x="1192" y="461"/>
                  </a:cubicBezTo>
                  <a:cubicBezTo>
                    <a:pt x="1278" y="538"/>
                    <a:pt x="1605" y="471"/>
                    <a:pt x="1644" y="5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12"/>
            <p:cNvSpPr/>
            <p:nvPr userDrawn="1"/>
          </p:nvSpPr>
          <p:spPr bwMode="auto">
            <a:xfrm>
              <a:off x="3443288" y="717550"/>
              <a:ext cx="5308600" cy="5422900"/>
            </a:xfrm>
            <a:custGeom>
              <a:avLst/>
              <a:gdLst>
                <a:gd name="T0" fmla="*/ 1621 w 1666"/>
                <a:gd name="T1" fmla="*/ 550 h 1704"/>
                <a:gd name="T2" fmla="*/ 1351 w 1666"/>
                <a:gd name="T3" fmla="*/ 934 h 1704"/>
                <a:gd name="T4" fmla="*/ 1489 w 1666"/>
                <a:gd name="T5" fmla="*/ 1383 h 1704"/>
                <a:gd name="T6" fmla="*/ 1021 w 1666"/>
                <a:gd name="T7" fmla="*/ 1341 h 1704"/>
                <a:gd name="T8" fmla="*/ 701 w 1666"/>
                <a:gd name="T9" fmla="*/ 1686 h 1704"/>
                <a:gd name="T10" fmla="*/ 503 w 1666"/>
                <a:gd name="T11" fmla="*/ 1259 h 1704"/>
                <a:gd name="T12" fmla="*/ 45 w 1666"/>
                <a:gd name="T13" fmla="*/ 1154 h 1704"/>
                <a:gd name="T14" fmla="*/ 315 w 1666"/>
                <a:gd name="T15" fmla="*/ 770 h 1704"/>
                <a:gd name="T16" fmla="*/ 177 w 1666"/>
                <a:gd name="T17" fmla="*/ 321 h 1704"/>
                <a:gd name="T18" fmla="*/ 645 w 1666"/>
                <a:gd name="T19" fmla="*/ 363 h 1704"/>
                <a:gd name="T20" fmla="*/ 965 w 1666"/>
                <a:gd name="T21" fmla="*/ 18 h 1704"/>
                <a:gd name="T22" fmla="*/ 1163 w 1666"/>
                <a:gd name="T23" fmla="*/ 445 h 1704"/>
                <a:gd name="T24" fmla="*/ 1621 w 1666"/>
                <a:gd name="T25" fmla="*/ 55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6" h="1704">
                  <a:moveTo>
                    <a:pt x="1621" y="550"/>
                  </a:moveTo>
                  <a:cubicBezTo>
                    <a:pt x="1666" y="666"/>
                    <a:pt x="1369" y="819"/>
                    <a:pt x="1351" y="934"/>
                  </a:cubicBezTo>
                  <a:cubicBezTo>
                    <a:pt x="1332" y="1052"/>
                    <a:pt x="1564" y="1290"/>
                    <a:pt x="1489" y="1383"/>
                  </a:cubicBezTo>
                  <a:cubicBezTo>
                    <a:pt x="1416" y="1474"/>
                    <a:pt x="1137" y="1297"/>
                    <a:pt x="1021" y="1341"/>
                  </a:cubicBezTo>
                  <a:cubicBezTo>
                    <a:pt x="904" y="1386"/>
                    <a:pt x="816" y="1704"/>
                    <a:pt x="701" y="1686"/>
                  </a:cubicBezTo>
                  <a:cubicBezTo>
                    <a:pt x="582" y="1667"/>
                    <a:pt x="596" y="1335"/>
                    <a:pt x="503" y="1259"/>
                  </a:cubicBezTo>
                  <a:cubicBezTo>
                    <a:pt x="413" y="1186"/>
                    <a:pt x="90" y="1271"/>
                    <a:pt x="45" y="1154"/>
                  </a:cubicBezTo>
                  <a:cubicBezTo>
                    <a:pt x="0" y="1038"/>
                    <a:pt x="297" y="885"/>
                    <a:pt x="315" y="770"/>
                  </a:cubicBezTo>
                  <a:cubicBezTo>
                    <a:pt x="334" y="652"/>
                    <a:pt x="102" y="414"/>
                    <a:pt x="177" y="321"/>
                  </a:cubicBezTo>
                  <a:cubicBezTo>
                    <a:pt x="250" y="230"/>
                    <a:pt x="529" y="407"/>
                    <a:pt x="645" y="363"/>
                  </a:cubicBezTo>
                  <a:cubicBezTo>
                    <a:pt x="762" y="318"/>
                    <a:pt x="850" y="0"/>
                    <a:pt x="965" y="18"/>
                  </a:cubicBezTo>
                  <a:cubicBezTo>
                    <a:pt x="1084" y="37"/>
                    <a:pt x="1070" y="369"/>
                    <a:pt x="1163" y="445"/>
                  </a:cubicBezTo>
                  <a:cubicBezTo>
                    <a:pt x="1253" y="518"/>
                    <a:pt x="1576" y="433"/>
                    <a:pt x="1621" y="55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13"/>
            <p:cNvSpPr/>
            <p:nvPr userDrawn="1"/>
          </p:nvSpPr>
          <p:spPr bwMode="auto">
            <a:xfrm>
              <a:off x="3478213" y="717550"/>
              <a:ext cx="5238750" cy="5422900"/>
            </a:xfrm>
            <a:custGeom>
              <a:avLst/>
              <a:gdLst>
                <a:gd name="T0" fmla="*/ 1593 w 1644"/>
                <a:gd name="T1" fmla="*/ 509 h 1704"/>
                <a:gd name="T2" fmla="*/ 1343 w 1644"/>
                <a:gd name="T3" fmla="*/ 907 h 1704"/>
                <a:gd name="T4" fmla="*/ 1505 w 1644"/>
                <a:gd name="T5" fmla="*/ 1348 h 1704"/>
                <a:gd name="T6" fmla="*/ 1035 w 1644"/>
                <a:gd name="T7" fmla="*/ 1331 h 1704"/>
                <a:gd name="T8" fmla="*/ 734 w 1644"/>
                <a:gd name="T9" fmla="*/ 1691 h 1704"/>
                <a:gd name="T10" fmla="*/ 514 w 1644"/>
                <a:gd name="T11" fmla="*/ 1276 h 1704"/>
                <a:gd name="T12" fmla="*/ 51 w 1644"/>
                <a:gd name="T13" fmla="*/ 1195 h 1704"/>
                <a:gd name="T14" fmla="*/ 301 w 1644"/>
                <a:gd name="T15" fmla="*/ 797 h 1704"/>
                <a:gd name="T16" fmla="*/ 139 w 1644"/>
                <a:gd name="T17" fmla="*/ 356 h 1704"/>
                <a:gd name="T18" fmla="*/ 609 w 1644"/>
                <a:gd name="T19" fmla="*/ 373 h 1704"/>
                <a:gd name="T20" fmla="*/ 910 w 1644"/>
                <a:gd name="T21" fmla="*/ 13 h 1704"/>
                <a:gd name="T22" fmla="*/ 1130 w 1644"/>
                <a:gd name="T23" fmla="*/ 428 h 1704"/>
                <a:gd name="T24" fmla="*/ 1593 w 1644"/>
                <a:gd name="T25" fmla="*/ 509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4" h="1704">
                  <a:moveTo>
                    <a:pt x="1593" y="509"/>
                  </a:moveTo>
                  <a:cubicBezTo>
                    <a:pt x="1644" y="623"/>
                    <a:pt x="1356" y="791"/>
                    <a:pt x="1343" y="907"/>
                  </a:cubicBezTo>
                  <a:cubicBezTo>
                    <a:pt x="1331" y="1026"/>
                    <a:pt x="1575" y="1251"/>
                    <a:pt x="1505" y="1348"/>
                  </a:cubicBezTo>
                  <a:cubicBezTo>
                    <a:pt x="1437" y="1442"/>
                    <a:pt x="1149" y="1280"/>
                    <a:pt x="1035" y="1331"/>
                  </a:cubicBezTo>
                  <a:cubicBezTo>
                    <a:pt x="921" y="1381"/>
                    <a:pt x="849" y="1704"/>
                    <a:pt x="734" y="1691"/>
                  </a:cubicBezTo>
                  <a:cubicBezTo>
                    <a:pt x="614" y="1679"/>
                    <a:pt x="611" y="1346"/>
                    <a:pt x="514" y="1276"/>
                  </a:cubicBezTo>
                  <a:cubicBezTo>
                    <a:pt x="420" y="1208"/>
                    <a:pt x="102" y="1309"/>
                    <a:pt x="51" y="1195"/>
                  </a:cubicBezTo>
                  <a:cubicBezTo>
                    <a:pt x="0" y="1081"/>
                    <a:pt x="288" y="913"/>
                    <a:pt x="301" y="797"/>
                  </a:cubicBezTo>
                  <a:cubicBezTo>
                    <a:pt x="313" y="678"/>
                    <a:pt x="69" y="453"/>
                    <a:pt x="139" y="356"/>
                  </a:cubicBezTo>
                  <a:cubicBezTo>
                    <a:pt x="207" y="262"/>
                    <a:pt x="495" y="424"/>
                    <a:pt x="609" y="373"/>
                  </a:cubicBezTo>
                  <a:cubicBezTo>
                    <a:pt x="723" y="323"/>
                    <a:pt x="795" y="0"/>
                    <a:pt x="910" y="13"/>
                  </a:cubicBezTo>
                  <a:cubicBezTo>
                    <a:pt x="1030" y="25"/>
                    <a:pt x="1033" y="358"/>
                    <a:pt x="1130" y="428"/>
                  </a:cubicBezTo>
                  <a:cubicBezTo>
                    <a:pt x="1224" y="496"/>
                    <a:pt x="1542" y="395"/>
                    <a:pt x="1593" y="50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14"/>
            <p:cNvSpPr/>
            <p:nvPr userDrawn="1"/>
          </p:nvSpPr>
          <p:spPr bwMode="auto">
            <a:xfrm>
              <a:off x="3519488" y="727075"/>
              <a:ext cx="5156200" cy="5403850"/>
            </a:xfrm>
            <a:custGeom>
              <a:avLst/>
              <a:gdLst>
                <a:gd name="T0" fmla="*/ 1561 w 1618"/>
                <a:gd name="T1" fmla="*/ 466 h 1698"/>
                <a:gd name="T2" fmla="*/ 1332 w 1618"/>
                <a:gd name="T3" fmla="*/ 876 h 1698"/>
                <a:gd name="T4" fmla="*/ 1517 w 1618"/>
                <a:gd name="T5" fmla="*/ 1309 h 1698"/>
                <a:gd name="T6" fmla="*/ 1047 w 1618"/>
                <a:gd name="T7" fmla="*/ 1316 h 1698"/>
                <a:gd name="T8" fmla="*/ 765 w 1618"/>
                <a:gd name="T9" fmla="*/ 1692 h 1698"/>
                <a:gd name="T10" fmla="*/ 523 w 1618"/>
                <a:gd name="T11" fmla="*/ 1288 h 1698"/>
                <a:gd name="T12" fmla="*/ 57 w 1618"/>
                <a:gd name="T13" fmla="*/ 1232 h 1698"/>
                <a:gd name="T14" fmla="*/ 286 w 1618"/>
                <a:gd name="T15" fmla="*/ 822 h 1698"/>
                <a:gd name="T16" fmla="*/ 101 w 1618"/>
                <a:gd name="T17" fmla="*/ 389 h 1698"/>
                <a:gd name="T18" fmla="*/ 571 w 1618"/>
                <a:gd name="T19" fmla="*/ 382 h 1698"/>
                <a:gd name="T20" fmla="*/ 853 w 1618"/>
                <a:gd name="T21" fmla="*/ 6 h 1698"/>
                <a:gd name="T22" fmla="*/ 1095 w 1618"/>
                <a:gd name="T23" fmla="*/ 410 h 1698"/>
                <a:gd name="T24" fmla="*/ 1561 w 1618"/>
                <a:gd name="T25" fmla="*/ 466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8" h="1698">
                  <a:moveTo>
                    <a:pt x="1561" y="466"/>
                  </a:moveTo>
                  <a:cubicBezTo>
                    <a:pt x="1618" y="577"/>
                    <a:pt x="1339" y="760"/>
                    <a:pt x="1332" y="876"/>
                  </a:cubicBezTo>
                  <a:cubicBezTo>
                    <a:pt x="1326" y="996"/>
                    <a:pt x="1582" y="1208"/>
                    <a:pt x="1517" y="1309"/>
                  </a:cubicBezTo>
                  <a:cubicBezTo>
                    <a:pt x="1454" y="1406"/>
                    <a:pt x="1158" y="1259"/>
                    <a:pt x="1047" y="1316"/>
                  </a:cubicBezTo>
                  <a:cubicBezTo>
                    <a:pt x="936" y="1372"/>
                    <a:pt x="881" y="1698"/>
                    <a:pt x="765" y="1692"/>
                  </a:cubicBezTo>
                  <a:cubicBezTo>
                    <a:pt x="645" y="1686"/>
                    <a:pt x="624" y="1354"/>
                    <a:pt x="523" y="1288"/>
                  </a:cubicBezTo>
                  <a:cubicBezTo>
                    <a:pt x="426" y="1225"/>
                    <a:pt x="114" y="1343"/>
                    <a:pt x="57" y="1232"/>
                  </a:cubicBezTo>
                  <a:cubicBezTo>
                    <a:pt x="0" y="1121"/>
                    <a:pt x="279" y="938"/>
                    <a:pt x="286" y="822"/>
                  </a:cubicBezTo>
                  <a:cubicBezTo>
                    <a:pt x="292" y="702"/>
                    <a:pt x="36" y="490"/>
                    <a:pt x="101" y="389"/>
                  </a:cubicBezTo>
                  <a:cubicBezTo>
                    <a:pt x="164" y="292"/>
                    <a:pt x="460" y="439"/>
                    <a:pt x="571" y="382"/>
                  </a:cubicBezTo>
                  <a:cubicBezTo>
                    <a:pt x="682" y="326"/>
                    <a:pt x="737" y="0"/>
                    <a:pt x="853" y="6"/>
                  </a:cubicBezTo>
                  <a:cubicBezTo>
                    <a:pt x="973" y="12"/>
                    <a:pt x="994" y="344"/>
                    <a:pt x="1095" y="410"/>
                  </a:cubicBezTo>
                  <a:cubicBezTo>
                    <a:pt x="1192" y="473"/>
                    <a:pt x="1504" y="355"/>
                    <a:pt x="1561" y="466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15"/>
            <p:cNvSpPr/>
            <p:nvPr userDrawn="1"/>
          </p:nvSpPr>
          <p:spPr bwMode="auto">
            <a:xfrm>
              <a:off x="3570288" y="742950"/>
              <a:ext cx="5054600" cy="5372100"/>
            </a:xfrm>
            <a:custGeom>
              <a:avLst/>
              <a:gdLst>
                <a:gd name="T0" fmla="*/ 1524 w 1586"/>
                <a:gd name="T1" fmla="*/ 422 h 1688"/>
                <a:gd name="T2" fmla="*/ 1317 w 1586"/>
                <a:gd name="T3" fmla="*/ 844 h 1688"/>
                <a:gd name="T4" fmla="*/ 1524 w 1586"/>
                <a:gd name="T5" fmla="*/ 1266 h 1688"/>
                <a:gd name="T6" fmla="*/ 1055 w 1586"/>
                <a:gd name="T7" fmla="*/ 1298 h 1688"/>
                <a:gd name="T8" fmla="*/ 793 w 1586"/>
                <a:gd name="T9" fmla="*/ 1688 h 1688"/>
                <a:gd name="T10" fmla="*/ 531 w 1586"/>
                <a:gd name="T11" fmla="*/ 1298 h 1688"/>
                <a:gd name="T12" fmla="*/ 62 w 1586"/>
                <a:gd name="T13" fmla="*/ 1266 h 1688"/>
                <a:gd name="T14" fmla="*/ 269 w 1586"/>
                <a:gd name="T15" fmla="*/ 844 h 1688"/>
                <a:gd name="T16" fmla="*/ 62 w 1586"/>
                <a:gd name="T17" fmla="*/ 422 h 1688"/>
                <a:gd name="T18" fmla="*/ 531 w 1586"/>
                <a:gd name="T19" fmla="*/ 390 h 1688"/>
                <a:gd name="T20" fmla="*/ 793 w 1586"/>
                <a:gd name="T21" fmla="*/ 0 h 1688"/>
                <a:gd name="T22" fmla="*/ 1055 w 1586"/>
                <a:gd name="T23" fmla="*/ 390 h 1688"/>
                <a:gd name="T24" fmla="*/ 1524 w 1586"/>
                <a:gd name="T25" fmla="*/ 422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6" h="1688">
                  <a:moveTo>
                    <a:pt x="1524" y="422"/>
                  </a:moveTo>
                  <a:cubicBezTo>
                    <a:pt x="1586" y="530"/>
                    <a:pt x="1317" y="728"/>
                    <a:pt x="1317" y="844"/>
                  </a:cubicBezTo>
                  <a:cubicBezTo>
                    <a:pt x="1317" y="964"/>
                    <a:pt x="1584" y="1162"/>
                    <a:pt x="1524" y="1266"/>
                  </a:cubicBezTo>
                  <a:cubicBezTo>
                    <a:pt x="1466" y="1367"/>
                    <a:pt x="1163" y="1235"/>
                    <a:pt x="1055" y="1298"/>
                  </a:cubicBezTo>
                  <a:cubicBezTo>
                    <a:pt x="947" y="1360"/>
                    <a:pt x="909" y="1688"/>
                    <a:pt x="793" y="1688"/>
                  </a:cubicBezTo>
                  <a:cubicBezTo>
                    <a:pt x="673" y="1688"/>
                    <a:pt x="635" y="1358"/>
                    <a:pt x="531" y="1298"/>
                  </a:cubicBezTo>
                  <a:cubicBezTo>
                    <a:pt x="430" y="1240"/>
                    <a:pt x="124" y="1374"/>
                    <a:pt x="62" y="1266"/>
                  </a:cubicBezTo>
                  <a:cubicBezTo>
                    <a:pt x="0" y="1158"/>
                    <a:pt x="269" y="960"/>
                    <a:pt x="269" y="844"/>
                  </a:cubicBezTo>
                  <a:cubicBezTo>
                    <a:pt x="269" y="724"/>
                    <a:pt x="2" y="526"/>
                    <a:pt x="62" y="422"/>
                  </a:cubicBezTo>
                  <a:cubicBezTo>
                    <a:pt x="120" y="321"/>
                    <a:pt x="423" y="453"/>
                    <a:pt x="531" y="390"/>
                  </a:cubicBezTo>
                  <a:cubicBezTo>
                    <a:pt x="639" y="328"/>
                    <a:pt x="677" y="0"/>
                    <a:pt x="793" y="0"/>
                  </a:cubicBezTo>
                  <a:cubicBezTo>
                    <a:pt x="913" y="0"/>
                    <a:pt x="951" y="330"/>
                    <a:pt x="1055" y="390"/>
                  </a:cubicBezTo>
                  <a:cubicBezTo>
                    <a:pt x="1156" y="448"/>
                    <a:pt x="1462" y="314"/>
                    <a:pt x="1524" y="422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6"/>
            <p:cNvSpPr/>
            <p:nvPr userDrawn="1"/>
          </p:nvSpPr>
          <p:spPr bwMode="auto">
            <a:xfrm>
              <a:off x="3525838" y="727075"/>
              <a:ext cx="5143500" cy="5403850"/>
            </a:xfrm>
            <a:custGeom>
              <a:avLst/>
              <a:gdLst>
                <a:gd name="T0" fmla="*/ 1515 w 1614"/>
                <a:gd name="T1" fmla="*/ 389 h 1698"/>
                <a:gd name="T2" fmla="*/ 1330 w 1614"/>
                <a:gd name="T3" fmla="*/ 821 h 1698"/>
                <a:gd name="T4" fmla="*/ 1559 w 1614"/>
                <a:gd name="T5" fmla="*/ 1232 h 1698"/>
                <a:gd name="T6" fmla="*/ 1092 w 1614"/>
                <a:gd name="T7" fmla="*/ 1288 h 1698"/>
                <a:gd name="T8" fmla="*/ 851 w 1614"/>
                <a:gd name="T9" fmla="*/ 1692 h 1698"/>
                <a:gd name="T10" fmla="*/ 569 w 1614"/>
                <a:gd name="T11" fmla="*/ 1316 h 1698"/>
                <a:gd name="T12" fmla="*/ 99 w 1614"/>
                <a:gd name="T13" fmla="*/ 1309 h 1698"/>
                <a:gd name="T14" fmla="*/ 284 w 1614"/>
                <a:gd name="T15" fmla="*/ 877 h 1698"/>
                <a:gd name="T16" fmla="*/ 55 w 1614"/>
                <a:gd name="T17" fmla="*/ 466 h 1698"/>
                <a:gd name="T18" fmla="*/ 522 w 1614"/>
                <a:gd name="T19" fmla="*/ 410 h 1698"/>
                <a:gd name="T20" fmla="*/ 763 w 1614"/>
                <a:gd name="T21" fmla="*/ 6 h 1698"/>
                <a:gd name="T22" fmla="*/ 1045 w 1614"/>
                <a:gd name="T23" fmla="*/ 382 h 1698"/>
                <a:gd name="T24" fmla="*/ 1515 w 1614"/>
                <a:gd name="T25" fmla="*/ 389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4" h="1698">
                  <a:moveTo>
                    <a:pt x="1515" y="389"/>
                  </a:moveTo>
                  <a:cubicBezTo>
                    <a:pt x="1583" y="494"/>
                    <a:pt x="1324" y="705"/>
                    <a:pt x="1330" y="821"/>
                  </a:cubicBezTo>
                  <a:cubicBezTo>
                    <a:pt x="1337" y="941"/>
                    <a:pt x="1614" y="1125"/>
                    <a:pt x="1559" y="1232"/>
                  </a:cubicBezTo>
                  <a:cubicBezTo>
                    <a:pt x="1506" y="1336"/>
                    <a:pt x="1197" y="1221"/>
                    <a:pt x="1092" y="1288"/>
                  </a:cubicBezTo>
                  <a:cubicBezTo>
                    <a:pt x="988" y="1356"/>
                    <a:pt x="967" y="1686"/>
                    <a:pt x="851" y="1692"/>
                  </a:cubicBezTo>
                  <a:cubicBezTo>
                    <a:pt x="731" y="1698"/>
                    <a:pt x="676" y="1370"/>
                    <a:pt x="569" y="1316"/>
                  </a:cubicBezTo>
                  <a:cubicBezTo>
                    <a:pt x="465" y="1263"/>
                    <a:pt x="167" y="1413"/>
                    <a:pt x="99" y="1309"/>
                  </a:cubicBezTo>
                  <a:cubicBezTo>
                    <a:pt x="31" y="1204"/>
                    <a:pt x="290" y="993"/>
                    <a:pt x="284" y="877"/>
                  </a:cubicBezTo>
                  <a:cubicBezTo>
                    <a:pt x="277" y="757"/>
                    <a:pt x="0" y="573"/>
                    <a:pt x="55" y="466"/>
                  </a:cubicBezTo>
                  <a:cubicBezTo>
                    <a:pt x="108" y="362"/>
                    <a:pt x="417" y="477"/>
                    <a:pt x="522" y="410"/>
                  </a:cubicBezTo>
                  <a:cubicBezTo>
                    <a:pt x="626" y="342"/>
                    <a:pt x="647" y="12"/>
                    <a:pt x="763" y="6"/>
                  </a:cubicBezTo>
                  <a:cubicBezTo>
                    <a:pt x="883" y="0"/>
                    <a:pt x="938" y="328"/>
                    <a:pt x="1045" y="382"/>
                  </a:cubicBezTo>
                  <a:cubicBezTo>
                    <a:pt x="1149" y="435"/>
                    <a:pt x="1447" y="285"/>
                    <a:pt x="1515" y="3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Relationship Id="rId31" Type="http://schemas.openxmlformats.org/officeDocument/2006/relationships/notesSlide" Target="../notesSlides/notesSlide8.xml"/><Relationship Id="rId30" Type="http://schemas.openxmlformats.org/officeDocument/2006/relationships/vmlDrawing" Target="../drawings/vmlDrawing1.vml"/><Relationship Id="rId3" Type="http://schemas.openxmlformats.org/officeDocument/2006/relationships/image" Target="../media/image22.wmf"/><Relationship Id="rId29" Type="http://schemas.openxmlformats.org/officeDocument/2006/relationships/slideLayout" Target="../slideLayouts/slideLayout10.xml"/><Relationship Id="rId28" Type="http://schemas.openxmlformats.org/officeDocument/2006/relationships/image" Target="../media/image3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3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3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31.wmf"/><Relationship Id="rId21" Type="http://schemas.openxmlformats.org/officeDocument/2006/relationships/oleObject" Target="../embeddings/oleObject11.bin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3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2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2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2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2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slideLayout" Target="../slideLayouts/slideLayout5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40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7.wmf"/><Relationship Id="rId11" Type="http://schemas.openxmlformats.org/officeDocument/2006/relationships/notesSlide" Target="../notesSlides/notesSlide11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hemeOverride" Target="../theme/themeOverride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3"/>
          <p:cNvSpPr>
            <a:spLocks noGrp="1"/>
          </p:cNvSpPr>
          <p:nvPr>
            <p:ph type="ctrTitle"/>
          </p:nvPr>
        </p:nvSpPr>
        <p:spPr>
          <a:xfrm>
            <a:off x="490220" y="1289685"/>
            <a:ext cx="8462010" cy="1387475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Exploiting HMM Sparity to Perform Online Real-Time Nonintrusive Load Monitoring(NILM)</a:t>
            </a:r>
            <a:endParaRPr lang="en-US" altLang="zh-CN" sz="3300" dirty="0"/>
          </a:p>
        </p:txBody>
      </p: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3007995" y="6096000"/>
            <a:ext cx="5291455" cy="296545"/>
          </a:xfrm>
        </p:spPr>
        <p:txBody>
          <a:bodyPr/>
          <a:p>
            <a:pPr algn="r"/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63040" y="4670425"/>
            <a:ext cx="7489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Stephon Makonin   </a:t>
            </a:r>
            <a:endParaRPr lang="en-US" altLang="zh-CN" sz="140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14630"/>
            <a:ext cx="1857375" cy="619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07995" y="465455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IF=10.49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1818005"/>
            <a:ext cx="9105900" cy="5005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4420" y="497840"/>
            <a:ext cx="268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复现负荷分解的效果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1383030"/>
            <a:ext cx="8740140" cy="4951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3095" y="643890"/>
            <a:ext cx="4838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数据，原始的</a:t>
            </a:r>
            <a:r>
              <a:rPr lang="en-US" altLang="zh-CN"/>
              <a:t>REDD</a:t>
            </a:r>
            <a:r>
              <a:rPr lang="zh-CN" altLang="en-US"/>
              <a:t>数据集，后续生产的数据</a:t>
            </a:r>
            <a:endParaRPr lang="zh-CN" altLang="en-US"/>
          </a:p>
          <a:p>
            <a:r>
              <a:rPr lang="en-US" altLang="zh-CN"/>
              <a:t>PC</a:t>
            </a:r>
            <a:r>
              <a:rPr lang="zh-CN" altLang="en-US"/>
              <a:t>上运行时间大概是</a:t>
            </a:r>
            <a:r>
              <a:rPr lang="en-US" altLang="zh-CN"/>
              <a:t>12.5h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3"/>
          <p:cNvSpPr>
            <a:spLocks noGrp="1"/>
          </p:cNvSpPr>
          <p:nvPr>
            <p:ph type="ctrTitle"/>
          </p:nvPr>
        </p:nvSpPr>
        <p:spPr>
          <a:xfrm>
            <a:off x="524510" y="1075055"/>
            <a:ext cx="8462010" cy="1387475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NILM Dashboard: A Power System Monitor for Electromechanical Equipement Diagnostics</a:t>
            </a:r>
            <a:endParaRPr lang="en-US" altLang="zh-CN" sz="3300" dirty="0"/>
          </a:p>
        </p:txBody>
      </p: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3007995" y="6096000"/>
            <a:ext cx="5291455" cy="296545"/>
          </a:xfrm>
        </p:spPr>
        <p:txBody>
          <a:bodyPr/>
          <a:p>
            <a:pPr algn="r"/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2" name="seo-specialist-bald-head-male-symbol-with-puzzle-pieces-inside_48629"/>
          <p:cNvSpPr>
            <a:spLocks noChangeAspect="1"/>
          </p:cNvSpPr>
          <p:nvPr/>
        </p:nvSpPr>
        <p:spPr bwMode="auto">
          <a:xfrm>
            <a:off x="414655" y="4842510"/>
            <a:ext cx="1160780" cy="1471930"/>
          </a:xfrm>
          <a:custGeom>
            <a:avLst/>
            <a:gdLst>
              <a:gd name="T0" fmla="*/ 836 w 839"/>
              <a:gd name="T1" fmla="*/ 358 h 1066"/>
              <a:gd name="T2" fmla="*/ 95 w 839"/>
              <a:gd name="T3" fmla="*/ 460 h 1066"/>
              <a:gd name="T4" fmla="*/ 104 w 839"/>
              <a:gd name="T5" fmla="*/ 800 h 1066"/>
              <a:gd name="T6" fmla="*/ 254 w 839"/>
              <a:gd name="T7" fmla="*/ 1066 h 1066"/>
              <a:gd name="T8" fmla="*/ 523 w 839"/>
              <a:gd name="T9" fmla="*/ 501 h 1066"/>
              <a:gd name="T10" fmla="*/ 490 w 839"/>
              <a:gd name="T11" fmla="*/ 558 h 1066"/>
              <a:gd name="T12" fmla="*/ 394 w 839"/>
              <a:gd name="T13" fmla="*/ 528 h 1066"/>
              <a:gd name="T14" fmla="*/ 346 w 839"/>
              <a:gd name="T15" fmla="*/ 543 h 1066"/>
              <a:gd name="T16" fmla="*/ 373 w 839"/>
              <a:gd name="T17" fmla="*/ 522 h 1066"/>
              <a:gd name="T18" fmla="*/ 358 w 839"/>
              <a:gd name="T19" fmla="*/ 448 h 1066"/>
              <a:gd name="T20" fmla="*/ 400 w 839"/>
              <a:gd name="T21" fmla="*/ 382 h 1066"/>
              <a:gd name="T22" fmla="*/ 424 w 839"/>
              <a:gd name="T23" fmla="*/ 370 h 1066"/>
              <a:gd name="T24" fmla="*/ 526 w 839"/>
              <a:gd name="T25" fmla="*/ 403 h 1066"/>
              <a:gd name="T26" fmla="*/ 490 w 839"/>
              <a:gd name="T27" fmla="*/ 456 h 1066"/>
              <a:gd name="T28" fmla="*/ 561 w 839"/>
              <a:gd name="T29" fmla="*/ 459 h 1066"/>
              <a:gd name="T30" fmla="*/ 678 w 839"/>
              <a:gd name="T31" fmla="*/ 325 h 1066"/>
              <a:gd name="T32" fmla="*/ 705 w 839"/>
              <a:gd name="T33" fmla="*/ 367 h 1066"/>
              <a:gd name="T34" fmla="*/ 699 w 839"/>
              <a:gd name="T35" fmla="*/ 433 h 1066"/>
              <a:gd name="T36" fmla="*/ 705 w 839"/>
              <a:gd name="T37" fmla="*/ 483 h 1066"/>
              <a:gd name="T38" fmla="*/ 672 w 839"/>
              <a:gd name="T39" fmla="*/ 474 h 1066"/>
              <a:gd name="T40" fmla="*/ 570 w 839"/>
              <a:gd name="T41" fmla="*/ 457 h 1066"/>
              <a:gd name="T42" fmla="*/ 520 w 839"/>
              <a:gd name="T43" fmla="*/ 463 h 1066"/>
              <a:gd name="T44" fmla="*/ 517 w 839"/>
              <a:gd name="T45" fmla="*/ 430 h 1066"/>
              <a:gd name="T46" fmla="*/ 511 w 839"/>
              <a:gd name="T47" fmla="*/ 355 h 1066"/>
              <a:gd name="T48" fmla="*/ 567 w 839"/>
              <a:gd name="T49" fmla="*/ 358 h 1066"/>
              <a:gd name="T50" fmla="*/ 600 w 839"/>
              <a:gd name="T51" fmla="*/ 301 h 1066"/>
              <a:gd name="T52" fmla="*/ 684 w 839"/>
              <a:gd name="T53" fmla="*/ 325 h 1066"/>
              <a:gd name="T54" fmla="*/ 481 w 839"/>
              <a:gd name="T55" fmla="*/ 203 h 1066"/>
              <a:gd name="T56" fmla="*/ 514 w 839"/>
              <a:gd name="T57" fmla="*/ 146 h 1066"/>
              <a:gd name="T58" fmla="*/ 609 w 839"/>
              <a:gd name="T59" fmla="*/ 176 h 1066"/>
              <a:gd name="T60" fmla="*/ 657 w 839"/>
              <a:gd name="T61" fmla="*/ 161 h 1066"/>
              <a:gd name="T62" fmla="*/ 627 w 839"/>
              <a:gd name="T63" fmla="*/ 182 h 1066"/>
              <a:gd name="T64" fmla="*/ 606 w 839"/>
              <a:gd name="T65" fmla="*/ 283 h 1066"/>
              <a:gd name="T66" fmla="*/ 612 w 839"/>
              <a:gd name="T67" fmla="*/ 334 h 1066"/>
              <a:gd name="T68" fmla="*/ 579 w 839"/>
              <a:gd name="T69" fmla="*/ 325 h 1066"/>
              <a:gd name="T70" fmla="*/ 481 w 839"/>
              <a:gd name="T71" fmla="*/ 301 h 1066"/>
              <a:gd name="T72" fmla="*/ 517 w 839"/>
              <a:gd name="T73" fmla="*/ 247 h 1066"/>
              <a:gd name="T74" fmla="*/ 445 w 839"/>
              <a:gd name="T75" fmla="*/ 244 h 1066"/>
              <a:gd name="T76" fmla="*/ 320 w 839"/>
              <a:gd name="T77" fmla="*/ 379 h 1066"/>
              <a:gd name="T78" fmla="*/ 317 w 839"/>
              <a:gd name="T79" fmla="*/ 316 h 1066"/>
              <a:gd name="T80" fmla="*/ 266 w 839"/>
              <a:gd name="T81" fmla="*/ 295 h 1066"/>
              <a:gd name="T82" fmla="*/ 308 w 839"/>
              <a:gd name="T83" fmla="*/ 230 h 1066"/>
              <a:gd name="T84" fmla="*/ 331 w 839"/>
              <a:gd name="T85" fmla="*/ 218 h 1066"/>
              <a:gd name="T86" fmla="*/ 433 w 839"/>
              <a:gd name="T87" fmla="*/ 250 h 1066"/>
              <a:gd name="T88" fmla="*/ 484 w 839"/>
              <a:gd name="T89" fmla="*/ 244 h 1066"/>
              <a:gd name="T90" fmla="*/ 487 w 839"/>
              <a:gd name="T91" fmla="*/ 277 h 1066"/>
              <a:gd name="T92" fmla="*/ 493 w 839"/>
              <a:gd name="T93" fmla="*/ 352 h 1066"/>
              <a:gd name="T94" fmla="*/ 433 w 839"/>
              <a:gd name="T95" fmla="*/ 346 h 1066"/>
              <a:gd name="T96" fmla="*/ 400 w 839"/>
              <a:gd name="T97" fmla="*/ 40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9" h="1066">
                <a:moveTo>
                  <a:pt x="254" y="1066"/>
                </a:moveTo>
                <a:lnTo>
                  <a:pt x="839" y="1066"/>
                </a:lnTo>
                <a:cubicBezTo>
                  <a:pt x="839" y="1066"/>
                  <a:pt x="669" y="928"/>
                  <a:pt x="672" y="779"/>
                </a:cubicBezTo>
                <a:cubicBezTo>
                  <a:pt x="675" y="695"/>
                  <a:pt x="839" y="591"/>
                  <a:pt x="836" y="358"/>
                </a:cubicBezTo>
                <a:cubicBezTo>
                  <a:pt x="836" y="241"/>
                  <a:pt x="723" y="47"/>
                  <a:pt x="532" y="23"/>
                </a:cubicBezTo>
                <a:cubicBezTo>
                  <a:pt x="340" y="0"/>
                  <a:pt x="197" y="41"/>
                  <a:pt x="134" y="161"/>
                </a:cubicBezTo>
                <a:cubicBezTo>
                  <a:pt x="72" y="280"/>
                  <a:pt x="66" y="382"/>
                  <a:pt x="72" y="403"/>
                </a:cubicBezTo>
                <a:cubicBezTo>
                  <a:pt x="78" y="421"/>
                  <a:pt x="95" y="460"/>
                  <a:pt x="95" y="460"/>
                </a:cubicBezTo>
                <a:cubicBezTo>
                  <a:pt x="95" y="460"/>
                  <a:pt x="0" y="609"/>
                  <a:pt x="6" y="633"/>
                </a:cubicBezTo>
                <a:cubicBezTo>
                  <a:pt x="12" y="657"/>
                  <a:pt x="78" y="669"/>
                  <a:pt x="78" y="669"/>
                </a:cubicBezTo>
                <a:cubicBezTo>
                  <a:pt x="78" y="669"/>
                  <a:pt x="84" y="687"/>
                  <a:pt x="72" y="716"/>
                </a:cubicBezTo>
                <a:cubicBezTo>
                  <a:pt x="60" y="746"/>
                  <a:pt x="95" y="788"/>
                  <a:pt x="104" y="800"/>
                </a:cubicBezTo>
                <a:cubicBezTo>
                  <a:pt x="113" y="812"/>
                  <a:pt x="90" y="854"/>
                  <a:pt x="98" y="878"/>
                </a:cubicBezTo>
                <a:cubicBezTo>
                  <a:pt x="107" y="902"/>
                  <a:pt x="146" y="928"/>
                  <a:pt x="191" y="922"/>
                </a:cubicBezTo>
                <a:cubicBezTo>
                  <a:pt x="236" y="916"/>
                  <a:pt x="296" y="904"/>
                  <a:pt x="317" y="902"/>
                </a:cubicBezTo>
                <a:cubicBezTo>
                  <a:pt x="364" y="1012"/>
                  <a:pt x="254" y="1066"/>
                  <a:pt x="254" y="1066"/>
                </a:cubicBezTo>
                <a:close/>
                <a:moveTo>
                  <a:pt x="541" y="528"/>
                </a:moveTo>
                <a:cubicBezTo>
                  <a:pt x="535" y="531"/>
                  <a:pt x="532" y="534"/>
                  <a:pt x="529" y="534"/>
                </a:cubicBezTo>
                <a:lnTo>
                  <a:pt x="529" y="528"/>
                </a:lnTo>
                <a:cubicBezTo>
                  <a:pt x="529" y="522"/>
                  <a:pt x="532" y="513"/>
                  <a:pt x="523" y="501"/>
                </a:cubicBezTo>
                <a:cubicBezTo>
                  <a:pt x="508" y="483"/>
                  <a:pt x="481" y="486"/>
                  <a:pt x="466" y="507"/>
                </a:cubicBezTo>
                <a:cubicBezTo>
                  <a:pt x="460" y="516"/>
                  <a:pt x="460" y="525"/>
                  <a:pt x="463" y="537"/>
                </a:cubicBezTo>
                <a:cubicBezTo>
                  <a:pt x="469" y="549"/>
                  <a:pt x="475" y="552"/>
                  <a:pt x="484" y="555"/>
                </a:cubicBezTo>
                <a:cubicBezTo>
                  <a:pt x="487" y="555"/>
                  <a:pt x="487" y="555"/>
                  <a:pt x="490" y="558"/>
                </a:cubicBezTo>
                <a:cubicBezTo>
                  <a:pt x="487" y="561"/>
                  <a:pt x="484" y="561"/>
                  <a:pt x="481" y="564"/>
                </a:cubicBezTo>
                <a:lnTo>
                  <a:pt x="442" y="588"/>
                </a:lnTo>
                <a:lnTo>
                  <a:pt x="418" y="549"/>
                </a:lnTo>
                <a:cubicBezTo>
                  <a:pt x="409" y="534"/>
                  <a:pt x="403" y="528"/>
                  <a:pt x="394" y="528"/>
                </a:cubicBezTo>
                <a:cubicBezTo>
                  <a:pt x="388" y="528"/>
                  <a:pt x="385" y="531"/>
                  <a:pt x="382" y="534"/>
                </a:cubicBezTo>
                <a:cubicBezTo>
                  <a:pt x="379" y="537"/>
                  <a:pt x="376" y="543"/>
                  <a:pt x="376" y="546"/>
                </a:cubicBezTo>
                <a:cubicBezTo>
                  <a:pt x="373" y="552"/>
                  <a:pt x="373" y="552"/>
                  <a:pt x="367" y="555"/>
                </a:cubicBezTo>
                <a:cubicBezTo>
                  <a:pt x="358" y="558"/>
                  <a:pt x="349" y="552"/>
                  <a:pt x="346" y="543"/>
                </a:cubicBezTo>
                <a:cubicBezTo>
                  <a:pt x="346" y="540"/>
                  <a:pt x="343" y="531"/>
                  <a:pt x="349" y="525"/>
                </a:cubicBezTo>
                <a:cubicBezTo>
                  <a:pt x="352" y="522"/>
                  <a:pt x="355" y="522"/>
                  <a:pt x="358" y="522"/>
                </a:cubicBezTo>
                <a:lnTo>
                  <a:pt x="364" y="522"/>
                </a:lnTo>
                <a:lnTo>
                  <a:pt x="373" y="522"/>
                </a:lnTo>
                <a:lnTo>
                  <a:pt x="376" y="522"/>
                </a:lnTo>
                <a:cubicBezTo>
                  <a:pt x="382" y="522"/>
                  <a:pt x="385" y="519"/>
                  <a:pt x="388" y="516"/>
                </a:cubicBezTo>
                <a:cubicBezTo>
                  <a:pt x="391" y="510"/>
                  <a:pt x="388" y="501"/>
                  <a:pt x="382" y="486"/>
                </a:cubicBezTo>
                <a:lnTo>
                  <a:pt x="358" y="448"/>
                </a:lnTo>
                <a:lnTo>
                  <a:pt x="397" y="424"/>
                </a:lnTo>
                <a:cubicBezTo>
                  <a:pt x="412" y="415"/>
                  <a:pt x="418" y="409"/>
                  <a:pt x="418" y="400"/>
                </a:cubicBezTo>
                <a:cubicBezTo>
                  <a:pt x="418" y="394"/>
                  <a:pt x="415" y="391"/>
                  <a:pt x="412" y="388"/>
                </a:cubicBezTo>
                <a:cubicBezTo>
                  <a:pt x="409" y="385"/>
                  <a:pt x="403" y="382"/>
                  <a:pt x="400" y="382"/>
                </a:cubicBezTo>
                <a:cubicBezTo>
                  <a:pt x="394" y="379"/>
                  <a:pt x="394" y="379"/>
                  <a:pt x="391" y="373"/>
                </a:cubicBezTo>
                <a:cubicBezTo>
                  <a:pt x="388" y="367"/>
                  <a:pt x="391" y="364"/>
                  <a:pt x="394" y="361"/>
                </a:cubicBezTo>
                <a:cubicBezTo>
                  <a:pt x="400" y="352"/>
                  <a:pt x="415" y="349"/>
                  <a:pt x="421" y="358"/>
                </a:cubicBezTo>
                <a:cubicBezTo>
                  <a:pt x="424" y="364"/>
                  <a:pt x="424" y="364"/>
                  <a:pt x="424" y="370"/>
                </a:cubicBezTo>
                <a:lnTo>
                  <a:pt x="424" y="382"/>
                </a:lnTo>
                <a:cubicBezTo>
                  <a:pt x="424" y="397"/>
                  <a:pt x="439" y="400"/>
                  <a:pt x="463" y="388"/>
                </a:cubicBezTo>
                <a:lnTo>
                  <a:pt x="502" y="364"/>
                </a:lnTo>
                <a:lnTo>
                  <a:pt x="526" y="403"/>
                </a:lnTo>
                <a:cubicBezTo>
                  <a:pt x="529" y="409"/>
                  <a:pt x="532" y="412"/>
                  <a:pt x="532" y="415"/>
                </a:cubicBezTo>
                <a:lnTo>
                  <a:pt x="526" y="415"/>
                </a:lnTo>
                <a:cubicBezTo>
                  <a:pt x="517" y="415"/>
                  <a:pt x="508" y="415"/>
                  <a:pt x="499" y="421"/>
                </a:cubicBezTo>
                <a:cubicBezTo>
                  <a:pt x="487" y="430"/>
                  <a:pt x="484" y="445"/>
                  <a:pt x="490" y="456"/>
                </a:cubicBezTo>
                <a:cubicBezTo>
                  <a:pt x="496" y="474"/>
                  <a:pt x="517" y="486"/>
                  <a:pt x="534" y="477"/>
                </a:cubicBezTo>
                <a:cubicBezTo>
                  <a:pt x="546" y="471"/>
                  <a:pt x="549" y="465"/>
                  <a:pt x="552" y="456"/>
                </a:cubicBezTo>
                <a:cubicBezTo>
                  <a:pt x="552" y="453"/>
                  <a:pt x="552" y="453"/>
                  <a:pt x="555" y="451"/>
                </a:cubicBezTo>
                <a:cubicBezTo>
                  <a:pt x="558" y="454"/>
                  <a:pt x="558" y="456"/>
                  <a:pt x="561" y="459"/>
                </a:cubicBezTo>
                <a:lnTo>
                  <a:pt x="585" y="498"/>
                </a:lnTo>
                <a:lnTo>
                  <a:pt x="541" y="528"/>
                </a:lnTo>
                <a:close/>
                <a:moveTo>
                  <a:pt x="684" y="325"/>
                </a:moveTo>
                <a:lnTo>
                  <a:pt x="678" y="325"/>
                </a:lnTo>
                <a:cubicBezTo>
                  <a:pt x="669" y="325"/>
                  <a:pt x="660" y="325"/>
                  <a:pt x="651" y="331"/>
                </a:cubicBezTo>
                <a:cubicBezTo>
                  <a:pt x="639" y="340"/>
                  <a:pt x="636" y="355"/>
                  <a:pt x="642" y="367"/>
                </a:cubicBezTo>
                <a:cubicBezTo>
                  <a:pt x="648" y="385"/>
                  <a:pt x="669" y="397"/>
                  <a:pt x="687" y="388"/>
                </a:cubicBezTo>
                <a:cubicBezTo>
                  <a:pt x="699" y="382"/>
                  <a:pt x="702" y="376"/>
                  <a:pt x="705" y="367"/>
                </a:cubicBezTo>
                <a:cubicBezTo>
                  <a:pt x="705" y="364"/>
                  <a:pt x="705" y="364"/>
                  <a:pt x="708" y="361"/>
                </a:cubicBezTo>
                <a:cubicBezTo>
                  <a:pt x="711" y="364"/>
                  <a:pt x="711" y="367"/>
                  <a:pt x="714" y="370"/>
                </a:cubicBezTo>
                <a:lnTo>
                  <a:pt x="738" y="409"/>
                </a:lnTo>
                <a:lnTo>
                  <a:pt x="699" y="433"/>
                </a:lnTo>
                <a:cubicBezTo>
                  <a:pt x="684" y="442"/>
                  <a:pt x="678" y="448"/>
                  <a:pt x="678" y="457"/>
                </a:cubicBezTo>
                <a:cubicBezTo>
                  <a:pt x="678" y="462"/>
                  <a:pt x="681" y="465"/>
                  <a:pt x="684" y="468"/>
                </a:cubicBezTo>
                <a:cubicBezTo>
                  <a:pt x="687" y="471"/>
                  <a:pt x="693" y="474"/>
                  <a:pt x="696" y="474"/>
                </a:cubicBezTo>
                <a:cubicBezTo>
                  <a:pt x="702" y="477"/>
                  <a:pt x="702" y="477"/>
                  <a:pt x="705" y="483"/>
                </a:cubicBezTo>
                <a:cubicBezTo>
                  <a:pt x="708" y="489"/>
                  <a:pt x="705" y="492"/>
                  <a:pt x="702" y="495"/>
                </a:cubicBezTo>
                <a:cubicBezTo>
                  <a:pt x="696" y="504"/>
                  <a:pt x="681" y="507"/>
                  <a:pt x="675" y="498"/>
                </a:cubicBezTo>
                <a:cubicBezTo>
                  <a:pt x="672" y="492"/>
                  <a:pt x="672" y="492"/>
                  <a:pt x="672" y="486"/>
                </a:cubicBezTo>
                <a:lnTo>
                  <a:pt x="672" y="474"/>
                </a:lnTo>
                <a:cubicBezTo>
                  <a:pt x="672" y="466"/>
                  <a:pt x="666" y="463"/>
                  <a:pt x="657" y="463"/>
                </a:cubicBezTo>
                <a:cubicBezTo>
                  <a:pt x="651" y="463"/>
                  <a:pt x="645" y="466"/>
                  <a:pt x="633" y="471"/>
                </a:cubicBezTo>
                <a:lnTo>
                  <a:pt x="594" y="495"/>
                </a:lnTo>
                <a:lnTo>
                  <a:pt x="570" y="457"/>
                </a:lnTo>
                <a:cubicBezTo>
                  <a:pt x="561" y="442"/>
                  <a:pt x="555" y="436"/>
                  <a:pt x="546" y="436"/>
                </a:cubicBezTo>
                <a:cubicBezTo>
                  <a:pt x="541" y="436"/>
                  <a:pt x="538" y="439"/>
                  <a:pt x="535" y="442"/>
                </a:cubicBezTo>
                <a:cubicBezTo>
                  <a:pt x="532" y="445"/>
                  <a:pt x="529" y="451"/>
                  <a:pt x="529" y="454"/>
                </a:cubicBezTo>
                <a:cubicBezTo>
                  <a:pt x="526" y="460"/>
                  <a:pt x="526" y="460"/>
                  <a:pt x="520" y="463"/>
                </a:cubicBezTo>
                <a:cubicBezTo>
                  <a:pt x="511" y="466"/>
                  <a:pt x="502" y="460"/>
                  <a:pt x="499" y="451"/>
                </a:cubicBezTo>
                <a:cubicBezTo>
                  <a:pt x="499" y="448"/>
                  <a:pt x="496" y="439"/>
                  <a:pt x="502" y="433"/>
                </a:cubicBezTo>
                <a:cubicBezTo>
                  <a:pt x="505" y="430"/>
                  <a:pt x="508" y="430"/>
                  <a:pt x="511" y="430"/>
                </a:cubicBezTo>
                <a:lnTo>
                  <a:pt x="517" y="430"/>
                </a:lnTo>
                <a:lnTo>
                  <a:pt x="529" y="430"/>
                </a:lnTo>
                <a:cubicBezTo>
                  <a:pt x="535" y="430"/>
                  <a:pt x="538" y="427"/>
                  <a:pt x="541" y="424"/>
                </a:cubicBezTo>
                <a:cubicBezTo>
                  <a:pt x="544" y="418"/>
                  <a:pt x="544" y="409"/>
                  <a:pt x="535" y="394"/>
                </a:cubicBezTo>
                <a:lnTo>
                  <a:pt x="511" y="355"/>
                </a:lnTo>
                <a:lnTo>
                  <a:pt x="549" y="331"/>
                </a:lnTo>
                <a:cubicBezTo>
                  <a:pt x="555" y="328"/>
                  <a:pt x="558" y="325"/>
                  <a:pt x="561" y="325"/>
                </a:cubicBezTo>
                <a:lnTo>
                  <a:pt x="561" y="331"/>
                </a:lnTo>
                <a:cubicBezTo>
                  <a:pt x="561" y="337"/>
                  <a:pt x="558" y="346"/>
                  <a:pt x="567" y="358"/>
                </a:cubicBezTo>
                <a:cubicBezTo>
                  <a:pt x="582" y="376"/>
                  <a:pt x="609" y="373"/>
                  <a:pt x="624" y="352"/>
                </a:cubicBezTo>
                <a:cubicBezTo>
                  <a:pt x="630" y="343"/>
                  <a:pt x="630" y="334"/>
                  <a:pt x="627" y="322"/>
                </a:cubicBezTo>
                <a:cubicBezTo>
                  <a:pt x="621" y="310"/>
                  <a:pt x="615" y="307"/>
                  <a:pt x="606" y="304"/>
                </a:cubicBezTo>
                <a:cubicBezTo>
                  <a:pt x="603" y="304"/>
                  <a:pt x="603" y="304"/>
                  <a:pt x="600" y="301"/>
                </a:cubicBezTo>
                <a:cubicBezTo>
                  <a:pt x="603" y="298"/>
                  <a:pt x="606" y="298"/>
                  <a:pt x="609" y="295"/>
                </a:cubicBezTo>
                <a:lnTo>
                  <a:pt x="648" y="271"/>
                </a:lnTo>
                <a:lnTo>
                  <a:pt x="672" y="310"/>
                </a:lnTo>
                <a:cubicBezTo>
                  <a:pt x="681" y="319"/>
                  <a:pt x="684" y="322"/>
                  <a:pt x="684" y="325"/>
                </a:cubicBezTo>
                <a:close/>
                <a:moveTo>
                  <a:pt x="463" y="176"/>
                </a:moveTo>
                <a:cubicBezTo>
                  <a:pt x="469" y="173"/>
                  <a:pt x="472" y="170"/>
                  <a:pt x="475" y="170"/>
                </a:cubicBezTo>
                <a:lnTo>
                  <a:pt x="475" y="176"/>
                </a:lnTo>
                <a:cubicBezTo>
                  <a:pt x="475" y="182"/>
                  <a:pt x="472" y="191"/>
                  <a:pt x="481" y="203"/>
                </a:cubicBezTo>
                <a:cubicBezTo>
                  <a:pt x="496" y="221"/>
                  <a:pt x="523" y="215"/>
                  <a:pt x="538" y="197"/>
                </a:cubicBezTo>
                <a:cubicBezTo>
                  <a:pt x="544" y="188"/>
                  <a:pt x="544" y="179"/>
                  <a:pt x="541" y="167"/>
                </a:cubicBezTo>
                <a:cubicBezTo>
                  <a:pt x="535" y="155"/>
                  <a:pt x="529" y="152"/>
                  <a:pt x="520" y="149"/>
                </a:cubicBezTo>
                <a:cubicBezTo>
                  <a:pt x="517" y="149"/>
                  <a:pt x="517" y="149"/>
                  <a:pt x="514" y="146"/>
                </a:cubicBezTo>
                <a:cubicBezTo>
                  <a:pt x="517" y="143"/>
                  <a:pt x="520" y="143"/>
                  <a:pt x="523" y="140"/>
                </a:cubicBezTo>
                <a:lnTo>
                  <a:pt x="561" y="116"/>
                </a:lnTo>
                <a:lnTo>
                  <a:pt x="585" y="155"/>
                </a:lnTo>
                <a:cubicBezTo>
                  <a:pt x="594" y="170"/>
                  <a:pt x="600" y="176"/>
                  <a:pt x="609" y="176"/>
                </a:cubicBezTo>
                <a:cubicBezTo>
                  <a:pt x="615" y="176"/>
                  <a:pt x="618" y="173"/>
                  <a:pt x="621" y="170"/>
                </a:cubicBezTo>
                <a:cubicBezTo>
                  <a:pt x="624" y="167"/>
                  <a:pt x="627" y="161"/>
                  <a:pt x="627" y="158"/>
                </a:cubicBezTo>
                <a:cubicBezTo>
                  <a:pt x="630" y="152"/>
                  <a:pt x="630" y="152"/>
                  <a:pt x="636" y="149"/>
                </a:cubicBezTo>
                <a:cubicBezTo>
                  <a:pt x="645" y="146"/>
                  <a:pt x="654" y="152"/>
                  <a:pt x="657" y="161"/>
                </a:cubicBezTo>
                <a:cubicBezTo>
                  <a:pt x="657" y="164"/>
                  <a:pt x="660" y="173"/>
                  <a:pt x="654" y="179"/>
                </a:cubicBezTo>
                <a:cubicBezTo>
                  <a:pt x="651" y="182"/>
                  <a:pt x="648" y="182"/>
                  <a:pt x="645" y="182"/>
                </a:cubicBezTo>
                <a:lnTo>
                  <a:pt x="639" y="182"/>
                </a:lnTo>
                <a:lnTo>
                  <a:pt x="627" y="182"/>
                </a:lnTo>
                <a:cubicBezTo>
                  <a:pt x="621" y="182"/>
                  <a:pt x="618" y="185"/>
                  <a:pt x="615" y="191"/>
                </a:cubicBezTo>
                <a:cubicBezTo>
                  <a:pt x="612" y="197"/>
                  <a:pt x="615" y="206"/>
                  <a:pt x="621" y="221"/>
                </a:cubicBezTo>
                <a:lnTo>
                  <a:pt x="645" y="259"/>
                </a:lnTo>
                <a:lnTo>
                  <a:pt x="606" y="283"/>
                </a:lnTo>
                <a:cubicBezTo>
                  <a:pt x="591" y="292"/>
                  <a:pt x="585" y="298"/>
                  <a:pt x="585" y="307"/>
                </a:cubicBezTo>
                <a:cubicBezTo>
                  <a:pt x="585" y="313"/>
                  <a:pt x="588" y="316"/>
                  <a:pt x="591" y="319"/>
                </a:cubicBezTo>
                <a:cubicBezTo>
                  <a:pt x="594" y="322"/>
                  <a:pt x="600" y="325"/>
                  <a:pt x="603" y="325"/>
                </a:cubicBezTo>
                <a:cubicBezTo>
                  <a:pt x="609" y="328"/>
                  <a:pt x="609" y="328"/>
                  <a:pt x="612" y="334"/>
                </a:cubicBezTo>
                <a:cubicBezTo>
                  <a:pt x="615" y="340"/>
                  <a:pt x="612" y="343"/>
                  <a:pt x="609" y="346"/>
                </a:cubicBezTo>
                <a:cubicBezTo>
                  <a:pt x="603" y="355"/>
                  <a:pt x="588" y="358"/>
                  <a:pt x="582" y="349"/>
                </a:cubicBezTo>
                <a:cubicBezTo>
                  <a:pt x="579" y="343"/>
                  <a:pt x="579" y="343"/>
                  <a:pt x="579" y="337"/>
                </a:cubicBezTo>
                <a:lnTo>
                  <a:pt x="579" y="325"/>
                </a:lnTo>
                <a:cubicBezTo>
                  <a:pt x="579" y="316"/>
                  <a:pt x="573" y="313"/>
                  <a:pt x="564" y="313"/>
                </a:cubicBezTo>
                <a:cubicBezTo>
                  <a:pt x="558" y="313"/>
                  <a:pt x="552" y="316"/>
                  <a:pt x="541" y="322"/>
                </a:cubicBezTo>
                <a:lnTo>
                  <a:pt x="502" y="346"/>
                </a:lnTo>
                <a:lnTo>
                  <a:pt x="481" y="301"/>
                </a:lnTo>
                <a:cubicBezTo>
                  <a:pt x="478" y="295"/>
                  <a:pt x="475" y="292"/>
                  <a:pt x="475" y="289"/>
                </a:cubicBezTo>
                <a:lnTo>
                  <a:pt x="481" y="289"/>
                </a:lnTo>
                <a:cubicBezTo>
                  <a:pt x="490" y="289"/>
                  <a:pt x="499" y="289"/>
                  <a:pt x="508" y="283"/>
                </a:cubicBezTo>
                <a:cubicBezTo>
                  <a:pt x="520" y="274"/>
                  <a:pt x="523" y="259"/>
                  <a:pt x="517" y="247"/>
                </a:cubicBezTo>
                <a:cubicBezTo>
                  <a:pt x="511" y="230"/>
                  <a:pt x="490" y="218"/>
                  <a:pt x="472" y="227"/>
                </a:cubicBezTo>
                <a:cubicBezTo>
                  <a:pt x="460" y="233"/>
                  <a:pt x="457" y="239"/>
                  <a:pt x="454" y="247"/>
                </a:cubicBezTo>
                <a:cubicBezTo>
                  <a:pt x="454" y="250"/>
                  <a:pt x="454" y="250"/>
                  <a:pt x="451" y="253"/>
                </a:cubicBezTo>
                <a:cubicBezTo>
                  <a:pt x="448" y="250"/>
                  <a:pt x="448" y="247"/>
                  <a:pt x="445" y="244"/>
                </a:cubicBezTo>
                <a:lnTo>
                  <a:pt x="421" y="206"/>
                </a:lnTo>
                <a:lnTo>
                  <a:pt x="463" y="176"/>
                </a:lnTo>
                <a:close/>
                <a:moveTo>
                  <a:pt x="325" y="391"/>
                </a:moveTo>
                <a:cubicBezTo>
                  <a:pt x="322" y="385"/>
                  <a:pt x="320" y="382"/>
                  <a:pt x="320" y="379"/>
                </a:cubicBezTo>
                <a:lnTo>
                  <a:pt x="325" y="379"/>
                </a:lnTo>
                <a:cubicBezTo>
                  <a:pt x="334" y="382"/>
                  <a:pt x="343" y="379"/>
                  <a:pt x="352" y="373"/>
                </a:cubicBezTo>
                <a:cubicBezTo>
                  <a:pt x="364" y="364"/>
                  <a:pt x="367" y="349"/>
                  <a:pt x="361" y="337"/>
                </a:cubicBezTo>
                <a:cubicBezTo>
                  <a:pt x="355" y="319"/>
                  <a:pt x="334" y="307"/>
                  <a:pt x="317" y="316"/>
                </a:cubicBezTo>
                <a:cubicBezTo>
                  <a:pt x="305" y="322"/>
                  <a:pt x="302" y="328"/>
                  <a:pt x="299" y="337"/>
                </a:cubicBezTo>
                <a:cubicBezTo>
                  <a:pt x="299" y="340"/>
                  <a:pt x="299" y="340"/>
                  <a:pt x="296" y="343"/>
                </a:cubicBezTo>
                <a:cubicBezTo>
                  <a:pt x="293" y="340"/>
                  <a:pt x="293" y="337"/>
                  <a:pt x="290" y="334"/>
                </a:cubicBezTo>
                <a:lnTo>
                  <a:pt x="266" y="295"/>
                </a:lnTo>
                <a:lnTo>
                  <a:pt x="305" y="271"/>
                </a:lnTo>
                <a:cubicBezTo>
                  <a:pt x="320" y="262"/>
                  <a:pt x="325" y="256"/>
                  <a:pt x="325" y="247"/>
                </a:cubicBezTo>
                <a:cubicBezTo>
                  <a:pt x="325" y="241"/>
                  <a:pt x="322" y="238"/>
                  <a:pt x="320" y="236"/>
                </a:cubicBezTo>
                <a:cubicBezTo>
                  <a:pt x="317" y="233"/>
                  <a:pt x="311" y="230"/>
                  <a:pt x="308" y="230"/>
                </a:cubicBezTo>
                <a:cubicBezTo>
                  <a:pt x="302" y="227"/>
                  <a:pt x="302" y="227"/>
                  <a:pt x="299" y="221"/>
                </a:cubicBezTo>
                <a:cubicBezTo>
                  <a:pt x="296" y="215"/>
                  <a:pt x="299" y="212"/>
                  <a:pt x="302" y="209"/>
                </a:cubicBezTo>
                <a:cubicBezTo>
                  <a:pt x="308" y="200"/>
                  <a:pt x="322" y="197"/>
                  <a:pt x="328" y="206"/>
                </a:cubicBezTo>
                <a:cubicBezTo>
                  <a:pt x="331" y="212"/>
                  <a:pt x="331" y="212"/>
                  <a:pt x="331" y="218"/>
                </a:cubicBezTo>
                <a:lnTo>
                  <a:pt x="331" y="230"/>
                </a:lnTo>
                <a:cubicBezTo>
                  <a:pt x="334" y="244"/>
                  <a:pt x="346" y="247"/>
                  <a:pt x="370" y="236"/>
                </a:cubicBezTo>
                <a:lnTo>
                  <a:pt x="409" y="212"/>
                </a:lnTo>
                <a:lnTo>
                  <a:pt x="433" y="250"/>
                </a:lnTo>
                <a:cubicBezTo>
                  <a:pt x="442" y="265"/>
                  <a:pt x="448" y="271"/>
                  <a:pt x="457" y="271"/>
                </a:cubicBezTo>
                <a:cubicBezTo>
                  <a:pt x="463" y="271"/>
                  <a:pt x="466" y="268"/>
                  <a:pt x="469" y="265"/>
                </a:cubicBezTo>
                <a:cubicBezTo>
                  <a:pt x="472" y="262"/>
                  <a:pt x="475" y="256"/>
                  <a:pt x="475" y="253"/>
                </a:cubicBezTo>
                <a:cubicBezTo>
                  <a:pt x="478" y="247"/>
                  <a:pt x="478" y="247"/>
                  <a:pt x="484" y="244"/>
                </a:cubicBezTo>
                <a:cubicBezTo>
                  <a:pt x="493" y="241"/>
                  <a:pt x="502" y="247"/>
                  <a:pt x="505" y="256"/>
                </a:cubicBezTo>
                <a:cubicBezTo>
                  <a:pt x="505" y="259"/>
                  <a:pt x="508" y="268"/>
                  <a:pt x="502" y="274"/>
                </a:cubicBezTo>
                <a:cubicBezTo>
                  <a:pt x="499" y="277"/>
                  <a:pt x="496" y="277"/>
                  <a:pt x="493" y="277"/>
                </a:cubicBezTo>
                <a:lnTo>
                  <a:pt x="487" y="277"/>
                </a:lnTo>
                <a:lnTo>
                  <a:pt x="475" y="277"/>
                </a:lnTo>
                <a:cubicBezTo>
                  <a:pt x="469" y="277"/>
                  <a:pt x="466" y="280"/>
                  <a:pt x="463" y="283"/>
                </a:cubicBezTo>
                <a:cubicBezTo>
                  <a:pt x="460" y="289"/>
                  <a:pt x="460" y="298"/>
                  <a:pt x="469" y="313"/>
                </a:cubicBezTo>
                <a:lnTo>
                  <a:pt x="493" y="352"/>
                </a:lnTo>
                <a:lnTo>
                  <a:pt x="451" y="373"/>
                </a:lnTo>
                <a:cubicBezTo>
                  <a:pt x="445" y="376"/>
                  <a:pt x="442" y="379"/>
                  <a:pt x="439" y="379"/>
                </a:cubicBezTo>
                <a:lnTo>
                  <a:pt x="439" y="373"/>
                </a:lnTo>
                <a:cubicBezTo>
                  <a:pt x="439" y="367"/>
                  <a:pt x="442" y="358"/>
                  <a:pt x="433" y="346"/>
                </a:cubicBezTo>
                <a:cubicBezTo>
                  <a:pt x="418" y="328"/>
                  <a:pt x="391" y="331"/>
                  <a:pt x="376" y="352"/>
                </a:cubicBezTo>
                <a:cubicBezTo>
                  <a:pt x="370" y="361"/>
                  <a:pt x="370" y="370"/>
                  <a:pt x="373" y="382"/>
                </a:cubicBezTo>
                <a:cubicBezTo>
                  <a:pt x="379" y="394"/>
                  <a:pt x="385" y="397"/>
                  <a:pt x="394" y="400"/>
                </a:cubicBezTo>
                <a:cubicBezTo>
                  <a:pt x="397" y="400"/>
                  <a:pt x="397" y="400"/>
                  <a:pt x="400" y="403"/>
                </a:cubicBezTo>
                <a:cubicBezTo>
                  <a:pt x="397" y="406"/>
                  <a:pt x="394" y="406"/>
                  <a:pt x="391" y="409"/>
                </a:cubicBezTo>
                <a:lnTo>
                  <a:pt x="352" y="433"/>
                </a:lnTo>
                <a:lnTo>
                  <a:pt x="325" y="3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文本框 3"/>
          <p:cNvSpPr txBox="1"/>
          <p:nvPr/>
        </p:nvSpPr>
        <p:spPr>
          <a:xfrm>
            <a:off x="1575435" y="5228590"/>
            <a:ext cx="7489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Steven B. Leeb,Fellow, IEEE, MIT RLE   </a:t>
            </a:r>
            <a:endParaRPr lang="en-US" altLang="zh-CN" sz="140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92710"/>
            <a:ext cx="361950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1590" y="274320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IF=7.377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01495" y="-55245"/>
            <a:ext cx="11269345" cy="6855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59055"/>
            <a:ext cx="8581390" cy="67392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777865" y="4976495"/>
            <a:ext cx="2778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3"/>
          <p:cNvSpPr>
            <a:spLocks noGrp="1"/>
          </p:cNvSpPr>
          <p:nvPr>
            <p:ph type="ctrTitle"/>
          </p:nvPr>
        </p:nvSpPr>
        <p:spPr>
          <a:xfrm>
            <a:off x="696595" y="584835"/>
            <a:ext cx="8462010" cy="726440"/>
          </a:xfrm>
        </p:spPr>
        <p:txBody>
          <a:bodyPr>
            <a:normAutofit/>
          </a:bodyPr>
          <a:lstStyle/>
          <a:p>
            <a:r>
              <a:rPr lang="en-US" altLang="zh-CN" sz="3300" dirty="0"/>
              <a:t>Nonintrusive Appliance Load Monitoring</a:t>
            </a:r>
            <a:endParaRPr lang="en-US" altLang="zh-CN" sz="3300" dirty="0"/>
          </a:p>
        </p:txBody>
      </p: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3007995" y="6096000"/>
            <a:ext cx="5291455" cy="296545"/>
          </a:xfrm>
        </p:spPr>
        <p:txBody>
          <a:bodyPr/>
          <a:p>
            <a:pPr algn="r"/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2" name="seo-specialist-bald-head-male-symbol-with-puzzle-pieces-inside_48629"/>
          <p:cNvSpPr>
            <a:spLocks noChangeAspect="1"/>
          </p:cNvSpPr>
          <p:nvPr/>
        </p:nvSpPr>
        <p:spPr bwMode="auto">
          <a:xfrm>
            <a:off x="414655" y="4842510"/>
            <a:ext cx="1160780" cy="1471930"/>
          </a:xfrm>
          <a:custGeom>
            <a:avLst/>
            <a:gdLst>
              <a:gd name="T0" fmla="*/ 836 w 839"/>
              <a:gd name="T1" fmla="*/ 358 h 1066"/>
              <a:gd name="T2" fmla="*/ 95 w 839"/>
              <a:gd name="T3" fmla="*/ 460 h 1066"/>
              <a:gd name="T4" fmla="*/ 104 w 839"/>
              <a:gd name="T5" fmla="*/ 800 h 1066"/>
              <a:gd name="T6" fmla="*/ 254 w 839"/>
              <a:gd name="T7" fmla="*/ 1066 h 1066"/>
              <a:gd name="T8" fmla="*/ 523 w 839"/>
              <a:gd name="T9" fmla="*/ 501 h 1066"/>
              <a:gd name="T10" fmla="*/ 490 w 839"/>
              <a:gd name="T11" fmla="*/ 558 h 1066"/>
              <a:gd name="T12" fmla="*/ 394 w 839"/>
              <a:gd name="T13" fmla="*/ 528 h 1066"/>
              <a:gd name="T14" fmla="*/ 346 w 839"/>
              <a:gd name="T15" fmla="*/ 543 h 1066"/>
              <a:gd name="T16" fmla="*/ 373 w 839"/>
              <a:gd name="T17" fmla="*/ 522 h 1066"/>
              <a:gd name="T18" fmla="*/ 358 w 839"/>
              <a:gd name="T19" fmla="*/ 448 h 1066"/>
              <a:gd name="T20" fmla="*/ 400 w 839"/>
              <a:gd name="T21" fmla="*/ 382 h 1066"/>
              <a:gd name="T22" fmla="*/ 424 w 839"/>
              <a:gd name="T23" fmla="*/ 370 h 1066"/>
              <a:gd name="T24" fmla="*/ 526 w 839"/>
              <a:gd name="T25" fmla="*/ 403 h 1066"/>
              <a:gd name="T26" fmla="*/ 490 w 839"/>
              <a:gd name="T27" fmla="*/ 456 h 1066"/>
              <a:gd name="T28" fmla="*/ 561 w 839"/>
              <a:gd name="T29" fmla="*/ 459 h 1066"/>
              <a:gd name="T30" fmla="*/ 678 w 839"/>
              <a:gd name="T31" fmla="*/ 325 h 1066"/>
              <a:gd name="T32" fmla="*/ 705 w 839"/>
              <a:gd name="T33" fmla="*/ 367 h 1066"/>
              <a:gd name="T34" fmla="*/ 699 w 839"/>
              <a:gd name="T35" fmla="*/ 433 h 1066"/>
              <a:gd name="T36" fmla="*/ 705 w 839"/>
              <a:gd name="T37" fmla="*/ 483 h 1066"/>
              <a:gd name="T38" fmla="*/ 672 w 839"/>
              <a:gd name="T39" fmla="*/ 474 h 1066"/>
              <a:gd name="T40" fmla="*/ 570 w 839"/>
              <a:gd name="T41" fmla="*/ 457 h 1066"/>
              <a:gd name="T42" fmla="*/ 520 w 839"/>
              <a:gd name="T43" fmla="*/ 463 h 1066"/>
              <a:gd name="T44" fmla="*/ 517 w 839"/>
              <a:gd name="T45" fmla="*/ 430 h 1066"/>
              <a:gd name="T46" fmla="*/ 511 w 839"/>
              <a:gd name="T47" fmla="*/ 355 h 1066"/>
              <a:gd name="T48" fmla="*/ 567 w 839"/>
              <a:gd name="T49" fmla="*/ 358 h 1066"/>
              <a:gd name="T50" fmla="*/ 600 w 839"/>
              <a:gd name="T51" fmla="*/ 301 h 1066"/>
              <a:gd name="T52" fmla="*/ 684 w 839"/>
              <a:gd name="T53" fmla="*/ 325 h 1066"/>
              <a:gd name="T54" fmla="*/ 481 w 839"/>
              <a:gd name="T55" fmla="*/ 203 h 1066"/>
              <a:gd name="T56" fmla="*/ 514 w 839"/>
              <a:gd name="T57" fmla="*/ 146 h 1066"/>
              <a:gd name="T58" fmla="*/ 609 w 839"/>
              <a:gd name="T59" fmla="*/ 176 h 1066"/>
              <a:gd name="T60" fmla="*/ 657 w 839"/>
              <a:gd name="T61" fmla="*/ 161 h 1066"/>
              <a:gd name="T62" fmla="*/ 627 w 839"/>
              <a:gd name="T63" fmla="*/ 182 h 1066"/>
              <a:gd name="T64" fmla="*/ 606 w 839"/>
              <a:gd name="T65" fmla="*/ 283 h 1066"/>
              <a:gd name="T66" fmla="*/ 612 w 839"/>
              <a:gd name="T67" fmla="*/ 334 h 1066"/>
              <a:gd name="T68" fmla="*/ 579 w 839"/>
              <a:gd name="T69" fmla="*/ 325 h 1066"/>
              <a:gd name="T70" fmla="*/ 481 w 839"/>
              <a:gd name="T71" fmla="*/ 301 h 1066"/>
              <a:gd name="T72" fmla="*/ 517 w 839"/>
              <a:gd name="T73" fmla="*/ 247 h 1066"/>
              <a:gd name="T74" fmla="*/ 445 w 839"/>
              <a:gd name="T75" fmla="*/ 244 h 1066"/>
              <a:gd name="T76" fmla="*/ 320 w 839"/>
              <a:gd name="T77" fmla="*/ 379 h 1066"/>
              <a:gd name="T78" fmla="*/ 317 w 839"/>
              <a:gd name="T79" fmla="*/ 316 h 1066"/>
              <a:gd name="T80" fmla="*/ 266 w 839"/>
              <a:gd name="T81" fmla="*/ 295 h 1066"/>
              <a:gd name="T82" fmla="*/ 308 w 839"/>
              <a:gd name="T83" fmla="*/ 230 h 1066"/>
              <a:gd name="T84" fmla="*/ 331 w 839"/>
              <a:gd name="T85" fmla="*/ 218 h 1066"/>
              <a:gd name="T86" fmla="*/ 433 w 839"/>
              <a:gd name="T87" fmla="*/ 250 h 1066"/>
              <a:gd name="T88" fmla="*/ 484 w 839"/>
              <a:gd name="T89" fmla="*/ 244 h 1066"/>
              <a:gd name="T90" fmla="*/ 487 w 839"/>
              <a:gd name="T91" fmla="*/ 277 h 1066"/>
              <a:gd name="T92" fmla="*/ 493 w 839"/>
              <a:gd name="T93" fmla="*/ 352 h 1066"/>
              <a:gd name="T94" fmla="*/ 433 w 839"/>
              <a:gd name="T95" fmla="*/ 346 h 1066"/>
              <a:gd name="T96" fmla="*/ 400 w 839"/>
              <a:gd name="T97" fmla="*/ 40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9" h="1066">
                <a:moveTo>
                  <a:pt x="254" y="1066"/>
                </a:moveTo>
                <a:lnTo>
                  <a:pt x="839" y="1066"/>
                </a:lnTo>
                <a:cubicBezTo>
                  <a:pt x="839" y="1066"/>
                  <a:pt x="669" y="928"/>
                  <a:pt x="672" y="779"/>
                </a:cubicBezTo>
                <a:cubicBezTo>
                  <a:pt x="675" y="695"/>
                  <a:pt x="839" y="591"/>
                  <a:pt x="836" y="358"/>
                </a:cubicBezTo>
                <a:cubicBezTo>
                  <a:pt x="836" y="241"/>
                  <a:pt x="723" y="47"/>
                  <a:pt x="532" y="23"/>
                </a:cubicBezTo>
                <a:cubicBezTo>
                  <a:pt x="340" y="0"/>
                  <a:pt x="197" y="41"/>
                  <a:pt x="134" y="161"/>
                </a:cubicBezTo>
                <a:cubicBezTo>
                  <a:pt x="72" y="280"/>
                  <a:pt x="66" y="382"/>
                  <a:pt x="72" y="403"/>
                </a:cubicBezTo>
                <a:cubicBezTo>
                  <a:pt x="78" y="421"/>
                  <a:pt x="95" y="460"/>
                  <a:pt x="95" y="460"/>
                </a:cubicBezTo>
                <a:cubicBezTo>
                  <a:pt x="95" y="460"/>
                  <a:pt x="0" y="609"/>
                  <a:pt x="6" y="633"/>
                </a:cubicBezTo>
                <a:cubicBezTo>
                  <a:pt x="12" y="657"/>
                  <a:pt x="78" y="669"/>
                  <a:pt x="78" y="669"/>
                </a:cubicBezTo>
                <a:cubicBezTo>
                  <a:pt x="78" y="669"/>
                  <a:pt x="84" y="687"/>
                  <a:pt x="72" y="716"/>
                </a:cubicBezTo>
                <a:cubicBezTo>
                  <a:pt x="60" y="746"/>
                  <a:pt x="95" y="788"/>
                  <a:pt x="104" y="800"/>
                </a:cubicBezTo>
                <a:cubicBezTo>
                  <a:pt x="113" y="812"/>
                  <a:pt x="90" y="854"/>
                  <a:pt x="98" y="878"/>
                </a:cubicBezTo>
                <a:cubicBezTo>
                  <a:pt x="107" y="902"/>
                  <a:pt x="146" y="928"/>
                  <a:pt x="191" y="922"/>
                </a:cubicBezTo>
                <a:cubicBezTo>
                  <a:pt x="236" y="916"/>
                  <a:pt x="296" y="904"/>
                  <a:pt x="317" y="902"/>
                </a:cubicBezTo>
                <a:cubicBezTo>
                  <a:pt x="364" y="1012"/>
                  <a:pt x="254" y="1066"/>
                  <a:pt x="254" y="1066"/>
                </a:cubicBezTo>
                <a:close/>
                <a:moveTo>
                  <a:pt x="541" y="528"/>
                </a:moveTo>
                <a:cubicBezTo>
                  <a:pt x="535" y="531"/>
                  <a:pt x="532" y="534"/>
                  <a:pt x="529" y="534"/>
                </a:cubicBezTo>
                <a:lnTo>
                  <a:pt x="529" y="528"/>
                </a:lnTo>
                <a:cubicBezTo>
                  <a:pt x="529" y="522"/>
                  <a:pt x="532" y="513"/>
                  <a:pt x="523" y="501"/>
                </a:cubicBezTo>
                <a:cubicBezTo>
                  <a:pt x="508" y="483"/>
                  <a:pt x="481" y="486"/>
                  <a:pt x="466" y="507"/>
                </a:cubicBezTo>
                <a:cubicBezTo>
                  <a:pt x="460" y="516"/>
                  <a:pt x="460" y="525"/>
                  <a:pt x="463" y="537"/>
                </a:cubicBezTo>
                <a:cubicBezTo>
                  <a:pt x="469" y="549"/>
                  <a:pt x="475" y="552"/>
                  <a:pt x="484" y="555"/>
                </a:cubicBezTo>
                <a:cubicBezTo>
                  <a:pt x="487" y="555"/>
                  <a:pt x="487" y="555"/>
                  <a:pt x="490" y="558"/>
                </a:cubicBezTo>
                <a:cubicBezTo>
                  <a:pt x="487" y="561"/>
                  <a:pt x="484" y="561"/>
                  <a:pt x="481" y="564"/>
                </a:cubicBezTo>
                <a:lnTo>
                  <a:pt x="442" y="588"/>
                </a:lnTo>
                <a:lnTo>
                  <a:pt x="418" y="549"/>
                </a:lnTo>
                <a:cubicBezTo>
                  <a:pt x="409" y="534"/>
                  <a:pt x="403" y="528"/>
                  <a:pt x="394" y="528"/>
                </a:cubicBezTo>
                <a:cubicBezTo>
                  <a:pt x="388" y="528"/>
                  <a:pt x="385" y="531"/>
                  <a:pt x="382" y="534"/>
                </a:cubicBezTo>
                <a:cubicBezTo>
                  <a:pt x="379" y="537"/>
                  <a:pt x="376" y="543"/>
                  <a:pt x="376" y="546"/>
                </a:cubicBezTo>
                <a:cubicBezTo>
                  <a:pt x="373" y="552"/>
                  <a:pt x="373" y="552"/>
                  <a:pt x="367" y="555"/>
                </a:cubicBezTo>
                <a:cubicBezTo>
                  <a:pt x="358" y="558"/>
                  <a:pt x="349" y="552"/>
                  <a:pt x="346" y="543"/>
                </a:cubicBezTo>
                <a:cubicBezTo>
                  <a:pt x="346" y="540"/>
                  <a:pt x="343" y="531"/>
                  <a:pt x="349" y="525"/>
                </a:cubicBezTo>
                <a:cubicBezTo>
                  <a:pt x="352" y="522"/>
                  <a:pt x="355" y="522"/>
                  <a:pt x="358" y="522"/>
                </a:cubicBezTo>
                <a:lnTo>
                  <a:pt x="364" y="522"/>
                </a:lnTo>
                <a:lnTo>
                  <a:pt x="373" y="522"/>
                </a:lnTo>
                <a:lnTo>
                  <a:pt x="376" y="522"/>
                </a:lnTo>
                <a:cubicBezTo>
                  <a:pt x="382" y="522"/>
                  <a:pt x="385" y="519"/>
                  <a:pt x="388" y="516"/>
                </a:cubicBezTo>
                <a:cubicBezTo>
                  <a:pt x="391" y="510"/>
                  <a:pt x="388" y="501"/>
                  <a:pt x="382" y="486"/>
                </a:cubicBezTo>
                <a:lnTo>
                  <a:pt x="358" y="448"/>
                </a:lnTo>
                <a:lnTo>
                  <a:pt x="397" y="424"/>
                </a:lnTo>
                <a:cubicBezTo>
                  <a:pt x="412" y="415"/>
                  <a:pt x="418" y="409"/>
                  <a:pt x="418" y="400"/>
                </a:cubicBezTo>
                <a:cubicBezTo>
                  <a:pt x="418" y="394"/>
                  <a:pt x="415" y="391"/>
                  <a:pt x="412" y="388"/>
                </a:cubicBezTo>
                <a:cubicBezTo>
                  <a:pt x="409" y="385"/>
                  <a:pt x="403" y="382"/>
                  <a:pt x="400" y="382"/>
                </a:cubicBezTo>
                <a:cubicBezTo>
                  <a:pt x="394" y="379"/>
                  <a:pt x="394" y="379"/>
                  <a:pt x="391" y="373"/>
                </a:cubicBezTo>
                <a:cubicBezTo>
                  <a:pt x="388" y="367"/>
                  <a:pt x="391" y="364"/>
                  <a:pt x="394" y="361"/>
                </a:cubicBezTo>
                <a:cubicBezTo>
                  <a:pt x="400" y="352"/>
                  <a:pt x="415" y="349"/>
                  <a:pt x="421" y="358"/>
                </a:cubicBezTo>
                <a:cubicBezTo>
                  <a:pt x="424" y="364"/>
                  <a:pt x="424" y="364"/>
                  <a:pt x="424" y="370"/>
                </a:cubicBezTo>
                <a:lnTo>
                  <a:pt x="424" y="382"/>
                </a:lnTo>
                <a:cubicBezTo>
                  <a:pt x="424" y="397"/>
                  <a:pt x="439" y="400"/>
                  <a:pt x="463" y="388"/>
                </a:cubicBezTo>
                <a:lnTo>
                  <a:pt x="502" y="364"/>
                </a:lnTo>
                <a:lnTo>
                  <a:pt x="526" y="403"/>
                </a:lnTo>
                <a:cubicBezTo>
                  <a:pt x="529" y="409"/>
                  <a:pt x="532" y="412"/>
                  <a:pt x="532" y="415"/>
                </a:cubicBezTo>
                <a:lnTo>
                  <a:pt x="526" y="415"/>
                </a:lnTo>
                <a:cubicBezTo>
                  <a:pt x="517" y="415"/>
                  <a:pt x="508" y="415"/>
                  <a:pt x="499" y="421"/>
                </a:cubicBezTo>
                <a:cubicBezTo>
                  <a:pt x="487" y="430"/>
                  <a:pt x="484" y="445"/>
                  <a:pt x="490" y="456"/>
                </a:cubicBezTo>
                <a:cubicBezTo>
                  <a:pt x="496" y="474"/>
                  <a:pt x="517" y="486"/>
                  <a:pt x="534" y="477"/>
                </a:cubicBezTo>
                <a:cubicBezTo>
                  <a:pt x="546" y="471"/>
                  <a:pt x="549" y="465"/>
                  <a:pt x="552" y="456"/>
                </a:cubicBezTo>
                <a:cubicBezTo>
                  <a:pt x="552" y="453"/>
                  <a:pt x="552" y="453"/>
                  <a:pt x="555" y="451"/>
                </a:cubicBezTo>
                <a:cubicBezTo>
                  <a:pt x="558" y="454"/>
                  <a:pt x="558" y="456"/>
                  <a:pt x="561" y="459"/>
                </a:cubicBezTo>
                <a:lnTo>
                  <a:pt x="585" y="498"/>
                </a:lnTo>
                <a:lnTo>
                  <a:pt x="541" y="528"/>
                </a:lnTo>
                <a:close/>
                <a:moveTo>
                  <a:pt x="684" y="325"/>
                </a:moveTo>
                <a:lnTo>
                  <a:pt x="678" y="325"/>
                </a:lnTo>
                <a:cubicBezTo>
                  <a:pt x="669" y="325"/>
                  <a:pt x="660" y="325"/>
                  <a:pt x="651" y="331"/>
                </a:cubicBezTo>
                <a:cubicBezTo>
                  <a:pt x="639" y="340"/>
                  <a:pt x="636" y="355"/>
                  <a:pt x="642" y="367"/>
                </a:cubicBezTo>
                <a:cubicBezTo>
                  <a:pt x="648" y="385"/>
                  <a:pt x="669" y="397"/>
                  <a:pt x="687" y="388"/>
                </a:cubicBezTo>
                <a:cubicBezTo>
                  <a:pt x="699" y="382"/>
                  <a:pt x="702" y="376"/>
                  <a:pt x="705" y="367"/>
                </a:cubicBezTo>
                <a:cubicBezTo>
                  <a:pt x="705" y="364"/>
                  <a:pt x="705" y="364"/>
                  <a:pt x="708" y="361"/>
                </a:cubicBezTo>
                <a:cubicBezTo>
                  <a:pt x="711" y="364"/>
                  <a:pt x="711" y="367"/>
                  <a:pt x="714" y="370"/>
                </a:cubicBezTo>
                <a:lnTo>
                  <a:pt x="738" y="409"/>
                </a:lnTo>
                <a:lnTo>
                  <a:pt x="699" y="433"/>
                </a:lnTo>
                <a:cubicBezTo>
                  <a:pt x="684" y="442"/>
                  <a:pt x="678" y="448"/>
                  <a:pt x="678" y="457"/>
                </a:cubicBezTo>
                <a:cubicBezTo>
                  <a:pt x="678" y="462"/>
                  <a:pt x="681" y="465"/>
                  <a:pt x="684" y="468"/>
                </a:cubicBezTo>
                <a:cubicBezTo>
                  <a:pt x="687" y="471"/>
                  <a:pt x="693" y="474"/>
                  <a:pt x="696" y="474"/>
                </a:cubicBezTo>
                <a:cubicBezTo>
                  <a:pt x="702" y="477"/>
                  <a:pt x="702" y="477"/>
                  <a:pt x="705" y="483"/>
                </a:cubicBezTo>
                <a:cubicBezTo>
                  <a:pt x="708" y="489"/>
                  <a:pt x="705" y="492"/>
                  <a:pt x="702" y="495"/>
                </a:cubicBezTo>
                <a:cubicBezTo>
                  <a:pt x="696" y="504"/>
                  <a:pt x="681" y="507"/>
                  <a:pt x="675" y="498"/>
                </a:cubicBezTo>
                <a:cubicBezTo>
                  <a:pt x="672" y="492"/>
                  <a:pt x="672" y="492"/>
                  <a:pt x="672" y="486"/>
                </a:cubicBezTo>
                <a:lnTo>
                  <a:pt x="672" y="474"/>
                </a:lnTo>
                <a:cubicBezTo>
                  <a:pt x="672" y="466"/>
                  <a:pt x="666" y="463"/>
                  <a:pt x="657" y="463"/>
                </a:cubicBezTo>
                <a:cubicBezTo>
                  <a:pt x="651" y="463"/>
                  <a:pt x="645" y="466"/>
                  <a:pt x="633" y="471"/>
                </a:cubicBezTo>
                <a:lnTo>
                  <a:pt x="594" y="495"/>
                </a:lnTo>
                <a:lnTo>
                  <a:pt x="570" y="457"/>
                </a:lnTo>
                <a:cubicBezTo>
                  <a:pt x="561" y="442"/>
                  <a:pt x="555" y="436"/>
                  <a:pt x="546" y="436"/>
                </a:cubicBezTo>
                <a:cubicBezTo>
                  <a:pt x="541" y="436"/>
                  <a:pt x="538" y="439"/>
                  <a:pt x="535" y="442"/>
                </a:cubicBezTo>
                <a:cubicBezTo>
                  <a:pt x="532" y="445"/>
                  <a:pt x="529" y="451"/>
                  <a:pt x="529" y="454"/>
                </a:cubicBezTo>
                <a:cubicBezTo>
                  <a:pt x="526" y="460"/>
                  <a:pt x="526" y="460"/>
                  <a:pt x="520" y="463"/>
                </a:cubicBezTo>
                <a:cubicBezTo>
                  <a:pt x="511" y="466"/>
                  <a:pt x="502" y="460"/>
                  <a:pt x="499" y="451"/>
                </a:cubicBezTo>
                <a:cubicBezTo>
                  <a:pt x="499" y="448"/>
                  <a:pt x="496" y="439"/>
                  <a:pt x="502" y="433"/>
                </a:cubicBezTo>
                <a:cubicBezTo>
                  <a:pt x="505" y="430"/>
                  <a:pt x="508" y="430"/>
                  <a:pt x="511" y="430"/>
                </a:cubicBezTo>
                <a:lnTo>
                  <a:pt x="517" y="430"/>
                </a:lnTo>
                <a:lnTo>
                  <a:pt x="529" y="430"/>
                </a:lnTo>
                <a:cubicBezTo>
                  <a:pt x="535" y="430"/>
                  <a:pt x="538" y="427"/>
                  <a:pt x="541" y="424"/>
                </a:cubicBezTo>
                <a:cubicBezTo>
                  <a:pt x="544" y="418"/>
                  <a:pt x="544" y="409"/>
                  <a:pt x="535" y="394"/>
                </a:cubicBezTo>
                <a:lnTo>
                  <a:pt x="511" y="355"/>
                </a:lnTo>
                <a:lnTo>
                  <a:pt x="549" y="331"/>
                </a:lnTo>
                <a:cubicBezTo>
                  <a:pt x="555" y="328"/>
                  <a:pt x="558" y="325"/>
                  <a:pt x="561" y="325"/>
                </a:cubicBezTo>
                <a:lnTo>
                  <a:pt x="561" y="331"/>
                </a:lnTo>
                <a:cubicBezTo>
                  <a:pt x="561" y="337"/>
                  <a:pt x="558" y="346"/>
                  <a:pt x="567" y="358"/>
                </a:cubicBezTo>
                <a:cubicBezTo>
                  <a:pt x="582" y="376"/>
                  <a:pt x="609" y="373"/>
                  <a:pt x="624" y="352"/>
                </a:cubicBezTo>
                <a:cubicBezTo>
                  <a:pt x="630" y="343"/>
                  <a:pt x="630" y="334"/>
                  <a:pt x="627" y="322"/>
                </a:cubicBezTo>
                <a:cubicBezTo>
                  <a:pt x="621" y="310"/>
                  <a:pt x="615" y="307"/>
                  <a:pt x="606" y="304"/>
                </a:cubicBezTo>
                <a:cubicBezTo>
                  <a:pt x="603" y="304"/>
                  <a:pt x="603" y="304"/>
                  <a:pt x="600" y="301"/>
                </a:cubicBezTo>
                <a:cubicBezTo>
                  <a:pt x="603" y="298"/>
                  <a:pt x="606" y="298"/>
                  <a:pt x="609" y="295"/>
                </a:cubicBezTo>
                <a:lnTo>
                  <a:pt x="648" y="271"/>
                </a:lnTo>
                <a:lnTo>
                  <a:pt x="672" y="310"/>
                </a:lnTo>
                <a:cubicBezTo>
                  <a:pt x="681" y="319"/>
                  <a:pt x="684" y="322"/>
                  <a:pt x="684" y="325"/>
                </a:cubicBezTo>
                <a:close/>
                <a:moveTo>
                  <a:pt x="463" y="176"/>
                </a:moveTo>
                <a:cubicBezTo>
                  <a:pt x="469" y="173"/>
                  <a:pt x="472" y="170"/>
                  <a:pt x="475" y="170"/>
                </a:cubicBezTo>
                <a:lnTo>
                  <a:pt x="475" y="176"/>
                </a:lnTo>
                <a:cubicBezTo>
                  <a:pt x="475" y="182"/>
                  <a:pt x="472" y="191"/>
                  <a:pt x="481" y="203"/>
                </a:cubicBezTo>
                <a:cubicBezTo>
                  <a:pt x="496" y="221"/>
                  <a:pt x="523" y="215"/>
                  <a:pt x="538" y="197"/>
                </a:cubicBezTo>
                <a:cubicBezTo>
                  <a:pt x="544" y="188"/>
                  <a:pt x="544" y="179"/>
                  <a:pt x="541" y="167"/>
                </a:cubicBezTo>
                <a:cubicBezTo>
                  <a:pt x="535" y="155"/>
                  <a:pt x="529" y="152"/>
                  <a:pt x="520" y="149"/>
                </a:cubicBezTo>
                <a:cubicBezTo>
                  <a:pt x="517" y="149"/>
                  <a:pt x="517" y="149"/>
                  <a:pt x="514" y="146"/>
                </a:cubicBezTo>
                <a:cubicBezTo>
                  <a:pt x="517" y="143"/>
                  <a:pt x="520" y="143"/>
                  <a:pt x="523" y="140"/>
                </a:cubicBezTo>
                <a:lnTo>
                  <a:pt x="561" y="116"/>
                </a:lnTo>
                <a:lnTo>
                  <a:pt x="585" y="155"/>
                </a:lnTo>
                <a:cubicBezTo>
                  <a:pt x="594" y="170"/>
                  <a:pt x="600" y="176"/>
                  <a:pt x="609" y="176"/>
                </a:cubicBezTo>
                <a:cubicBezTo>
                  <a:pt x="615" y="176"/>
                  <a:pt x="618" y="173"/>
                  <a:pt x="621" y="170"/>
                </a:cubicBezTo>
                <a:cubicBezTo>
                  <a:pt x="624" y="167"/>
                  <a:pt x="627" y="161"/>
                  <a:pt x="627" y="158"/>
                </a:cubicBezTo>
                <a:cubicBezTo>
                  <a:pt x="630" y="152"/>
                  <a:pt x="630" y="152"/>
                  <a:pt x="636" y="149"/>
                </a:cubicBezTo>
                <a:cubicBezTo>
                  <a:pt x="645" y="146"/>
                  <a:pt x="654" y="152"/>
                  <a:pt x="657" y="161"/>
                </a:cubicBezTo>
                <a:cubicBezTo>
                  <a:pt x="657" y="164"/>
                  <a:pt x="660" y="173"/>
                  <a:pt x="654" y="179"/>
                </a:cubicBezTo>
                <a:cubicBezTo>
                  <a:pt x="651" y="182"/>
                  <a:pt x="648" y="182"/>
                  <a:pt x="645" y="182"/>
                </a:cubicBezTo>
                <a:lnTo>
                  <a:pt x="639" y="182"/>
                </a:lnTo>
                <a:lnTo>
                  <a:pt x="627" y="182"/>
                </a:lnTo>
                <a:cubicBezTo>
                  <a:pt x="621" y="182"/>
                  <a:pt x="618" y="185"/>
                  <a:pt x="615" y="191"/>
                </a:cubicBezTo>
                <a:cubicBezTo>
                  <a:pt x="612" y="197"/>
                  <a:pt x="615" y="206"/>
                  <a:pt x="621" y="221"/>
                </a:cubicBezTo>
                <a:lnTo>
                  <a:pt x="645" y="259"/>
                </a:lnTo>
                <a:lnTo>
                  <a:pt x="606" y="283"/>
                </a:lnTo>
                <a:cubicBezTo>
                  <a:pt x="591" y="292"/>
                  <a:pt x="585" y="298"/>
                  <a:pt x="585" y="307"/>
                </a:cubicBezTo>
                <a:cubicBezTo>
                  <a:pt x="585" y="313"/>
                  <a:pt x="588" y="316"/>
                  <a:pt x="591" y="319"/>
                </a:cubicBezTo>
                <a:cubicBezTo>
                  <a:pt x="594" y="322"/>
                  <a:pt x="600" y="325"/>
                  <a:pt x="603" y="325"/>
                </a:cubicBezTo>
                <a:cubicBezTo>
                  <a:pt x="609" y="328"/>
                  <a:pt x="609" y="328"/>
                  <a:pt x="612" y="334"/>
                </a:cubicBezTo>
                <a:cubicBezTo>
                  <a:pt x="615" y="340"/>
                  <a:pt x="612" y="343"/>
                  <a:pt x="609" y="346"/>
                </a:cubicBezTo>
                <a:cubicBezTo>
                  <a:pt x="603" y="355"/>
                  <a:pt x="588" y="358"/>
                  <a:pt x="582" y="349"/>
                </a:cubicBezTo>
                <a:cubicBezTo>
                  <a:pt x="579" y="343"/>
                  <a:pt x="579" y="343"/>
                  <a:pt x="579" y="337"/>
                </a:cubicBezTo>
                <a:lnTo>
                  <a:pt x="579" y="325"/>
                </a:lnTo>
                <a:cubicBezTo>
                  <a:pt x="579" y="316"/>
                  <a:pt x="573" y="313"/>
                  <a:pt x="564" y="313"/>
                </a:cubicBezTo>
                <a:cubicBezTo>
                  <a:pt x="558" y="313"/>
                  <a:pt x="552" y="316"/>
                  <a:pt x="541" y="322"/>
                </a:cubicBezTo>
                <a:lnTo>
                  <a:pt x="502" y="346"/>
                </a:lnTo>
                <a:lnTo>
                  <a:pt x="481" y="301"/>
                </a:lnTo>
                <a:cubicBezTo>
                  <a:pt x="478" y="295"/>
                  <a:pt x="475" y="292"/>
                  <a:pt x="475" y="289"/>
                </a:cubicBezTo>
                <a:lnTo>
                  <a:pt x="481" y="289"/>
                </a:lnTo>
                <a:cubicBezTo>
                  <a:pt x="490" y="289"/>
                  <a:pt x="499" y="289"/>
                  <a:pt x="508" y="283"/>
                </a:cubicBezTo>
                <a:cubicBezTo>
                  <a:pt x="520" y="274"/>
                  <a:pt x="523" y="259"/>
                  <a:pt x="517" y="247"/>
                </a:cubicBezTo>
                <a:cubicBezTo>
                  <a:pt x="511" y="230"/>
                  <a:pt x="490" y="218"/>
                  <a:pt x="472" y="227"/>
                </a:cubicBezTo>
                <a:cubicBezTo>
                  <a:pt x="460" y="233"/>
                  <a:pt x="457" y="239"/>
                  <a:pt x="454" y="247"/>
                </a:cubicBezTo>
                <a:cubicBezTo>
                  <a:pt x="454" y="250"/>
                  <a:pt x="454" y="250"/>
                  <a:pt x="451" y="253"/>
                </a:cubicBezTo>
                <a:cubicBezTo>
                  <a:pt x="448" y="250"/>
                  <a:pt x="448" y="247"/>
                  <a:pt x="445" y="244"/>
                </a:cubicBezTo>
                <a:lnTo>
                  <a:pt x="421" y="206"/>
                </a:lnTo>
                <a:lnTo>
                  <a:pt x="463" y="176"/>
                </a:lnTo>
                <a:close/>
                <a:moveTo>
                  <a:pt x="325" y="391"/>
                </a:moveTo>
                <a:cubicBezTo>
                  <a:pt x="322" y="385"/>
                  <a:pt x="320" y="382"/>
                  <a:pt x="320" y="379"/>
                </a:cubicBezTo>
                <a:lnTo>
                  <a:pt x="325" y="379"/>
                </a:lnTo>
                <a:cubicBezTo>
                  <a:pt x="334" y="382"/>
                  <a:pt x="343" y="379"/>
                  <a:pt x="352" y="373"/>
                </a:cubicBezTo>
                <a:cubicBezTo>
                  <a:pt x="364" y="364"/>
                  <a:pt x="367" y="349"/>
                  <a:pt x="361" y="337"/>
                </a:cubicBezTo>
                <a:cubicBezTo>
                  <a:pt x="355" y="319"/>
                  <a:pt x="334" y="307"/>
                  <a:pt x="317" y="316"/>
                </a:cubicBezTo>
                <a:cubicBezTo>
                  <a:pt x="305" y="322"/>
                  <a:pt x="302" y="328"/>
                  <a:pt x="299" y="337"/>
                </a:cubicBezTo>
                <a:cubicBezTo>
                  <a:pt x="299" y="340"/>
                  <a:pt x="299" y="340"/>
                  <a:pt x="296" y="343"/>
                </a:cubicBezTo>
                <a:cubicBezTo>
                  <a:pt x="293" y="340"/>
                  <a:pt x="293" y="337"/>
                  <a:pt x="290" y="334"/>
                </a:cubicBezTo>
                <a:lnTo>
                  <a:pt x="266" y="295"/>
                </a:lnTo>
                <a:lnTo>
                  <a:pt x="305" y="271"/>
                </a:lnTo>
                <a:cubicBezTo>
                  <a:pt x="320" y="262"/>
                  <a:pt x="325" y="256"/>
                  <a:pt x="325" y="247"/>
                </a:cubicBezTo>
                <a:cubicBezTo>
                  <a:pt x="325" y="241"/>
                  <a:pt x="322" y="238"/>
                  <a:pt x="320" y="236"/>
                </a:cubicBezTo>
                <a:cubicBezTo>
                  <a:pt x="317" y="233"/>
                  <a:pt x="311" y="230"/>
                  <a:pt x="308" y="230"/>
                </a:cubicBezTo>
                <a:cubicBezTo>
                  <a:pt x="302" y="227"/>
                  <a:pt x="302" y="227"/>
                  <a:pt x="299" y="221"/>
                </a:cubicBezTo>
                <a:cubicBezTo>
                  <a:pt x="296" y="215"/>
                  <a:pt x="299" y="212"/>
                  <a:pt x="302" y="209"/>
                </a:cubicBezTo>
                <a:cubicBezTo>
                  <a:pt x="308" y="200"/>
                  <a:pt x="322" y="197"/>
                  <a:pt x="328" y="206"/>
                </a:cubicBezTo>
                <a:cubicBezTo>
                  <a:pt x="331" y="212"/>
                  <a:pt x="331" y="212"/>
                  <a:pt x="331" y="218"/>
                </a:cubicBezTo>
                <a:lnTo>
                  <a:pt x="331" y="230"/>
                </a:lnTo>
                <a:cubicBezTo>
                  <a:pt x="334" y="244"/>
                  <a:pt x="346" y="247"/>
                  <a:pt x="370" y="236"/>
                </a:cubicBezTo>
                <a:lnTo>
                  <a:pt x="409" y="212"/>
                </a:lnTo>
                <a:lnTo>
                  <a:pt x="433" y="250"/>
                </a:lnTo>
                <a:cubicBezTo>
                  <a:pt x="442" y="265"/>
                  <a:pt x="448" y="271"/>
                  <a:pt x="457" y="271"/>
                </a:cubicBezTo>
                <a:cubicBezTo>
                  <a:pt x="463" y="271"/>
                  <a:pt x="466" y="268"/>
                  <a:pt x="469" y="265"/>
                </a:cubicBezTo>
                <a:cubicBezTo>
                  <a:pt x="472" y="262"/>
                  <a:pt x="475" y="256"/>
                  <a:pt x="475" y="253"/>
                </a:cubicBezTo>
                <a:cubicBezTo>
                  <a:pt x="478" y="247"/>
                  <a:pt x="478" y="247"/>
                  <a:pt x="484" y="244"/>
                </a:cubicBezTo>
                <a:cubicBezTo>
                  <a:pt x="493" y="241"/>
                  <a:pt x="502" y="247"/>
                  <a:pt x="505" y="256"/>
                </a:cubicBezTo>
                <a:cubicBezTo>
                  <a:pt x="505" y="259"/>
                  <a:pt x="508" y="268"/>
                  <a:pt x="502" y="274"/>
                </a:cubicBezTo>
                <a:cubicBezTo>
                  <a:pt x="499" y="277"/>
                  <a:pt x="496" y="277"/>
                  <a:pt x="493" y="277"/>
                </a:cubicBezTo>
                <a:lnTo>
                  <a:pt x="487" y="277"/>
                </a:lnTo>
                <a:lnTo>
                  <a:pt x="475" y="277"/>
                </a:lnTo>
                <a:cubicBezTo>
                  <a:pt x="469" y="277"/>
                  <a:pt x="466" y="280"/>
                  <a:pt x="463" y="283"/>
                </a:cubicBezTo>
                <a:cubicBezTo>
                  <a:pt x="460" y="289"/>
                  <a:pt x="460" y="298"/>
                  <a:pt x="469" y="313"/>
                </a:cubicBezTo>
                <a:lnTo>
                  <a:pt x="493" y="352"/>
                </a:lnTo>
                <a:lnTo>
                  <a:pt x="451" y="373"/>
                </a:lnTo>
                <a:cubicBezTo>
                  <a:pt x="445" y="376"/>
                  <a:pt x="442" y="379"/>
                  <a:pt x="439" y="379"/>
                </a:cubicBezTo>
                <a:lnTo>
                  <a:pt x="439" y="373"/>
                </a:lnTo>
                <a:cubicBezTo>
                  <a:pt x="439" y="367"/>
                  <a:pt x="442" y="358"/>
                  <a:pt x="433" y="346"/>
                </a:cubicBezTo>
                <a:cubicBezTo>
                  <a:pt x="418" y="328"/>
                  <a:pt x="391" y="331"/>
                  <a:pt x="376" y="352"/>
                </a:cubicBezTo>
                <a:cubicBezTo>
                  <a:pt x="370" y="361"/>
                  <a:pt x="370" y="370"/>
                  <a:pt x="373" y="382"/>
                </a:cubicBezTo>
                <a:cubicBezTo>
                  <a:pt x="379" y="394"/>
                  <a:pt x="385" y="397"/>
                  <a:pt x="394" y="400"/>
                </a:cubicBezTo>
                <a:cubicBezTo>
                  <a:pt x="397" y="400"/>
                  <a:pt x="397" y="400"/>
                  <a:pt x="400" y="403"/>
                </a:cubicBezTo>
                <a:cubicBezTo>
                  <a:pt x="397" y="406"/>
                  <a:pt x="394" y="406"/>
                  <a:pt x="391" y="409"/>
                </a:cubicBezTo>
                <a:lnTo>
                  <a:pt x="352" y="433"/>
                </a:lnTo>
                <a:lnTo>
                  <a:pt x="325" y="3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文本框 3"/>
          <p:cNvSpPr txBox="1"/>
          <p:nvPr/>
        </p:nvSpPr>
        <p:spPr>
          <a:xfrm>
            <a:off x="1575435" y="5228590"/>
            <a:ext cx="7489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HART MIT</a:t>
            </a:r>
            <a:endParaRPr lang="en-US" altLang="zh-CN" sz="14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0" y="4465320"/>
            <a:ext cx="2292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Impact factor=10.694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5580" y="3018790"/>
            <a:ext cx="3883025" cy="707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" y="2760345"/>
            <a:ext cx="2098040" cy="170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580" y="1212850"/>
            <a:ext cx="3522980" cy="1805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 diagram of our disaggregator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2697" b="12444"/>
          <a:stretch>
            <a:fillRect/>
          </a:stretch>
        </p:blipFill>
        <p:spPr>
          <a:xfrm>
            <a:off x="128270" y="2175510"/>
            <a:ext cx="8822690" cy="26174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Super-State Definition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3410" y="1252855"/>
            <a:ext cx="7748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Cartesian product of the different possible states of each appliance/load we want to disaggragate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114540" y="350139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142605" y="350139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172970" y="3501390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232150" y="3037840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RINSE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316095" y="3501390"/>
            <a:ext cx="74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316095" y="3037840"/>
            <a:ext cx="77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DRY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74920" y="350139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055360" y="350139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397635" y="3037840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32150" y="3501390"/>
            <a:ext cx="93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397635" y="3501390"/>
            <a:ext cx="74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72970" y="3037840"/>
            <a:ext cx="101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WASH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114540" y="3037840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RINSE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142605" y="3037840"/>
            <a:ext cx="77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074920" y="3037840"/>
            <a:ext cx="93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6055360" y="3037840"/>
            <a:ext cx="101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WASH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1910" y="3598545"/>
            <a:ext cx="114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light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910" y="3037840"/>
            <a:ext cx="135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dishwasher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 rot="16200000">
            <a:off x="4768215" y="925830"/>
            <a:ext cx="663575" cy="69411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608830" y="5001260"/>
            <a:ext cx="187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K=2*4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60500" y="2901315"/>
            <a:ext cx="3443605" cy="5924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91995" y="3221990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80595" y="3221990"/>
            <a:ext cx="2514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064540" y="3221990"/>
            <a:ext cx="2514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048500" y="2851150"/>
            <a:ext cx="963930" cy="12750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71970" y="2230755"/>
            <a:ext cx="135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super-state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3220" y="1862455"/>
            <a:ext cx="244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理论上有</a:t>
            </a:r>
            <a:r>
              <a:rPr lang="en-US" altLang="zh-CN"/>
              <a:t>8</a:t>
            </a:r>
            <a:r>
              <a:rPr lang="en-US" altLang="zh-CN"/>
              <a:t>!=40320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831" y="2464118"/>
            <a:ext cx="340043" cy="340043"/>
          </a:xfrm>
          <a:prstGeom prst="rect">
            <a:avLst/>
          </a:prstGeom>
        </p:spPr>
      </p:pic>
      <p:pic>
        <p:nvPicPr>
          <p:cNvPr id="8" name="图片 7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319" y="2464118"/>
            <a:ext cx="340043" cy="340043"/>
          </a:xfrm>
          <a:prstGeom prst="rect">
            <a:avLst/>
          </a:prstGeom>
        </p:spPr>
      </p:pic>
      <p:pic>
        <p:nvPicPr>
          <p:cNvPr id="79" name="图片 78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831" y="2040731"/>
            <a:ext cx="340043" cy="340043"/>
          </a:xfrm>
          <a:prstGeom prst="rect">
            <a:avLst/>
          </a:prstGeom>
        </p:spPr>
      </p:pic>
      <p:pic>
        <p:nvPicPr>
          <p:cNvPr id="80" name="图片 79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319" y="2040731"/>
            <a:ext cx="340043" cy="340043"/>
          </a:xfrm>
          <a:prstGeom prst="rect">
            <a:avLst/>
          </a:prstGeom>
        </p:spPr>
      </p:pic>
      <p:pic>
        <p:nvPicPr>
          <p:cNvPr id="84" name="图片 83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2294" y="2040731"/>
            <a:ext cx="340043" cy="340043"/>
          </a:xfrm>
          <a:prstGeom prst="rect">
            <a:avLst/>
          </a:prstGeom>
        </p:spPr>
      </p:pic>
      <p:pic>
        <p:nvPicPr>
          <p:cNvPr id="87" name="图片 86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269" y="2040731"/>
            <a:ext cx="340043" cy="340043"/>
          </a:xfrm>
          <a:prstGeom prst="rect">
            <a:avLst/>
          </a:prstGeom>
        </p:spPr>
      </p:pic>
      <p:pic>
        <p:nvPicPr>
          <p:cNvPr id="5" name="图片 4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2294" y="2464118"/>
            <a:ext cx="340043" cy="340043"/>
          </a:xfrm>
          <a:prstGeom prst="rect">
            <a:avLst/>
          </a:prstGeom>
        </p:spPr>
      </p:pic>
      <p:pic>
        <p:nvPicPr>
          <p:cNvPr id="6" name="图片 5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269" y="2464118"/>
            <a:ext cx="340043" cy="340043"/>
          </a:xfrm>
          <a:prstGeom prst="rect">
            <a:avLst/>
          </a:prstGeom>
        </p:spPr>
      </p:pic>
      <p:pic>
        <p:nvPicPr>
          <p:cNvPr id="9" name="图片 8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786" y="3636645"/>
            <a:ext cx="340043" cy="340043"/>
          </a:xfrm>
          <a:prstGeom prst="rect">
            <a:avLst/>
          </a:prstGeom>
        </p:spPr>
      </p:pic>
      <p:pic>
        <p:nvPicPr>
          <p:cNvPr id="10" name="图片 9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274" y="3636645"/>
            <a:ext cx="340043" cy="340043"/>
          </a:xfrm>
          <a:prstGeom prst="rect">
            <a:avLst/>
          </a:prstGeom>
        </p:spPr>
      </p:pic>
      <p:pic>
        <p:nvPicPr>
          <p:cNvPr id="11" name="图片 10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786" y="3213259"/>
            <a:ext cx="340043" cy="340043"/>
          </a:xfrm>
          <a:prstGeom prst="rect">
            <a:avLst/>
          </a:prstGeom>
        </p:spPr>
      </p:pic>
      <p:pic>
        <p:nvPicPr>
          <p:cNvPr id="16" name="图片 15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274" y="3213259"/>
            <a:ext cx="340043" cy="340043"/>
          </a:xfrm>
          <a:prstGeom prst="rect">
            <a:avLst/>
          </a:prstGeom>
        </p:spPr>
      </p:pic>
      <p:pic>
        <p:nvPicPr>
          <p:cNvPr id="21" name="图片 20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3249" y="3213259"/>
            <a:ext cx="340043" cy="340043"/>
          </a:xfrm>
          <a:prstGeom prst="rect">
            <a:avLst/>
          </a:prstGeom>
        </p:spPr>
      </p:pic>
      <p:pic>
        <p:nvPicPr>
          <p:cNvPr id="23" name="图片 22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224" y="3213259"/>
            <a:ext cx="340043" cy="340043"/>
          </a:xfrm>
          <a:prstGeom prst="rect">
            <a:avLst/>
          </a:prstGeom>
        </p:spPr>
      </p:pic>
      <p:pic>
        <p:nvPicPr>
          <p:cNvPr id="24" name="图片 23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3249" y="3636645"/>
            <a:ext cx="340043" cy="340043"/>
          </a:xfrm>
          <a:prstGeom prst="rect">
            <a:avLst/>
          </a:prstGeom>
        </p:spPr>
      </p:pic>
      <p:pic>
        <p:nvPicPr>
          <p:cNvPr id="30" name="图片 29" descr="圆轮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224" y="3636645"/>
            <a:ext cx="340043" cy="340043"/>
          </a:xfrm>
          <a:prstGeom prst="rect">
            <a:avLst/>
          </a:prstGeom>
        </p:spPr>
      </p:pic>
      <p:sp>
        <p:nvSpPr>
          <p:cNvPr id="38" name="three-dots-ellipsis_61499"/>
          <p:cNvSpPr>
            <a:spLocks noChangeAspect="1"/>
          </p:cNvSpPr>
          <p:nvPr/>
        </p:nvSpPr>
        <p:spPr bwMode="auto">
          <a:xfrm>
            <a:off x="2626519" y="2172653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three-dots-ellipsis_61499"/>
          <p:cNvSpPr>
            <a:spLocks noChangeAspect="1"/>
          </p:cNvSpPr>
          <p:nvPr/>
        </p:nvSpPr>
        <p:spPr bwMode="auto">
          <a:xfrm>
            <a:off x="2626519" y="2607469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3" name="three-dots-ellipsis_61499"/>
          <p:cNvSpPr>
            <a:spLocks noChangeAspect="1"/>
          </p:cNvSpPr>
          <p:nvPr/>
        </p:nvSpPr>
        <p:spPr bwMode="auto">
          <a:xfrm>
            <a:off x="2626519" y="3333274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4" name="three-dots-ellipsis_61499"/>
          <p:cNvSpPr>
            <a:spLocks noChangeAspect="1"/>
          </p:cNvSpPr>
          <p:nvPr/>
        </p:nvSpPr>
        <p:spPr bwMode="auto">
          <a:xfrm>
            <a:off x="2626519" y="3768090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5" name="three-dots-ellipsis_61499"/>
          <p:cNvSpPr>
            <a:spLocks noChangeAspect="1"/>
          </p:cNvSpPr>
          <p:nvPr/>
        </p:nvSpPr>
        <p:spPr bwMode="auto">
          <a:xfrm>
            <a:off x="3592830" y="2172653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6" name="three-dots-ellipsis_61499"/>
          <p:cNvSpPr>
            <a:spLocks noChangeAspect="1"/>
          </p:cNvSpPr>
          <p:nvPr/>
        </p:nvSpPr>
        <p:spPr bwMode="auto">
          <a:xfrm>
            <a:off x="3592830" y="2607469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7" name="three-dots-ellipsis_61499"/>
          <p:cNvSpPr>
            <a:spLocks noChangeAspect="1"/>
          </p:cNvSpPr>
          <p:nvPr/>
        </p:nvSpPr>
        <p:spPr bwMode="auto">
          <a:xfrm>
            <a:off x="3592830" y="3333274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8" name="three-dots-ellipsis_61499"/>
          <p:cNvSpPr>
            <a:spLocks noChangeAspect="1"/>
          </p:cNvSpPr>
          <p:nvPr/>
        </p:nvSpPr>
        <p:spPr bwMode="auto">
          <a:xfrm>
            <a:off x="3592830" y="3768090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51" name="直接连接符 50"/>
          <p:cNvCxnSpPr/>
          <p:nvPr/>
        </p:nvCxnSpPr>
        <p:spPr>
          <a:xfrm>
            <a:off x="1635919" y="3615690"/>
            <a:ext cx="2745581" cy="6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hree-dots-ellipsis_61499"/>
          <p:cNvSpPr>
            <a:spLocks noChangeAspect="1"/>
          </p:cNvSpPr>
          <p:nvPr/>
        </p:nvSpPr>
        <p:spPr bwMode="auto">
          <a:xfrm>
            <a:off x="1706880" y="2997518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three-dots-ellipsis_61499"/>
          <p:cNvSpPr>
            <a:spLocks noChangeAspect="1"/>
          </p:cNvSpPr>
          <p:nvPr/>
        </p:nvSpPr>
        <p:spPr bwMode="auto">
          <a:xfrm>
            <a:off x="2178368" y="2997518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three-dots-ellipsis_61499"/>
          <p:cNvSpPr>
            <a:spLocks noChangeAspect="1"/>
          </p:cNvSpPr>
          <p:nvPr/>
        </p:nvSpPr>
        <p:spPr bwMode="auto">
          <a:xfrm>
            <a:off x="2649855" y="2997518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three-dots-ellipsis_61499"/>
          <p:cNvSpPr>
            <a:spLocks noChangeAspect="1"/>
          </p:cNvSpPr>
          <p:nvPr/>
        </p:nvSpPr>
        <p:spPr bwMode="auto">
          <a:xfrm>
            <a:off x="3121343" y="2997518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three-dots-ellipsis_61499"/>
          <p:cNvSpPr>
            <a:spLocks noChangeAspect="1"/>
          </p:cNvSpPr>
          <p:nvPr/>
        </p:nvSpPr>
        <p:spPr bwMode="auto">
          <a:xfrm>
            <a:off x="4064318" y="2997518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three-dots-ellipsis_61499"/>
          <p:cNvSpPr>
            <a:spLocks noChangeAspect="1"/>
          </p:cNvSpPr>
          <p:nvPr/>
        </p:nvSpPr>
        <p:spPr bwMode="auto">
          <a:xfrm>
            <a:off x="3592830" y="2997518"/>
            <a:ext cx="322421" cy="76676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文本框 18"/>
          <p:cNvSpPr txBox="1"/>
          <p:nvPr/>
        </p:nvSpPr>
        <p:spPr>
          <a:xfrm>
            <a:off x="235664" y="1989455"/>
            <a:ext cx="951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隐藏负荷或电器状态</a:t>
            </a:r>
            <a:r>
              <a:rPr lang="en-US" altLang="zh-CN" sz="1200"/>
              <a:t>X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459819" y="4144010"/>
            <a:ext cx="5029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Y</a:t>
            </a:r>
            <a:endParaRPr lang="en-US" altLang="zh-CN" sz="1350"/>
          </a:p>
        </p:txBody>
      </p:sp>
      <p:sp>
        <p:nvSpPr>
          <p:cNvPr id="22" name="文本框 21"/>
          <p:cNvSpPr txBox="1"/>
          <p:nvPr/>
        </p:nvSpPr>
        <p:spPr>
          <a:xfrm>
            <a:off x="1816735" y="1159510"/>
            <a:ext cx="30162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整个房间的可能的</a:t>
            </a:r>
            <a:r>
              <a:rPr lang="en-US" altLang="zh-CN" sz="1350"/>
              <a:t>K</a:t>
            </a:r>
            <a:r>
              <a:rPr lang="zh-CN" altLang="en-US" sz="1350"/>
              <a:t>个超状态</a:t>
            </a:r>
            <a:endParaRPr lang="en-US" altLang="zh-CN" sz="1350"/>
          </a:p>
        </p:txBody>
      </p:sp>
      <p:sp>
        <p:nvSpPr>
          <p:cNvPr id="25" name="文本框 24"/>
          <p:cNvSpPr txBox="1"/>
          <p:nvPr/>
        </p:nvSpPr>
        <p:spPr>
          <a:xfrm>
            <a:off x="7087870" y="3552825"/>
            <a:ext cx="190214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A</a:t>
            </a:r>
            <a:r>
              <a:rPr lang="zh-CN" altLang="en-US" sz="1350"/>
              <a:t>，转移矩阵</a:t>
            </a:r>
            <a:r>
              <a:rPr lang="en-US" altLang="zh-CN" sz="1350"/>
              <a:t>(K*K)</a:t>
            </a:r>
            <a:endParaRPr lang="zh-CN" altLang="en-US" sz="1350"/>
          </a:p>
          <a:p>
            <a:r>
              <a:rPr lang="en-US" altLang="zh-CN" sz="1350"/>
              <a:t>B,   </a:t>
            </a:r>
            <a:r>
              <a:rPr lang="zh-CN" altLang="en-US" sz="1350"/>
              <a:t>发射矩阵</a:t>
            </a:r>
            <a:r>
              <a:rPr lang="en-US" altLang="zh-CN" sz="1350"/>
              <a:t>(K*N)</a:t>
            </a:r>
            <a:endParaRPr lang="en-US" altLang="zh-CN" sz="1350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1543" y="2464118"/>
          <a:ext cx="2110105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816100" imgH="215900" progId="Equation.KSEE3">
                  <p:embed/>
                </p:oleObj>
              </mc:Choice>
              <mc:Fallback>
                <p:oleObj name="" r:id="rId2" imgW="1816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1543" y="2464118"/>
                        <a:ext cx="2110105" cy="25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左大括号 26"/>
          <p:cNvSpPr/>
          <p:nvPr/>
        </p:nvSpPr>
        <p:spPr>
          <a:xfrm>
            <a:off x="1338263" y="2083594"/>
            <a:ext cx="56674" cy="14168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8" name="左大括号 27"/>
          <p:cNvSpPr/>
          <p:nvPr/>
        </p:nvSpPr>
        <p:spPr>
          <a:xfrm rot="5400000">
            <a:off x="3133249" y="304800"/>
            <a:ext cx="57150" cy="26827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9" name="文本框 28"/>
          <p:cNvSpPr txBox="1"/>
          <p:nvPr/>
        </p:nvSpPr>
        <p:spPr>
          <a:xfrm>
            <a:off x="285750" y="3159125"/>
            <a:ext cx="85105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</a:t>
            </a:r>
            <a:r>
              <a:rPr lang="zh-CN" altLang="en-US" sz="1200"/>
              <a:t>个电器</a:t>
            </a:r>
            <a:endParaRPr lang="zh-CN" altLang="en-US" sz="1200"/>
          </a:p>
        </p:txBody>
      </p:sp>
      <p:sp>
        <p:nvSpPr>
          <p:cNvPr id="31" name="左大括号 30"/>
          <p:cNvSpPr/>
          <p:nvPr/>
        </p:nvSpPr>
        <p:spPr>
          <a:xfrm rot="16200000">
            <a:off x="3110865" y="2890520"/>
            <a:ext cx="76200" cy="27343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2" name="文本框 31"/>
          <p:cNvSpPr txBox="1"/>
          <p:nvPr/>
        </p:nvSpPr>
        <p:spPr>
          <a:xfrm>
            <a:off x="2390775" y="4469130"/>
            <a:ext cx="294036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可能的观察序列</a:t>
            </a:r>
            <a:r>
              <a:rPr lang="en-US" altLang="zh-CN" sz="1350"/>
              <a:t>N</a:t>
            </a:r>
            <a:r>
              <a:rPr lang="zh-CN" altLang="en-US" sz="1350"/>
              <a:t>个状态可能</a:t>
            </a:r>
            <a:endParaRPr lang="zh-CN" altLang="en-US" sz="1350"/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7870" y="4103370"/>
          <a:ext cx="1295400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774065" imgH="228600" progId="Equation.KSEE3">
                  <p:embed/>
                </p:oleObj>
              </mc:Choice>
              <mc:Fallback>
                <p:oleObj name="" r:id="rId4" imgW="7740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7870" y="4103370"/>
                        <a:ext cx="1295400" cy="2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7870" y="4466273"/>
          <a:ext cx="1275398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6" imgW="762000" imgH="228600" progId="Equation.KSEE3">
                  <p:embed/>
                </p:oleObj>
              </mc:Choice>
              <mc:Fallback>
                <p:oleObj name="" r:id="rId6" imgW="762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7870" y="4466273"/>
                        <a:ext cx="1275398" cy="2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087870" y="4832985"/>
            <a:ext cx="20485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50"/>
              <a:t>PMF</a:t>
            </a:r>
            <a:r>
              <a:rPr lang="zh-CN" altLang="en-US" sz="1050"/>
              <a:t>，概率质量函数，离散的概率密度函数</a:t>
            </a:r>
            <a:endParaRPr lang="zh-CN" altLang="en-US" sz="1050"/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1860" y="2804795"/>
          <a:ext cx="205994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8" imgW="1943100" imgH="254000" progId="Equation.KSEE3">
                  <p:embed/>
                </p:oleObj>
              </mc:Choice>
              <mc:Fallback>
                <p:oleObj name="" r:id="rId8" imgW="19431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1860" y="2804795"/>
                        <a:ext cx="205994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1860" y="3117215"/>
          <a:ext cx="2967990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0" imgW="2247900" imgH="254000" progId="Equation.KSEE3">
                  <p:embed/>
                </p:oleObj>
              </mc:Choice>
              <mc:Fallback>
                <p:oleObj name="" r:id="rId10" imgW="22479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1860" y="3117215"/>
                        <a:ext cx="2967990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1860" y="3601085"/>
          <a:ext cx="286131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2" imgW="1422400" imgH="228600" progId="Equation.KSEE3">
                  <p:embed/>
                </p:oleObj>
              </mc:Choice>
              <mc:Fallback>
                <p:oleObj name="" r:id="rId12" imgW="14224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21860" y="3601085"/>
                        <a:ext cx="286131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7870" y="5267960"/>
          <a:ext cx="2288540" cy="25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4" imgW="1892300" imgH="228600" progId="Equation.KSEE3">
                  <p:embed/>
                </p:oleObj>
              </mc:Choice>
              <mc:Fallback>
                <p:oleObj name="" r:id="rId14" imgW="18923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87870" y="5267960"/>
                        <a:ext cx="2288540" cy="25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7870" y="5682615"/>
          <a:ext cx="2289175" cy="2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6" imgW="1435100" imgH="215900" progId="Equation.KSEE3">
                  <p:embed/>
                </p:oleObj>
              </mc:Choice>
              <mc:Fallback>
                <p:oleObj name="" r:id="rId16" imgW="14351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87870" y="5682615"/>
                        <a:ext cx="2289175" cy="29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3046" y="3777139"/>
          <a:ext cx="114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8" imgW="152400" imgH="215900" progId="Equation.KSEE3">
                  <p:embed/>
                </p:oleObj>
              </mc:Choice>
              <mc:Fallback>
                <p:oleObj name="" r:id="rId18" imgW="152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13046" y="3777139"/>
                        <a:ext cx="1143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3046" y="4070985"/>
          <a:ext cx="114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20" imgW="152400" imgH="215900" progId="Equation.KSEE3">
                  <p:embed/>
                </p:oleObj>
              </mc:Choice>
              <mc:Fallback>
                <p:oleObj name="" r:id="rId20" imgW="152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13046" y="4070985"/>
                        <a:ext cx="1143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3996" y="4908233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21" imgW="203200" imgH="215900" progId="Equation.KSEE3">
                  <p:embed/>
                </p:oleObj>
              </mc:Choice>
              <mc:Fallback>
                <p:oleObj name="" r:id="rId21" imgW="2032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93996" y="4908233"/>
                        <a:ext cx="1524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左大括号 58"/>
          <p:cNvSpPr/>
          <p:nvPr/>
        </p:nvSpPr>
        <p:spPr>
          <a:xfrm>
            <a:off x="1338263" y="3844766"/>
            <a:ext cx="56674" cy="12091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7809" y="4537710"/>
          <a:ext cx="1428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3" imgW="190500" imgH="215900" progId="Equation.KSEE3">
                  <p:embed/>
                </p:oleObj>
              </mc:Choice>
              <mc:Fallback>
                <p:oleObj name="" r:id="rId23" imgW="1905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17809" y="4537710"/>
                        <a:ext cx="142875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1555" y="5267643"/>
          <a:ext cx="2945765" cy="58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5" imgW="2298700" imgH="457200" progId="Equation.KSEE3">
                  <p:embed/>
                </p:oleObj>
              </mc:Choice>
              <mc:Fallback>
                <p:oleObj name="" r:id="rId25" imgW="2298700" imgH="457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81555" y="5267643"/>
                        <a:ext cx="2945765" cy="58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58640" y="1188085"/>
          <a:ext cx="153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7" imgW="1536700" imgH="241300" progId="Equation.KSEE3">
                  <p:embed/>
                </p:oleObj>
              </mc:Choice>
              <mc:Fallback>
                <p:oleObj name="" r:id="rId27" imgW="1536700" imgH="2413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358640" y="1188085"/>
                        <a:ext cx="153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连接符 18"/>
          <p:cNvCxnSpPr/>
          <p:nvPr>
            <p:custDataLst>
              <p:tags r:id="rId1"/>
            </p:custDataLst>
          </p:nvPr>
        </p:nvCxnSpPr>
        <p:spPr>
          <a:xfrm>
            <a:off x="5514650" y="2318666"/>
            <a:ext cx="2678977" cy="0"/>
          </a:xfrm>
          <a:prstGeom prst="line">
            <a:avLst/>
          </a:prstGeom>
          <a:ln w="19050">
            <a:solidFill>
              <a:srgbClr val="B2BEC4">
                <a:lumMod val="60000"/>
                <a:lumOff val="40000"/>
              </a:srgbClr>
            </a:solidFill>
            <a:prstDash val="solid"/>
            <a:headEnd type="none"/>
            <a:tailEnd type="oval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>
            <a:off x="5835123" y="3471482"/>
            <a:ext cx="2348892" cy="0"/>
          </a:xfrm>
          <a:prstGeom prst="line">
            <a:avLst/>
          </a:prstGeom>
          <a:ln w="19050">
            <a:solidFill>
              <a:srgbClr val="7C8F9B">
                <a:lumMod val="60000"/>
                <a:lumOff val="40000"/>
              </a:srgbClr>
            </a:solidFill>
            <a:prstDash val="solid"/>
            <a:headEnd type="none"/>
            <a:tailEnd type="oval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30" name="直接连接符 29"/>
          <p:cNvCxnSpPr/>
          <p:nvPr>
            <p:custDataLst>
              <p:tags r:id="rId3"/>
            </p:custDataLst>
          </p:nvPr>
        </p:nvCxnSpPr>
        <p:spPr>
          <a:xfrm>
            <a:off x="950373" y="4833938"/>
            <a:ext cx="3027963" cy="0"/>
          </a:xfrm>
          <a:prstGeom prst="line">
            <a:avLst/>
          </a:prstGeom>
          <a:ln w="19050">
            <a:solidFill>
              <a:srgbClr val="7C8F9B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950373" y="3471482"/>
            <a:ext cx="2396934" cy="0"/>
          </a:xfrm>
          <a:prstGeom prst="line">
            <a:avLst/>
          </a:prstGeom>
          <a:ln w="19050">
            <a:solidFill>
              <a:srgbClr val="3676CC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34" name="直接连接符 33"/>
          <p:cNvCxnSpPr/>
          <p:nvPr>
            <p:custDataLst>
              <p:tags r:id="rId5"/>
            </p:custDataLst>
          </p:nvPr>
        </p:nvCxnSpPr>
        <p:spPr>
          <a:xfrm>
            <a:off x="950373" y="2318666"/>
            <a:ext cx="2833917" cy="0"/>
          </a:xfrm>
          <a:prstGeom prst="line">
            <a:avLst/>
          </a:prstGeom>
          <a:ln w="19050">
            <a:solidFill>
              <a:srgbClr val="B2BEC4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62" name="直接连接符 61"/>
          <p:cNvCxnSpPr/>
          <p:nvPr>
            <p:custDataLst>
              <p:tags r:id="rId6"/>
            </p:custDataLst>
          </p:nvPr>
        </p:nvCxnSpPr>
        <p:spPr>
          <a:xfrm flipH="1">
            <a:off x="5156052" y="4835253"/>
            <a:ext cx="3027963" cy="0"/>
          </a:xfrm>
          <a:prstGeom prst="line">
            <a:avLst/>
          </a:prstGeom>
          <a:ln w="19050">
            <a:solidFill>
              <a:srgbClr val="93A3AD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sp>
        <p:nvSpPr>
          <p:cNvPr id="43" name="任意多边形: 形状 42"/>
          <p:cNvSpPr/>
          <p:nvPr>
            <p:custDataLst>
              <p:tags r:id="rId7"/>
            </p:custDataLst>
          </p:nvPr>
        </p:nvSpPr>
        <p:spPr>
          <a:xfrm>
            <a:off x="3336952" y="1934766"/>
            <a:ext cx="1450727" cy="1043127"/>
          </a:xfrm>
          <a:custGeom>
            <a:avLst/>
            <a:gdLst/>
            <a:ahLst/>
            <a:cxnLst/>
            <a:rect l="0" t="0" r="0" b="0"/>
            <a:pathLst>
              <a:path w="3589021" h="2580641">
                <a:moveTo>
                  <a:pt x="981710" y="1814830"/>
                </a:moveTo>
                <a:lnTo>
                  <a:pt x="984250" y="1823720"/>
                </a:lnTo>
                <a:lnTo>
                  <a:pt x="993140" y="1821180"/>
                </a:lnTo>
                <a:lnTo>
                  <a:pt x="1168400" y="2580640"/>
                </a:lnTo>
                <a:cubicBezTo>
                  <a:pt x="1525270" y="1929130"/>
                  <a:pt x="2160270" y="1451610"/>
                  <a:pt x="2912110" y="1305560"/>
                </a:cubicBezTo>
                <a:lnTo>
                  <a:pt x="3589020" y="575310"/>
                </a:lnTo>
                <a:lnTo>
                  <a:pt x="2969260" y="0"/>
                </a:lnTo>
                <a:cubicBezTo>
                  <a:pt x="1672590" y="144780"/>
                  <a:pt x="574040" y="934720"/>
                  <a:pt x="0" y="2040890"/>
                </a:cubicBezTo>
                <a:close/>
              </a:path>
            </a:pathLst>
          </a:custGeom>
          <a:solidFill>
            <a:srgbClr val="B2BEC4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任意多边形: 形状 43"/>
          <p:cNvSpPr/>
          <p:nvPr>
            <p:custDataLst>
              <p:tags r:id="rId8"/>
            </p:custDataLst>
          </p:nvPr>
        </p:nvSpPr>
        <p:spPr>
          <a:xfrm>
            <a:off x="4633160" y="3993812"/>
            <a:ext cx="1448159" cy="1018487"/>
          </a:xfrm>
          <a:custGeom>
            <a:avLst/>
            <a:gdLst/>
            <a:ahLst/>
            <a:cxnLst/>
            <a:rect l="0" t="0" r="0" b="0"/>
            <a:pathLst>
              <a:path w="3582670" h="2519681">
                <a:moveTo>
                  <a:pt x="2647949" y="789940"/>
                </a:moveTo>
                <a:lnTo>
                  <a:pt x="2645409" y="782320"/>
                </a:lnTo>
                <a:lnTo>
                  <a:pt x="2637789" y="784860"/>
                </a:lnTo>
                <a:lnTo>
                  <a:pt x="2388869" y="0"/>
                </a:lnTo>
                <a:cubicBezTo>
                  <a:pt x="2032000" y="605791"/>
                  <a:pt x="1432559" y="1050291"/>
                  <a:pt x="725169" y="1201420"/>
                </a:cubicBezTo>
                <a:lnTo>
                  <a:pt x="0" y="1921510"/>
                </a:lnTo>
                <a:lnTo>
                  <a:pt x="593090" y="2519680"/>
                </a:lnTo>
                <a:cubicBezTo>
                  <a:pt x="1892300" y="2385060"/>
                  <a:pt x="2999739" y="1600200"/>
                  <a:pt x="3582669" y="495300"/>
                </a:cubicBezTo>
                <a:close/>
              </a:path>
            </a:pathLst>
          </a:custGeom>
          <a:solidFill>
            <a:srgbClr val="93A3AD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任意多边形: 形状 44"/>
          <p:cNvSpPr/>
          <p:nvPr>
            <p:custDataLst>
              <p:tags r:id="rId9"/>
            </p:custDataLst>
          </p:nvPr>
        </p:nvSpPr>
        <p:spPr>
          <a:xfrm>
            <a:off x="5589017" y="2610334"/>
            <a:ext cx="669922" cy="1588305"/>
          </a:xfrm>
          <a:custGeom>
            <a:avLst/>
            <a:gdLst/>
            <a:ahLst/>
            <a:cxnLst/>
            <a:rect l="0" t="0" r="0" b="0"/>
            <a:pathLst>
              <a:path w="1657350" h="3929381">
                <a:moveTo>
                  <a:pt x="1008379" y="0"/>
                </a:moveTo>
                <a:lnTo>
                  <a:pt x="863599" y="929640"/>
                </a:lnTo>
                <a:lnTo>
                  <a:pt x="854710" y="928370"/>
                </a:lnTo>
                <a:lnTo>
                  <a:pt x="853440" y="937260"/>
                </a:lnTo>
                <a:lnTo>
                  <a:pt x="0" y="805180"/>
                </a:lnTo>
                <a:cubicBezTo>
                  <a:pt x="237490" y="1191260"/>
                  <a:pt x="373379" y="1647190"/>
                  <a:pt x="373379" y="2133600"/>
                </a:cubicBezTo>
                <a:cubicBezTo>
                  <a:pt x="373379" y="2487930"/>
                  <a:pt x="300990" y="2824480"/>
                  <a:pt x="170179" y="3131820"/>
                </a:cubicBezTo>
                <a:lnTo>
                  <a:pt x="422910" y="3929380"/>
                </a:lnTo>
                <a:lnTo>
                  <a:pt x="1350010" y="3636010"/>
                </a:lnTo>
                <a:cubicBezTo>
                  <a:pt x="1546860" y="3175000"/>
                  <a:pt x="1656079" y="2667000"/>
                  <a:pt x="1656079" y="2133600"/>
                </a:cubicBezTo>
                <a:cubicBezTo>
                  <a:pt x="1657349" y="1342390"/>
                  <a:pt x="1418588" y="609600"/>
                  <a:pt x="1008379" y="0"/>
                </a:cubicBezTo>
                <a:close/>
              </a:path>
            </a:pathLst>
          </a:custGeom>
          <a:solidFill>
            <a:srgbClr val="7C8F9B">
              <a:lumMod val="60000"/>
              <a:lumOff val="40000"/>
            </a:srgbClr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任意多边形: 形状 45"/>
          <p:cNvSpPr/>
          <p:nvPr>
            <p:custDataLst>
              <p:tags r:id="rId10"/>
            </p:custDataLst>
          </p:nvPr>
        </p:nvSpPr>
        <p:spPr>
          <a:xfrm>
            <a:off x="4655234" y="1924499"/>
            <a:ext cx="1263868" cy="959451"/>
          </a:xfrm>
          <a:custGeom>
            <a:avLst/>
            <a:gdLst/>
            <a:ahLst/>
            <a:cxnLst/>
            <a:rect l="0" t="0" r="0" b="0"/>
            <a:pathLst>
              <a:path w="3126742" h="2373631">
                <a:moveTo>
                  <a:pt x="642620" y="581660"/>
                </a:moveTo>
                <a:lnTo>
                  <a:pt x="636270" y="588010"/>
                </a:lnTo>
                <a:lnTo>
                  <a:pt x="642620" y="594360"/>
                </a:lnTo>
                <a:lnTo>
                  <a:pt x="0" y="1286510"/>
                </a:lnTo>
                <a:cubicBezTo>
                  <a:pt x="45720" y="1283970"/>
                  <a:pt x="91441" y="1282700"/>
                  <a:pt x="137160" y="1282700"/>
                </a:cubicBezTo>
                <a:cubicBezTo>
                  <a:pt x="942341" y="1282700"/>
                  <a:pt x="1661160" y="1657350"/>
                  <a:pt x="2127250" y="2241550"/>
                </a:cubicBezTo>
                <a:lnTo>
                  <a:pt x="2980691" y="2373630"/>
                </a:lnTo>
                <a:lnTo>
                  <a:pt x="3126741" y="1436370"/>
                </a:lnTo>
                <a:cubicBezTo>
                  <a:pt x="2424431" y="560070"/>
                  <a:pt x="1346200" y="0"/>
                  <a:pt x="137160" y="0"/>
                </a:cubicBezTo>
                <a:cubicBezTo>
                  <a:pt x="96520" y="0"/>
                  <a:pt x="55880" y="1270"/>
                  <a:pt x="16510" y="2540"/>
                </a:cubicBezTo>
                <a:close/>
              </a:path>
            </a:pathLst>
          </a:custGeom>
          <a:solidFill>
            <a:srgbClr val="B2BEC4">
              <a:lumMod val="60000"/>
              <a:lumOff val="40000"/>
            </a:srgbClr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7" name="任意多边形: 形状 46"/>
          <p:cNvSpPr/>
          <p:nvPr>
            <p:custDataLst>
              <p:tags r:id="rId11"/>
            </p:custDataLst>
          </p:nvPr>
        </p:nvSpPr>
        <p:spPr>
          <a:xfrm>
            <a:off x="3504304" y="4086729"/>
            <a:ext cx="1270028" cy="933784"/>
          </a:xfrm>
          <a:custGeom>
            <a:avLst/>
            <a:gdLst/>
            <a:ahLst/>
            <a:cxnLst/>
            <a:rect l="0" t="0" r="0" b="0"/>
            <a:pathLst>
              <a:path w="3141981" h="2310131">
                <a:moveTo>
                  <a:pt x="2475230" y="1695450"/>
                </a:moveTo>
                <a:lnTo>
                  <a:pt x="2481580" y="1689100"/>
                </a:lnTo>
                <a:lnTo>
                  <a:pt x="2475230" y="1682750"/>
                </a:lnTo>
                <a:lnTo>
                  <a:pt x="3141980" y="1021080"/>
                </a:lnTo>
                <a:cubicBezTo>
                  <a:pt x="3089910" y="1023621"/>
                  <a:pt x="3037840" y="1026161"/>
                  <a:pt x="2985770" y="1026161"/>
                </a:cubicBezTo>
                <a:cubicBezTo>
                  <a:pt x="2265680" y="1026161"/>
                  <a:pt x="1615440" y="726441"/>
                  <a:pt x="1151890" y="246380"/>
                </a:cubicBezTo>
                <a:lnTo>
                  <a:pt x="236220" y="0"/>
                </a:lnTo>
                <a:lnTo>
                  <a:pt x="0" y="877570"/>
                </a:lnTo>
                <a:cubicBezTo>
                  <a:pt x="702310" y="1751330"/>
                  <a:pt x="1778000" y="2310130"/>
                  <a:pt x="2985770" y="2310130"/>
                </a:cubicBezTo>
                <a:cubicBezTo>
                  <a:pt x="3017520" y="2310130"/>
                  <a:pt x="3050540" y="2310130"/>
                  <a:pt x="3082290" y="2308860"/>
                </a:cubicBezTo>
                <a:close/>
              </a:path>
            </a:pathLst>
          </a:custGeom>
          <a:solidFill>
            <a:srgbClr val="7C8F9B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任意多边形: 形状 47"/>
          <p:cNvSpPr/>
          <p:nvPr>
            <p:custDataLst>
              <p:tags r:id="rId12"/>
            </p:custDataLst>
          </p:nvPr>
        </p:nvSpPr>
        <p:spPr>
          <a:xfrm>
            <a:off x="3163953" y="2779227"/>
            <a:ext cx="704316" cy="1568285"/>
          </a:xfrm>
          <a:custGeom>
            <a:avLst/>
            <a:gdLst/>
            <a:ahLst/>
            <a:cxnLst/>
            <a:rect l="0" t="0" r="0" b="0"/>
            <a:pathLst>
              <a:path w="1742441" h="3879851">
                <a:moveTo>
                  <a:pt x="915670" y="2961639"/>
                </a:moveTo>
                <a:lnTo>
                  <a:pt x="923290" y="2964179"/>
                </a:lnTo>
                <a:lnTo>
                  <a:pt x="925830" y="2956560"/>
                </a:lnTo>
                <a:lnTo>
                  <a:pt x="1742440" y="3177540"/>
                </a:lnTo>
                <a:cubicBezTo>
                  <a:pt x="1451610" y="2763520"/>
                  <a:pt x="1281430" y="2259330"/>
                  <a:pt x="1281430" y="1715770"/>
                </a:cubicBezTo>
                <a:cubicBezTo>
                  <a:pt x="1281430" y="1405890"/>
                  <a:pt x="1337310" y="1108710"/>
                  <a:pt x="1438910" y="834390"/>
                </a:cubicBezTo>
                <a:lnTo>
                  <a:pt x="1247141" y="0"/>
                </a:lnTo>
                <a:lnTo>
                  <a:pt x="304800" y="217170"/>
                </a:lnTo>
                <a:cubicBezTo>
                  <a:pt x="109220" y="678180"/>
                  <a:pt x="0" y="1184910"/>
                  <a:pt x="0" y="1717040"/>
                </a:cubicBezTo>
                <a:cubicBezTo>
                  <a:pt x="0" y="2519680"/>
                  <a:pt x="247650" y="3265170"/>
                  <a:pt x="669291" y="3879850"/>
                </a:cubicBezTo>
                <a:close/>
              </a:path>
            </a:pathLst>
          </a:custGeom>
          <a:solidFill>
            <a:srgbClr val="385974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1003728" y="4520101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5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sz="1500" dirty="0">
                <a:sym typeface="+mn-ea"/>
              </a:rPr>
              <a:t>METHODOLOGY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1003728" y="3154950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6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BACKGROUND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1003728" y="1996504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6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Abstract/Intro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4087213" y="3325291"/>
            <a:ext cx="1270027" cy="36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 fontScale="90000"/>
          </a:bodyPr>
          <a:lstStyle>
            <a:defPPr>
              <a:defRPr lang="zh-CN"/>
            </a:defPPr>
            <a:lvl1pPr lvl="0" algn="ctr" defTabSz="913765">
              <a:buSzPct val="25000"/>
              <a:defRPr sz="2400" b="1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800"/>
              <a:t>Content</a:t>
            </a:r>
            <a:endParaRPr lang="en-US" altLang="zh-CN" sz="1800"/>
          </a:p>
        </p:txBody>
      </p:sp>
      <p:sp>
        <p:nvSpPr>
          <p:cNvPr id="9" name="文本框 8"/>
          <p:cNvSpPr txBox="1"/>
          <p:nvPr>
            <p:custDataLst>
              <p:tags r:id="rId17"/>
            </p:custDataLst>
          </p:nvPr>
        </p:nvSpPr>
        <p:spPr>
          <a:xfrm>
            <a:off x="6542405" y="3154680"/>
            <a:ext cx="2084070" cy="2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4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sz="1500" dirty="0">
                <a:sym typeface="+mn-ea"/>
              </a:rPr>
              <a:t>ACCURACY EXPERIMENTATION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8"/>
            </p:custDataLst>
          </p:nvPr>
        </p:nvSpPr>
        <p:spPr>
          <a:xfrm>
            <a:off x="6954184" y="4520101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6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CONCLUSION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9"/>
            </p:custDataLst>
          </p:nvPr>
        </p:nvSpPr>
        <p:spPr>
          <a:xfrm>
            <a:off x="6411595" y="1996440"/>
            <a:ext cx="2215515" cy="2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/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sz="580" dirty="0">
                <a:sym typeface="+mn-ea"/>
              </a:rPr>
              <a:t>ALGORITHM COMPLEXITY&amp;EFFICIENCY</a:t>
            </a:r>
            <a:endParaRPr lang="en-US" altLang="zh-CN" sz="580" dirty="0">
              <a:solidFill>
                <a:srgbClr val="000000">
                  <a:lumMod val="85000"/>
                  <a:lumOff val="15000"/>
                </a:srgbClr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334492" y="1263231"/>
            <a:ext cx="3843523" cy="315874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rmAutofit/>
          </a:bodyPr>
          <a:lstStyle>
            <a:defPPr>
              <a:defRPr lang="zh-CN"/>
            </a:defPPr>
            <a:lvl1pPr>
              <a:defRPr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dirty="0"/>
              <a:t>menu</a:t>
            </a:r>
            <a:endParaRPr lang="en-US" altLang="zh-CN" sz="1050" dirty="0"/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Standard Viterbi Algorithm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Viterbi_animated_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575" y="2051685"/>
            <a:ext cx="5528945" cy="2963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3955" y="1348740"/>
            <a:ext cx="736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standard Viterbi algorithm is well suited for well populated matrics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Sparse Viterbi Algorithm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1138555"/>
            <a:ext cx="5981065" cy="53828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dirty="0"/>
              <a:t>ALGORITHM COMPLEXITY&amp;EFFICIENCY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Space Complexity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3825" y="1978025"/>
          <a:ext cx="1940560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333500" imgH="241300" progId="Equation.KSEE3">
                  <p:embed/>
                </p:oleObj>
              </mc:Choice>
              <mc:Fallback>
                <p:oleObj name="" r:id="rId1" imgW="13335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3825" y="1978025"/>
                        <a:ext cx="1940560" cy="35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1393825" y="137731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each specific super-state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1393825" y="2561590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there is exactly one output</a:t>
            </a:r>
            <a:endParaRPr lang="en-US" altLang="zh-CN"/>
          </a:p>
        </p:txBody>
      </p:sp>
      <p:graphicFrame>
        <p:nvGraphicFramePr>
          <p:cNvPr id="67" name="对象 6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3825" y="3162300"/>
          <a:ext cx="3322955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2108200" imgH="241300" progId="Equation.KSEE3">
                  <p:embed/>
                </p:oleObj>
              </mc:Choice>
              <mc:Fallback>
                <p:oleObj name="" r:id="rId3" imgW="21082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825" y="3162300"/>
                        <a:ext cx="3322955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1393825" y="3775075"/>
            <a:ext cx="550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best case sparity of B can be calculated as</a:t>
            </a:r>
            <a:endParaRPr lang="en-US" altLang="zh-CN"/>
          </a:p>
        </p:txBody>
      </p:sp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3825" y="4375785"/>
          <a:ext cx="1685925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927100" imgH="393700" progId="Equation.KSEE3">
                  <p:embed/>
                </p:oleObj>
              </mc:Choice>
              <mc:Fallback>
                <p:oleObj name="" r:id="rId5" imgW="9271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3825" y="4375785"/>
                        <a:ext cx="1685925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1393825" y="5323840"/>
            <a:ext cx="381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approximate space cost for A</a:t>
            </a:r>
            <a:endParaRPr lang="en-US" altLang="zh-CN"/>
          </a:p>
        </p:txBody>
      </p:sp>
      <p:graphicFrame>
        <p:nvGraphicFramePr>
          <p:cNvPr id="71" name="对象 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3825" y="5924550"/>
          <a:ext cx="164655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041400" imgH="241300" progId="Equation.KSEE3">
                  <p:embed/>
                </p:oleObj>
              </mc:Choice>
              <mc:Fallback>
                <p:oleObj name="" r:id="rId7" imgW="10414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3825" y="5924550"/>
                        <a:ext cx="164655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Space Complexity and Time Complexity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1635760"/>
            <a:ext cx="9121140" cy="382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dirty="0"/>
              <a:t>ACCURACY EXPERIMENTATION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930" y="1393190"/>
            <a:ext cx="7100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Kim et al. 2010</a:t>
            </a:r>
            <a:endParaRPr lang="en-US" altLang="zh-CN"/>
          </a:p>
          <a:p>
            <a:r>
              <a:rPr lang="en-US" altLang="zh-CN"/>
              <a:t>Zeifman and Roth 2011</a:t>
            </a:r>
            <a:endParaRPr lang="en-US" altLang="zh-CN"/>
          </a:p>
          <a:p>
            <a:r>
              <a:rPr lang="en-US" altLang="zh-CN"/>
              <a:t>Makonin 2014</a:t>
            </a:r>
            <a:endParaRPr lang="en-US" altLang="zh-CN"/>
          </a:p>
          <a:p>
            <a:r>
              <a:rPr lang="en-US" altLang="zh-CN"/>
              <a:t>before, there is no consistent way to measure performance accucuracy.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0930" y="2926080"/>
          <a:ext cx="2230120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12900" imgH="393700" progId="Equation.KSEE3">
                  <p:embed/>
                </p:oleObj>
              </mc:Choice>
              <mc:Fallback>
                <p:oleObj name="" r:id="rId1" imgW="1612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0930" y="2926080"/>
                        <a:ext cx="2230120" cy="54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accuracy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0930" y="3951605"/>
          <a:ext cx="3115310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905000" imgH="660400" progId="Equation.KSEE3">
                  <p:embed/>
                </p:oleObj>
              </mc:Choice>
              <mc:Fallback>
                <p:oleObj name="" r:id="rId3" imgW="1905000" imgH="660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930" y="3951605"/>
                        <a:ext cx="3115310" cy="88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090930" y="3526790"/>
            <a:ext cx="166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Noise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090930" y="4892675"/>
            <a:ext cx="204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FS-fscore</a:t>
            </a:r>
            <a:endParaRPr lang="en-US" altLang="zh-CN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5454015"/>
          <a:ext cx="203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032000" imgH="571500" progId="Equation.KSEE3">
                  <p:embed/>
                </p:oleObj>
              </mc:Choice>
              <mc:Fallback>
                <p:oleObj name="" r:id="rId5" imgW="2032000" imgH="5715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9990" y="5454015"/>
                        <a:ext cx="2032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deferrable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275" y="1938020"/>
            <a:ext cx="474345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ANALYSIS OF ACCURACY RESULTS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2980" y="1419860"/>
            <a:ext cx="4638675" cy="4429125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Accuracy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important requirement beyond accuracy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506855" y="1859280"/>
            <a:ext cx="3171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Feature selection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No training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Near Real-time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Scalability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06525" y="1877695"/>
            <a:ext cx="60312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The ability to disaggregation 18 loads, as we have shown, goes far beyond the number prevously.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despite the theoretical limitations, also allow for use in practice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Abstract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9820" y="1720850"/>
            <a:ext cx="552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Understanding appliance pattern is </a:t>
            </a:r>
            <a:r>
              <a:rPr lang="en-US" altLang="zh-CN">
                <a:solidFill>
                  <a:srgbClr val="FF0000"/>
                </a:solidFill>
              </a:rPr>
              <a:t>important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99820" y="3045460"/>
            <a:ext cx="552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Present a </a:t>
            </a:r>
            <a:r>
              <a:rPr lang="en-US" altLang="zh-CN">
                <a:solidFill>
                  <a:srgbClr val="FF0000"/>
                </a:solidFill>
              </a:rPr>
              <a:t>new </a:t>
            </a:r>
            <a:r>
              <a:rPr lang="en-US" altLang="zh-CN"/>
              <a:t>load disaggregation algorithm.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9820" y="1708785"/>
            <a:ext cx="552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design a disaggregation algorithm: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99820" y="2465705"/>
            <a:ext cx="6549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is agnostic of low frequency sampling rates and measurement types.</a:t>
            </a:r>
            <a:endParaRPr lang="en-US" altLang="zh-CN"/>
          </a:p>
          <a:p>
            <a:pPr marL="342900" lvl="0" indent="-342900"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is highly accurate at load state classification and load consumption estimation.</a:t>
            </a:r>
            <a:endParaRPr lang="en-US" altLang="zh-CN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can disaggregation appliances with complex multi-state power signature.</a:t>
            </a:r>
            <a:endParaRPr lang="en-US" altLang="zh-CN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is the first hidden markov model solution that preserves dependencis between load.</a:t>
            </a:r>
            <a:endParaRPr lang="en-US" altLang="zh-CN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can perform computationally efficient exact inference.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BACKGOUND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1733550"/>
            <a:ext cx="4600575" cy="3390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572770"/>
            <a:ext cx="7610475" cy="1998345"/>
          </a:xfrm>
          <a:prstGeom prst="rect">
            <a:avLst/>
          </a:prstGeom>
        </p:spPr>
      </p:pic>
      <p:pic>
        <p:nvPicPr>
          <p:cNvPr id="13" name="图片 12" descr="allfocus_paper_since20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85" y="3144520"/>
            <a:ext cx="1562100" cy="2733675"/>
          </a:xfrm>
          <a:prstGeom prst="rect">
            <a:avLst/>
          </a:prstGeom>
        </p:spPr>
      </p:pic>
      <p:pic>
        <p:nvPicPr>
          <p:cNvPr id="14" name="图片 13" descr="nilm_shared_20191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915" y="4482465"/>
            <a:ext cx="1562100" cy="1514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190" y="3429000"/>
            <a:ext cx="2110105" cy="2968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84250" y="204470"/>
            <a:ext cx="7630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Relationship of non intrusive load monitoring 210 from webofknowledge </a:t>
            </a:r>
            <a:r>
              <a:rPr lang="zh-CN" altLang="en-US" sz="1400"/>
              <a:t>核心数据库</a:t>
            </a:r>
            <a:endParaRPr lang="zh-CN" altLang="en-US" sz="1400"/>
          </a:p>
        </p:txBody>
      </p:sp>
      <p:sp>
        <p:nvSpPr>
          <p:cNvPr id="17" name="右箭头 16"/>
          <p:cNvSpPr/>
          <p:nvPr/>
        </p:nvSpPr>
        <p:spPr>
          <a:xfrm>
            <a:off x="3105150" y="4958715"/>
            <a:ext cx="627380" cy="39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731510" y="4958715"/>
            <a:ext cx="627380" cy="39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7539990" y="2707005"/>
            <a:ext cx="627380" cy="39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ocean_357450"/>
          <p:cNvSpPr>
            <a:spLocks noChangeAspect="1"/>
          </p:cNvSpPr>
          <p:nvPr/>
        </p:nvSpPr>
        <p:spPr bwMode="auto">
          <a:xfrm>
            <a:off x="128905" y="3053715"/>
            <a:ext cx="1043940" cy="95631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  <a:gd name="connsiteX184" fmla="*/ 373273 h 605239"/>
              <a:gd name="connsiteY184" fmla="*/ 373273 h 605239"/>
              <a:gd name="connsiteX185" fmla="*/ 373273 h 605239"/>
              <a:gd name="connsiteY185" fmla="*/ 373273 h 605239"/>
              <a:gd name="connsiteX186" fmla="*/ 373273 h 605239"/>
              <a:gd name="connsiteY186" fmla="*/ 373273 h 605239"/>
              <a:gd name="connsiteX187" fmla="*/ 373273 h 605239"/>
              <a:gd name="connsiteY187" fmla="*/ 373273 h 605239"/>
              <a:gd name="connsiteX188" fmla="*/ 373273 h 605239"/>
              <a:gd name="connsiteY188" fmla="*/ 373273 h 605239"/>
              <a:gd name="connsiteX189" fmla="*/ 373273 h 605239"/>
              <a:gd name="connsiteY189" fmla="*/ 373273 h 605239"/>
              <a:gd name="connsiteX190" fmla="*/ 373273 h 605239"/>
              <a:gd name="connsiteY190" fmla="*/ 373273 h 605239"/>
              <a:gd name="connsiteX191" fmla="*/ 373273 h 605239"/>
              <a:gd name="connsiteY191" fmla="*/ 373273 h 605239"/>
              <a:gd name="connsiteX192" fmla="*/ 373273 h 605239"/>
              <a:gd name="connsiteY192" fmla="*/ 373273 h 605239"/>
              <a:gd name="connsiteX193" fmla="*/ 373273 h 605239"/>
              <a:gd name="connsiteY193" fmla="*/ 373273 h 605239"/>
              <a:gd name="connsiteX194" fmla="*/ 373273 h 605239"/>
              <a:gd name="connsiteY194" fmla="*/ 373273 h 605239"/>
              <a:gd name="connsiteX195" fmla="*/ 373273 h 605239"/>
              <a:gd name="connsiteY195" fmla="*/ 373273 h 605239"/>
              <a:gd name="connsiteX196" fmla="*/ 373273 h 605239"/>
              <a:gd name="connsiteY196" fmla="*/ 373273 h 605239"/>
              <a:gd name="connsiteX197" fmla="*/ 373273 h 605239"/>
              <a:gd name="connsiteY197" fmla="*/ 373273 h 605239"/>
              <a:gd name="connsiteX198" fmla="*/ 373273 h 605239"/>
              <a:gd name="connsiteY198" fmla="*/ 373273 h 605239"/>
              <a:gd name="connsiteX199" fmla="*/ 373273 h 605239"/>
              <a:gd name="connsiteY199" fmla="*/ 373273 h 605239"/>
              <a:gd name="connsiteX200" fmla="*/ 373273 h 605239"/>
              <a:gd name="connsiteY200" fmla="*/ 373273 h 605239"/>
              <a:gd name="connsiteX201" fmla="*/ 373273 h 605239"/>
              <a:gd name="connsiteY201" fmla="*/ 373273 h 605239"/>
              <a:gd name="connsiteX202" fmla="*/ 373273 h 605239"/>
              <a:gd name="connsiteY202" fmla="*/ 373273 h 605239"/>
              <a:gd name="connsiteX203" fmla="*/ 373273 h 605239"/>
              <a:gd name="connsiteY203" fmla="*/ 373273 h 605239"/>
              <a:gd name="connsiteX204" fmla="*/ 373273 h 605239"/>
              <a:gd name="connsiteY204" fmla="*/ 373273 h 605239"/>
              <a:gd name="connsiteX205" fmla="*/ 373273 h 605239"/>
              <a:gd name="connsiteY205" fmla="*/ 373273 h 605239"/>
              <a:gd name="connsiteX206" fmla="*/ 373273 h 605239"/>
              <a:gd name="connsiteY206" fmla="*/ 373273 h 605239"/>
              <a:gd name="connsiteX207" fmla="*/ 373273 h 605239"/>
              <a:gd name="connsiteY207" fmla="*/ 373273 h 605239"/>
              <a:gd name="connsiteX208" fmla="*/ 373273 h 605239"/>
              <a:gd name="connsiteY208" fmla="*/ 373273 h 605239"/>
              <a:gd name="connsiteX209" fmla="*/ 373273 h 605239"/>
              <a:gd name="connsiteY209" fmla="*/ 373273 h 605239"/>
              <a:gd name="connsiteX210" fmla="*/ 373273 h 605239"/>
              <a:gd name="connsiteY210" fmla="*/ 373273 h 605239"/>
              <a:gd name="connsiteX211" fmla="*/ 373273 h 605239"/>
              <a:gd name="connsiteY211" fmla="*/ 373273 h 605239"/>
              <a:gd name="connsiteX212" fmla="*/ 373273 h 605239"/>
              <a:gd name="connsiteY212" fmla="*/ 373273 h 605239"/>
              <a:gd name="connsiteX213" fmla="*/ 373273 h 605239"/>
              <a:gd name="connsiteY213" fmla="*/ 373273 h 605239"/>
              <a:gd name="connsiteX214" fmla="*/ 373273 h 605239"/>
              <a:gd name="connsiteY214" fmla="*/ 373273 h 605239"/>
              <a:gd name="connsiteX215" fmla="*/ 373273 h 605239"/>
              <a:gd name="connsiteY215" fmla="*/ 373273 h 605239"/>
              <a:gd name="connsiteX216" fmla="*/ 373273 h 605239"/>
              <a:gd name="connsiteY216" fmla="*/ 373273 h 605239"/>
              <a:gd name="connsiteX217" fmla="*/ 373273 h 605239"/>
              <a:gd name="connsiteY217" fmla="*/ 373273 h 605239"/>
              <a:gd name="connsiteX218" fmla="*/ 373273 h 605239"/>
              <a:gd name="connsiteY218" fmla="*/ 373273 h 605239"/>
              <a:gd name="connsiteX219" fmla="*/ 373273 h 605239"/>
              <a:gd name="connsiteY219" fmla="*/ 373273 h 605239"/>
              <a:gd name="connsiteX220" fmla="*/ 373273 h 605239"/>
              <a:gd name="connsiteY220" fmla="*/ 373273 h 605239"/>
              <a:gd name="connsiteX221" fmla="*/ 373273 h 605239"/>
              <a:gd name="connsiteY221" fmla="*/ 373273 h 605239"/>
              <a:gd name="connsiteX222" fmla="*/ 373273 h 605239"/>
              <a:gd name="connsiteY222" fmla="*/ 373273 h 605239"/>
              <a:gd name="connsiteX223" fmla="*/ 373273 h 605239"/>
              <a:gd name="connsiteY223" fmla="*/ 373273 h 605239"/>
              <a:gd name="connsiteX224" fmla="*/ 373273 h 605239"/>
              <a:gd name="connsiteY224" fmla="*/ 373273 h 605239"/>
              <a:gd name="connsiteX225" fmla="*/ 373273 h 605239"/>
              <a:gd name="connsiteY225" fmla="*/ 373273 h 605239"/>
              <a:gd name="connsiteX226" fmla="*/ 373273 h 605239"/>
              <a:gd name="connsiteY226" fmla="*/ 373273 h 605239"/>
              <a:gd name="connsiteX227" fmla="*/ 373273 h 605239"/>
              <a:gd name="connsiteY227" fmla="*/ 373273 h 605239"/>
              <a:gd name="connsiteX228" fmla="*/ 373273 h 605239"/>
              <a:gd name="connsiteY228" fmla="*/ 373273 h 605239"/>
              <a:gd name="connsiteX229" fmla="*/ 373273 h 605239"/>
              <a:gd name="connsiteY229" fmla="*/ 373273 h 605239"/>
              <a:gd name="connsiteX230" fmla="*/ 373273 h 605239"/>
              <a:gd name="connsiteY230" fmla="*/ 373273 h 605239"/>
              <a:gd name="connsiteX231" fmla="*/ 373273 h 605239"/>
              <a:gd name="connsiteY231" fmla="*/ 373273 h 605239"/>
              <a:gd name="connsiteX232" fmla="*/ 373273 h 605239"/>
              <a:gd name="connsiteY232" fmla="*/ 373273 h 605239"/>
              <a:gd name="connsiteX233" fmla="*/ 373273 h 605239"/>
              <a:gd name="connsiteY233" fmla="*/ 373273 h 605239"/>
              <a:gd name="connsiteX234" fmla="*/ 373273 h 605239"/>
              <a:gd name="connsiteY234" fmla="*/ 373273 h 605239"/>
              <a:gd name="connsiteX235" fmla="*/ 373273 h 605239"/>
              <a:gd name="connsiteY235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607647" h="556126">
                <a:moveTo>
                  <a:pt x="384834" y="521086"/>
                </a:moveTo>
                <a:cubicBezTo>
                  <a:pt x="393347" y="521086"/>
                  <a:pt x="401849" y="523022"/>
                  <a:pt x="409594" y="526893"/>
                </a:cubicBezTo>
                <a:cubicBezTo>
                  <a:pt x="414579" y="529385"/>
                  <a:pt x="416626" y="535437"/>
                  <a:pt x="414134" y="540421"/>
                </a:cubicBezTo>
                <a:cubicBezTo>
                  <a:pt x="411641" y="545494"/>
                  <a:pt x="405588" y="547541"/>
                  <a:pt x="400513" y="544960"/>
                </a:cubicBezTo>
                <a:cubicBezTo>
                  <a:pt x="390721" y="540065"/>
                  <a:pt x="378970" y="540065"/>
                  <a:pt x="369089" y="544960"/>
                </a:cubicBezTo>
                <a:cubicBezTo>
                  <a:pt x="361344" y="548876"/>
                  <a:pt x="352798" y="550834"/>
                  <a:pt x="344252" y="550834"/>
                </a:cubicBezTo>
                <a:cubicBezTo>
                  <a:pt x="335795" y="550834"/>
                  <a:pt x="327249" y="548876"/>
                  <a:pt x="319504" y="545049"/>
                </a:cubicBezTo>
                <a:cubicBezTo>
                  <a:pt x="314519" y="542468"/>
                  <a:pt x="312471" y="536416"/>
                  <a:pt x="314964" y="531432"/>
                </a:cubicBezTo>
                <a:cubicBezTo>
                  <a:pt x="317456" y="526448"/>
                  <a:pt x="323599" y="524401"/>
                  <a:pt x="328584" y="526893"/>
                </a:cubicBezTo>
                <a:cubicBezTo>
                  <a:pt x="338376" y="531788"/>
                  <a:pt x="350216" y="531788"/>
                  <a:pt x="360009" y="526893"/>
                </a:cubicBezTo>
                <a:cubicBezTo>
                  <a:pt x="367798" y="523022"/>
                  <a:pt x="376322" y="521086"/>
                  <a:pt x="384834" y="521086"/>
                </a:cubicBezTo>
                <a:close/>
                <a:moveTo>
                  <a:pt x="222810" y="521086"/>
                </a:moveTo>
                <a:cubicBezTo>
                  <a:pt x="231311" y="521086"/>
                  <a:pt x="239813" y="523022"/>
                  <a:pt x="247558" y="526893"/>
                </a:cubicBezTo>
                <a:cubicBezTo>
                  <a:pt x="252632" y="529385"/>
                  <a:pt x="254679" y="535437"/>
                  <a:pt x="252187" y="540510"/>
                </a:cubicBezTo>
                <a:cubicBezTo>
                  <a:pt x="249605" y="545494"/>
                  <a:pt x="243552" y="547541"/>
                  <a:pt x="238566" y="545049"/>
                </a:cubicBezTo>
                <a:cubicBezTo>
                  <a:pt x="228685" y="540065"/>
                  <a:pt x="216934" y="540065"/>
                  <a:pt x="207142" y="544960"/>
                </a:cubicBezTo>
                <a:cubicBezTo>
                  <a:pt x="199308" y="548876"/>
                  <a:pt x="190851" y="550834"/>
                  <a:pt x="182305" y="550834"/>
                </a:cubicBezTo>
                <a:cubicBezTo>
                  <a:pt x="173759" y="550834"/>
                  <a:pt x="165302" y="548876"/>
                  <a:pt x="157557" y="545049"/>
                </a:cubicBezTo>
                <a:cubicBezTo>
                  <a:pt x="152483" y="542468"/>
                  <a:pt x="150524" y="536416"/>
                  <a:pt x="153017" y="531432"/>
                </a:cubicBezTo>
                <a:cubicBezTo>
                  <a:pt x="155509" y="526448"/>
                  <a:pt x="161563" y="524401"/>
                  <a:pt x="166548" y="526893"/>
                </a:cubicBezTo>
                <a:cubicBezTo>
                  <a:pt x="176429" y="531788"/>
                  <a:pt x="188180" y="531788"/>
                  <a:pt x="198062" y="526893"/>
                </a:cubicBezTo>
                <a:cubicBezTo>
                  <a:pt x="205806" y="523022"/>
                  <a:pt x="214308" y="521086"/>
                  <a:pt x="222810" y="521086"/>
                </a:cubicBezTo>
                <a:close/>
                <a:moveTo>
                  <a:pt x="557197" y="520057"/>
                </a:moveTo>
                <a:cubicBezTo>
                  <a:pt x="564930" y="520379"/>
                  <a:pt x="572608" y="522312"/>
                  <a:pt x="579684" y="525822"/>
                </a:cubicBezTo>
                <a:lnTo>
                  <a:pt x="602026" y="537020"/>
                </a:lnTo>
                <a:cubicBezTo>
                  <a:pt x="607011" y="539508"/>
                  <a:pt x="609058" y="545551"/>
                  <a:pt x="606566" y="550527"/>
                </a:cubicBezTo>
                <a:cubicBezTo>
                  <a:pt x="604786" y="554082"/>
                  <a:pt x="601225" y="556126"/>
                  <a:pt x="597487" y="556126"/>
                </a:cubicBezTo>
                <a:cubicBezTo>
                  <a:pt x="595973" y="556126"/>
                  <a:pt x="594371" y="555771"/>
                  <a:pt x="592947" y="555060"/>
                </a:cubicBezTo>
                <a:lnTo>
                  <a:pt x="570605" y="543951"/>
                </a:lnTo>
                <a:cubicBezTo>
                  <a:pt x="561614" y="539419"/>
                  <a:pt x="551200" y="538975"/>
                  <a:pt x="541854" y="542707"/>
                </a:cubicBezTo>
                <a:lnTo>
                  <a:pt x="528947" y="547861"/>
                </a:lnTo>
                <a:cubicBezTo>
                  <a:pt x="514260" y="553727"/>
                  <a:pt x="497703" y="553105"/>
                  <a:pt x="483639" y="545995"/>
                </a:cubicBezTo>
                <a:cubicBezTo>
                  <a:pt x="478655" y="543507"/>
                  <a:pt x="476607" y="537464"/>
                  <a:pt x="479100" y="532399"/>
                </a:cubicBezTo>
                <a:cubicBezTo>
                  <a:pt x="481592" y="527422"/>
                  <a:pt x="487645" y="525378"/>
                  <a:pt x="492630" y="527955"/>
                </a:cubicBezTo>
                <a:cubicBezTo>
                  <a:pt x="501620" y="532399"/>
                  <a:pt x="512123" y="532843"/>
                  <a:pt x="521470" y="529111"/>
                </a:cubicBezTo>
                <a:lnTo>
                  <a:pt x="534377" y="523956"/>
                </a:lnTo>
                <a:cubicBezTo>
                  <a:pt x="541676" y="521024"/>
                  <a:pt x="549464" y="519735"/>
                  <a:pt x="557197" y="520057"/>
                </a:cubicBezTo>
                <a:close/>
                <a:moveTo>
                  <a:pt x="61008" y="520057"/>
                </a:moveTo>
                <a:cubicBezTo>
                  <a:pt x="68753" y="520379"/>
                  <a:pt x="76432" y="522312"/>
                  <a:pt x="83510" y="525822"/>
                </a:cubicBezTo>
                <a:lnTo>
                  <a:pt x="85557" y="526889"/>
                </a:lnTo>
                <a:cubicBezTo>
                  <a:pt x="90543" y="529377"/>
                  <a:pt x="92590" y="535420"/>
                  <a:pt x="90098" y="540486"/>
                </a:cubicBezTo>
                <a:cubicBezTo>
                  <a:pt x="87605" y="545462"/>
                  <a:pt x="81551" y="547506"/>
                  <a:pt x="76476" y="544929"/>
                </a:cubicBezTo>
                <a:lnTo>
                  <a:pt x="74429" y="543951"/>
                </a:lnTo>
                <a:cubicBezTo>
                  <a:pt x="65437" y="539419"/>
                  <a:pt x="54932" y="538975"/>
                  <a:pt x="45673" y="542707"/>
                </a:cubicBezTo>
                <a:lnTo>
                  <a:pt x="13891" y="555415"/>
                </a:lnTo>
                <a:cubicBezTo>
                  <a:pt x="12644" y="555948"/>
                  <a:pt x="11398" y="556126"/>
                  <a:pt x="10152" y="556126"/>
                </a:cubicBezTo>
                <a:cubicBezTo>
                  <a:pt x="6145" y="556126"/>
                  <a:pt x="2317" y="553727"/>
                  <a:pt x="715" y="549817"/>
                </a:cubicBezTo>
                <a:cubicBezTo>
                  <a:pt x="-1333" y="544573"/>
                  <a:pt x="1160" y="538708"/>
                  <a:pt x="6413" y="536664"/>
                </a:cubicBezTo>
                <a:lnTo>
                  <a:pt x="38106" y="523956"/>
                </a:lnTo>
                <a:cubicBezTo>
                  <a:pt x="45451" y="521024"/>
                  <a:pt x="53263" y="519735"/>
                  <a:pt x="61008" y="520057"/>
                </a:cubicBezTo>
                <a:close/>
                <a:moveTo>
                  <a:pt x="303807" y="460394"/>
                </a:moveTo>
                <a:cubicBezTo>
                  <a:pt x="312314" y="460394"/>
                  <a:pt x="320832" y="462326"/>
                  <a:pt x="328616" y="466189"/>
                </a:cubicBezTo>
                <a:cubicBezTo>
                  <a:pt x="338402" y="471161"/>
                  <a:pt x="350234" y="471161"/>
                  <a:pt x="360019" y="466189"/>
                </a:cubicBezTo>
                <a:cubicBezTo>
                  <a:pt x="365001" y="463702"/>
                  <a:pt x="371139" y="465745"/>
                  <a:pt x="373630" y="470717"/>
                </a:cubicBezTo>
                <a:cubicBezTo>
                  <a:pt x="376121" y="475690"/>
                  <a:pt x="374075" y="481817"/>
                  <a:pt x="369093" y="484304"/>
                </a:cubicBezTo>
                <a:cubicBezTo>
                  <a:pt x="361354" y="488122"/>
                  <a:pt x="352814" y="490076"/>
                  <a:pt x="344273" y="490076"/>
                </a:cubicBezTo>
                <a:cubicBezTo>
                  <a:pt x="335822" y="490076"/>
                  <a:pt x="327282" y="488122"/>
                  <a:pt x="319542" y="484304"/>
                </a:cubicBezTo>
                <a:cubicBezTo>
                  <a:pt x="309668" y="479331"/>
                  <a:pt x="297925" y="479331"/>
                  <a:pt x="288139" y="484304"/>
                </a:cubicBezTo>
                <a:cubicBezTo>
                  <a:pt x="283068" y="486790"/>
                  <a:pt x="277019" y="484748"/>
                  <a:pt x="274528" y="479775"/>
                </a:cubicBezTo>
                <a:cubicBezTo>
                  <a:pt x="272037" y="474802"/>
                  <a:pt x="274083" y="468675"/>
                  <a:pt x="279065" y="466189"/>
                </a:cubicBezTo>
                <a:cubicBezTo>
                  <a:pt x="286805" y="462326"/>
                  <a:pt x="295301" y="460394"/>
                  <a:pt x="303807" y="460394"/>
                </a:cubicBezTo>
                <a:close/>
                <a:moveTo>
                  <a:pt x="557205" y="459381"/>
                </a:moveTo>
                <a:cubicBezTo>
                  <a:pt x="564936" y="459714"/>
                  <a:pt x="572613" y="461668"/>
                  <a:pt x="579688" y="465221"/>
                </a:cubicBezTo>
                <a:lnTo>
                  <a:pt x="602027" y="476324"/>
                </a:lnTo>
                <a:cubicBezTo>
                  <a:pt x="607011" y="478811"/>
                  <a:pt x="609058" y="484851"/>
                  <a:pt x="606566" y="489914"/>
                </a:cubicBezTo>
                <a:cubicBezTo>
                  <a:pt x="604786" y="493467"/>
                  <a:pt x="601226" y="495510"/>
                  <a:pt x="597488" y="495510"/>
                </a:cubicBezTo>
                <a:cubicBezTo>
                  <a:pt x="595975" y="495510"/>
                  <a:pt x="594373" y="495155"/>
                  <a:pt x="592949" y="494444"/>
                </a:cubicBezTo>
                <a:lnTo>
                  <a:pt x="570610" y="483252"/>
                </a:lnTo>
                <a:cubicBezTo>
                  <a:pt x="561621" y="478811"/>
                  <a:pt x="551208" y="478367"/>
                  <a:pt x="541863" y="482098"/>
                </a:cubicBezTo>
                <a:lnTo>
                  <a:pt x="528958" y="487249"/>
                </a:lnTo>
                <a:cubicBezTo>
                  <a:pt x="514273" y="493112"/>
                  <a:pt x="497719" y="492401"/>
                  <a:pt x="483657" y="485295"/>
                </a:cubicBezTo>
                <a:lnTo>
                  <a:pt x="481521" y="484318"/>
                </a:lnTo>
                <a:cubicBezTo>
                  <a:pt x="476537" y="481742"/>
                  <a:pt x="474490" y="475702"/>
                  <a:pt x="477071" y="470728"/>
                </a:cubicBezTo>
                <a:cubicBezTo>
                  <a:pt x="479563" y="465754"/>
                  <a:pt x="485615" y="463711"/>
                  <a:pt x="490688" y="466198"/>
                </a:cubicBezTo>
                <a:lnTo>
                  <a:pt x="492735" y="467264"/>
                </a:lnTo>
                <a:cubicBezTo>
                  <a:pt x="501635" y="471705"/>
                  <a:pt x="512137" y="472150"/>
                  <a:pt x="521482" y="468419"/>
                </a:cubicBezTo>
                <a:lnTo>
                  <a:pt x="534387" y="463267"/>
                </a:lnTo>
                <a:cubicBezTo>
                  <a:pt x="541685" y="460336"/>
                  <a:pt x="549473" y="459048"/>
                  <a:pt x="557205" y="459381"/>
                </a:cubicBezTo>
                <a:close/>
                <a:moveTo>
                  <a:pt x="60984" y="459380"/>
                </a:moveTo>
                <a:cubicBezTo>
                  <a:pt x="68731" y="459713"/>
                  <a:pt x="76411" y="461667"/>
                  <a:pt x="83489" y="465218"/>
                </a:cubicBezTo>
                <a:lnTo>
                  <a:pt x="85537" y="466194"/>
                </a:lnTo>
                <a:cubicBezTo>
                  <a:pt x="95421" y="471166"/>
                  <a:pt x="107174" y="471166"/>
                  <a:pt x="116969" y="466194"/>
                </a:cubicBezTo>
                <a:cubicBezTo>
                  <a:pt x="132551" y="458470"/>
                  <a:pt x="151071" y="458470"/>
                  <a:pt x="166564" y="466194"/>
                </a:cubicBezTo>
                <a:cubicBezTo>
                  <a:pt x="171639" y="468680"/>
                  <a:pt x="173598" y="474806"/>
                  <a:pt x="171105" y="479778"/>
                </a:cubicBezTo>
                <a:cubicBezTo>
                  <a:pt x="168612" y="484750"/>
                  <a:pt x="162557" y="486792"/>
                  <a:pt x="157571" y="484306"/>
                </a:cubicBezTo>
                <a:cubicBezTo>
                  <a:pt x="147687" y="479334"/>
                  <a:pt x="135934" y="479334"/>
                  <a:pt x="126051" y="484306"/>
                </a:cubicBezTo>
                <a:cubicBezTo>
                  <a:pt x="118304" y="488124"/>
                  <a:pt x="109756" y="490077"/>
                  <a:pt x="101297" y="490077"/>
                </a:cubicBezTo>
                <a:cubicBezTo>
                  <a:pt x="92750" y="490077"/>
                  <a:pt x="84291" y="488124"/>
                  <a:pt x="76455" y="484306"/>
                </a:cubicBezTo>
                <a:lnTo>
                  <a:pt x="74407" y="483241"/>
                </a:lnTo>
                <a:cubicBezTo>
                  <a:pt x="65414" y="478802"/>
                  <a:pt x="54907" y="478358"/>
                  <a:pt x="45647" y="482087"/>
                </a:cubicBezTo>
                <a:cubicBezTo>
                  <a:pt x="40483" y="484129"/>
                  <a:pt x="34517" y="481643"/>
                  <a:pt x="32469" y="476404"/>
                </a:cubicBezTo>
                <a:cubicBezTo>
                  <a:pt x="30421" y="471255"/>
                  <a:pt x="32914" y="465395"/>
                  <a:pt x="38079" y="463265"/>
                </a:cubicBezTo>
                <a:cubicBezTo>
                  <a:pt x="45425" y="460335"/>
                  <a:pt x="53238" y="459047"/>
                  <a:pt x="60984" y="459380"/>
                </a:cubicBezTo>
                <a:close/>
                <a:moveTo>
                  <a:pt x="465834" y="399732"/>
                </a:moveTo>
                <a:cubicBezTo>
                  <a:pt x="474342" y="399732"/>
                  <a:pt x="482840" y="401687"/>
                  <a:pt x="490580" y="405597"/>
                </a:cubicBezTo>
                <a:lnTo>
                  <a:pt x="492716" y="406574"/>
                </a:lnTo>
                <a:cubicBezTo>
                  <a:pt x="501613" y="411106"/>
                  <a:pt x="512113" y="411550"/>
                  <a:pt x="521455" y="407818"/>
                </a:cubicBezTo>
                <a:lnTo>
                  <a:pt x="534356" y="402664"/>
                </a:lnTo>
                <a:cubicBezTo>
                  <a:pt x="539428" y="400532"/>
                  <a:pt x="545389" y="403109"/>
                  <a:pt x="547436" y="408262"/>
                </a:cubicBezTo>
                <a:cubicBezTo>
                  <a:pt x="549571" y="413416"/>
                  <a:pt x="546991" y="419370"/>
                  <a:pt x="541830" y="421414"/>
                </a:cubicBezTo>
                <a:lnTo>
                  <a:pt x="528929" y="426568"/>
                </a:lnTo>
                <a:cubicBezTo>
                  <a:pt x="522345" y="429233"/>
                  <a:pt x="515316" y="430477"/>
                  <a:pt x="508376" y="430477"/>
                </a:cubicBezTo>
                <a:cubicBezTo>
                  <a:pt x="499923" y="430477"/>
                  <a:pt x="491381" y="428522"/>
                  <a:pt x="483640" y="424701"/>
                </a:cubicBezTo>
                <a:lnTo>
                  <a:pt x="481505" y="423635"/>
                </a:lnTo>
                <a:cubicBezTo>
                  <a:pt x="471718" y="418748"/>
                  <a:pt x="459973" y="418748"/>
                  <a:pt x="450097" y="423635"/>
                </a:cubicBezTo>
                <a:cubicBezTo>
                  <a:pt x="434615" y="431366"/>
                  <a:pt x="416108" y="431366"/>
                  <a:pt x="400537" y="423635"/>
                </a:cubicBezTo>
                <a:lnTo>
                  <a:pt x="409613" y="405597"/>
                </a:lnTo>
                <a:cubicBezTo>
                  <a:pt x="419489" y="410484"/>
                  <a:pt x="431234" y="410484"/>
                  <a:pt x="441021" y="405597"/>
                </a:cubicBezTo>
                <a:cubicBezTo>
                  <a:pt x="448807" y="401687"/>
                  <a:pt x="457326" y="399732"/>
                  <a:pt x="465834" y="399732"/>
                </a:cubicBezTo>
                <a:close/>
                <a:moveTo>
                  <a:pt x="222774" y="399732"/>
                </a:moveTo>
                <a:cubicBezTo>
                  <a:pt x="231272" y="399732"/>
                  <a:pt x="239769" y="401687"/>
                  <a:pt x="247510" y="405597"/>
                </a:cubicBezTo>
                <a:cubicBezTo>
                  <a:pt x="257387" y="410484"/>
                  <a:pt x="269132" y="410484"/>
                  <a:pt x="279008" y="405597"/>
                </a:cubicBezTo>
                <a:cubicBezTo>
                  <a:pt x="283991" y="403109"/>
                  <a:pt x="290042" y="405063"/>
                  <a:pt x="292622" y="410040"/>
                </a:cubicBezTo>
                <a:cubicBezTo>
                  <a:pt x="295113" y="415105"/>
                  <a:pt x="293067" y="421147"/>
                  <a:pt x="288084" y="423635"/>
                </a:cubicBezTo>
                <a:cubicBezTo>
                  <a:pt x="280343" y="427545"/>
                  <a:pt x="271801" y="429500"/>
                  <a:pt x="263259" y="429500"/>
                </a:cubicBezTo>
                <a:cubicBezTo>
                  <a:pt x="254806" y="429500"/>
                  <a:pt x="246264" y="427545"/>
                  <a:pt x="238523" y="423635"/>
                </a:cubicBezTo>
                <a:cubicBezTo>
                  <a:pt x="228647" y="418748"/>
                  <a:pt x="216902" y="418748"/>
                  <a:pt x="207114" y="423635"/>
                </a:cubicBezTo>
                <a:cubicBezTo>
                  <a:pt x="191543" y="431366"/>
                  <a:pt x="173036" y="431366"/>
                  <a:pt x="157553" y="423635"/>
                </a:cubicBezTo>
                <a:cubicBezTo>
                  <a:pt x="152482" y="421147"/>
                  <a:pt x="150524" y="415105"/>
                  <a:pt x="153016" y="410040"/>
                </a:cubicBezTo>
                <a:cubicBezTo>
                  <a:pt x="155507" y="405063"/>
                  <a:pt x="161558" y="403109"/>
                  <a:pt x="166540" y="405597"/>
                </a:cubicBezTo>
                <a:cubicBezTo>
                  <a:pt x="176417" y="410484"/>
                  <a:pt x="188162" y="410484"/>
                  <a:pt x="198038" y="405597"/>
                </a:cubicBezTo>
                <a:cubicBezTo>
                  <a:pt x="205780" y="401687"/>
                  <a:pt x="214277" y="399732"/>
                  <a:pt x="222774" y="399732"/>
                </a:cubicBezTo>
                <a:close/>
                <a:moveTo>
                  <a:pt x="61008" y="398722"/>
                </a:moveTo>
                <a:cubicBezTo>
                  <a:pt x="68753" y="399033"/>
                  <a:pt x="76432" y="400966"/>
                  <a:pt x="83510" y="404520"/>
                </a:cubicBezTo>
                <a:lnTo>
                  <a:pt x="85557" y="405587"/>
                </a:lnTo>
                <a:cubicBezTo>
                  <a:pt x="90543" y="408075"/>
                  <a:pt x="92590" y="414118"/>
                  <a:pt x="90098" y="419095"/>
                </a:cubicBezTo>
                <a:cubicBezTo>
                  <a:pt x="87605" y="424071"/>
                  <a:pt x="81551" y="426115"/>
                  <a:pt x="76476" y="423627"/>
                </a:cubicBezTo>
                <a:lnTo>
                  <a:pt x="74429" y="422649"/>
                </a:lnTo>
                <a:cubicBezTo>
                  <a:pt x="65437" y="418117"/>
                  <a:pt x="54932" y="417673"/>
                  <a:pt x="45673" y="421405"/>
                </a:cubicBezTo>
                <a:lnTo>
                  <a:pt x="13891" y="434113"/>
                </a:lnTo>
                <a:cubicBezTo>
                  <a:pt x="12644" y="434557"/>
                  <a:pt x="11398" y="434824"/>
                  <a:pt x="10152" y="434824"/>
                </a:cubicBezTo>
                <a:cubicBezTo>
                  <a:pt x="6145" y="434824"/>
                  <a:pt x="2317" y="432425"/>
                  <a:pt x="715" y="428426"/>
                </a:cubicBezTo>
                <a:cubicBezTo>
                  <a:pt x="-1333" y="423271"/>
                  <a:pt x="1160" y="417406"/>
                  <a:pt x="6413" y="415362"/>
                </a:cubicBezTo>
                <a:lnTo>
                  <a:pt x="38106" y="402654"/>
                </a:lnTo>
                <a:cubicBezTo>
                  <a:pt x="45451" y="399722"/>
                  <a:pt x="53263" y="398411"/>
                  <a:pt x="61008" y="398722"/>
                </a:cubicBezTo>
                <a:close/>
                <a:moveTo>
                  <a:pt x="303814" y="339093"/>
                </a:moveTo>
                <a:cubicBezTo>
                  <a:pt x="312322" y="339093"/>
                  <a:pt x="320842" y="341025"/>
                  <a:pt x="328627" y="344888"/>
                </a:cubicBezTo>
                <a:cubicBezTo>
                  <a:pt x="338415" y="349772"/>
                  <a:pt x="350249" y="349772"/>
                  <a:pt x="360036" y="344888"/>
                </a:cubicBezTo>
                <a:cubicBezTo>
                  <a:pt x="375607" y="337162"/>
                  <a:pt x="394115" y="337162"/>
                  <a:pt x="409597" y="344888"/>
                </a:cubicBezTo>
                <a:cubicBezTo>
                  <a:pt x="414580" y="347374"/>
                  <a:pt x="416626" y="353412"/>
                  <a:pt x="414135" y="358385"/>
                </a:cubicBezTo>
                <a:cubicBezTo>
                  <a:pt x="411643" y="363447"/>
                  <a:pt x="405593" y="365489"/>
                  <a:pt x="400521" y="362914"/>
                </a:cubicBezTo>
                <a:cubicBezTo>
                  <a:pt x="390734" y="358030"/>
                  <a:pt x="378989" y="358030"/>
                  <a:pt x="369112" y="362914"/>
                </a:cubicBezTo>
                <a:cubicBezTo>
                  <a:pt x="361371" y="366821"/>
                  <a:pt x="352829" y="368775"/>
                  <a:pt x="344287" y="368775"/>
                </a:cubicBezTo>
                <a:cubicBezTo>
                  <a:pt x="335834" y="368775"/>
                  <a:pt x="327292" y="366821"/>
                  <a:pt x="319551" y="363003"/>
                </a:cubicBezTo>
                <a:cubicBezTo>
                  <a:pt x="309675" y="358030"/>
                  <a:pt x="297930" y="358030"/>
                  <a:pt x="288142" y="362914"/>
                </a:cubicBezTo>
                <a:cubicBezTo>
                  <a:pt x="283071" y="365489"/>
                  <a:pt x="277020" y="363447"/>
                  <a:pt x="274529" y="358474"/>
                </a:cubicBezTo>
                <a:cubicBezTo>
                  <a:pt x="272037" y="353412"/>
                  <a:pt x="274084" y="347374"/>
                  <a:pt x="279066" y="344888"/>
                </a:cubicBezTo>
                <a:cubicBezTo>
                  <a:pt x="286808" y="341025"/>
                  <a:pt x="295305" y="339093"/>
                  <a:pt x="303814" y="339093"/>
                </a:cubicBezTo>
                <a:close/>
                <a:moveTo>
                  <a:pt x="557205" y="338069"/>
                </a:moveTo>
                <a:cubicBezTo>
                  <a:pt x="564936" y="338391"/>
                  <a:pt x="572613" y="340324"/>
                  <a:pt x="579688" y="343834"/>
                </a:cubicBezTo>
                <a:lnTo>
                  <a:pt x="602027" y="355032"/>
                </a:lnTo>
                <a:cubicBezTo>
                  <a:pt x="607011" y="357520"/>
                  <a:pt x="609058" y="363563"/>
                  <a:pt x="606566" y="368539"/>
                </a:cubicBezTo>
                <a:cubicBezTo>
                  <a:pt x="604786" y="372094"/>
                  <a:pt x="601226" y="374138"/>
                  <a:pt x="597488" y="374138"/>
                </a:cubicBezTo>
                <a:cubicBezTo>
                  <a:pt x="595975" y="374138"/>
                  <a:pt x="594373" y="373782"/>
                  <a:pt x="592949" y="373072"/>
                </a:cubicBezTo>
                <a:lnTo>
                  <a:pt x="570610" y="361963"/>
                </a:lnTo>
                <a:cubicBezTo>
                  <a:pt x="561621" y="357431"/>
                  <a:pt x="551208" y="357076"/>
                  <a:pt x="541863" y="360719"/>
                </a:cubicBezTo>
                <a:lnTo>
                  <a:pt x="528958" y="365873"/>
                </a:lnTo>
                <a:cubicBezTo>
                  <a:pt x="514273" y="371739"/>
                  <a:pt x="497719" y="371116"/>
                  <a:pt x="483657" y="364007"/>
                </a:cubicBezTo>
                <a:lnTo>
                  <a:pt x="481521" y="362941"/>
                </a:lnTo>
                <a:cubicBezTo>
                  <a:pt x="476537" y="360452"/>
                  <a:pt x="474490" y="354410"/>
                  <a:pt x="477071" y="349433"/>
                </a:cubicBezTo>
                <a:cubicBezTo>
                  <a:pt x="479563" y="344456"/>
                  <a:pt x="485615" y="342412"/>
                  <a:pt x="490688" y="344901"/>
                </a:cubicBezTo>
                <a:lnTo>
                  <a:pt x="492735" y="345967"/>
                </a:lnTo>
                <a:cubicBezTo>
                  <a:pt x="501635" y="350410"/>
                  <a:pt x="512137" y="350855"/>
                  <a:pt x="521482" y="347122"/>
                </a:cubicBezTo>
                <a:lnTo>
                  <a:pt x="534387" y="341968"/>
                </a:lnTo>
                <a:cubicBezTo>
                  <a:pt x="541685" y="339036"/>
                  <a:pt x="549473" y="337747"/>
                  <a:pt x="557205" y="338069"/>
                </a:cubicBezTo>
                <a:close/>
                <a:moveTo>
                  <a:pt x="61001" y="338069"/>
                </a:moveTo>
                <a:cubicBezTo>
                  <a:pt x="68745" y="338391"/>
                  <a:pt x="76423" y="340324"/>
                  <a:pt x="83499" y="343834"/>
                </a:cubicBezTo>
                <a:lnTo>
                  <a:pt x="85547" y="344901"/>
                </a:lnTo>
                <a:cubicBezTo>
                  <a:pt x="95427" y="349788"/>
                  <a:pt x="107177" y="349788"/>
                  <a:pt x="116969" y="344901"/>
                </a:cubicBezTo>
                <a:cubicBezTo>
                  <a:pt x="132547" y="337169"/>
                  <a:pt x="151062" y="337169"/>
                  <a:pt x="166551" y="344901"/>
                </a:cubicBezTo>
                <a:cubicBezTo>
                  <a:pt x="176432" y="349788"/>
                  <a:pt x="188182" y="349788"/>
                  <a:pt x="198062" y="344901"/>
                </a:cubicBezTo>
                <a:cubicBezTo>
                  <a:pt x="203047" y="342412"/>
                  <a:pt x="209100" y="344456"/>
                  <a:pt x="211593" y="349433"/>
                </a:cubicBezTo>
                <a:cubicBezTo>
                  <a:pt x="214174" y="354410"/>
                  <a:pt x="212127" y="360452"/>
                  <a:pt x="207142" y="362941"/>
                </a:cubicBezTo>
                <a:cubicBezTo>
                  <a:pt x="191564" y="370761"/>
                  <a:pt x="173049" y="370761"/>
                  <a:pt x="157560" y="362941"/>
                </a:cubicBezTo>
                <a:cubicBezTo>
                  <a:pt x="147680" y="358053"/>
                  <a:pt x="135929" y="358053"/>
                  <a:pt x="126049" y="362941"/>
                </a:cubicBezTo>
                <a:cubicBezTo>
                  <a:pt x="110560" y="370761"/>
                  <a:pt x="92045" y="370761"/>
                  <a:pt x="76467" y="362941"/>
                </a:cubicBezTo>
                <a:lnTo>
                  <a:pt x="74420" y="361963"/>
                </a:lnTo>
                <a:cubicBezTo>
                  <a:pt x="65429" y="357431"/>
                  <a:pt x="54925" y="356987"/>
                  <a:pt x="45668" y="360719"/>
                </a:cubicBezTo>
                <a:lnTo>
                  <a:pt x="13889" y="373427"/>
                </a:lnTo>
                <a:cubicBezTo>
                  <a:pt x="12643" y="373960"/>
                  <a:pt x="11396" y="374138"/>
                  <a:pt x="10150" y="374138"/>
                </a:cubicBezTo>
                <a:cubicBezTo>
                  <a:pt x="6145" y="374138"/>
                  <a:pt x="2317" y="371739"/>
                  <a:pt x="715" y="367828"/>
                </a:cubicBezTo>
                <a:cubicBezTo>
                  <a:pt x="-1333" y="362585"/>
                  <a:pt x="1160" y="356720"/>
                  <a:pt x="6412" y="354676"/>
                </a:cubicBezTo>
                <a:lnTo>
                  <a:pt x="38101" y="341968"/>
                </a:lnTo>
                <a:cubicBezTo>
                  <a:pt x="45445" y="339036"/>
                  <a:pt x="53256" y="337747"/>
                  <a:pt x="61001" y="338069"/>
                </a:cubicBezTo>
                <a:close/>
                <a:moveTo>
                  <a:pt x="303783" y="131495"/>
                </a:moveTo>
                <a:cubicBezTo>
                  <a:pt x="212286" y="131495"/>
                  <a:pt x="137254" y="203133"/>
                  <a:pt x="132003" y="293257"/>
                </a:cubicBezTo>
                <a:lnTo>
                  <a:pt x="475652" y="293257"/>
                </a:lnTo>
                <a:cubicBezTo>
                  <a:pt x="470401" y="203133"/>
                  <a:pt x="395370" y="131495"/>
                  <a:pt x="303783" y="131495"/>
                </a:cubicBezTo>
                <a:close/>
                <a:moveTo>
                  <a:pt x="489978" y="103189"/>
                </a:moveTo>
                <a:cubicBezTo>
                  <a:pt x="493978" y="99286"/>
                  <a:pt x="500379" y="99286"/>
                  <a:pt x="504291" y="103189"/>
                </a:cubicBezTo>
                <a:cubicBezTo>
                  <a:pt x="508291" y="107181"/>
                  <a:pt x="508291" y="113567"/>
                  <a:pt x="504291" y="117471"/>
                </a:cubicBezTo>
                <a:lnTo>
                  <a:pt x="497179" y="124567"/>
                </a:lnTo>
                <a:cubicBezTo>
                  <a:pt x="495134" y="126607"/>
                  <a:pt x="492556" y="127583"/>
                  <a:pt x="489978" y="127583"/>
                </a:cubicBezTo>
                <a:cubicBezTo>
                  <a:pt x="487400" y="127583"/>
                  <a:pt x="484822" y="126607"/>
                  <a:pt x="482866" y="124567"/>
                </a:cubicBezTo>
                <a:cubicBezTo>
                  <a:pt x="478865" y="120664"/>
                  <a:pt x="478865" y="114277"/>
                  <a:pt x="482866" y="110374"/>
                </a:cubicBezTo>
                <a:close/>
                <a:moveTo>
                  <a:pt x="103365" y="103128"/>
                </a:moveTo>
                <a:cubicBezTo>
                  <a:pt x="107276" y="99215"/>
                  <a:pt x="113677" y="99215"/>
                  <a:pt x="117678" y="103128"/>
                </a:cubicBezTo>
                <a:lnTo>
                  <a:pt x="124790" y="110331"/>
                </a:lnTo>
                <a:cubicBezTo>
                  <a:pt x="128790" y="114243"/>
                  <a:pt x="128790" y="120646"/>
                  <a:pt x="124790" y="124558"/>
                </a:cubicBezTo>
                <a:cubicBezTo>
                  <a:pt x="122834" y="126604"/>
                  <a:pt x="120256" y="127582"/>
                  <a:pt x="117678" y="127582"/>
                </a:cubicBezTo>
                <a:cubicBezTo>
                  <a:pt x="115100" y="127582"/>
                  <a:pt x="112433" y="126604"/>
                  <a:pt x="110477" y="124558"/>
                </a:cubicBezTo>
                <a:lnTo>
                  <a:pt x="103365" y="117445"/>
                </a:lnTo>
                <a:cubicBezTo>
                  <a:pt x="99364" y="113532"/>
                  <a:pt x="99364" y="107129"/>
                  <a:pt x="103365" y="103128"/>
                </a:cubicBezTo>
                <a:close/>
                <a:moveTo>
                  <a:pt x="303783" y="50525"/>
                </a:moveTo>
                <a:cubicBezTo>
                  <a:pt x="309391" y="50525"/>
                  <a:pt x="313930" y="55058"/>
                  <a:pt x="313930" y="60657"/>
                </a:cubicBezTo>
                <a:lnTo>
                  <a:pt x="313930" y="111497"/>
                </a:lnTo>
                <a:cubicBezTo>
                  <a:pt x="359412" y="113897"/>
                  <a:pt x="400710" y="132028"/>
                  <a:pt x="432485" y="160648"/>
                </a:cubicBezTo>
                <a:lnTo>
                  <a:pt x="454202" y="138872"/>
                </a:lnTo>
                <a:cubicBezTo>
                  <a:pt x="458118" y="134961"/>
                  <a:pt x="464527" y="134961"/>
                  <a:pt x="468532" y="138872"/>
                </a:cubicBezTo>
                <a:cubicBezTo>
                  <a:pt x="472448" y="142872"/>
                  <a:pt x="472448" y="149271"/>
                  <a:pt x="468532" y="153182"/>
                </a:cubicBezTo>
                <a:lnTo>
                  <a:pt x="446815" y="174957"/>
                </a:lnTo>
                <a:cubicBezTo>
                  <a:pt x="475385" y="206599"/>
                  <a:pt x="493631" y="247928"/>
                  <a:pt x="495946" y="293257"/>
                </a:cubicBezTo>
                <a:lnTo>
                  <a:pt x="597501" y="293257"/>
                </a:lnTo>
                <a:cubicBezTo>
                  <a:pt x="603108" y="293257"/>
                  <a:pt x="607647" y="297790"/>
                  <a:pt x="607647" y="303390"/>
                </a:cubicBezTo>
                <a:cubicBezTo>
                  <a:pt x="607647" y="308989"/>
                  <a:pt x="603108" y="313522"/>
                  <a:pt x="597501" y="313522"/>
                </a:cubicBezTo>
                <a:lnTo>
                  <a:pt x="486066" y="313522"/>
                </a:lnTo>
                <a:lnTo>
                  <a:pt x="121500" y="313522"/>
                </a:lnTo>
                <a:lnTo>
                  <a:pt x="10155" y="313522"/>
                </a:lnTo>
                <a:cubicBezTo>
                  <a:pt x="4548" y="313522"/>
                  <a:pt x="8" y="308989"/>
                  <a:pt x="8" y="303390"/>
                </a:cubicBezTo>
                <a:cubicBezTo>
                  <a:pt x="8" y="297790"/>
                  <a:pt x="4548" y="293257"/>
                  <a:pt x="10155" y="293257"/>
                </a:cubicBezTo>
                <a:lnTo>
                  <a:pt x="111710" y="293257"/>
                </a:lnTo>
                <a:cubicBezTo>
                  <a:pt x="114024" y="247928"/>
                  <a:pt x="132270" y="206599"/>
                  <a:pt x="160841" y="174957"/>
                </a:cubicBezTo>
                <a:lnTo>
                  <a:pt x="139123" y="153182"/>
                </a:lnTo>
                <a:cubicBezTo>
                  <a:pt x="135118" y="149271"/>
                  <a:pt x="135118" y="142872"/>
                  <a:pt x="139123" y="138872"/>
                </a:cubicBezTo>
                <a:cubicBezTo>
                  <a:pt x="143040" y="134961"/>
                  <a:pt x="149448" y="134961"/>
                  <a:pt x="153453" y="138872"/>
                </a:cubicBezTo>
                <a:lnTo>
                  <a:pt x="175171" y="160648"/>
                </a:lnTo>
                <a:cubicBezTo>
                  <a:pt x="206946" y="132028"/>
                  <a:pt x="248244" y="113897"/>
                  <a:pt x="293726" y="111497"/>
                </a:cubicBezTo>
                <a:lnTo>
                  <a:pt x="293726" y="60657"/>
                </a:lnTo>
                <a:cubicBezTo>
                  <a:pt x="293726" y="55058"/>
                  <a:pt x="298176" y="50525"/>
                  <a:pt x="303783" y="50525"/>
                </a:cubicBezTo>
                <a:close/>
                <a:moveTo>
                  <a:pt x="303783" y="0"/>
                </a:moveTo>
                <a:cubicBezTo>
                  <a:pt x="309403" y="0"/>
                  <a:pt x="313953" y="4525"/>
                  <a:pt x="313953" y="10114"/>
                </a:cubicBezTo>
                <a:lnTo>
                  <a:pt x="313953" y="20229"/>
                </a:lnTo>
                <a:cubicBezTo>
                  <a:pt x="313953" y="25818"/>
                  <a:pt x="309403" y="30343"/>
                  <a:pt x="303783" y="30343"/>
                </a:cubicBezTo>
                <a:cubicBezTo>
                  <a:pt x="298162" y="30343"/>
                  <a:pt x="293701" y="25818"/>
                  <a:pt x="293701" y="20229"/>
                </a:cubicBezTo>
                <a:lnTo>
                  <a:pt x="293701" y="10114"/>
                </a:lnTo>
                <a:cubicBezTo>
                  <a:pt x="293701" y="4525"/>
                  <a:pt x="298162" y="0"/>
                  <a:pt x="3037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右箭头 21"/>
          <p:cNvSpPr/>
          <p:nvPr/>
        </p:nvSpPr>
        <p:spPr>
          <a:xfrm rot="19500000">
            <a:off x="694690" y="2051685"/>
            <a:ext cx="627380" cy="39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2220000">
            <a:off x="490220" y="4314190"/>
            <a:ext cx="627380" cy="39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28905" y="6137275"/>
            <a:ext cx="2880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从数百篇文章中找到用于每</a:t>
            </a:r>
            <a:r>
              <a:rPr lang="en-US" altLang="zh-CN" sz="1200"/>
              <a:t>1-2</a:t>
            </a:r>
            <a:r>
              <a:rPr lang="zh-CN" altLang="en-US" sz="1200"/>
              <a:t>月一次的分享论文，</a:t>
            </a:r>
            <a:r>
              <a:rPr lang="en-US" altLang="zh-CN" sz="1200"/>
              <a:t>9/13</a:t>
            </a:r>
            <a:r>
              <a:rPr lang="zh-CN" altLang="en-US" sz="1200"/>
              <a:t>，包括</a:t>
            </a:r>
            <a:r>
              <a:rPr lang="en-US" altLang="zh-CN" sz="1200"/>
              <a:t>WSN,</a:t>
            </a:r>
            <a:r>
              <a:rPr lang="zh-CN" altLang="en-US" sz="1200"/>
              <a:t>定位，边缘计算，负荷分析等方向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3732530" y="6197600"/>
            <a:ext cx="2379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跟负荷分析</a:t>
            </a:r>
            <a:r>
              <a:rPr lang="en-US" altLang="zh-CN" sz="1200"/>
              <a:t>(</a:t>
            </a:r>
            <a:r>
              <a:rPr lang="zh-CN" altLang="en-US" sz="1200"/>
              <a:t>跟项目</a:t>
            </a:r>
            <a:r>
              <a:rPr lang="en-US" altLang="zh-CN" sz="1200"/>
              <a:t>)</a:t>
            </a:r>
            <a:r>
              <a:rPr lang="zh-CN" altLang="en-US" sz="1200"/>
              <a:t>有关的</a:t>
            </a:r>
            <a:r>
              <a:rPr lang="en-US" altLang="zh-CN" sz="1200"/>
              <a:t>5</a:t>
            </a:r>
            <a:r>
              <a:rPr lang="zh-CN" altLang="en-US" sz="1200"/>
              <a:t>篇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56515" y="2766695"/>
            <a:ext cx="1731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SCI papers sea</a:t>
            </a:r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575" y="23495"/>
            <a:ext cx="2888615" cy="444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animBg="1"/>
      <p:bldP spid="24" grpId="0"/>
      <p:bldP spid="24" grpId="1"/>
      <p:bldP spid="17" grpId="0" bldLvl="0" animBg="1"/>
      <p:bldP spid="17" grpId="1" animBg="1"/>
      <p:bldP spid="25" grpId="0"/>
      <p:bldP spid="25" grpId="1"/>
      <p:bldP spid="22" grpId="0" bldLvl="0" animBg="1"/>
      <p:bldP spid="22" grpId="1" animBg="1"/>
      <p:bldP spid="16" grpId="0"/>
      <p:bldP spid="16" grpId="1"/>
      <p:bldP spid="20" grpId="0" bldLvl="0" animBg="1"/>
      <p:bldP spid="19" grpId="0" bldLvl="0" animBg="1"/>
      <p:bldP spid="20" grpId="1" animBg="1"/>
      <p:bldP spid="19" grpId="1" animBg="1"/>
      <p:bldP spid="32" grpId="0"/>
      <p:bldP spid="3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1272540"/>
            <a:ext cx="2505075" cy="3524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42945" y="1195070"/>
            <a:ext cx="584644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1 HART GW NONINTRUSIVE APPLIANCE LOAD MONITORING PROCEEDINGS OF THE IEEE. 1992 DEC; 80 (12): 1870-1891 LCR: 0 CR: 43 LCS: 3 GCS: 931 OCS:  </a:t>
            </a:r>
            <a:r>
              <a:rPr lang="en-US" altLang="zh-CN" sz="900">
                <a:solidFill>
                  <a:srgbClr val="FF0000"/>
                </a:solidFill>
              </a:rPr>
              <a:t>NILMfirst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2 DeBruin S, Ghena B, Kuo YS, Dutta P </a:t>
            </a:r>
            <a:r>
              <a:rPr lang="zh-CN" altLang="en-US" sz="900">
                <a:solidFill>
                  <a:srgbClr val="FF0000"/>
                </a:solidFill>
              </a:rPr>
              <a:t>PowerBlade</a:t>
            </a:r>
            <a:r>
              <a:rPr lang="zh-CN" altLang="en-US" sz="900"/>
              <a:t>: A Low-Profile, True-Power, Plug-Through Energy Meter SENSYS'15: PROCEEDINGS OF THE 13TH ACM CONFERENCE ON EMBEDDED NETWORKED SENSOR SYSTEMS. 2015; : 17-29 LCR: 0 CR: 14 LCS: 0 GCS: 8 OCS: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3 Makonin S, Popowich F, Bajic IV, Gill B, Bartram L Exploiting HMM Sparsity to Perform Online Real-Time Nonintrusive Load Monitoring IEEE TRANSACTIONS ON SMART GRID. 2016 NOV; 7 (6): 2575-2585 LCR: 1 CR: 21 LCS: 1 GCS: </a:t>
            </a:r>
            <a:r>
              <a:rPr lang="zh-CN" altLang="en-US" sz="900">
                <a:solidFill>
                  <a:srgbClr val="0070C0"/>
                </a:solidFill>
              </a:rPr>
              <a:t>58 </a:t>
            </a:r>
            <a:r>
              <a:rPr lang="zh-CN" altLang="en-US" sz="900"/>
              <a:t>OCS: </a:t>
            </a:r>
            <a:r>
              <a:rPr lang="en-US" altLang="zh-CN" sz="900">
                <a:solidFill>
                  <a:srgbClr val="FF0000"/>
                </a:solidFill>
              </a:rPr>
              <a:t>SparseNILM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4 Lu CX, Li Y, Zhao PJ, Chen CH, Xie LH, et al. Simultaneous Localization and Mapping with Power Network Electromagnetic Field MOBICOM'18: PROCEEDINGS OF THE 24TH ANNUAL INTERNATIONAL CONFERENCE ON MOBILE COMPUTING AND NETWORKING. 2018; : 607-622 LCR: 0 CR: 53 LCS: 0 GCS: 2 OCS: 简写</a:t>
            </a:r>
            <a:r>
              <a:rPr lang="en-US" altLang="zh-CN" sz="900">
                <a:solidFill>
                  <a:srgbClr val="FF0000"/>
                </a:solidFill>
              </a:rPr>
              <a:t>SLAM PMF</a:t>
            </a:r>
            <a:endParaRPr lang="zh-CN" altLang="en-US" sz="900">
              <a:solidFill>
                <a:srgbClr val="FF0000"/>
              </a:solidFill>
            </a:endParaRPr>
          </a:p>
          <a:p>
            <a:endParaRPr lang="zh-CN" altLang="en-US" sz="900"/>
          </a:p>
          <a:p>
            <a:r>
              <a:rPr lang="zh-CN" altLang="en-US" sz="900"/>
              <a:t>5 Kong WC, Dong ZY, Ma J, Hill DJ, Zhao JH, et al. An Extensible Approach for Non-Intrusive Load Disaggregation With Smart Meter Data IEEE TRANSACTIONS ON SMART GRID. 2018 JUL; 9 (4): 3362-3372 LCR: 2 CR: 29 LCS: 0 GCS: 22 OCS:  简写</a:t>
            </a:r>
            <a:r>
              <a:rPr lang="en-US" altLang="zh-CN" sz="900">
                <a:solidFill>
                  <a:srgbClr val="FF0000"/>
                </a:solidFill>
              </a:rPr>
              <a:t>NILD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6 Sun MY, Wang Y, Strbac G, Kang CQ Probabilistic Peak Load Estimation in Smart Cities Using Smart Meter Data IEEE TRANSACTIONS ON INDUSTRIAL ELECTRONICS. 2019 FEB; 66 (2): 1608-1618 LCR: 0 CR: 27 LCS: 0 GCS: 7 OCS:  简写</a:t>
            </a:r>
            <a:r>
              <a:rPr lang="en-US" altLang="zh-CN" sz="900">
                <a:solidFill>
                  <a:srgbClr val="FF0000"/>
                </a:solidFill>
              </a:rPr>
              <a:t>LoadEst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7 Aboulian A, Green DH, Switzer JF, Kane TJ, Bredariol GV, et al. </a:t>
            </a:r>
            <a:r>
              <a:rPr lang="zh-CN" altLang="en-US" sz="900">
                <a:solidFill>
                  <a:srgbClr val="FF0000"/>
                </a:solidFill>
              </a:rPr>
              <a:t>NILM Dashboard</a:t>
            </a:r>
            <a:r>
              <a:rPr lang="zh-CN" altLang="en-US" sz="900"/>
              <a:t>: A Power System Monitor for Electromechanical Equipment Diagnostics IEEE TRANSACTIONS ON INDUSTRIAL INFORMATICS. 2019 MAR; 15 (3): 1405-1414 LCR: 1 CR: 30 LCS: 0 GCS: 2 OCS:</a:t>
            </a:r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2137410" y="2251710"/>
            <a:ext cx="1003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PowerBlade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0920" y="4161790"/>
            <a:ext cx="8604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SLAM PMF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5595" y="4161790"/>
            <a:ext cx="7048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NILD 2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次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0820" y="4788535"/>
            <a:ext cx="64833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solidFill>
                  <a:srgbClr val="FF0000"/>
                </a:solidFill>
                <a:sym typeface="+mn-ea"/>
              </a:rPr>
              <a:t>LoadEst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250" y="4796790"/>
            <a:ext cx="11855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solidFill>
                  <a:srgbClr val="0070C0"/>
                </a:solidFill>
                <a:sym typeface="+mn-ea"/>
              </a:rPr>
              <a:t>NILM Dashboard</a:t>
            </a:r>
            <a:endParaRPr lang="en-US" sz="1000">
              <a:solidFill>
                <a:srgbClr val="0070C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8725" y="1027430"/>
            <a:ext cx="11855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solidFill>
                  <a:srgbClr val="0070C0"/>
                </a:solidFill>
                <a:sym typeface="+mn-ea"/>
              </a:rPr>
              <a:t>NILM First</a:t>
            </a:r>
            <a:endParaRPr lang="en-US" sz="10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45055" y="3365500"/>
            <a:ext cx="11855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solidFill>
                  <a:srgbClr val="0070C0"/>
                </a:solidFill>
                <a:sym typeface="+mn-ea"/>
              </a:rPr>
              <a:t>SparseNILM</a:t>
            </a:r>
            <a:endParaRPr lang="en-US" sz="10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97555" y="2164715"/>
            <a:ext cx="5619750" cy="51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219835" y="1737995"/>
            <a:ext cx="1139190" cy="2817495"/>
          </a:xfrm>
          <a:custGeom>
            <a:avLst/>
            <a:gdLst>
              <a:gd name="connisteX0" fmla="*/ 505738 w 1139308"/>
              <a:gd name="connsiteY0" fmla="*/ 2111319 h 2817764"/>
              <a:gd name="connisteX1" fmla="*/ 16153 w 1139308"/>
              <a:gd name="connsiteY1" fmla="*/ 2704409 h 2817764"/>
              <a:gd name="connisteX2" fmla="*/ 247928 w 1139308"/>
              <a:gd name="connsiteY2" fmla="*/ 48839 h 2817764"/>
              <a:gd name="connisteX3" fmla="*/ 1081683 w 1139308"/>
              <a:gd name="connsiteY3" fmla="*/ 1208984 h 2817764"/>
              <a:gd name="connisteX4" fmla="*/ 1013103 w 1139308"/>
              <a:gd name="connsiteY4" fmla="*/ 1544264 h 2817764"/>
              <a:gd name="connisteX5" fmla="*/ 961033 w 1139308"/>
              <a:gd name="connsiteY5" fmla="*/ 1544264 h 28177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139308" h="2817765">
                <a:moveTo>
                  <a:pt x="505739" y="2111320"/>
                </a:moveTo>
                <a:cubicBezTo>
                  <a:pt x="402869" y="2282770"/>
                  <a:pt x="67589" y="3117160"/>
                  <a:pt x="16154" y="2704410"/>
                </a:cubicBezTo>
                <a:cubicBezTo>
                  <a:pt x="-35281" y="2291660"/>
                  <a:pt x="34569" y="347925"/>
                  <a:pt x="247929" y="48840"/>
                </a:cubicBezTo>
                <a:cubicBezTo>
                  <a:pt x="461289" y="-250245"/>
                  <a:pt x="928649" y="909900"/>
                  <a:pt x="1081684" y="1208985"/>
                </a:cubicBezTo>
                <a:cubicBezTo>
                  <a:pt x="1234719" y="1508070"/>
                  <a:pt x="1037234" y="1476955"/>
                  <a:pt x="1013104" y="1544265"/>
                </a:cubicBezTo>
                <a:cubicBezTo>
                  <a:pt x="988974" y="1611575"/>
                  <a:pt x="969924" y="1551250"/>
                  <a:pt x="961034" y="15442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5" grpId="0"/>
      <p:bldP spid="5" grpId="1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 bldLvl="0" animBg="1"/>
      <p:bldP spid="12" grpId="1" animBg="1"/>
      <p:bldP spid="14" grpId="0" bldLvl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3"/>
          <p:cNvSpPr>
            <a:spLocks noGrp="1"/>
          </p:cNvSpPr>
          <p:nvPr>
            <p:ph type="ctrTitle"/>
          </p:nvPr>
        </p:nvSpPr>
        <p:spPr>
          <a:xfrm>
            <a:off x="686435" y="1638935"/>
            <a:ext cx="8462010" cy="726440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An Extensive Approach for Non-Instrusive Load Diaggregation With Smart Meter Data</a:t>
            </a:r>
            <a:endParaRPr lang="en-US" altLang="zh-CN" sz="3300" dirty="0"/>
          </a:p>
        </p:txBody>
      </p: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3007995" y="6096000"/>
            <a:ext cx="5291455" cy="296545"/>
          </a:xfrm>
        </p:spPr>
        <p:txBody>
          <a:bodyPr/>
          <a:p>
            <a:pPr algn="r"/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75435" y="5228590"/>
            <a:ext cx="748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Weicong Kong, </a:t>
            </a:r>
            <a:r>
              <a:rPr lang="en-US" altLang="zh-CN" sz="1400">
                <a:latin typeface="+mj-ea"/>
                <a:ea typeface="+mj-ea"/>
                <a:sym typeface="+mn-ea"/>
              </a:rPr>
              <a:t>Zhaoyang Dong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  <a:sym typeface="+mn-ea"/>
              </a:rPr>
              <a:t>Jin Ma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  <a:sym typeface="+mn-ea"/>
              </a:rPr>
              <a:t>David J.Hill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  <a:sym typeface="+mn-ea"/>
              </a:rPr>
              <a:t>Fengji Luo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</a:rPr>
              <a:t>University of  Sydney</a:t>
            </a:r>
            <a:endParaRPr lang="en-US" altLang="zh-CN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Junhua Zhao</a:t>
            </a:r>
            <a:r>
              <a:rPr lang="en-US" altLang="zh-CN" sz="1400">
                <a:latin typeface="+mj-ea"/>
                <a:ea typeface="+mj-ea"/>
                <a:sym typeface="+mn-ea"/>
              </a:rPr>
              <a:t>, the Chinese University of  Hong Kong</a:t>
            </a:r>
            <a:endParaRPr lang="en-US" altLang="zh-CN" sz="14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0" y="4465320"/>
            <a:ext cx="229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Impact factor=10.49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14630"/>
            <a:ext cx="1857375" cy="619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07995" y="465455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IF=10.49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2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2_2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2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5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5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6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6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5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5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6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6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1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1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ID" val="diagram20191691_4*q_g*1_1"/>
  <p:tag name="KSO_WM_TEMPLATE_CATEGORY" val="diagram"/>
  <p:tag name="KSO_WM_TEMPLATE_INDEX" val="20191691"/>
  <p:tag name="KSO_WM_UNIT_LAYERLEVEL" val="1_1"/>
  <p:tag name="KSO_WM_TAG_VERSION" val="1.0"/>
  <p:tag name="KSO_WM_BEAUTIFY_FLAG" val="#wm#"/>
  <p:tag name="KSO_WM_UNIT_VALUE" val="4"/>
  <p:tag name="KSO_WM_DIAGRAM_GROUP_CODE" val="q1-1"/>
  <p:tag name="KSO_WM_UNIT_TYPE" val="q_g"/>
  <p:tag name="KSO_WM_UNIT_INDEX" val="1_1"/>
  <p:tag name="KSO_WM_UNIT_RELATE_UNITID" val="layout_q1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3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3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4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4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2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2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3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3_2"/>
  <p:tag name="KSO_WM_UNIT_LINE_FORE_SCHEMECOLOR_INDEX" val="5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UNIT_ISCONTENTSTITLE" val="0"/>
  <p:tag name="KSO_WM_UNIT_VALUE" val="27"/>
  <p:tag name="KSO_WM_UNIT_HIGHLIGHT" val="0"/>
  <p:tag name="KSO_WM_UNIT_COMPATIBLE" val="0"/>
  <p:tag name="KSO_WM_UNIT_ID" val="diagram20191691_4*b*1"/>
  <p:tag name="KSO_WM_TEMPLATE_CATEGORY" val="diagram"/>
  <p:tag name="KSO_WM_TEMPLATE_INDEX" val="20191691"/>
  <p:tag name="KSO_WM_UNIT_LAYERLEVEL" val="1"/>
  <p:tag name="KSO_WM_TAG_VERSION" val="1.0"/>
  <p:tag name="KSO_WM_BEAUTIFY_FLAG" val="#wm#"/>
  <p:tag name="KSO_WM_DIAGRAM_GROUP_CODE" val="q1-1"/>
  <p:tag name="KSO_WM_UNIT_TYPE" val="b"/>
  <p:tag name="KSO_WM_UNIT_INDEX" val="1"/>
  <p:tag name="KSO_WM_UNIT_PRESET_TEXT" val="点击输入本栏的具体文本说明内容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SLIDE_ID" val="diagram20191691_4"/>
  <p:tag name="KSO_WM_SLIDE_ITEM_CNT" val="6"/>
  <p:tag name="KSO_WM_SLIDE_INDEX" val="4"/>
  <p:tag name="KSO_WM_TAG_VERSION" val="1.0"/>
  <p:tag name="KSO_WM_BEAUTIFY_FLAG" val="#wm#"/>
  <p:tag name="KSO_WM_TEMPLATE_CATEGORY" val="diagram"/>
  <p:tag name="KSO_WM_TEMPLATE_INDEX" val="20191691"/>
  <p:tag name="KSO_WM_SLIDE_LAYOUT" val="a_b_q"/>
  <p:tag name="KSO_WM_SLIDE_LAYOUT_CNT" val="1_1_1"/>
  <p:tag name="KSO_WM_DIAGRAM_GROUP_CODE" val="q1-1"/>
  <p:tag name="KSO_WM_SLIDE_DIAGTYPE" val="q"/>
  <p:tag name="KSO_WM_SLIDE_TYPE" val="text"/>
  <p:tag name="KSO_WM_SLIDE_SUBTYPE" val="diag"/>
  <p:tag name="KSO_WM_SLIDE_SIZE" val="748.315*325.041"/>
  <p:tag name="KSO_WM_SLIDE_POSITION" val="105.378*154.98"/>
</p:tagLst>
</file>

<file path=ppt/tags/tag22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728abf5-4895-4009-b49d-a1fd990bce80"/>
  <p:tag name="KSO_WM_DOC_GUID" val="{bbe7c804-d91a-4c91-9de9-afd7e031e5bd}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5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5_2"/>
  <p:tag name="KSO_WM_UNIT_LINE_FORE_SCHEMECOLOR_INDEX" val="5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6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6_2"/>
  <p:tag name="KSO_WM_UNIT_LINE_FORE_SCHEMECOLOR_INDEX" val="7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1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1_2"/>
  <p:tag name="KSO_WM_UNIT_LINE_FORE_SCHEMECOLOR_INDEX" val="6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4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4_2"/>
  <p:tag name="KSO_WM_UNIT_LINE_FORE_SCHEMECOLOR_INDEX" val="9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1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4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4_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3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AAAAAA"/>
      </a:dk2>
      <a:lt2>
        <a:srgbClr val="F0F0F0"/>
      </a:lt2>
      <a:accent1>
        <a:srgbClr val="CD0000"/>
      </a:accent1>
      <a:accent2>
        <a:srgbClr val="5D5D5D"/>
      </a:accent2>
      <a:accent3>
        <a:srgbClr val="9D9D9D"/>
      </a:accent3>
      <a:accent4>
        <a:srgbClr val="F44A49"/>
      </a:accent4>
      <a:accent5>
        <a:srgbClr val="838686"/>
      </a:accent5>
      <a:accent6>
        <a:srgbClr val="BEBEBE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50B"/>
      </a:accent1>
      <a:accent2>
        <a:srgbClr val="000000"/>
      </a:accent2>
      <a:accent3>
        <a:srgbClr val="EA9600"/>
      </a:accent3>
      <a:accent4>
        <a:srgbClr val="906500"/>
      </a:accent4>
      <a:accent5>
        <a:srgbClr val="7F7F7F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5974"/>
      </a:accent1>
      <a:accent2>
        <a:srgbClr val="56718D"/>
      </a:accent2>
      <a:accent3>
        <a:srgbClr val="5E5E5E"/>
      </a:accent3>
      <a:accent4>
        <a:srgbClr val="4F757C"/>
      </a:accent4>
      <a:accent5>
        <a:srgbClr val="375F68"/>
      </a:accent5>
      <a:accent6>
        <a:srgbClr val="6F6F6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4278</Words>
  <Application>WPS 演示</Application>
  <PresentationFormat>全屏显示(4:3)</PresentationFormat>
  <Paragraphs>278</Paragraphs>
  <Slides>32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32</vt:i4>
      </vt:variant>
    </vt:vector>
  </HeadingPairs>
  <TitlesOfParts>
    <vt:vector size="63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主题5</vt:lpstr>
      <vt:lpstr>1_主题5</vt:lpstr>
      <vt:lpstr>2_主题5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Exploiting HMM Sparity to Perform Online Real-Time Nonintrusive Load Monitoring(NILM)</vt:lpstr>
      <vt:lpstr>PowerPoint 演示文稿</vt:lpstr>
      <vt:lpstr>Introduction</vt:lpstr>
      <vt:lpstr>Abstract</vt:lpstr>
      <vt:lpstr>Contributions</vt:lpstr>
      <vt:lpstr>BACKGOUND</vt:lpstr>
      <vt:lpstr>PowerPoint 演示文稿</vt:lpstr>
      <vt:lpstr>PowerPoint 演示文稿</vt:lpstr>
      <vt:lpstr>An Extensive Approach for Non-Instrusive Load Diaggregation With Smart Meter Data</vt:lpstr>
      <vt:lpstr>PowerPoint 演示文稿</vt:lpstr>
      <vt:lpstr>PowerPoint 演示文稿</vt:lpstr>
      <vt:lpstr>NILM Dashboard: A Power System Monitor for Electromechanical Equipement Diagnostics</vt:lpstr>
      <vt:lpstr>PowerPoint 演示文稿</vt:lpstr>
      <vt:lpstr>PowerPoint 演示文稿</vt:lpstr>
      <vt:lpstr>Nonintrusive Appliance Load Monitoring</vt:lpstr>
      <vt:lpstr>METHODOLOGY</vt:lpstr>
      <vt:lpstr>Block diagram of our disaggregator</vt:lpstr>
      <vt:lpstr>Super-State Definition</vt:lpstr>
      <vt:lpstr>Model</vt:lpstr>
      <vt:lpstr>Standard Viterbi Algorithm</vt:lpstr>
      <vt:lpstr>Sparse Viterbi Algorithm</vt:lpstr>
      <vt:lpstr>ALGORITHM COMPLEXITY&amp;EFFICIENCY</vt:lpstr>
      <vt:lpstr>Space Complexity</vt:lpstr>
      <vt:lpstr>Space Complexity and Time Complexity</vt:lpstr>
      <vt:lpstr>ACCURACY EXPERIMENTATION</vt:lpstr>
      <vt:lpstr>accuracy</vt:lpstr>
      <vt:lpstr>deferrable</vt:lpstr>
      <vt:lpstr>ANALYSIS OF ACCURACY RESULTS</vt:lpstr>
      <vt:lpstr>Accuracy</vt:lpstr>
      <vt:lpstr>important requirement beyond accuracy</vt:lpstr>
      <vt:lpstr>Conclusion</vt:lpstr>
      <vt:lpstr>important requirement beyond accuracy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david_wang_wei</cp:lastModifiedBy>
  <cp:revision>417</cp:revision>
  <cp:lastPrinted>2019-03-18T16:00:00Z</cp:lastPrinted>
  <dcterms:created xsi:type="dcterms:W3CDTF">2019-03-18T16:00:00Z</dcterms:created>
  <dcterms:modified xsi:type="dcterms:W3CDTF">2019-11-23T14:57:35Z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2052-11.1.0.9175</vt:lpwstr>
  </property>
</Properties>
</file>