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 id="2147483673" r:id="rId4"/>
  </p:sldMasterIdLst>
  <p:notesMasterIdLst>
    <p:notesMasterId r:id="rId6"/>
  </p:notesMasterIdLst>
  <p:handoutMasterIdLst>
    <p:handoutMasterId r:id="rId37"/>
  </p:handoutMasterIdLst>
  <p:sldIdLst>
    <p:sldId id="256" r:id="rId5"/>
    <p:sldId id="355" r:id="rId7"/>
    <p:sldId id="357" r:id="rId8"/>
    <p:sldId id="364" r:id="rId9"/>
    <p:sldId id="373" r:id="rId10"/>
    <p:sldId id="382" r:id="rId11"/>
    <p:sldId id="384" r:id="rId12"/>
    <p:sldId id="472" r:id="rId13"/>
    <p:sldId id="383" r:id="rId14"/>
    <p:sldId id="374" r:id="rId15"/>
    <p:sldId id="375" r:id="rId16"/>
    <p:sldId id="358" r:id="rId17"/>
    <p:sldId id="371" r:id="rId18"/>
    <p:sldId id="513" r:id="rId19"/>
    <p:sldId id="378" r:id="rId20"/>
    <p:sldId id="405" r:id="rId21"/>
    <p:sldId id="406" r:id="rId22"/>
    <p:sldId id="407" r:id="rId23"/>
    <p:sldId id="427" r:id="rId24"/>
    <p:sldId id="498" r:id="rId25"/>
    <p:sldId id="359" r:id="rId26"/>
    <p:sldId id="419" r:id="rId27"/>
    <p:sldId id="372" r:id="rId28"/>
    <p:sldId id="473" r:id="rId29"/>
    <p:sldId id="474" r:id="rId30"/>
    <p:sldId id="476" r:id="rId31"/>
    <p:sldId id="360" r:id="rId32"/>
    <p:sldId id="477" r:id="rId33"/>
    <p:sldId id="361" r:id="rId34"/>
    <p:sldId id="363" r:id="rId35"/>
    <p:sldId id="341" r:id="rId36"/>
  </p:sldIdLst>
  <p:sldSz cx="9144000" cy="6858000" type="screen4x3"/>
  <p:notesSz cx="6858000" cy="9144000"/>
  <p:embeddedFontLst>
    <p:embeddedFont>
      <p:font typeface="微软雅黑" panose="020B0503020204020204" pitchFamily="34" charset="-122"/>
      <p:regular r:id="rId41"/>
    </p:embeddedFont>
    <p:embeddedFont>
      <p:font typeface="Calibri" panose="020F0502020204030204" charset="0"/>
      <p:regular r:id="rId42"/>
      <p:bold r:id="rId43"/>
      <p:italic r:id="rId44"/>
      <p:boldItalic r:id="rId45"/>
    </p:embeddedFont>
    <p:embeddedFont>
      <p:font typeface="Calibri Light" panose="020F0302020204030204" pitchFamily="34" charset="0"/>
      <p:regular r:id="rId46"/>
      <p:italic r:id="rId47"/>
    </p:embeddedFont>
    <p:embeddedFont>
      <p:font typeface="华文宋体" panose="02010600040101010101" charset="-122"/>
      <p:regular r:id="rId48"/>
    </p:embeddedFont>
    <p:embeddedFont>
      <p:font typeface="经典行书简" panose="02010609010101010101" pitchFamily="49" charset="-122"/>
      <p:regular r:id="rId49"/>
    </p:embeddedFont>
    <p:embeddedFont>
      <p:font typeface="Calibri" panose="020F0502020204030204"/>
      <p:regular r:id="rId50"/>
      <p:bold r:id="rId51"/>
      <p:italic r:id="rId52"/>
      <p:boldItalic r:id="rId53"/>
    </p:embeddedFont>
    <p:embeddedFont>
      <p:font typeface="Microsoft JhengHei" panose="020B0604030504040204" charset="-120"/>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BCE"/>
    <a:srgbClr val="000000"/>
    <a:srgbClr val="6599FF"/>
    <a:srgbClr val="DDDDDD"/>
    <a:srgbClr val="C3D9FF"/>
    <a:srgbClr val="FFC000"/>
    <a:srgbClr val="C6D9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94660"/>
  </p:normalViewPr>
  <p:slideViewPr>
    <p:cSldViewPr>
      <p:cViewPr varScale="1">
        <p:scale>
          <a:sx n="107" d="100"/>
          <a:sy n="107" d="100"/>
        </p:scale>
        <p:origin x="-1734" y="-90"/>
      </p:cViewPr>
      <p:guideLst>
        <p:guide orient="horz" pos="2218"/>
        <p:guide pos="28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4" Type="http://schemas.openxmlformats.org/officeDocument/2006/relationships/font" Target="fonts/font14.fntdata"/><Relationship Id="rId53" Type="http://schemas.openxmlformats.org/officeDocument/2006/relationships/font" Target="fonts/font13.fntdata"/><Relationship Id="rId52" Type="http://schemas.openxmlformats.org/officeDocument/2006/relationships/font" Target="fonts/font12.fntdata"/><Relationship Id="rId51" Type="http://schemas.openxmlformats.org/officeDocument/2006/relationships/font" Target="fonts/font11.fntdata"/><Relationship Id="rId50" Type="http://schemas.openxmlformats.org/officeDocument/2006/relationships/font" Target="fonts/font10.fntdata"/><Relationship Id="rId5" Type="http://schemas.openxmlformats.org/officeDocument/2006/relationships/slide" Target="slides/slide1.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546A91-8A93-41D9-8AC6-5815E513A398}"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53C69-1AC1-4B49-A6FC-FD26B1226E6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63653C69-1AC1-4B49-A6FC-FD26B1226E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63653C69-1AC1-4B49-A6FC-FD26B1226E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iloveppt.org/forum.php?mod=forumdisplay&amp;fid=51" TargetMode="External"/><Relationship Id="rId2" Type="http://schemas.openxmlformats.org/officeDocument/2006/relationships/hyperlink" Target="http://wakoa.taobao.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395288" y="1109663"/>
            <a:ext cx="835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89025" y="1374775"/>
            <a:ext cx="935038" cy="936625"/>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rPr>
              <a:t>演绎创作</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4" name="椭圆 3"/>
          <p:cNvSpPr/>
          <p:nvPr/>
        </p:nvSpPr>
        <p:spPr>
          <a:xfrm>
            <a:off x="4103688" y="1374775"/>
            <a:ext cx="936625" cy="936625"/>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rPr>
              <a:t>网络</a:t>
            </a:r>
            <a:endParaRPr lang="en-US" altLang="zh-CN" sz="1600" dirty="0">
              <a:solidFill>
                <a:srgbClr val="4D4D4D">
                  <a:lumMod val="85000"/>
                  <a:lumOff val="15000"/>
                </a:srgbClr>
              </a:solidFill>
              <a:latin typeface="微软雅黑" panose="020B0503020204020204" pitchFamily="34" charset="-122"/>
              <a:ea typeface="微软雅黑" panose="020B0503020204020204" pitchFamily="34" charset="-122"/>
            </a:endParaRPr>
          </a:p>
          <a:p>
            <a:pPr fontAlgn="base">
              <a:spcBef>
                <a:spcPct val="0"/>
              </a:spcBef>
              <a:spcAft>
                <a:spcPct val="0"/>
              </a:spcAft>
              <a:defRPr/>
            </a:pPr>
            <a:r>
              <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rPr>
              <a:t>共享</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5" name="椭圆 4"/>
          <p:cNvSpPr/>
          <p:nvPr/>
        </p:nvSpPr>
        <p:spPr>
          <a:xfrm>
            <a:off x="7119938" y="1374775"/>
            <a:ext cx="935037" cy="936625"/>
          </a:xfrm>
          <a:prstGeom prst="ellipse">
            <a:avLst/>
          </a:prstGeom>
          <a:solidFill>
            <a:srgbClr val="E60000"/>
          </a:solidFill>
          <a:ln w="1270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smtClean="0">
                <a:solidFill>
                  <a:srgbClr val="FFFFFF"/>
                </a:solidFill>
                <a:latin typeface="微软雅黑" panose="020B0503020204020204" pitchFamily="34" charset="-122"/>
                <a:ea typeface="微软雅黑" panose="020B0503020204020204" pitchFamily="34" charset="-122"/>
              </a:rPr>
              <a:t>便捷下载</a:t>
            </a:r>
            <a:endParaRPr lang="zh-CN" altLang="en-US" sz="1600" dirty="0">
              <a:solidFill>
                <a:srgbClr val="FFFFFF"/>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95288" y="2971800"/>
            <a:ext cx="835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8"/>
          <p:cNvSpPr>
            <a:spLocks noChangeArrowheads="1"/>
          </p:cNvSpPr>
          <p:nvPr/>
        </p:nvSpPr>
        <p:spPr bwMode="auto">
          <a:xfrm>
            <a:off x="284163" y="2524125"/>
            <a:ext cx="25447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欢迎用于非商业用途的演绎创作</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8" name="矩形 9"/>
          <p:cNvSpPr>
            <a:spLocks noChangeArrowheads="1"/>
          </p:cNvSpPr>
          <p:nvPr/>
        </p:nvSpPr>
        <p:spPr bwMode="auto">
          <a:xfrm>
            <a:off x="3152775" y="2524125"/>
            <a:ext cx="28384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可在保留文件完整性的前提下共享文件</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9" name="矩形 10"/>
          <p:cNvSpPr>
            <a:spLocks noChangeArrowheads="1"/>
          </p:cNvSpPr>
          <p:nvPr/>
        </p:nvSpPr>
        <p:spPr bwMode="auto">
          <a:xfrm>
            <a:off x="6445250" y="2524125"/>
            <a:ext cx="2286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      交流学习，请勿商业用途</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0" name="矩形 11"/>
          <p:cNvSpPr>
            <a:spLocks noChangeArrowheads="1"/>
          </p:cNvSpPr>
          <p:nvPr/>
        </p:nvSpPr>
        <p:spPr bwMode="auto">
          <a:xfrm>
            <a:off x="395288" y="409575"/>
            <a:ext cx="2614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3200" smtClean="0">
                <a:solidFill>
                  <a:srgbClr val="4D4D4D"/>
                </a:solidFill>
                <a:latin typeface="微软雅黑" panose="020B0503020204020204" pitchFamily="34" charset="-122"/>
                <a:ea typeface="微软雅黑" panose="020B0503020204020204" pitchFamily="34" charset="-122"/>
              </a:rPr>
              <a:t>声明</a:t>
            </a:r>
            <a:endParaRPr lang="en-US" altLang="zh-CN" sz="3200" smtClean="0">
              <a:solidFill>
                <a:srgbClr val="4D4D4D"/>
              </a:solidFill>
              <a:latin typeface="微软雅黑" panose="020B0503020204020204" pitchFamily="34" charset="-122"/>
              <a:ea typeface="微软雅黑" panose="020B0503020204020204" pitchFamily="34" charset="-122"/>
            </a:endParaRPr>
          </a:p>
        </p:txBody>
      </p:sp>
      <p:sp>
        <p:nvSpPr>
          <p:cNvPr id="11" name="矩形 12"/>
          <p:cNvSpPr>
            <a:spLocks noChangeArrowheads="1"/>
          </p:cNvSpPr>
          <p:nvPr/>
        </p:nvSpPr>
        <p:spPr bwMode="auto">
          <a:xfrm>
            <a:off x="395288" y="6078538"/>
            <a:ext cx="4679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更多</a:t>
            </a:r>
            <a:r>
              <a:rPr lang="en-US" altLang="zh-CN" sz="1200" dirty="0" smtClean="0">
                <a:solidFill>
                  <a:srgbClr val="A6A6A6"/>
                </a:solidFill>
                <a:latin typeface="微软雅黑" panose="020B0503020204020204" pitchFamily="34" charset="-122"/>
                <a:ea typeface="微软雅黑" panose="020B0503020204020204" pitchFamily="34" charset="-122"/>
              </a:rPr>
              <a:t>PPT</a:t>
            </a:r>
            <a:r>
              <a:rPr lang="zh-CN" altLang="en-US" sz="1200" dirty="0" smtClean="0">
                <a:solidFill>
                  <a:srgbClr val="A6A6A6"/>
                </a:solidFill>
                <a:latin typeface="微软雅黑" panose="020B0503020204020204" pitchFamily="34" charset="-122"/>
                <a:ea typeface="微软雅黑" panose="020B0503020204020204" pitchFamily="34" charset="-122"/>
              </a:rPr>
              <a:t>模板</a:t>
            </a:r>
            <a:r>
              <a:rPr lang="en-US" altLang="zh-CN" sz="1200" dirty="0" smtClean="0">
                <a:solidFill>
                  <a:srgbClr val="A6A6A6"/>
                </a:solidFill>
                <a:latin typeface="微软雅黑" panose="020B0503020204020204" pitchFamily="34" charset="-122"/>
                <a:ea typeface="微软雅黑" panose="020B0503020204020204" pitchFamily="34" charset="-122"/>
              </a:rPr>
              <a:t>/</a:t>
            </a:r>
            <a:r>
              <a:rPr lang="zh-CN" altLang="en-US" sz="1200" dirty="0" smtClean="0">
                <a:solidFill>
                  <a:srgbClr val="A6A6A6"/>
                </a:solidFill>
                <a:latin typeface="微软雅黑" panose="020B0503020204020204" pitchFamily="34" charset="-122"/>
                <a:ea typeface="微软雅黑" panose="020B0503020204020204" pitchFamily="34" charset="-122"/>
              </a:rPr>
              <a:t>素材集  请访问：</a:t>
            </a:r>
            <a:r>
              <a:rPr lang="en-US" altLang="zh-CN" sz="1200" dirty="0" smtClean="0">
                <a:solidFill>
                  <a:srgbClr val="A6A6A6"/>
                </a:solidFill>
                <a:latin typeface="微软雅黑" panose="020B0503020204020204" pitchFamily="34" charset="-122"/>
                <a:ea typeface="微软雅黑" panose="020B0503020204020204" pitchFamily="34" charset="-122"/>
                <a:hlinkClick r:id="rId2"/>
              </a:rPr>
              <a:t>http://wakoa.taobao.com</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3" name="矩形 14"/>
          <p:cNvSpPr>
            <a:spLocks noChangeArrowheads="1"/>
          </p:cNvSpPr>
          <p:nvPr/>
        </p:nvSpPr>
        <p:spPr bwMode="auto">
          <a:xfrm>
            <a:off x="395288" y="5802313"/>
            <a:ext cx="8353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搜集整理 </a:t>
            </a:r>
            <a:r>
              <a:rPr lang="zh-CN" altLang="en-US" sz="1200" baseline="0" dirty="0" smtClean="0">
                <a:solidFill>
                  <a:srgbClr val="A6A6A6"/>
                </a:solidFill>
                <a:latin typeface="微软雅黑" panose="020B0503020204020204" pitchFamily="34" charset="-122"/>
                <a:ea typeface="微软雅黑" panose="020B0503020204020204" pitchFamily="34" charset="-122"/>
              </a:rPr>
              <a:t> </a:t>
            </a:r>
            <a:r>
              <a:rPr lang="en-US" altLang="zh-CN" sz="1200" dirty="0" smtClean="0">
                <a:solidFill>
                  <a:srgbClr val="A6A6A6"/>
                </a:solidFill>
                <a:latin typeface="微软雅黑" panose="020B0503020204020204" pitchFamily="34" charset="-122"/>
                <a:ea typeface="微软雅黑" panose="020B0503020204020204" pitchFamily="34" charset="-122"/>
              </a:rPr>
              <a:t>-  </a:t>
            </a:r>
            <a:r>
              <a:rPr lang="zh-CN" altLang="en-US" sz="1200" dirty="0" smtClean="0">
                <a:solidFill>
                  <a:srgbClr val="A6A6A6"/>
                </a:solidFill>
                <a:latin typeface="微软雅黑" panose="020B0503020204020204" pitchFamily="34" charset="-122"/>
                <a:ea typeface="微软雅黑" panose="020B0503020204020204" pitchFamily="34" charset="-122"/>
              </a:rPr>
              <a:t>旺旺：梵帝尼</a:t>
            </a:r>
            <a:r>
              <a:rPr lang="zh-CN" altLang="en-US" sz="1200" baseline="0" dirty="0" smtClean="0">
                <a:solidFill>
                  <a:srgbClr val="A6A6A6"/>
                </a:solidFill>
                <a:latin typeface="微软雅黑" panose="020B0503020204020204" pitchFamily="34" charset="-122"/>
                <a:ea typeface="微软雅黑" panose="020B0503020204020204" pitchFamily="34" charset="-122"/>
              </a:rPr>
              <a:t>    </a:t>
            </a:r>
            <a:r>
              <a:rPr lang="en-US" altLang="zh-CN" sz="1200" baseline="0" dirty="0" smtClean="0">
                <a:solidFill>
                  <a:srgbClr val="A6A6A6"/>
                </a:solidFill>
                <a:latin typeface="微软雅黑" panose="020B0503020204020204" pitchFamily="34" charset="-122"/>
                <a:ea typeface="微软雅黑" panose="020B0503020204020204" pitchFamily="34" charset="-122"/>
              </a:rPr>
              <a:t>QQ</a:t>
            </a:r>
            <a:r>
              <a:rPr lang="zh-CN" altLang="en-US" sz="1200" baseline="0" dirty="0" smtClean="0">
                <a:solidFill>
                  <a:srgbClr val="A6A6A6"/>
                </a:solidFill>
                <a:latin typeface="微软雅黑" panose="020B0503020204020204" pitchFamily="34" charset="-122"/>
                <a:ea typeface="微软雅黑" panose="020B0503020204020204" pitchFamily="34" charset="-122"/>
              </a:rPr>
              <a:t>：</a:t>
            </a:r>
            <a:r>
              <a:rPr lang="en-US" altLang="zh-CN" sz="1200" baseline="0" dirty="0" smtClean="0">
                <a:solidFill>
                  <a:srgbClr val="A6A6A6"/>
                </a:solidFill>
                <a:latin typeface="微软雅黑" panose="020B0503020204020204" pitchFamily="34" charset="-122"/>
                <a:ea typeface="微软雅黑" panose="020B0503020204020204" pitchFamily="34" charset="-122"/>
              </a:rPr>
              <a:t>5663298</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655763" y="3840163"/>
            <a:ext cx="5832475" cy="720725"/>
          </a:xfrm>
          <a:prstGeom prst="roundRect">
            <a:avLst>
              <a:gd name="adj" fmla="val 8604"/>
            </a:avLst>
          </a:prstGeom>
          <a:gradFill flip="none" rotWithShape="1">
            <a:gsLst>
              <a:gs pos="0">
                <a:srgbClr val="DDDDDD"/>
              </a:gs>
              <a:gs pos="100000">
                <a:srgbClr val="F8F8F8"/>
              </a:gs>
            </a:gsLst>
            <a:lin ang="16200000" scaled="1"/>
            <a:tileRect/>
          </a:gra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785918" y="4000504"/>
            <a:ext cx="4356405" cy="524166"/>
          </a:xfrm>
          <a:prstGeom prst="roundRect">
            <a:avLst>
              <a:gd name="adj" fmla="val 8604"/>
            </a:avLst>
          </a:prstGeom>
          <a:solidFill>
            <a:schemeClr val="bg1"/>
          </a:solidFill>
          <a:ln w="9525">
            <a:solidFill>
              <a:schemeClr val="bg1">
                <a:lumMod val="75000"/>
              </a:schemeClr>
            </a:solidFill>
          </a:ln>
          <a:effectLst>
            <a:innerShdw blurRad="50800" dist="25400" dir="138000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淘宝网  </a:t>
            </a:r>
            <a:r>
              <a:rPr lang="en-US" altLang="zh-CN" sz="1600" dirty="0" smtClean="0">
                <a:solidFill>
                  <a:srgbClr val="4D4D4D">
                    <a:lumMod val="85000"/>
                    <a:lumOff val="15000"/>
                  </a:srgbClr>
                </a:solidFill>
                <a:latin typeface="微软雅黑" panose="020B0503020204020204" pitchFamily="34" charset="-122"/>
                <a:ea typeface="微软雅黑" panose="020B0503020204020204" pitchFamily="34" charset="-122"/>
              </a:rPr>
              <a:t>-【</a:t>
            </a: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梵</a:t>
            </a:r>
            <a:r>
              <a:rPr lang="en-US" altLang="zh-CN" sz="1600" dirty="0" smtClean="0">
                <a:solidFill>
                  <a:srgbClr val="4D4D4D">
                    <a:lumMod val="85000"/>
                    <a:lumOff val="15000"/>
                  </a:srgbClr>
                </a:solidFill>
                <a:latin typeface="微软雅黑" panose="020B0503020204020204" pitchFamily="34" charset="-122"/>
                <a:ea typeface="微软雅黑" panose="020B0503020204020204" pitchFamily="34" charset="-122"/>
              </a:rPr>
              <a:t>.</a:t>
            </a: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帝</a:t>
            </a:r>
            <a:r>
              <a:rPr lang="en-US" altLang="zh-CN" sz="1600" dirty="0" smtClean="0">
                <a:solidFill>
                  <a:srgbClr val="4D4D4D">
                    <a:lumMod val="85000"/>
                    <a:lumOff val="15000"/>
                  </a:srgbClr>
                </a:solidFill>
                <a:latin typeface="微软雅黑" panose="020B0503020204020204" pitchFamily="34" charset="-122"/>
                <a:ea typeface="微软雅黑" panose="020B0503020204020204" pitchFamily="34" charset="-122"/>
              </a:rPr>
              <a:t>】</a:t>
            </a: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精品资源库</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16" name="圆角矩形 15">
            <a:hlinkClick r:id="rId3" tooltip="点击选择PPT模版"/>
          </p:cNvPr>
          <p:cNvSpPr/>
          <p:nvPr/>
        </p:nvSpPr>
        <p:spPr>
          <a:xfrm>
            <a:off x="6316663" y="3938588"/>
            <a:ext cx="1008062" cy="523875"/>
          </a:xfrm>
          <a:prstGeom prst="roundRect">
            <a:avLst>
              <a:gd name="adj" fmla="val 8604"/>
            </a:avLst>
          </a:prstGeom>
          <a:gradFill>
            <a:gsLst>
              <a:gs pos="0">
                <a:srgbClr val="F6BB00"/>
              </a:gs>
              <a:gs pos="100000">
                <a:srgbClr val="FFD243"/>
              </a:gs>
            </a:gsLst>
            <a:lin ang="16200000" scaled="1"/>
          </a:gradFill>
          <a:ln w="9525">
            <a:solidFill>
              <a:srgbClr val="FFD24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dirty="0" smtClean="0">
                <a:solidFill>
                  <a:srgbClr val="4D4D4D">
                    <a:lumMod val="85000"/>
                    <a:lumOff val="15000"/>
                  </a:srgbClr>
                </a:solidFill>
                <a:effectLst>
                  <a:outerShdw dist="12700" dir="5400000" rotWithShape="0">
                    <a:srgbClr val="FFF7D5">
                      <a:alpha val="40000"/>
                    </a:srgbClr>
                  </a:outerShdw>
                </a:effectLst>
                <a:latin typeface="微软雅黑" panose="020B0503020204020204" pitchFamily="34" charset="-122"/>
                <a:ea typeface="微软雅黑" panose="020B0503020204020204" pitchFamily="34" charset="-122"/>
              </a:rPr>
              <a:t>搜 索</a:t>
            </a:r>
            <a:endParaRPr lang="zh-CN" altLang="en-US" dirty="0">
              <a:solidFill>
                <a:srgbClr val="4D4D4D">
                  <a:lumMod val="85000"/>
                  <a:lumOff val="15000"/>
                </a:srgbClr>
              </a:solidFill>
              <a:effectLst>
                <a:outerShdw dist="12700" dir="5400000" rotWithShape="0">
                  <a:srgbClr val="FFF7D5">
                    <a:alpha val="40000"/>
                  </a:srgbClr>
                </a:outerShdw>
              </a:effectLst>
              <a:latin typeface="微软雅黑" panose="020B0503020204020204" pitchFamily="34" charset="-122"/>
              <a:ea typeface="微软雅黑" panose="020B0503020204020204" pitchFamily="34" charset="-122"/>
            </a:endParaRPr>
          </a:p>
        </p:txBody>
      </p:sp>
      <p:sp>
        <p:nvSpPr>
          <p:cNvPr id="17" name="矩形 18"/>
          <p:cNvSpPr>
            <a:spLocks noChangeArrowheads="1"/>
          </p:cNvSpPr>
          <p:nvPr/>
        </p:nvSpPr>
        <p:spPr bwMode="auto">
          <a:xfrm>
            <a:off x="1655763" y="4586288"/>
            <a:ext cx="58324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fontAlgn="base">
              <a:spcBef>
                <a:spcPct val="0"/>
              </a:spcBef>
              <a:spcAft>
                <a:spcPct val="0"/>
              </a:spcAft>
            </a:pPr>
            <a:r>
              <a:rPr lang="zh-CN" altLang="en-US" sz="900" dirty="0" smtClean="0">
                <a:solidFill>
                  <a:srgbClr val="A6A6A6"/>
                </a:solidFill>
                <a:latin typeface="微软雅黑" panose="020B0503020204020204" pitchFamily="34" charset="-122"/>
                <a:ea typeface="微软雅黑" panose="020B0503020204020204" pitchFamily="34" charset="-122"/>
              </a:rPr>
              <a:t>技术支持：梵帝尼</a:t>
            </a:r>
            <a:endParaRPr lang="en-US" altLang="zh-CN" sz="900" dirty="0" smtClean="0">
              <a:solidFill>
                <a:srgbClr val="A6A6A6"/>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4406900"/>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3979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3979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29" y="1535113"/>
            <a:ext cx="4042172"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29" y="2174875"/>
            <a:ext cx="4042172"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710"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7" y="273050"/>
            <a:ext cx="5111353"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710"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612775"/>
            <a:ext cx="5486400" cy="41148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1891"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4406900"/>
            <a:ext cx="7772400" cy="1362075"/>
          </a:xfrm>
        </p:spPr>
        <p:txBody>
          <a:bodyPr anchor="t"/>
          <a:lstStyle>
            <a:lvl1pPr algn="l">
              <a:defRPr sz="3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710"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3979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3979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4629" y="1535113"/>
            <a:ext cx="4042172"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4629" y="2174875"/>
            <a:ext cx="4042172"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710" cy="1162050"/>
          </a:xfrm>
        </p:spPr>
        <p:txBody>
          <a:bodyPr anchor="b"/>
          <a:lstStyle>
            <a:lvl1pPr algn="l">
              <a:defRPr sz="15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447" y="273050"/>
            <a:ext cx="5111353"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710"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4800600"/>
            <a:ext cx="5486400" cy="566738"/>
          </a:xfrm>
        </p:spPr>
        <p:txBody>
          <a:bodyPr anchor="b"/>
          <a:lstStyle>
            <a:lvl1pPr algn="l">
              <a:defRPr sz="15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1891" y="612775"/>
            <a:ext cx="5486400" cy="41148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1891"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solidFill>
                  <a:srgbClr val="898989"/>
                </a:solidFill>
              </a:defRPr>
            </a:lvl1pPr>
          </a:lstStyle>
          <a:p>
            <a:pPr lvl="0" eaLnBrk="1" hangingPunct="1"/>
            <a:fld id="{9A0DB2DC-4C9A-4742-B13C-FB6460FD3503}" type="slidenum">
              <a:rPr lang="zh-CN" altLang="en-US" dirty="0">
                <a:latin typeface="Calibri" panose="020F0502020204030204" charset="0"/>
              </a:rPr>
            </a:fld>
            <a:endParaRPr lang="zh-CN" altLang="en-US" dirty="0">
              <a:latin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lnSpc>
          <a:spcPct val="90000"/>
        </a:lnSpc>
        <a:spcBef>
          <a:spcPct val="0"/>
        </a:spcBef>
        <a:spcAft>
          <a:spcPct val="0"/>
        </a:spcAft>
        <a:defRPr sz="33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sz="1800">
          <a:solidFill>
            <a:schemeClr val="tx1"/>
          </a:solidFill>
          <a:latin typeface="+mn-lt"/>
          <a:ea typeface="+mn-ea"/>
        </a:defRPr>
      </a:lvl2pPr>
      <a:lvl3pPr marL="857250" indent="-171450" algn="l"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4pPr>
      <a:lvl5pPr marL="15430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fontAlgn="base">
        <a:lnSpc>
          <a:spcPct val="90000"/>
        </a:lnSpc>
        <a:spcBef>
          <a:spcPct val="0"/>
        </a:spcBef>
        <a:spcAft>
          <a:spcPct val="0"/>
        </a:spcAft>
        <a:defRPr sz="33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sz="1800">
          <a:solidFill>
            <a:schemeClr val="tx1"/>
          </a:solidFill>
          <a:latin typeface="+mn-lt"/>
          <a:ea typeface="+mn-ea"/>
        </a:defRPr>
      </a:lvl2pPr>
      <a:lvl3pPr marL="857250" indent="-171450" algn="l"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4pPr>
      <a:lvl5pPr marL="15430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9" Type="http://schemas.openxmlformats.org/officeDocument/2006/relationships/slideLayout" Target="../slideLayouts/slideLayout30.xml"/><Relationship Id="rId18" Type="http://schemas.openxmlformats.org/officeDocument/2006/relationships/image" Target="../media/image31.png"/><Relationship Id="rId17" Type="http://schemas.openxmlformats.org/officeDocument/2006/relationships/image" Target="../media/image30.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6" Type="http://schemas.openxmlformats.org/officeDocument/2006/relationships/slideLayout" Target="../slideLayouts/slideLayout30.xml"/><Relationship Id="rId45" Type="http://schemas.openxmlformats.org/officeDocument/2006/relationships/image" Target="../media/image76.png"/><Relationship Id="rId44" Type="http://schemas.openxmlformats.org/officeDocument/2006/relationships/image" Target="../media/image75.png"/><Relationship Id="rId43" Type="http://schemas.openxmlformats.org/officeDocument/2006/relationships/image" Target="../media/image74.png"/><Relationship Id="rId42" Type="http://schemas.openxmlformats.org/officeDocument/2006/relationships/image" Target="../media/image73.png"/><Relationship Id="rId41" Type="http://schemas.openxmlformats.org/officeDocument/2006/relationships/image" Target="../media/image72.png"/><Relationship Id="rId40" Type="http://schemas.openxmlformats.org/officeDocument/2006/relationships/image" Target="../media/image71.png"/><Relationship Id="rId4" Type="http://schemas.openxmlformats.org/officeDocument/2006/relationships/image" Target="../media/image35.png"/><Relationship Id="rId39" Type="http://schemas.openxmlformats.org/officeDocument/2006/relationships/image" Target="../media/image70.png"/><Relationship Id="rId38" Type="http://schemas.openxmlformats.org/officeDocument/2006/relationships/image" Target="../media/image69.png"/><Relationship Id="rId37" Type="http://schemas.openxmlformats.org/officeDocument/2006/relationships/image" Target="../media/image68.png"/><Relationship Id="rId36" Type="http://schemas.openxmlformats.org/officeDocument/2006/relationships/image" Target="../media/image67.png"/><Relationship Id="rId35" Type="http://schemas.openxmlformats.org/officeDocument/2006/relationships/image" Target="../media/image66.png"/><Relationship Id="rId34" Type="http://schemas.openxmlformats.org/officeDocument/2006/relationships/image" Target="../media/image65.png"/><Relationship Id="rId33" Type="http://schemas.openxmlformats.org/officeDocument/2006/relationships/image" Target="../media/image64.png"/><Relationship Id="rId32" Type="http://schemas.openxmlformats.org/officeDocument/2006/relationships/image" Target="../media/image63.png"/><Relationship Id="rId31" Type="http://schemas.openxmlformats.org/officeDocument/2006/relationships/image" Target="../media/image62.png"/><Relationship Id="rId30" Type="http://schemas.openxmlformats.org/officeDocument/2006/relationships/image" Target="../media/image61.png"/><Relationship Id="rId3" Type="http://schemas.openxmlformats.org/officeDocument/2006/relationships/image" Target="../media/image34.png"/><Relationship Id="rId29" Type="http://schemas.openxmlformats.org/officeDocument/2006/relationships/image" Target="../media/image60.png"/><Relationship Id="rId28" Type="http://schemas.openxmlformats.org/officeDocument/2006/relationships/image" Target="../media/image59.png"/><Relationship Id="rId27" Type="http://schemas.openxmlformats.org/officeDocument/2006/relationships/image" Target="../media/image58.png"/><Relationship Id="rId26" Type="http://schemas.openxmlformats.org/officeDocument/2006/relationships/image" Target="../media/image57.png"/><Relationship Id="rId25" Type="http://schemas.openxmlformats.org/officeDocument/2006/relationships/image" Target="../media/image56.png"/><Relationship Id="rId24" Type="http://schemas.openxmlformats.org/officeDocument/2006/relationships/image" Target="../media/image55.png"/><Relationship Id="rId23" Type="http://schemas.openxmlformats.org/officeDocument/2006/relationships/image" Target="../media/image54.png"/><Relationship Id="rId22" Type="http://schemas.openxmlformats.org/officeDocument/2006/relationships/image" Target="../media/image53.png"/><Relationship Id="rId21" Type="http://schemas.openxmlformats.org/officeDocument/2006/relationships/image" Target="../media/image52.png"/><Relationship Id="rId20" Type="http://schemas.openxmlformats.org/officeDocument/2006/relationships/image" Target="../media/image51.png"/><Relationship Id="rId2" Type="http://schemas.openxmlformats.org/officeDocument/2006/relationships/image" Target="../media/image33.png"/><Relationship Id="rId19" Type="http://schemas.openxmlformats.org/officeDocument/2006/relationships/image" Target="../media/image50.png"/><Relationship Id="rId18" Type="http://schemas.openxmlformats.org/officeDocument/2006/relationships/image" Target="../media/image49.png"/><Relationship Id="rId17" Type="http://schemas.openxmlformats.org/officeDocument/2006/relationships/image" Target="../media/image48.png"/><Relationship Id="rId16" Type="http://schemas.openxmlformats.org/officeDocument/2006/relationships/image" Target="../media/image47.png"/><Relationship Id="rId15" Type="http://schemas.openxmlformats.org/officeDocument/2006/relationships/image" Target="../media/image46.png"/><Relationship Id="rId14" Type="http://schemas.openxmlformats.org/officeDocument/2006/relationships/image" Target="../media/image45.png"/><Relationship Id="rId13" Type="http://schemas.openxmlformats.org/officeDocument/2006/relationships/image" Target="../media/image44.png"/><Relationship Id="rId12" Type="http://schemas.openxmlformats.org/officeDocument/2006/relationships/image" Target="../media/image43.png"/><Relationship Id="rId11" Type="http://schemas.openxmlformats.org/officeDocument/2006/relationships/image" Target="../media/image42.jpeg"/><Relationship Id="rId10" Type="http://schemas.openxmlformats.org/officeDocument/2006/relationships/image" Target="../media/image41.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92" Type="http://schemas.openxmlformats.org/officeDocument/2006/relationships/slideLayout" Target="../slideLayouts/slideLayout30.xml"/><Relationship Id="rId91" Type="http://schemas.openxmlformats.org/officeDocument/2006/relationships/image" Target="../media/image166.png"/><Relationship Id="rId90" Type="http://schemas.openxmlformats.org/officeDocument/2006/relationships/image" Target="../media/image165.png"/><Relationship Id="rId9" Type="http://schemas.openxmlformats.org/officeDocument/2006/relationships/image" Target="../media/image85.png"/><Relationship Id="rId89" Type="http://schemas.openxmlformats.org/officeDocument/2006/relationships/image" Target="../media/image164.png"/><Relationship Id="rId88" Type="http://schemas.openxmlformats.org/officeDocument/2006/relationships/image" Target="../media/image163.png"/><Relationship Id="rId87" Type="http://schemas.openxmlformats.org/officeDocument/2006/relationships/image" Target="../media/image162.png"/><Relationship Id="rId86" Type="http://schemas.openxmlformats.org/officeDocument/2006/relationships/image" Target="../media/image161.png"/><Relationship Id="rId85" Type="http://schemas.openxmlformats.org/officeDocument/2006/relationships/image" Target="../media/image160.png"/><Relationship Id="rId84" Type="http://schemas.openxmlformats.org/officeDocument/2006/relationships/image" Target="../media/image159.png"/><Relationship Id="rId83" Type="http://schemas.openxmlformats.org/officeDocument/2006/relationships/image" Target="../media/image158.png"/><Relationship Id="rId82" Type="http://schemas.openxmlformats.org/officeDocument/2006/relationships/image" Target="../media/image157.png"/><Relationship Id="rId81" Type="http://schemas.openxmlformats.org/officeDocument/2006/relationships/image" Target="../media/image156.png"/><Relationship Id="rId80" Type="http://schemas.openxmlformats.org/officeDocument/2006/relationships/image" Target="../media/image155.png"/><Relationship Id="rId8" Type="http://schemas.openxmlformats.org/officeDocument/2006/relationships/image" Target="../media/image84.png"/><Relationship Id="rId79" Type="http://schemas.openxmlformats.org/officeDocument/2006/relationships/image" Target="../media/image154.png"/><Relationship Id="rId78" Type="http://schemas.openxmlformats.org/officeDocument/2006/relationships/image" Target="../media/image153.png"/><Relationship Id="rId77" Type="http://schemas.openxmlformats.org/officeDocument/2006/relationships/image" Target="../media/image152.png"/><Relationship Id="rId76" Type="http://schemas.openxmlformats.org/officeDocument/2006/relationships/image" Target="../media/image151.png"/><Relationship Id="rId75" Type="http://schemas.openxmlformats.org/officeDocument/2006/relationships/image" Target="../media/image150.png"/><Relationship Id="rId74" Type="http://schemas.openxmlformats.org/officeDocument/2006/relationships/image" Target="../media/image149.png"/><Relationship Id="rId73" Type="http://schemas.openxmlformats.org/officeDocument/2006/relationships/image" Target="../media/image148.png"/><Relationship Id="rId72" Type="http://schemas.openxmlformats.org/officeDocument/2006/relationships/image" Target="../media/image147.png"/><Relationship Id="rId71" Type="http://schemas.openxmlformats.org/officeDocument/2006/relationships/image" Target="../media/image146.png"/><Relationship Id="rId70" Type="http://schemas.openxmlformats.org/officeDocument/2006/relationships/image" Target="../media/image145.png"/><Relationship Id="rId7" Type="http://schemas.openxmlformats.org/officeDocument/2006/relationships/image" Target="../media/image83.png"/><Relationship Id="rId69" Type="http://schemas.openxmlformats.org/officeDocument/2006/relationships/image" Target="../media/image144.png"/><Relationship Id="rId68" Type="http://schemas.openxmlformats.org/officeDocument/2006/relationships/image" Target="../media/image143.png"/><Relationship Id="rId67" Type="http://schemas.openxmlformats.org/officeDocument/2006/relationships/image" Target="../media/image142.png"/><Relationship Id="rId66" Type="http://schemas.openxmlformats.org/officeDocument/2006/relationships/image" Target="../media/image141.png"/><Relationship Id="rId65" Type="http://schemas.openxmlformats.org/officeDocument/2006/relationships/image" Target="../media/image140.png"/><Relationship Id="rId64" Type="http://schemas.openxmlformats.org/officeDocument/2006/relationships/image" Target="../media/image139.png"/><Relationship Id="rId63" Type="http://schemas.openxmlformats.org/officeDocument/2006/relationships/image" Target="../media/image138.png"/><Relationship Id="rId62" Type="http://schemas.openxmlformats.org/officeDocument/2006/relationships/image" Target="../media/image137.png"/><Relationship Id="rId61" Type="http://schemas.openxmlformats.org/officeDocument/2006/relationships/image" Target="../media/image136.png"/><Relationship Id="rId60" Type="http://schemas.openxmlformats.org/officeDocument/2006/relationships/image" Target="../media/image135.png"/><Relationship Id="rId6" Type="http://schemas.openxmlformats.org/officeDocument/2006/relationships/image" Target="../media/image82.png"/><Relationship Id="rId59" Type="http://schemas.openxmlformats.org/officeDocument/2006/relationships/image" Target="../media/image134.png"/><Relationship Id="rId58" Type="http://schemas.openxmlformats.org/officeDocument/2006/relationships/image" Target="../media/image74.png"/><Relationship Id="rId57" Type="http://schemas.openxmlformats.org/officeDocument/2006/relationships/image" Target="../media/image133.png"/><Relationship Id="rId56" Type="http://schemas.openxmlformats.org/officeDocument/2006/relationships/image" Target="../media/image132.png"/><Relationship Id="rId55" Type="http://schemas.openxmlformats.org/officeDocument/2006/relationships/image" Target="../media/image131.png"/><Relationship Id="rId54" Type="http://schemas.openxmlformats.org/officeDocument/2006/relationships/image" Target="../media/image130.png"/><Relationship Id="rId53" Type="http://schemas.openxmlformats.org/officeDocument/2006/relationships/image" Target="../media/image129.png"/><Relationship Id="rId52" Type="http://schemas.openxmlformats.org/officeDocument/2006/relationships/image" Target="../media/image128.png"/><Relationship Id="rId51" Type="http://schemas.openxmlformats.org/officeDocument/2006/relationships/image" Target="../media/image127.png"/><Relationship Id="rId50" Type="http://schemas.openxmlformats.org/officeDocument/2006/relationships/image" Target="../media/image126.png"/><Relationship Id="rId5" Type="http://schemas.openxmlformats.org/officeDocument/2006/relationships/image" Target="../media/image81.png"/><Relationship Id="rId49" Type="http://schemas.openxmlformats.org/officeDocument/2006/relationships/image" Target="../media/image125.png"/><Relationship Id="rId48" Type="http://schemas.openxmlformats.org/officeDocument/2006/relationships/image" Target="../media/image124.png"/><Relationship Id="rId47" Type="http://schemas.openxmlformats.org/officeDocument/2006/relationships/image" Target="../media/image123.png"/><Relationship Id="rId46" Type="http://schemas.openxmlformats.org/officeDocument/2006/relationships/image" Target="../media/image122.png"/><Relationship Id="rId45" Type="http://schemas.openxmlformats.org/officeDocument/2006/relationships/image" Target="../media/image121.png"/><Relationship Id="rId44" Type="http://schemas.openxmlformats.org/officeDocument/2006/relationships/image" Target="../media/image120.png"/><Relationship Id="rId43" Type="http://schemas.openxmlformats.org/officeDocument/2006/relationships/image" Target="../media/image119.png"/><Relationship Id="rId42" Type="http://schemas.openxmlformats.org/officeDocument/2006/relationships/image" Target="../media/image118.png"/><Relationship Id="rId41" Type="http://schemas.openxmlformats.org/officeDocument/2006/relationships/image" Target="../media/image117.png"/><Relationship Id="rId40" Type="http://schemas.openxmlformats.org/officeDocument/2006/relationships/image" Target="../media/image116.png"/><Relationship Id="rId4" Type="http://schemas.openxmlformats.org/officeDocument/2006/relationships/image" Target="../media/image80.png"/><Relationship Id="rId39" Type="http://schemas.openxmlformats.org/officeDocument/2006/relationships/image" Target="../media/image115.png"/><Relationship Id="rId38" Type="http://schemas.openxmlformats.org/officeDocument/2006/relationships/image" Target="../media/image114.png"/><Relationship Id="rId37" Type="http://schemas.openxmlformats.org/officeDocument/2006/relationships/image" Target="../media/image113.png"/><Relationship Id="rId36" Type="http://schemas.openxmlformats.org/officeDocument/2006/relationships/image" Target="../media/image112.png"/><Relationship Id="rId35" Type="http://schemas.openxmlformats.org/officeDocument/2006/relationships/image" Target="../media/image111.png"/><Relationship Id="rId34" Type="http://schemas.openxmlformats.org/officeDocument/2006/relationships/image" Target="../media/image110.png"/><Relationship Id="rId33" Type="http://schemas.openxmlformats.org/officeDocument/2006/relationships/image" Target="../media/image109.png"/><Relationship Id="rId32" Type="http://schemas.openxmlformats.org/officeDocument/2006/relationships/image" Target="../media/image108.png"/><Relationship Id="rId31" Type="http://schemas.openxmlformats.org/officeDocument/2006/relationships/image" Target="../media/image107.png"/><Relationship Id="rId30" Type="http://schemas.openxmlformats.org/officeDocument/2006/relationships/image" Target="../media/image106.png"/><Relationship Id="rId3" Type="http://schemas.openxmlformats.org/officeDocument/2006/relationships/image" Target="../media/image79.png"/><Relationship Id="rId29" Type="http://schemas.openxmlformats.org/officeDocument/2006/relationships/image" Target="../media/image105.png"/><Relationship Id="rId28" Type="http://schemas.openxmlformats.org/officeDocument/2006/relationships/image" Target="../media/image104.png"/><Relationship Id="rId27" Type="http://schemas.openxmlformats.org/officeDocument/2006/relationships/image" Target="../media/image103.png"/><Relationship Id="rId26" Type="http://schemas.openxmlformats.org/officeDocument/2006/relationships/image" Target="../media/image102.png"/><Relationship Id="rId25" Type="http://schemas.openxmlformats.org/officeDocument/2006/relationships/image" Target="../media/image101.png"/><Relationship Id="rId24" Type="http://schemas.openxmlformats.org/officeDocument/2006/relationships/image" Target="../media/image100.png"/><Relationship Id="rId23" Type="http://schemas.openxmlformats.org/officeDocument/2006/relationships/image" Target="../media/image99.png"/><Relationship Id="rId22" Type="http://schemas.openxmlformats.org/officeDocument/2006/relationships/image" Target="../media/image98.png"/><Relationship Id="rId21" Type="http://schemas.openxmlformats.org/officeDocument/2006/relationships/image" Target="../media/image97.png"/><Relationship Id="rId20" Type="http://schemas.openxmlformats.org/officeDocument/2006/relationships/image" Target="../media/image96.png"/><Relationship Id="rId2" Type="http://schemas.openxmlformats.org/officeDocument/2006/relationships/image" Target="../media/image78.png"/><Relationship Id="rId19" Type="http://schemas.openxmlformats.org/officeDocument/2006/relationships/image" Target="../media/image95.png"/><Relationship Id="rId18" Type="http://schemas.openxmlformats.org/officeDocument/2006/relationships/image" Target="../media/image94.png"/><Relationship Id="rId17" Type="http://schemas.openxmlformats.org/officeDocument/2006/relationships/image" Target="../media/image93.png"/><Relationship Id="rId16" Type="http://schemas.openxmlformats.org/officeDocument/2006/relationships/image" Target="../media/image92.png"/><Relationship Id="rId15" Type="http://schemas.openxmlformats.org/officeDocument/2006/relationships/image" Target="../media/image91.png"/><Relationship Id="rId14" Type="http://schemas.openxmlformats.org/officeDocument/2006/relationships/image" Target="../media/image90.png"/><Relationship Id="rId13" Type="http://schemas.openxmlformats.org/officeDocument/2006/relationships/image" Target="../media/image89.png"/><Relationship Id="rId12" Type="http://schemas.openxmlformats.org/officeDocument/2006/relationships/image" Target="../media/image88.png"/><Relationship Id="rId11" Type="http://schemas.openxmlformats.org/officeDocument/2006/relationships/image" Target="../media/image87.png"/><Relationship Id="rId10" Type="http://schemas.openxmlformats.org/officeDocument/2006/relationships/image" Target="../media/image86.png"/><Relationship Id="rId1" Type="http://schemas.openxmlformats.org/officeDocument/2006/relationships/image" Target="../media/image7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6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38605" y="2568575"/>
            <a:ext cx="7115810" cy="706755"/>
          </a:xfrm>
          <a:prstGeom prst="rect">
            <a:avLst/>
          </a:prstGeom>
          <a:noFill/>
          <a:ln>
            <a:no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4000" b="1" dirty="0" smtClean="0">
                <a:solidFill>
                  <a:schemeClr val="tx1"/>
                </a:solidFill>
                <a:effectLst>
                  <a:outerShdw blurRad="38100" dist="38100" dir="2700000" algn="tl">
                    <a:srgbClr val="000000">
                      <a:alpha val="43137"/>
                    </a:srgbClr>
                  </a:outerShdw>
                </a:effectLst>
                <a:latin typeface="华文宋体" panose="02010600040101010101" charset="-122"/>
                <a:ea typeface="华文宋体" panose="02010600040101010101" charset="-122"/>
                <a:cs typeface="经典行书简" panose="02010609010101010101" pitchFamily="49" charset="-122"/>
              </a:rPr>
              <a:t>Edge Intelligence</a:t>
            </a:r>
            <a:endParaRPr lang="zh-CN" altLang="en-US" sz="4000" b="1" dirty="0" smtClean="0">
              <a:solidFill>
                <a:schemeClr val="tx1"/>
              </a:solidFill>
              <a:effectLst>
                <a:outerShdw blurRad="38100" dist="38100" dir="2700000" algn="tl">
                  <a:srgbClr val="000000">
                    <a:alpha val="43137"/>
                  </a:srgbClr>
                </a:outerShdw>
              </a:effectLst>
              <a:latin typeface="华文宋体" panose="02010600040101010101" charset="-122"/>
              <a:ea typeface="华文宋体" panose="02010600040101010101" charset="-122"/>
              <a:cs typeface="经典行书简" panose="02010609010101010101" pitchFamily="49" charset="-122"/>
            </a:endParaRPr>
          </a:p>
        </p:txBody>
      </p:sp>
      <p:sp>
        <p:nvSpPr>
          <p:cNvPr id="3" name="文本框 2"/>
          <p:cNvSpPr txBox="1"/>
          <p:nvPr/>
        </p:nvSpPr>
        <p:spPr>
          <a:xfrm>
            <a:off x="6049010" y="5054600"/>
            <a:ext cx="1256665" cy="368300"/>
          </a:xfrm>
          <a:prstGeom prst="rect">
            <a:avLst/>
          </a:prstGeom>
          <a:noFill/>
        </p:spPr>
        <p:txBody>
          <a:bodyPr wrap="square" rtlCol="0">
            <a:spAutoFit/>
          </a:bodyPr>
          <a:p>
            <a:r>
              <a:rPr lang="en-US" altLang="zh-CN"/>
              <a:t>WSN,2018</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主要研究者</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5160" y="2103755"/>
            <a:ext cx="7449185" cy="2861310"/>
          </a:xfrm>
          <a:prstGeom prst="rect">
            <a:avLst/>
          </a:prstGeom>
          <a:noFill/>
        </p:spPr>
        <p:txBody>
          <a:bodyPr wrap="square" rtlCol="0">
            <a:spAutoFit/>
          </a:bodyPr>
          <a:p>
            <a:r>
              <a:rPr lang="en-US" altLang="zh-CN"/>
              <a:t>1 Mahadev Satyanarayanan,CMU professor</a:t>
            </a:r>
            <a:endParaRPr lang="en-US" altLang="zh-CN"/>
          </a:p>
          <a:p>
            <a:r>
              <a:rPr lang="en-US" altLang="zh-CN"/>
              <a:t>2 Weisong Shi, Wayne State University</a:t>
            </a:r>
            <a:endParaRPr lang="en-US" altLang="zh-CN"/>
          </a:p>
          <a:p>
            <a:r>
              <a:rPr lang="en-US" altLang="zh-CN"/>
              <a:t>3 Shangguang Wang, </a:t>
            </a:r>
            <a:endParaRPr lang="en-US" altLang="zh-CN"/>
          </a:p>
          <a:p>
            <a:r>
              <a:rPr lang="en-US" altLang="zh-CN"/>
              <a:t>4 Junshan Zhang, Arizona State University, Professor, IEEE Fellow</a:t>
            </a:r>
            <a:endParaRPr lang="en-US" altLang="zh-CN"/>
          </a:p>
          <a:p>
            <a:r>
              <a:rPr lang="en-US" altLang="zh-CN"/>
              <a:t>5 Qun Li,  the College of William and Mary, Professor, IEEE Fellow</a:t>
            </a:r>
            <a:endParaRPr lang="en-US" altLang="zh-CN"/>
          </a:p>
          <a:p>
            <a:r>
              <a:rPr lang="en-US" altLang="zh-CN"/>
              <a:t>6  I-Hong Hou, Texas A&amp;M university, Assistant Professor</a:t>
            </a:r>
            <a:endParaRPr lang="en-US" altLang="zh-CN"/>
          </a:p>
          <a:p>
            <a:r>
              <a:rPr lang="en-US" altLang="zh-CN"/>
              <a:t>7 Shiqiang Wang, IBM, Watson center</a:t>
            </a:r>
            <a:endParaRPr lang="en-US" altLang="zh-CN"/>
          </a:p>
          <a:p>
            <a:r>
              <a:rPr lang="en-US" altLang="zh-CN"/>
              <a:t>8 Xueshi Hou, Ph.D candidate at University of California, San Diego</a:t>
            </a:r>
            <a:endParaRPr lang="en-US" altLang="zh-CN"/>
          </a:p>
          <a:p>
            <a:r>
              <a:rPr lang="en-US" altLang="zh-CN"/>
              <a:t>9 Dawei Li, samsung research america</a:t>
            </a:r>
            <a:endParaRPr lang="en-US" altLang="zh-CN"/>
          </a:p>
          <a:p>
            <a:r>
              <a:rPr lang="en-US" altLang="zh-CN"/>
              <a:t>10 Liangzhen Lai, ARM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主要开源组织</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7035" y="2121535"/>
            <a:ext cx="8413750" cy="1198880"/>
          </a:xfrm>
          <a:prstGeom prst="rect">
            <a:avLst/>
          </a:prstGeom>
          <a:noFill/>
        </p:spPr>
        <p:txBody>
          <a:bodyPr wrap="square" rtlCol="0" anchor="t">
            <a:spAutoFit/>
          </a:bodyPr>
          <a:p>
            <a:r>
              <a:rPr lang="zh-CN" altLang="en-US"/>
              <a:t>欧洲电信标准化协会</a:t>
            </a:r>
            <a:r>
              <a:rPr lang="en-US" altLang="zh-CN"/>
              <a:t>-</a:t>
            </a:r>
            <a:r>
              <a:rPr lang="zh-CN" altLang="en-US"/>
              <a:t>多接入边缘计算</a:t>
            </a:r>
            <a:endParaRPr lang="zh-CN" altLang="en-US"/>
          </a:p>
          <a:p>
            <a:r>
              <a:rPr lang="zh-CN" altLang="en-US"/>
              <a:t>http://www.etsi.org/technologies-clusters/technologies/multi-access-edge-computing</a:t>
            </a:r>
            <a:endParaRPr lang="zh-CN" altLang="en-US"/>
          </a:p>
          <a:p>
            <a:r>
              <a:rPr lang="zh-CN" altLang="en-US"/>
              <a:t>开源边缘计算</a:t>
            </a:r>
            <a:endParaRPr lang="zh-CN" altLang="en-US"/>
          </a:p>
          <a:p>
            <a:r>
              <a:rPr lang="zh-CN" altLang="en-US"/>
              <a:t>http://openedgecomputing.org/</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3"/>
          <p:cNvSpPr/>
          <p:nvPr/>
        </p:nvSpPr>
        <p:spPr>
          <a:xfrm>
            <a:off x="0" y="2350294"/>
            <a:ext cx="5250656" cy="1885950"/>
          </a:xfrm>
          <a:prstGeom prst="rect">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25603" name="文本框 4"/>
          <p:cNvSpPr txBox="1"/>
          <p:nvPr/>
        </p:nvSpPr>
        <p:spPr>
          <a:xfrm>
            <a:off x="852805" y="2698115"/>
            <a:ext cx="3933190" cy="645160"/>
          </a:xfrm>
          <a:prstGeom prst="rect">
            <a:avLst/>
          </a:prstGeom>
          <a:noFill/>
          <a:ln w="9525">
            <a:noFill/>
          </a:ln>
        </p:spPr>
        <p:txBody>
          <a:bodyPr wrap="square">
            <a:spAutoFit/>
          </a:bodyPr>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二、关键技术问题</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5604" name="直接连接符 6"/>
          <p:cNvCxnSpPr/>
          <p:nvPr/>
        </p:nvCxnSpPr>
        <p:spPr>
          <a:xfrm>
            <a:off x="1921669" y="3321844"/>
            <a:ext cx="2778919" cy="0"/>
          </a:xfrm>
          <a:prstGeom prst="line">
            <a:avLst/>
          </a:prstGeom>
          <a:ln w="6350" cap="flat" cmpd="sng">
            <a:solidFill>
              <a:schemeClr val="bg1"/>
            </a:solidFill>
            <a:prstDash val="solid"/>
            <a:headEnd type="none" w="med" len="med"/>
            <a:tailEnd type="none" w="med" len="med"/>
          </a:ln>
        </p:spPr>
      </p:cxnSp>
      <p:sp>
        <p:nvSpPr>
          <p:cNvPr id="25605" name="文本框 7"/>
          <p:cNvSpPr txBox="1"/>
          <p:nvPr/>
        </p:nvSpPr>
        <p:spPr>
          <a:xfrm>
            <a:off x="967740" y="3343275"/>
            <a:ext cx="4187825" cy="414020"/>
          </a:xfrm>
          <a:prstGeom prst="rect">
            <a:avLst/>
          </a:prstGeom>
          <a:noFill/>
          <a:ln w="9525">
            <a:noFill/>
          </a:ln>
        </p:spPr>
        <p:txBody>
          <a:bodyPr wrap="square">
            <a:spAutoFit/>
          </a:bodyPr>
          <a:p>
            <a:pPr eaLnBrk="1" hangingPunct="1"/>
            <a:r>
              <a:rPr lang="zh-CN" altLang="en-US" sz="1050" dirty="0">
                <a:solidFill>
                  <a:schemeClr val="bg1"/>
                </a:solidFill>
                <a:latin typeface="微软雅黑" panose="020B0503020204020204" pitchFamily="34" charset="-122"/>
                <a:ea typeface="微软雅黑" panose="020B0503020204020204" pitchFamily="34" charset="-122"/>
              </a:rPr>
              <a:t>涉及边缘云放置技术，计算卸载技术，服务迁移技术，群智协同技术</a:t>
            </a:r>
            <a:endParaRPr lang="zh-CN" altLang="en-US" sz="1050"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1050" dirty="0">
                <a:solidFill>
                  <a:schemeClr val="bg1"/>
                </a:solidFill>
                <a:latin typeface="微软雅黑" panose="020B0503020204020204" pitchFamily="34" charset="-122"/>
                <a:ea typeface="微软雅黑" panose="020B0503020204020204" pitchFamily="34" charset="-122"/>
              </a:rPr>
              <a:t>边缘路由技术</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460"/>
            <a:ext cx="694309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技术分支：基于迄今</a:t>
            </a:r>
            <a:r>
              <a:rPr lang="en-US" altLang="zh-CN" b="1" dirty="0">
                <a:solidFill>
                  <a:srgbClr val="404040"/>
                </a:solidFill>
                <a:latin typeface="微软雅黑" panose="020B0503020204020204" pitchFamily="34" charset="-122"/>
                <a:ea typeface="微软雅黑" panose="020B0503020204020204" pitchFamily="34" charset="-122"/>
              </a:rPr>
              <a:t>2018</a:t>
            </a:r>
            <a:r>
              <a:rPr lang="zh-CN" altLang="en-US" b="1" dirty="0">
                <a:solidFill>
                  <a:srgbClr val="404040"/>
                </a:solidFill>
                <a:latin typeface="微软雅黑" panose="020B0503020204020204" pitchFamily="34" charset="-122"/>
                <a:ea typeface="微软雅黑" panose="020B0503020204020204" pitchFamily="34" charset="-122"/>
              </a:rPr>
              <a:t>年</a:t>
            </a:r>
            <a:r>
              <a:rPr lang="en-US" altLang="zh-CN" b="1" dirty="0">
                <a:solidFill>
                  <a:srgbClr val="404040"/>
                </a:solidFill>
                <a:latin typeface="微软雅黑" panose="020B0503020204020204" pitchFamily="34" charset="-122"/>
                <a:ea typeface="微软雅黑" panose="020B0503020204020204" pitchFamily="34" charset="-122"/>
              </a:rPr>
              <a:t>2</a:t>
            </a:r>
            <a:r>
              <a:rPr lang="zh-CN" altLang="en-US" b="1" dirty="0">
                <a:solidFill>
                  <a:srgbClr val="404040"/>
                </a:solidFill>
                <a:latin typeface="微软雅黑" panose="020B0503020204020204" pitchFamily="34" charset="-122"/>
                <a:ea typeface="微软雅黑" panose="020B0503020204020204" pitchFamily="34" charset="-122"/>
              </a:rPr>
              <a:t>月为止的论文数据统计得到</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0484" name="任意多边形 4"/>
          <p:cNvSpPr/>
          <p:nvPr/>
        </p:nvSpPr>
        <p:spPr>
          <a:xfrm rot="-5400000">
            <a:off x="4973241" y="2997994"/>
            <a:ext cx="473869" cy="44054"/>
          </a:xfrm>
          <a:custGeom>
            <a:avLst/>
            <a:gdLst/>
            <a:ahLst/>
            <a:cxnLst>
              <a:cxn ang="0">
                <a:pos x="0" y="0"/>
              </a:cxn>
              <a:cxn ang="0">
                <a:pos x="631825" y="0"/>
              </a:cxn>
            </a:cxnLst>
            <a:pathLst>
              <a:path w="361950" h="58122">
                <a:moveTo>
                  <a:pt x="0" y="0"/>
                </a:moveTo>
                <a:lnTo>
                  <a:pt x="361950" y="0"/>
                </a:lnTo>
              </a:path>
            </a:pathLst>
          </a:custGeom>
          <a:noFill/>
          <a:ln w="19050" cap="flat" cmpd="sng">
            <a:solidFill>
              <a:srgbClr val="92D050"/>
            </a:solidFill>
            <a:prstDash val="sysDash"/>
            <a:round/>
            <a:headEnd type="none" w="med" len="med"/>
            <a:tailEnd type="none" w="med" len="med"/>
          </a:ln>
        </p:spPr>
        <p:txBody>
          <a:bodyPr/>
          <a:p>
            <a:endParaRPr lang="zh-CN" altLang="en-US" sz="1350"/>
          </a:p>
        </p:txBody>
      </p:sp>
      <p:sp>
        <p:nvSpPr>
          <p:cNvPr id="20485" name="Freeform 5"/>
          <p:cNvSpPr/>
          <p:nvPr/>
        </p:nvSpPr>
        <p:spPr>
          <a:xfrm>
            <a:off x="3006329" y="2525316"/>
            <a:ext cx="2846784" cy="3267075"/>
          </a:xfrm>
          <a:custGeom>
            <a:avLst/>
            <a:gdLst/>
            <a:ahLst/>
            <a:cxnLst>
              <a:cxn ang="0">
                <a:pos x="2255634" y="4352694"/>
              </a:cxn>
              <a:cxn ang="0">
                <a:pos x="1790704" y="4356100"/>
              </a:cxn>
              <a:cxn ang="0">
                <a:pos x="1783440" y="3637463"/>
              </a:cxn>
              <a:cxn ang="0">
                <a:pos x="1314878" y="3273035"/>
              </a:cxn>
              <a:cxn ang="0">
                <a:pos x="868110" y="3242382"/>
              </a:cxn>
              <a:cxn ang="0">
                <a:pos x="0" y="2833679"/>
              </a:cxn>
              <a:cxn ang="0">
                <a:pos x="1169588" y="3160642"/>
              </a:cxn>
              <a:cxn ang="0">
                <a:pos x="424974" y="2370481"/>
              </a:cxn>
              <a:cxn ang="0">
                <a:pos x="1561872" y="3245788"/>
              </a:cxn>
              <a:cxn ang="0">
                <a:pos x="1794337" y="3395646"/>
              </a:cxn>
              <a:cxn ang="0">
                <a:pos x="1794337" y="3382023"/>
              </a:cxn>
              <a:cxn ang="0">
                <a:pos x="1703530" y="2339829"/>
              </a:cxn>
              <a:cxn ang="0">
                <a:pos x="900801" y="1975401"/>
              </a:cxn>
              <a:cxn ang="0">
                <a:pos x="39955" y="739072"/>
              </a:cxn>
              <a:cxn ang="0">
                <a:pos x="998872" y="1866413"/>
              </a:cxn>
              <a:cxn ang="0">
                <a:pos x="1162323" y="1355534"/>
              </a:cxn>
              <a:cxn ang="0">
                <a:pos x="1147794" y="837843"/>
              </a:cxn>
              <a:cxn ang="0">
                <a:pos x="1267659" y="1566697"/>
              </a:cxn>
              <a:cxn ang="0">
                <a:pos x="1191381" y="1975401"/>
              </a:cxn>
              <a:cxn ang="0">
                <a:pos x="1710795" y="2155912"/>
              </a:cxn>
              <a:cxn ang="0">
                <a:pos x="1986846" y="0"/>
              </a:cxn>
              <a:cxn ang="0">
                <a:pos x="1921466" y="2309176"/>
              </a:cxn>
              <a:cxn ang="0">
                <a:pos x="2092182" y="2980131"/>
              </a:cxn>
              <a:cxn ang="0">
                <a:pos x="2691505" y="2486281"/>
              </a:cxn>
              <a:cxn ang="0">
                <a:pos x="2938499" y="1273793"/>
              </a:cxn>
              <a:cxn ang="0">
                <a:pos x="2873118" y="2339829"/>
              </a:cxn>
              <a:cxn ang="0">
                <a:pos x="3279931" y="1944748"/>
              </a:cxn>
              <a:cxn ang="0">
                <a:pos x="3795712" y="1093282"/>
              </a:cxn>
              <a:cxn ang="0">
                <a:pos x="3479705" y="1856196"/>
              </a:cxn>
              <a:cxn ang="0">
                <a:pos x="2237472" y="3290065"/>
              </a:cxn>
              <a:cxn ang="0">
                <a:pos x="2215679" y="3729421"/>
              </a:cxn>
              <a:cxn ang="0">
                <a:pos x="3410692" y="3024407"/>
              </a:cxn>
              <a:cxn ang="0">
                <a:pos x="2215679" y="3882685"/>
              </a:cxn>
              <a:cxn ang="0">
                <a:pos x="2255634" y="4352694"/>
              </a:cxn>
            </a:cxnLst>
            <a:pathLst>
              <a:path w="1045" h="1279">
                <a:moveTo>
                  <a:pt x="621" y="1278"/>
                </a:moveTo>
                <a:cubicBezTo>
                  <a:pt x="493" y="1279"/>
                  <a:pt x="493" y="1279"/>
                  <a:pt x="493" y="1279"/>
                </a:cubicBezTo>
                <a:cubicBezTo>
                  <a:pt x="480" y="1238"/>
                  <a:pt x="485" y="1193"/>
                  <a:pt x="491" y="1068"/>
                </a:cubicBezTo>
                <a:cubicBezTo>
                  <a:pt x="453" y="1033"/>
                  <a:pt x="408" y="998"/>
                  <a:pt x="362" y="961"/>
                </a:cubicBezTo>
                <a:cubicBezTo>
                  <a:pt x="310" y="963"/>
                  <a:pt x="280" y="960"/>
                  <a:pt x="239" y="952"/>
                </a:cubicBezTo>
                <a:cubicBezTo>
                  <a:pt x="153" y="935"/>
                  <a:pt x="123" y="906"/>
                  <a:pt x="0" y="832"/>
                </a:cubicBezTo>
                <a:cubicBezTo>
                  <a:pt x="134" y="888"/>
                  <a:pt x="210" y="930"/>
                  <a:pt x="322" y="928"/>
                </a:cubicBezTo>
                <a:cubicBezTo>
                  <a:pt x="244" y="861"/>
                  <a:pt x="168" y="787"/>
                  <a:pt x="117" y="696"/>
                </a:cubicBezTo>
                <a:cubicBezTo>
                  <a:pt x="236" y="800"/>
                  <a:pt x="263" y="854"/>
                  <a:pt x="430" y="953"/>
                </a:cubicBezTo>
                <a:cubicBezTo>
                  <a:pt x="448" y="964"/>
                  <a:pt x="467" y="976"/>
                  <a:pt x="494" y="997"/>
                </a:cubicBezTo>
                <a:cubicBezTo>
                  <a:pt x="494" y="993"/>
                  <a:pt x="494" y="993"/>
                  <a:pt x="494" y="993"/>
                </a:cubicBezTo>
                <a:cubicBezTo>
                  <a:pt x="497" y="887"/>
                  <a:pt x="467" y="762"/>
                  <a:pt x="469" y="687"/>
                </a:cubicBezTo>
                <a:cubicBezTo>
                  <a:pt x="371" y="661"/>
                  <a:pt x="303" y="619"/>
                  <a:pt x="248" y="580"/>
                </a:cubicBezTo>
                <a:cubicBezTo>
                  <a:pt x="105" y="480"/>
                  <a:pt x="40" y="342"/>
                  <a:pt x="11" y="217"/>
                </a:cubicBezTo>
                <a:cubicBezTo>
                  <a:pt x="94" y="400"/>
                  <a:pt x="163" y="479"/>
                  <a:pt x="275" y="548"/>
                </a:cubicBezTo>
                <a:cubicBezTo>
                  <a:pt x="285" y="525"/>
                  <a:pt x="324" y="475"/>
                  <a:pt x="320" y="398"/>
                </a:cubicBezTo>
                <a:cubicBezTo>
                  <a:pt x="315" y="314"/>
                  <a:pt x="306" y="285"/>
                  <a:pt x="316" y="246"/>
                </a:cubicBezTo>
                <a:cubicBezTo>
                  <a:pt x="332" y="334"/>
                  <a:pt x="354" y="416"/>
                  <a:pt x="349" y="460"/>
                </a:cubicBezTo>
                <a:cubicBezTo>
                  <a:pt x="345" y="497"/>
                  <a:pt x="340" y="510"/>
                  <a:pt x="328" y="580"/>
                </a:cubicBezTo>
                <a:cubicBezTo>
                  <a:pt x="394" y="614"/>
                  <a:pt x="436" y="623"/>
                  <a:pt x="471" y="633"/>
                </a:cubicBezTo>
                <a:cubicBezTo>
                  <a:pt x="480" y="526"/>
                  <a:pt x="544" y="250"/>
                  <a:pt x="547" y="0"/>
                </a:cubicBezTo>
                <a:cubicBezTo>
                  <a:pt x="602" y="287"/>
                  <a:pt x="501" y="515"/>
                  <a:pt x="529" y="678"/>
                </a:cubicBezTo>
                <a:cubicBezTo>
                  <a:pt x="546" y="776"/>
                  <a:pt x="564" y="812"/>
                  <a:pt x="576" y="875"/>
                </a:cubicBezTo>
                <a:cubicBezTo>
                  <a:pt x="617" y="825"/>
                  <a:pt x="645" y="811"/>
                  <a:pt x="741" y="730"/>
                </a:cubicBezTo>
                <a:cubicBezTo>
                  <a:pt x="723" y="598"/>
                  <a:pt x="730" y="473"/>
                  <a:pt x="809" y="374"/>
                </a:cubicBezTo>
                <a:cubicBezTo>
                  <a:pt x="738" y="537"/>
                  <a:pt x="772" y="588"/>
                  <a:pt x="791" y="687"/>
                </a:cubicBezTo>
                <a:cubicBezTo>
                  <a:pt x="841" y="647"/>
                  <a:pt x="874" y="615"/>
                  <a:pt x="903" y="571"/>
                </a:cubicBezTo>
                <a:cubicBezTo>
                  <a:pt x="937" y="523"/>
                  <a:pt x="988" y="442"/>
                  <a:pt x="1045" y="321"/>
                </a:cubicBezTo>
                <a:cubicBezTo>
                  <a:pt x="1027" y="404"/>
                  <a:pt x="992" y="483"/>
                  <a:pt x="958" y="545"/>
                </a:cubicBezTo>
                <a:cubicBezTo>
                  <a:pt x="854" y="740"/>
                  <a:pt x="738" y="767"/>
                  <a:pt x="616" y="966"/>
                </a:cubicBezTo>
                <a:cubicBezTo>
                  <a:pt x="614" y="992"/>
                  <a:pt x="612" y="1040"/>
                  <a:pt x="610" y="1095"/>
                </a:cubicBezTo>
                <a:cubicBezTo>
                  <a:pt x="698" y="1054"/>
                  <a:pt x="845" y="1010"/>
                  <a:pt x="939" y="888"/>
                </a:cubicBezTo>
                <a:cubicBezTo>
                  <a:pt x="901" y="979"/>
                  <a:pt x="728" y="1086"/>
                  <a:pt x="610" y="1140"/>
                </a:cubicBezTo>
                <a:cubicBezTo>
                  <a:pt x="613" y="1200"/>
                  <a:pt x="625" y="1222"/>
                  <a:pt x="621" y="1278"/>
                </a:cubicBezTo>
                <a:close/>
              </a:path>
            </a:pathLst>
          </a:custGeom>
          <a:solidFill>
            <a:srgbClr val="3CBBCE"/>
          </a:solidFill>
          <a:ln w="9525">
            <a:noFill/>
          </a:ln>
        </p:spPr>
        <p:txBody>
          <a:bodyPr/>
          <a:p>
            <a:endParaRPr lang="zh-CN" altLang="en-US" sz="1350"/>
          </a:p>
        </p:txBody>
      </p:sp>
      <p:sp>
        <p:nvSpPr>
          <p:cNvPr id="20486" name="Freeform 7"/>
          <p:cNvSpPr/>
          <p:nvPr/>
        </p:nvSpPr>
        <p:spPr>
          <a:xfrm>
            <a:off x="4279106" y="2056210"/>
            <a:ext cx="391716" cy="423863"/>
          </a:xfrm>
          <a:custGeom>
            <a:avLst/>
            <a:gdLst/>
            <a:ahLst/>
            <a:cxnLst>
              <a:cxn ang="0">
                <a:pos x="260136" y="0"/>
              </a:cxn>
              <a:cxn ang="0">
                <a:pos x="391212" y="71825"/>
              </a:cxn>
              <a:cxn ang="0">
                <a:pos x="522288" y="139870"/>
              </a:cxn>
              <a:cxn ang="0">
                <a:pos x="522288" y="281630"/>
              </a:cxn>
              <a:cxn ang="0">
                <a:pos x="522288" y="421500"/>
              </a:cxn>
              <a:cxn ang="0">
                <a:pos x="391212" y="493325"/>
              </a:cxn>
              <a:cxn ang="0">
                <a:pos x="260136" y="565150"/>
              </a:cxn>
              <a:cxn ang="0">
                <a:pos x="129060" y="493325"/>
              </a:cxn>
              <a:cxn ang="0">
                <a:pos x="0" y="421500"/>
              </a:cxn>
              <a:cxn ang="0">
                <a:pos x="0" y="281630"/>
              </a:cxn>
              <a:cxn ang="0">
                <a:pos x="0" y="139870"/>
              </a:cxn>
              <a:cxn ang="0">
                <a:pos x="129060" y="71825"/>
              </a:cxn>
              <a:cxn ang="0">
                <a:pos x="260136" y="0"/>
              </a:cxn>
              <a:cxn ang="0">
                <a:pos x="260136" y="0"/>
              </a:cxn>
            </a:cxnLst>
            <a:pathLst>
              <a:path w="259" h="299">
                <a:moveTo>
                  <a:pt x="129" y="0"/>
                </a:moveTo>
                <a:lnTo>
                  <a:pt x="194" y="38"/>
                </a:lnTo>
                <a:lnTo>
                  <a:pt x="259" y="74"/>
                </a:lnTo>
                <a:lnTo>
                  <a:pt x="259" y="149"/>
                </a:lnTo>
                <a:lnTo>
                  <a:pt x="259" y="223"/>
                </a:lnTo>
                <a:lnTo>
                  <a:pt x="194" y="261"/>
                </a:lnTo>
                <a:lnTo>
                  <a:pt x="129" y="299"/>
                </a:lnTo>
                <a:lnTo>
                  <a:pt x="64" y="261"/>
                </a:lnTo>
                <a:lnTo>
                  <a:pt x="0" y="223"/>
                </a:lnTo>
                <a:lnTo>
                  <a:pt x="0" y="149"/>
                </a:lnTo>
                <a:lnTo>
                  <a:pt x="0" y="74"/>
                </a:lnTo>
                <a:lnTo>
                  <a:pt x="64" y="38"/>
                </a:lnTo>
                <a:lnTo>
                  <a:pt x="129" y="0"/>
                </a:lnTo>
                <a:close/>
              </a:path>
            </a:pathLst>
          </a:custGeom>
          <a:solidFill>
            <a:srgbClr val="92D050"/>
          </a:solidFill>
          <a:ln w="9525">
            <a:noFill/>
          </a:ln>
        </p:spPr>
        <p:txBody>
          <a:bodyPr/>
          <a:p>
            <a:endParaRPr lang="zh-CN" altLang="en-US" sz="1350"/>
          </a:p>
        </p:txBody>
      </p:sp>
      <p:sp>
        <p:nvSpPr>
          <p:cNvPr id="20487" name="Freeform 8"/>
          <p:cNvSpPr/>
          <p:nvPr/>
        </p:nvSpPr>
        <p:spPr>
          <a:xfrm>
            <a:off x="5670947" y="2867025"/>
            <a:ext cx="389334" cy="421481"/>
          </a:xfrm>
          <a:custGeom>
            <a:avLst/>
            <a:gdLst/>
            <a:ahLst/>
            <a:cxnLst>
              <a:cxn ang="0">
                <a:pos x="258546" y="0"/>
              </a:cxn>
              <a:cxn ang="0">
                <a:pos x="387819" y="68118"/>
              </a:cxn>
              <a:cxn ang="0">
                <a:pos x="519112" y="140021"/>
              </a:cxn>
              <a:cxn ang="0">
                <a:pos x="519112" y="280041"/>
              </a:cxn>
              <a:cxn ang="0">
                <a:pos x="519112" y="423846"/>
              </a:cxn>
              <a:cxn ang="0">
                <a:pos x="387819" y="493857"/>
              </a:cxn>
              <a:cxn ang="0">
                <a:pos x="258546" y="561975"/>
              </a:cxn>
              <a:cxn ang="0">
                <a:pos x="127253" y="493857"/>
              </a:cxn>
              <a:cxn ang="0">
                <a:pos x="0" y="423846"/>
              </a:cxn>
              <a:cxn ang="0">
                <a:pos x="0" y="280041"/>
              </a:cxn>
              <a:cxn ang="0">
                <a:pos x="0" y="140021"/>
              </a:cxn>
              <a:cxn ang="0">
                <a:pos x="127253" y="68118"/>
              </a:cxn>
              <a:cxn ang="0">
                <a:pos x="258546" y="0"/>
              </a:cxn>
              <a:cxn ang="0">
                <a:pos x="258546" y="0"/>
              </a:cxn>
            </a:cxnLst>
            <a:pathLst>
              <a:path w="257" h="297">
                <a:moveTo>
                  <a:pt x="128" y="0"/>
                </a:moveTo>
                <a:lnTo>
                  <a:pt x="192" y="36"/>
                </a:lnTo>
                <a:lnTo>
                  <a:pt x="257" y="74"/>
                </a:lnTo>
                <a:lnTo>
                  <a:pt x="257" y="148"/>
                </a:lnTo>
                <a:lnTo>
                  <a:pt x="257" y="224"/>
                </a:lnTo>
                <a:lnTo>
                  <a:pt x="192" y="261"/>
                </a:lnTo>
                <a:lnTo>
                  <a:pt x="128" y="297"/>
                </a:lnTo>
                <a:lnTo>
                  <a:pt x="63" y="261"/>
                </a:lnTo>
                <a:lnTo>
                  <a:pt x="0" y="224"/>
                </a:lnTo>
                <a:lnTo>
                  <a:pt x="0" y="148"/>
                </a:lnTo>
                <a:lnTo>
                  <a:pt x="0" y="74"/>
                </a:lnTo>
                <a:lnTo>
                  <a:pt x="63" y="36"/>
                </a:lnTo>
                <a:lnTo>
                  <a:pt x="128" y="0"/>
                </a:lnTo>
                <a:close/>
              </a:path>
            </a:pathLst>
          </a:custGeom>
          <a:solidFill>
            <a:srgbClr val="A6A6A6"/>
          </a:solidFill>
          <a:ln w="9525">
            <a:noFill/>
          </a:ln>
        </p:spPr>
        <p:txBody>
          <a:bodyPr/>
          <a:p>
            <a:endParaRPr lang="zh-CN" altLang="en-US" sz="1350"/>
          </a:p>
        </p:txBody>
      </p:sp>
      <p:sp>
        <p:nvSpPr>
          <p:cNvPr id="20488" name="Freeform 9"/>
          <p:cNvSpPr/>
          <p:nvPr/>
        </p:nvSpPr>
        <p:spPr>
          <a:xfrm>
            <a:off x="5428060" y="4316016"/>
            <a:ext cx="392906" cy="423863"/>
          </a:xfrm>
          <a:custGeom>
            <a:avLst/>
            <a:gdLst/>
            <a:ahLst/>
            <a:cxnLst>
              <a:cxn ang="0">
                <a:pos x="261938" y="0"/>
              </a:cxn>
              <a:cxn ang="0">
                <a:pos x="392906" y="71825"/>
              </a:cxn>
              <a:cxn ang="0">
                <a:pos x="523875" y="143650"/>
              </a:cxn>
              <a:cxn ang="0">
                <a:pos x="523875" y="283520"/>
              </a:cxn>
              <a:cxn ang="0">
                <a:pos x="523875" y="423390"/>
              </a:cxn>
              <a:cxn ang="0">
                <a:pos x="392906" y="493325"/>
              </a:cxn>
              <a:cxn ang="0">
                <a:pos x="261938" y="565150"/>
              </a:cxn>
              <a:cxn ang="0">
                <a:pos x="130969" y="493325"/>
              </a:cxn>
              <a:cxn ang="0">
                <a:pos x="0" y="423390"/>
              </a:cxn>
              <a:cxn ang="0">
                <a:pos x="0" y="283520"/>
              </a:cxn>
              <a:cxn ang="0">
                <a:pos x="0" y="143650"/>
              </a:cxn>
              <a:cxn ang="0">
                <a:pos x="130969" y="71825"/>
              </a:cxn>
              <a:cxn ang="0">
                <a:pos x="261938" y="0"/>
              </a:cxn>
              <a:cxn ang="0">
                <a:pos x="261938" y="0"/>
              </a:cxn>
            </a:cxnLst>
            <a:pathLst>
              <a:path w="260" h="299">
                <a:moveTo>
                  <a:pt x="130" y="0"/>
                </a:moveTo>
                <a:lnTo>
                  <a:pt x="195" y="38"/>
                </a:lnTo>
                <a:lnTo>
                  <a:pt x="260" y="76"/>
                </a:lnTo>
                <a:lnTo>
                  <a:pt x="260" y="150"/>
                </a:lnTo>
                <a:lnTo>
                  <a:pt x="260" y="224"/>
                </a:lnTo>
                <a:lnTo>
                  <a:pt x="195" y="261"/>
                </a:lnTo>
                <a:lnTo>
                  <a:pt x="130" y="299"/>
                </a:lnTo>
                <a:lnTo>
                  <a:pt x="65" y="261"/>
                </a:lnTo>
                <a:lnTo>
                  <a:pt x="0" y="224"/>
                </a:lnTo>
                <a:lnTo>
                  <a:pt x="0" y="150"/>
                </a:lnTo>
                <a:lnTo>
                  <a:pt x="0" y="76"/>
                </a:lnTo>
                <a:lnTo>
                  <a:pt x="65" y="38"/>
                </a:lnTo>
                <a:lnTo>
                  <a:pt x="130" y="0"/>
                </a:lnTo>
                <a:close/>
              </a:path>
            </a:pathLst>
          </a:custGeom>
          <a:solidFill>
            <a:srgbClr val="A6A6A6"/>
          </a:solidFill>
          <a:ln w="9525">
            <a:noFill/>
          </a:ln>
        </p:spPr>
        <p:txBody>
          <a:bodyPr/>
          <a:p>
            <a:endParaRPr lang="zh-CN" altLang="en-US" sz="1350"/>
          </a:p>
        </p:txBody>
      </p:sp>
      <p:sp>
        <p:nvSpPr>
          <p:cNvPr id="20489" name="Freeform 10"/>
          <p:cNvSpPr/>
          <p:nvPr/>
        </p:nvSpPr>
        <p:spPr>
          <a:xfrm>
            <a:off x="3654029" y="2717006"/>
            <a:ext cx="390525" cy="423863"/>
          </a:xfrm>
          <a:custGeom>
            <a:avLst/>
            <a:gdLst/>
            <a:ahLst/>
            <a:cxnLst>
              <a:cxn ang="0">
                <a:pos x="258332" y="0"/>
              </a:cxn>
              <a:cxn ang="0">
                <a:pos x="389516" y="71825"/>
              </a:cxn>
              <a:cxn ang="0">
                <a:pos x="520700" y="143650"/>
              </a:cxn>
              <a:cxn ang="0">
                <a:pos x="520700" y="283520"/>
              </a:cxn>
              <a:cxn ang="0">
                <a:pos x="520700" y="421500"/>
              </a:cxn>
              <a:cxn ang="0">
                <a:pos x="389516" y="493325"/>
              </a:cxn>
              <a:cxn ang="0">
                <a:pos x="258332" y="565150"/>
              </a:cxn>
              <a:cxn ang="0">
                <a:pos x="127148" y="493325"/>
              </a:cxn>
              <a:cxn ang="0">
                <a:pos x="0" y="421500"/>
              </a:cxn>
              <a:cxn ang="0">
                <a:pos x="0" y="283520"/>
              </a:cxn>
              <a:cxn ang="0">
                <a:pos x="0" y="143650"/>
              </a:cxn>
              <a:cxn ang="0">
                <a:pos x="127148" y="71825"/>
              </a:cxn>
              <a:cxn ang="0">
                <a:pos x="258332" y="0"/>
              </a:cxn>
              <a:cxn ang="0">
                <a:pos x="258332" y="0"/>
              </a:cxn>
            </a:cxnLst>
            <a:pathLst>
              <a:path w="258" h="299">
                <a:moveTo>
                  <a:pt x="128" y="0"/>
                </a:moveTo>
                <a:lnTo>
                  <a:pt x="193" y="38"/>
                </a:lnTo>
                <a:lnTo>
                  <a:pt x="258" y="76"/>
                </a:lnTo>
                <a:lnTo>
                  <a:pt x="258" y="150"/>
                </a:lnTo>
                <a:lnTo>
                  <a:pt x="258" y="223"/>
                </a:lnTo>
                <a:lnTo>
                  <a:pt x="193" y="261"/>
                </a:lnTo>
                <a:lnTo>
                  <a:pt x="128" y="299"/>
                </a:lnTo>
                <a:lnTo>
                  <a:pt x="63" y="261"/>
                </a:lnTo>
                <a:lnTo>
                  <a:pt x="0" y="223"/>
                </a:lnTo>
                <a:lnTo>
                  <a:pt x="0" y="150"/>
                </a:lnTo>
                <a:lnTo>
                  <a:pt x="0" y="76"/>
                </a:lnTo>
                <a:lnTo>
                  <a:pt x="63" y="38"/>
                </a:lnTo>
                <a:lnTo>
                  <a:pt x="128" y="0"/>
                </a:lnTo>
                <a:close/>
              </a:path>
            </a:pathLst>
          </a:custGeom>
          <a:solidFill>
            <a:srgbClr val="404040"/>
          </a:solidFill>
          <a:ln w="9525">
            <a:noFill/>
          </a:ln>
        </p:spPr>
        <p:txBody>
          <a:bodyPr/>
          <a:p>
            <a:endParaRPr lang="zh-CN" altLang="en-US" sz="1350"/>
          </a:p>
        </p:txBody>
      </p:sp>
      <p:sp>
        <p:nvSpPr>
          <p:cNvPr id="20490" name="Freeform 11"/>
          <p:cNvSpPr/>
          <p:nvPr/>
        </p:nvSpPr>
        <p:spPr>
          <a:xfrm>
            <a:off x="2789635" y="4204097"/>
            <a:ext cx="390525" cy="420290"/>
          </a:xfrm>
          <a:custGeom>
            <a:avLst/>
            <a:gdLst/>
            <a:ahLst/>
            <a:cxnLst>
              <a:cxn ang="0">
                <a:pos x="262368" y="0"/>
              </a:cxn>
              <a:cxn ang="0">
                <a:pos x="389516" y="67926"/>
              </a:cxn>
              <a:cxn ang="0">
                <a:pos x="520700" y="139625"/>
              </a:cxn>
              <a:cxn ang="0">
                <a:pos x="520700" y="279250"/>
              </a:cxn>
              <a:cxn ang="0">
                <a:pos x="520700" y="420762"/>
              </a:cxn>
              <a:cxn ang="0">
                <a:pos x="389516" y="492461"/>
              </a:cxn>
              <a:cxn ang="0">
                <a:pos x="262368" y="560387"/>
              </a:cxn>
              <a:cxn ang="0">
                <a:pos x="131184" y="492461"/>
              </a:cxn>
              <a:cxn ang="0">
                <a:pos x="0" y="420762"/>
              </a:cxn>
              <a:cxn ang="0">
                <a:pos x="0" y="279250"/>
              </a:cxn>
              <a:cxn ang="0">
                <a:pos x="0" y="139625"/>
              </a:cxn>
              <a:cxn ang="0">
                <a:pos x="131184" y="67926"/>
              </a:cxn>
              <a:cxn ang="0">
                <a:pos x="262368" y="0"/>
              </a:cxn>
              <a:cxn ang="0">
                <a:pos x="262368" y="0"/>
              </a:cxn>
            </a:cxnLst>
            <a:pathLst>
              <a:path w="258" h="297">
                <a:moveTo>
                  <a:pt x="130" y="0"/>
                </a:moveTo>
                <a:lnTo>
                  <a:pt x="193" y="36"/>
                </a:lnTo>
                <a:lnTo>
                  <a:pt x="258" y="74"/>
                </a:lnTo>
                <a:lnTo>
                  <a:pt x="258" y="148"/>
                </a:lnTo>
                <a:lnTo>
                  <a:pt x="258" y="223"/>
                </a:lnTo>
                <a:lnTo>
                  <a:pt x="193" y="261"/>
                </a:lnTo>
                <a:lnTo>
                  <a:pt x="130" y="297"/>
                </a:lnTo>
                <a:lnTo>
                  <a:pt x="65" y="261"/>
                </a:lnTo>
                <a:lnTo>
                  <a:pt x="0" y="223"/>
                </a:lnTo>
                <a:lnTo>
                  <a:pt x="0" y="148"/>
                </a:lnTo>
                <a:lnTo>
                  <a:pt x="0" y="74"/>
                </a:lnTo>
                <a:lnTo>
                  <a:pt x="65" y="36"/>
                </a:lnTo>
                <a:lnTo>
                  <a:pt x="130" y="0"/>
                </a:lnTo>
                <a:close/>
              </a:path>
            </a:pathLst>
          </a:custGeom>
          <a:solidFill>
            <a:srgbClr val="92D050"/>
          </a:solidFill>
          <a:ln w="9525">
            <a:noFill/>
          </a:ln>
        </p:spPr>
        <p:txBody>
          <a:bodyPr/>
          <a:p>
            <a:endParaRPr lang="zh-CN" altLang="en-US" sz="1350"/>
          </a:p>
        </p:txBody>
      </p:sp>
      <p:sp>
        <p:nvSpPr>
          <p:cNvPr id="20491" name="Freeform 13"/>
          <p:cNvSpPr/>
          <p:nvPr/>
        </p:nvSpPr>
        <p:spPr>
          <a:xfrm>
            <a:off x="4912519" y="4880372"/>
            <a:ext cx="217885" cy="235744"/>
          </a:xfrm>
          <a:custGeom>
            <a:avLst/>
            <a:gdLst/>
            <a:ahLst/>
            <a:cxnLst>
              <a:cxn ang="0">
                <a:pos x="145257" y="0"/>
              </a:cxn>
              <a:cxn ang="0">
                <a:pos x="217885" y="41658"/>
              </a:cxn>
              <a:cxn ang="0">
                <a:pos x="290513" y="79528"/>
              </a:cxn>
              <a:cxn ang="0">
                <a:pos x="290513" y="157163"/>
              </a:cxn>
              <a:cxn ang="0">
                <a:pos x="290513" y="234797"/>
              </a:cxn>
              <a:cxn ang="0">
                <a:pos x="217885" y="272667"/>
              </a:cxn>
              <a:cxn ang="0">
                <a:pos x="145257" y="314325"/>
              </a:cxn>
              <a:cxn ang="0">
                <a:pos x="72628" y="272667"/>
              </a:cxn>
              <a:cxn ang="0">
                <a:pos x="0" y="234797"/>
              </a:cxn>
              <a:cxn ang="0">
                <a:pos x="0" y="157163"/>
              </a:cxn>
              <a:cxn ang="0">
                <a:pos x="0" y="79528"/>
              </a:cxn>
              <a:cxn ang="0">
                <a:pos x="72628" y="41658"/>
              </a:cxn>
              <a:cxn ang="0">
                <a:pos x="145257" y="0"/>
              </a:cxn>
              <a:cxn ang="0">
                <a:pos x="145257" y="0"/>
              </a:cxn>
            </a:cxnLst>
            <a:pathLst>
              <a:path w="144" h="166">
                <a:moveTo>
                  <a:pt x="72" y="0"/>
                </a:moveTo>
                <a:lnTo>
                  <a:pt x="108" y="22"/>
                </a:lnTo>
                <a:lnTo>
                  <a:pt x="144" y="42"/>
                </a:lnTo>
                <a:lnTo>
                  <a:pt x="144" y="83"/>
                </a:lnTo>
                <a:lnTo>
                  <a:pt x="144" y="124"/>
                </a:lnTo>
                <a:lnTo>
                  <a:pt x="108" y="144"/>
                </a:lnTo>
                <a:lnTo>
                  <a:pt x="72" y="166"/>
                </a:lnTo>
                <a:lnTo>
                  <a:pt x="36" y="144"/>
                </a:lnTo>
                <a:lnTo>
                  <a:pt x="0" y="124"/>
                </a:lnTo>
                <a:lnTo>
                  <a:pt x="0" y="83"/>
                </a:lnTo>
                <a:lnTo>
                  <a:pt x="0" y="42"/>
                </a:lnTo>
                <a:lnTo>
                  <a:pt x="36" y="22"/>
                </a:lnTo>
                <a:lnTo>
                  <a:pt x="72" y="0"/>
                </a:lnTo>
                <a:close/>
              </a:path>
            </a:pathLst>
          </a:custGeom>
          <a:solidFill>
            <a:srgbClr val="FFC000"/>
          </a:solidFill>
          <a:ln w="9525">
            <a:noFill/>
          </a:ln>
        </p:spPr>
        <p:txBody>
          <a:bodyPr/>
          <a:p>
            <a:endParaRPr lang="zh-CN" altLang="en-US" sz="1350"/>
          </a:p>
        </p:txBody>
      </p:sp>
      <p:sp>
        <p:nvSpPr>
          <p:cNvPr id="20492" name="Freeform 14"/>
          <p:cNvSpPr/>
          <p:nvPr/>
        </p:nvSpPr>
        <p:spPr>
          <a:xfrm>
            <a:off x="3442097" y="3454004"/>
            <a:ext cx="214313" cy="235744"/>
          </a:xfrm>
          <a:custGeom>
            <a:avLst/>
            <a:gdLst/>
            <a:ahLst/>
            <a:cxnLst>
              <a:cxn ang="0">
                <a:pos x="140863" y="0"/>
              </a:cxn>
              <a:cxn ang="0">
                <a:pos x="213306" y="41658"/>
              </a:cxn>
              <a:cxn ang="0">
                <a:pos x="285750" y="79528"/>
              </a:cxn>
              <a:cxn ang="0">
                <a:pos x="285750" y="157163"/>
              </a:cxn>
              <a:cxn ang="0">
                <a:pos x="285750" y="236691"/>
              </a:cxn>
              <a:cxn ang="0">
                <a:pos x="213306" y="272667"/>
              </a:cxn>
              <a:cxn ang="0">
                <a:pos x="140863" y="314325"/>
              </a:cxn>
              <a:cxn ang="0">
                <a:pos x="68419" y="272667"/>
              </a:cxn>
              <a:cxn ang="0">
                <a:pos x="0" y="236691"/>
              </a:cxn>
              <a:cxn ang="0">
                <a:pos x="0" y="157163"/>
              </a:cxn>
              <a:cxn ang="0">
                <a:pos x="0" y="79528"/>
              </a:cxn>
              <a:cxn ang="0">
                <a:pos x="68419" y="41658"/>
              </a:cxn>
              <a:cxn ang="0">
                <a:pos x="140863" y="0"/>
              </a:cxn>
              <a:cxn ang="0">
                <a:pos x="140863" y="0"/>
              </a:cxn>
            </a:cxnLst>
            <a:pathLst>
              <a:path w="142" h="166">
                <a:moveTo>
                  <a:pt x="70" y="0"/>
                </a:moveTo>
                <a:lnTo>
                  <a:pt x="106" y="22"/>
                </a:lnTo>
                <a:lnTo>
                  <a:pt x="142" y="42"/>
                </a:lnTo>
                <a:lnTo>
                  <a:pt x="142" y="83"/>
                </a:lnTo>
                <a:lnTo>
                  <a:pt x="142" y="125"/>
                </a:lnTo>
                <a:lnTo>
                  <a:pt x="106" y="144"/>
                </a:lnTo>
                <a:lnTo>
                  <a:pt x="70" y="166"/>
                </a:lnTo>
                <a:lnTo>
                  <a:pt x="34" y="144"/>
                </a:lnTo>
                <a:lnTo>
                  <a:pt x="0" y="125"/>
                </a:lnTo>
                <a:lnTo>
                  <a:pt x="0" y="83"/>
                </a:lnTo>
                <a:lnTo>
                  <a:pt x="0" y="42"/>
                </a:lnTo>
                <a:lnTo>
                  <a:pt x="34" y="22"/>
                </a:lnTo>
                <a:lnTo>
                  <a:pt x="70" y="0"/>
                </a:lnTo>
                <a:close/>
              </a:path>
            </a:pathLst>
          </a:custGeom>
          <a:solidFill>
            <a:srgbClr val="92D050"/>
          </a:solidFill>
          <a:ln w="9525">
            <a:noFill/>
          </a:ln>
        </p:spPr>
        <p:txBody>
          <a:bodyPr/>
          <a:p>
            <a:endParaRPr lang="zh-CN" altLang="en-US" sz="1350"/>
          </a:p>
        </p:txBody>
      </p:sp>
      <p:sp>
        <p:nvSpPr>
          <p:cNvPr id="20493" name="Freeform 15"/>
          <p:cNvSpPr/>
          <p:nvPr/>
        </p:nvSpPr>
        <p:spPr>
          <a:xfrm>
            <a:off x="4174331" y="3096816"/>
            <a:ext cx="215504" cy="233363"/>
          </a:xfrm>
          <a:custGeom>
            <a:avLst/>
            <a:gdLst/>
            <a:ahLst/>
            <a:cxnLst>
              <a:cxn ang="0">
                <a:pos x="141645" y="0"/>
              </a:cxn>
              <a:cxn ang="0">
                <a:pos x="214492" y="37945"/>
              </a:cxn>
              <a:cxn ang="0">
                <a:pos x="287338" y="75890"/>
              </a:cxn>
              <a:cxn ang="0">
                <a:pos x="287338" y="153678"/>
              </a:cxn>
              <a:cxn ang="0">
                <a:pos x="287338" y="233363"/>
              </a:cxn>
              <a:cxn ang="0">
                <a:pos x="214492" y="271308"/>
              </a:cxn>
              <a:cxn ang="0">
                <a:pos x="141645" y="311150"/>
              </a:cxn>
              <a:cxn ang="0">
                <a:pos x="72846" y="271308"/>
              </a:cxn>
              <a:cxn ang="0">
                <a:pos x="0" y="233363"/>
              </a:cxn>
              <a:cxn ang="0">
                <a:pos x="0" y="153678"/>
              </a:cxn>
              <a:cxn ang="0">
                <a:pos x="0" y="75890"/>
              </a:cxn>
              <a:cxn ang="0">
                <a:pos x="72846" y="37945"/>
              </a:cxn>
              <a:cxn ang="0">
                <a:pos x="141645" y="0"/>
              </a:cxn>
              <a:cxn ang="0">
                <a:pos x="141645" y="0"/>
              </a:cxn>
            </a:cxnLst>
            <a:pathLst>
              <a:path w="142" h="164">
                <a:moveTo>
                  <a:pt x="70" y="0"/>
                </a:moveTo>
                <a:lnTo>
                  <a:pt x="106" y="20"/>
                </a:lnTo>
                <a:lnTo>
                  <a:pt x="142" y="40"/>
                </a:lnTo>
                <a:lnTo>
                  <a:pt x="142" y="81"/>
                </a:lnTo>
                <a:lnTo>
                  <a:pt x="142" y="123"/>
                </a:lnTo>
                <a:lnTo>
                  <a:pt x="106" y="143"/>
                </a:lnTo>
                <a:lnTo>
                  <a:pt x="70" y="164"/>
                </a:lnTo>
                <a:lnTo>
                  <a:pt x="36" y="143"/>
                </a:lnTo>
                <a:lnTo>
                  <a:pt x="0" y="123"/>
                </a:lnTo>
                <a:lnTo>
                  <a:pt x="0" y="81"/>
                </a:lnTo>
                <a:lnTo>
                  <a:pt x="0" y="40"/>
                </a:lnTo>
                <a:lnTo>
                  <a:pt x="36" y="20"/>
                </a:lnTo>
                <a:lnTo>
                  <a:pt x="70" y="0"/>
                </a:lnTo>
                <a:close/>
              </a:path>
            </a:pathLst>
          </a:custGeom>
          <a:solidFill>
            <a:srgbClr val="7E7E7D"/>
          </a:solidFill>
          <a:ln w="9525">
            <a:noFill/>
          </a:ln>
        </p:spPr>
        <p:txBody>
          <a:bodyPr/>
          <a:p>
            <a:endParaRPr lang="zh-CN" altLang="en-US" sz="1350"/>
          </a:p>
        </p:txBody>
      </p:sp>
      <p:sp>
        <p:nvSpPr>
          <p:cNvPr id="20494" name="Freeform 16"/>
          <p:cNvSpPr/>
          <p:nvPr/>
        </p:nvSpPr>
        <p:spPr>
          <a:xfrm>
            <a:off x="4607719" y="4308872"/>
            <a:ext cx="215504" cy="232172"/>
          </a:xfrm>
          <a:custGeom>
            <a:avLst/>
            <a:gdLst/>
            <a:ahLst/>
            <a:cxnLst>
              <a:cxn ang="0">
                <a:pos x="144674" y="0"/>
              </a:cxn>
              <a:cxn ang="0">
                <a:pos x="217011" y="37751"/>
              </a:cxn>
              <a:cxn ang="0">
                <a:pos x="287338" y="73615"/>
              </a:cxn>
              <a:cxn ang="0">
                <a:pos x="287338" y="152893"/>
              </a:cxn>
              <a:cxn ang="0">
                <a:pos x="287338" y="230284"/>
              </a:cxn>
              <a:cxn ang="0">
                <a:pos x="217011" y="271811"/>
              </a:cxn>
              <a:cxn ang="0">
                <a:pos x="144674" y="309562"/>
              </a:cxn>
              <a:cxn ang="0">
                <a:pos x="72337" y="271811"/>
              </a:cxn>
              <a:cxn ang="0">
                <a:pos x="0" y="230284"/>
              </a:cxn>
              <a:cxn ang="0">
                <a:pos x="0" y="152893"/>
              </a:cxn>
              <a:cxn ang="0">
                <a:pos x="0" y="73615"/>
              </a:cxn>
              <a:cxn ang="0">
                <a:pos x="72337" y="37751"/>
              </a:cxn>
              <a:cxn ang="0">
                <a:pos x="144674" y="0"/>
              </a:cxn>
              <a:cxn ang="0">
                <a:pos x="144674" y="0"/>
              </a:cxn>
            </a:cxnLst>
            <a:pathLst>
              <a:path w="143" h="164">
                <a:moveTo>
                  <a:pt x="72" y="0"/>
                </a:moveTo>
                <a:lnTo>
                  <a:pt x="108" y="20"/>
                </a:lnTo>
                <a:lnTo>
                  <a:pt x="143" y="39"/>
                </a:lnTo>
                <a:lnTo>
                  <a:pt x="143" y="81"/>
                </a:lnTo>
                <a:lnTo>
                  <a:pt x="143" y="122"/>
                </a:lnTo>
                <a:lnTo>
                  <a:pt x="108" y="144"/>
                </a:lnTo>
                <a:lnTo>
                  <a:pt x="72" y="164"/>
                </a:lnTo>
                <a:lnTo>
                  <a:pt x="36" y="144"/>
                </a:lnTo>
                <a:lnTo>
                  <a:pt x="0" y="122"/>
                </a:lnTo>
                <a:lnTo>
                  <a:pt x="0" y="81"/>
                </a:lnTo>
                <a:lnTo>
                  <a:pt x="0" y="39"/>
                </a:lnTo>
                <a:lnTo>
                  <a:pt x="36" y="20"/>
                </a:lnTo>
                <a:lnTo>
                  <a:pt x="72" y="0"/>
                </a:lnTo>
                <a:close/>
              </a:path>
            </a:pathLst>
          </a:custGeom>
          <a:solidFill>
            <a:srgbClr val="7E7E7D"/>
          </a:solidFill>
          <a:ln w="9525">
            <a:noFill/>
          </a:ln>
        </p:spPr>
        <p:txBody>
          <a:bodyPr/>
          <a:p>
            <a:endParaRPr lang="zh-CN" altLang="en-US" sz="1350"/>
          </a:p>
        </p:txBody>
      </p:sp>
      <p:sp>
        <p:nvSpPr>
          <p:cNvPr id="20495" name="Freeform 17"/>
          <p:cNvSpPr/>
          <p:nvPr/>
        </p:nvSpPr>
        <p:spPr>
          <a:xfrm>
            <a:off x="3324225" y="4088606"/>
            <a:ext cx="214313" cy="235744"/>
          </a:xfrm>
          <a:custGeom>
            <a:avLst/>
            <a:gdLst/>
            <a:ahLst/>
            <a:cxnLst>
              <a:cxn ang="0">
                <a:pos x="140863" y="0"/>
              </a:cxn>
              <a:cxn ang="0">
                <a:pos x="213306" y="41658"/>
              </a:cxn>
              <a:cxn ang="0">
                <a:pos x="285750" y="77634"/>
              </a:cxn>
              <a:cxn ang="0">
                <a:pos x="285750" y="157163"/>
              </a:cxn>
              <a:cxn ang="0">
                <a:pos x="285750" y="234797"/>
              </a:cxn>
              <a:cxn ang="0">
                <a:pos x="213306" y="272667"/>
              </a:cxn>
              <a:cxn ang="0">
                <a:pos x="140863" y="314325"/>
              </a:cxn>
              <a:cxn ang="0">
                <a:pos x="68419" y="272667"/>
              </a:cxn>
              <a:cxn ang="0">
                <a:pos x="0" y="234797"/>
              </a:cxn>
              <a:cxn ang="0">
                <a:pos x="0" y="157163"/>
              </a:cxn>
              <a:cxn ang="0">
                <a:pos x="0" y="77634"/>
              </a:cxn>
              <a:cxn ang="0">
                <a:pos x="68419" y="41658"/>
              </a:cxn>
              <a:cxn ang="0">
                <a:pos x="140863" y="0"/>
              </a:cxn>
              <a:cxn ang="0">
                <a:pos x="140863" y="0"/>
              </a:cxn>
            </a:cxnLst>
            <a:pathLst>
              <a:path w="142" h="166">
                <a:moveTo>
                  <a:pt x="70" y="0"/>
                </a:moveTo>
                <a:lnTo>
                  <a:pt x="106" y="22"/>
                </a:lnTo>
                <a:lnTo>
                  <a:pt x="142" y="41"/>
                </a:lnTo>
                <a:lnTo>
                  <a:pt x="142" y="83"/>
                </a:lnTo>
                <a:lnTo>
                  <a:pt x="142" y="124"/>
                </a:lnTo>
                <a:lnTo>
                  <a:pt x="106" y="144"/>
                </a:lnTo>
                <a:lnTo>
                  <a:pt x="70" y="166"/>
                </a:lnTo>
                <a:lnTo>
                  <a:pt x="34" y="144"/>
                </a:lnTo>
                <a:lnTo>
                  <a:pt x="0" y="124"/>
                </a:lnTo>
                <a:lnTo>
                  <a:pt x="0" y="83"/>
                </a:lnTo>
                <a:lnTo>
                  <a:pt x="0" y="41"/>
                </a:lnTo>
                <a:lnTo>
                  <a:pt x="34" y="22"/>
                </a:lnTo>
                <a:lnTo>
                  <a:pt x="70" y="0"/>
                </a:lnTo>
                <a:close/>
              </a:path>
            </a:pathLst>
          </a:custGeom>
          <a:solidFill>
            <a:srgbClr val="7F7F7F"/>
          </a:solidFill>
          <a:ln w="9525">
            <a:noFill/>
          </a:ln>
        </p:spPr>
        <p:txBody>
          <a:bodyPr/>
          <a:p>
            <a:endParaRPr lang="zh-CN" altLang="en-US" sz="1350"/>
          </a:p>
        </p:txBody>
      </p:sp>
      <p:sp>
        <p:nvSpPr>
          <p:cNvPr id="20496" name="Freeform 18"/>
          <p:cNvSpPr/>
          <p:nvPr/>
        </p:nvSpPr>
        <p:spPr>
          <a:xfrm>
            <a:off x="5372100" y="3546872"/>
            <a:ext cx="217885" cy="235744"/>
          </a:xfrm>
          <a:custGeom>
            <a:avLst/>
            <a:gdLst/>
            <a:ahLst/>
            <a:cxnLst>
              <a:cxn ang="0">
                <a:pos x="145257" y="0"/>
              </a:cxn>
              <a:cxn ang="0">
                <a:pos x="217885" y="41658"/>
              </a:cxn>
              <a:cxn ang="0">
                <a:pos x="290513" y="79528"/>
              </a:cxn>
              <a:cxn ang="0">
                <a:pos x="290513" y="157163"/>
              </a:cxn>
              <a:cxn ang="0">
                <a:pos x="290513" y="236691"/>
              </a:cxn>
              <a:cxn ang="0">
                <a:pos x="217885" y="272667"/>
              </a:cxn>
              <a:cxn ang="0">
                <a:pos x="145257" y="314325"/>
              </a:cxn>
              <a:cxn ang="0">
                <a:pos x="72628" y="272667"/>
              </a:cxn>
              <a:cxn ang="0">
                <a:pos x="0" y="236691"/>
              </a:cxn>
              <a:cxn ang="0">
                <a:pos x="0" y="157163"/>
              </a:cxn>
              <a:cxn ang="0">
                <a:pos x="0" y="79528"/>
              </a:cxn>
              <a:cxn ang="0">
                <a:pos x="72628" y="41658"/>
              </a:cxn>
              <a:cxn ang="0">
                <a:pos x="145257" y="0"/>
              </a:cxn>
              <a:cxn ang="0">
                <a:pos x="145257" y="0"/>
              </a:cxn>
            </a:cxnLst>
            <a:pathLst>
              <a:path w="144" h="166">
                <a:moveTo>
                  <a:pt x="72" y="0"/>
                </a:moveTo>
                <a:lnTo>
                  <a:pt x="108" y="22"/>
                </a:lnTo>
                <a:lnTo>
                  <a:pt x="144" y="42"/>
                </a:lnTo>
                <a:lnTo>
                  <a:pt x="144" y="83"/>
                </a:lnTo>
                <a:lnTo>
                  <a:pt x="144" y="125"/>
                </a:lnTo>
                <a:lnTo>
                  <a:pt x="108" y="144"/>
                </a:lnTo>
                <a:lnTo>
                  <a:pt x="72" y="166"/>
                </a:lnTo>
                <a:lnTo>
                  <a:pt x="36" y="144"/>
                </a:lnTo>
                <a:lnTo>
                  <a:pt x="0" y="125"/>
                </a:lnTo>
                <a:lnTo>
                  <a:pt x="0" y="83"/>
                </a:lnTo>
                <a:lnTo>
                  <a:pt x="0" y="42"/>
                </a:lnTo>
                <a:lnTo>
                  <a:pt x="36" y="22"/>
                </a:lnTo>
                <a:lnTo>
                  <a:pt x="72" y="0"/>
                </a:lnTo>
                <a:close/>
              </a:path>
            </a:pathLst>
          </a:custGeom>
          <a:solidFill>
            <a:srgbClr val="92D050"/>
          </a:solidFill>
          <a:ln w="9525">
            <a:noFill/>
          </a:ln>
        </p:spPr>
        <p:txBody>
          <a:bodyPr/>
          <a:p>
            <a:endParaRPr lang="zh-CN" altLang="en-US" sz="1350"/>
          </a:p>
        </p:txBody>
      </p:sp>
      <p:sp>
        <p:nvSpPr>
          <p:cNvPr id="20497" name="Freeform 19"/>
          <p:cNvSpPr/>
          <p:nvPr/>
        </p:nvSpPr>
        <p:spPr>
          <a:xfrm>
            <a:off x="3890963" y="4542235"/>
            <a:ext cx="215504" cy="235744"/>
          </a:xfrm>
          <a:custGeom>
            <a:avLst/>
            <a:gdLst/>
            <a:ahLst/>
            <a:cxnLst>
              <a:cxn ang="0">
                <a:pos x="145693" y="0"/>
              </a:cxn>
              <a:cxn ang="0">
                <a:pos x="218539" y="41658"/>
              </a:cxn>
              <a:cxn ang="0">
                <a:pos x="287338" y="79528"/>
              </a:cxn>
              <a:cxn ang="0">
                <a:pos x="287338" y="157163"/>
              </a:cxn>
              <a:cxn ang="0">
                <a:pos x="287338" y="236691"/>
              </a:cxn>
              <a:cxn ang="0">
                <a:pos x="218539" y="274561"/>
              </a:cxn>
              <a:cxn ang="0">
                <a:pos x="145693" y="314325"/>
              </a:cxn>
              <a:cxn ang="0">
                <a:pos x="72846" y="274561"/>
              </a:cxn>
              <a:cxn ang="0">
                <a:pos x="0" y="236691"/>
              </a:cxn>
              <a:cxn ang="0">
                <a:pos x="0" y="157163"/>
              </a:cxn>
              <a:cxn ang="0">
                <a:pos x="0" y="79528"/>
              </a:cxn>
              <a:cxn ang="0">
                <a:pos x="72846" y="41658"/>
              </a:cxn>
              <a:cxn ang="0">
                <a:pos x="145693" y="0"/>
              </a:cxn>
              <a:cxn ang="0">
                <a:pos x="145693" y="0"/>
              </a:cxn>
            </a:cxnLst>
            <a:pathLst>
              <a:path w="142" h="166">
                <a:moveTo>
                  <a:pt x="72" y="0"/>
                </a:moveTo>
                <a:lnTo>
                  <a:pt x="108" y="22"/>
                </a:lnTo>
                <a:lnTo>
                  <a:pt x="142" y="42"/>
                </a:lnTo>
                <a:lnTo>
                  <a:pt x="142" y="83"/>
                </a:lnTo>
                <a:lnTo>
                  <a:pt x="142" y="125"/>
                </a:lnTo>
                <a:lnTo>
                  <a:pt x="108" y="145"/>
                </a:lnTo>
                <a:lnTo>
                  <a:pt x="72" y="166"/>
                </a:lnTo>
                <a:lnTo>
                  <a:pt x="36" y="145"/>
                </a:lnTo>
                <a:lnTo>
                  <a:pt x="0" y="125"/>
                </a:lnTo>
                <a:lnTo>
                  <a:pt x="0" y="83"/>
                </a:lnTo>
                <a:lnTo>
                  <a:pt x="0" y="42"/>
                </a:lnTo>
                <a:lnTo>
                  <a:pt x="36" y="22"/>
                </a:lnTo>
                <a:lnTo>
                  <a:pt x="72" y="0"/>
                </a:lnTo>
                <a:close/>
              </a:path>
            </a:pathLst>
          </a:custGeom>
          <a:solidFill>
            <a:srgbClr val="92D050"/>
          </a:solidFill>
          <a:ln w="9525">
            <a:noFill/>
          </a:ln>
        </p:spPr>
        <p:txBody>
          <a:bodyPr/>
          <a:p>
            <a:endParaRPr lang="zh-CN" altLang="en-US" sz="1350"/>
          </a:p>
        </p:txBody>
      </p:sp>
      <p:sp>
        <p:nvSpPr>
          <p:cNvPr id="20498" name="Freeform 20"/>
          <p:cNvSpPr/>
          <p:nvPr/>
        </p:nvSpPr>
        <p:spPr>
          <a:xfrm>
            <a:off x="4510088" y="3606404"/>
            <a:ext cx="215504" cy="234553"/>
          </a:xfrm>
          <a:custGeom>
            <a:avLst/>
            <a:gdLst/>
            <a:ahLst/>
            <a:cxnLst>
              <a:cxn ang="0">
                <a:pos x="145693" y="0"/>
              </a:cxn>
              <a:cxn ang="0">
                <a:pos x="218539" y="39803"/>
              </a:cxn>
              <a:cxn ang="0">
                <a:pos x="287338" y="77710"/>
              </a:cxn>
              <a:cxn ang="0">
                <a:pos x="287338" y="157316"/>
              </a:cxn>
              <a:cxn ang="0">
                <a:pos x="287338" y="235027"/>
              </a:cxn>
              <a:cxn ang="0">
                <a:pos x="218539" y="272934"/>
              </a:cxn>
              <a:cxn ang="0">
                <a:pos x="145693" y="312737"/>
              </a:cxn>
              <a:cxn ang="0">
                <a:pos x="72846" y="272934"/>
              </a:cxn>
              <a:cxn ang="0">
                <a:pos x="0" y="235027"/>
              </a:cxn>
              <a:cxn ang="0">
                <a:pos x="0" y="157316"/>
              </a:cxn>
              <a:cxn ang="0">
                <a:pos x="0" y="77710"/>
              </a:cxn>
              <a:cxn ang="0">
                <a:pos x="72846" y="39803"/>
              </a:cxn>
              <a:cxn ang="0">
                <a:pos x="145693" y="0"/>
              </a:cxn>
              <a:cxn ang="0">
                <a:pos x="145693" y="0"/>
              </a:cxn>
            </a:cxnLst>
            <a:pathLst>
              <a:path w="142" h="165">
                <a:moveTo>
                  <a:pt x="72" y="0"/>
                </a:moveTo>
                <a:lnTo>
                  <a:pt x="108" y="21"/>
                </a:lnTo>
                <a:lnTo>
                  <a:pt x="142" y="41"/>
                </a:lnTo>
                <a:lnTo>
                  <a:pt x="142" y="83"/>
                </a:lnTo>
                <a:lnTo>
                  <a:pt x="142" y="124"/>
                </a:lnTo>
                <a:lnTo>
                  <a:pt x="108" y="144"/>
                </a:lnTo>
                <a:lnTo>
                  <a:pt x="72" y="165"/>
                </a:lnTo>
                <a:lnTo>
                  <a:pt x="36" y="144"/>
                </a:lnTo>
                <a:lnTo>
                  <a:pt x="0" y="124"/>
                </a:lnTo>
                <a:lnTo>
                  <a:pt x="0" y="83"/>
                </a:lnTo>
                <a:lnTo>
                  <a:pt x="0" y="41"/>
                </a:lnTo>
                <a:lnTo>
                  <a:pt x="36" y="21"/>
                </a:lnTo>
                <a:lnTo>
                  <a:pt x="72" y="0"/>
                </a:lnTo>
                <a:close/>
              </a:path>
            </a:pathLst>
          </a:custGeom>
          <a:solidFill>
            <a:srgbClr val="595959"/>
          </a:solidFill>
          <a:ln w="9525">
            <a:noFill/>
          </a:ln>
        </p:spPr>
        <p:txBody>
          <a:bodyPr/>
          <a:p>
            <a:endParaRPr lang="zh-CN" altLang="en-US" sz="1350"/>
          </a:p>
        </p:txBody>
      </p:sp>
      <p:sp>
        <p:nvSpPr>
          <p:cNvPr id="20499" name="Freeform 6"/>
          <p:cNvSpPr/>
          <p:nvPr/>
        </p:nvSpPr>
        <p:spPr>
          <a:xfrm>
            <a:off x="3625454" y="2116931"/>
            <a:ext cx="388144" cy="423863"/>
          </a:xfrm>
          <a:custGeom>
            <a:avLst/>
            <a:gdLst/>
            <a:ahLst/>
            <a:cxnLst>
              <a:cxn ang="0">
                <a:pos x="257756" y="0"/>
              </a:cxn>
              <a:cxn ang="0">
                <a:pos x="386633" y="71825"/>
              </a:cxn>
              <a:cxn ang="0">
                <a:pos x="517525" y="143650"/>
              </a:cxn>
              <a:cxn ang="0">
                <a:pos x="517525" y="283520"/>
              </a:cxn>
              <a:cxn ang="0">
                <a:pos x="517525" y="423390"/>
              </a:cxn>
              <a:cxn ang="0">
                <a:pos x="386633" y="493325"/>
              </a:cxn>
              <a:cxn ang="0">
                <a:pos x="257756" y="565150"/>
              </a:cxn>
              <a:cxn ang="0">
                <a:pos x="126864" y="493325"/>
              </a:cxn>
              <a:cxn ang="0">
                <a:pos x="0" y="423390"/>
              </a:cxn>
              <a:cxn ang="0">
                <a:pos x="0" y="283520"/>
              </a:cxn>
              <a:cxn ang="0">
                <a:pos x="0" y="143650"/>
              </a:cxn>
              <a:cxn ang="0">
                <a:pos x="126864" y="71825"/>
              </a:cxn>
              <a:cxn ang="0">
                <a:pos x="257756" y="0"/>
              </a:cxn>
              <a:cxn ang="0">
                <a:pos x="257756" y="0"/>
              </a:cxn>
            </a:cxnLst>
            <a:pathLst>
              <a:path w="257" h="299">
                <a:moveTo>
                  <a:pt x="128" y="0"/>
                </a:moveTo>
                <a:lnTo>
                  <a:pt x="192" y="38"/>
                </a:lnTo>
                <a:lnTo>
                  <a:pt x="257" y="76"/>
                </a:lnTo>
                <a:lnTo>
                  <a:pt x="257" y="150"/>
                </a:lnTo>
                <a:lnTo>
                  <a:pt x="257" y="224"/>
                </a:lnTo>
                <a:lnTo>
                  <a:pt x="192" y="261"/>
                </a:lnTo>
                <a:lnTo>
                  <a:pt x="128" y="299"/>
                </a:lnTo>
                <a:lnTo>
                  <a:pt x="63" y="261"/>
                </a:lnTo>
                <a:lnTo>
                  <a:pt x="0" y="224"/>
                </a:lnTo>
                <a:lnTo>
                  <a:pt x="0" y="150"/>
                </a:lnTo>
                <a:lnTo>
                  <a:pt x="0" y="76"/>
                </a:lnTo>
                <a:lnTo>
                  <a:pt x="63" y="38"/>
                </a:lnTo>
                <a:lnTo>
                  <a:pt x="128" y="0"/>
                </a:lnTo>
                <a:close/>
              </a:path>
            </a:pathLst>
          </a:custGeom>
          <a:solidFill>
            <a:srgbClr val="7F7F7F"/>
          </a:solidFill>
          <a:ln w="9525">
            <a:noFill/>
          </a:ln>
        </p:spPr>
        <p:txBody>
          <a:bodyPr/>
          <a:p>
            <a:endParaRPr lang="zh-CN" altLang="en-US" sz="1350"/>
          </a:p>
        </p:txBody>
      </p:sp>
      <p:sp>
        <p:nvSpPr>
          <p:cNvPr id="20500" name="Freeform 12"/>
          <p:cNvSpPr/>
          <p:nvPr/>
        </p:nvSpPr>
        <p:spPr>
          <a:xfrm>
            <a:off x="4994672" y="3031331"/>
            <a:ext cx="390525" cy="421481"/>
          </a:xfrm>
          <a:custGeom>
            <a:avLst/>
            <a:gdLst/>
            <a:ahLst/>
            <a:cxnLst>
              <a:cxn ang="0">
                <a:pos x="262368" y="0"/>
              </a:cxn>
              <a:cxn ang="0">
                <a:pos x="393552" y="68118"/>
              </a:cxn>
              <a:cxn ang="0">
                <a:pos x="520700" y="138129"/>
              </a:cxn>
              <a:cxn ang="0">
                <a:pos x="520700" y="278149"/>
              </a:cxn>
              <a:cxn ang="0">
                <a:pos x="520700" y="421954"/>
              </a:cxn>
              <a:cxn ang="0">
                <a:pos x="393552" y="490072"/>
              </a:cxn>
              <a:cxn ang="0">
                <a:pos x="262368" y="561975"/>
              </a:cxn>
              <a:cxn ang="0">
                <a:pos x="131184" y="490072"/>
              </a:cxn>
              <a:cxn ang="0">
                <a:pos x="0" y="421954"/>
              </a:cxn>
              <a:cxn ang="0">
                <a:pos x="0" y="278149"/>
              </a:cxn>
              <a:cxn ang="0">
                <a:pos x="0" y="138129"/>
              </a:cxn>
              <a:cxn ang="0">
                <a:pos x="131184" y="68118"/>
              </a:cxn>
              <a:cxn ang="0">
                <a:pos x="262368" y="0"/>
              </a:cxn>
              <a:cxn ang="0">
                <a:pos x="262368" y="0"/>
              </a:cxn>
            </a:cxnLst>
            <a:pathLst>
              <a:path w="258" h="297">
                <a:moveTo>
                  <a:pt x="130" y="0"/>
                </a:moveTo>
                <a:lnTo>
                  <a:pt x="195" y="36"/>
                </a:lnTo>
                <a:lnTo>
                  <a:pt x="258" y="73"/>
                </a:lnTo>
                <a:lnTo>
                  <a:pt x="258" y="147"/>
                </a:lnTo>
                <a:lnTo>
                  <a:pt x="258" y="223"/>
                </a:lnTo>
                <a:lnTo>
                  <a:pt x="195" y="259"/>
                </a:lnTo>
                <a:lnTo>
                  <a:pt x="130" y="297"/>
                </a:lnTo>
                <a:lnTo>
                  <a:pt x="65" y="259"/>
                </a:lnTo>
                <a:lnTo>
                  <a:pt x="0" y="223"/>
                </a:lnTo>
                <a:lnTo>
                  <a:pt x="0" y="147"/>
                </a:lnTo>
                <a:lnTo>
                  <a:pt x="0" y="73"/>
                </a:lnTo>
                <a:lnTo>
                  <a:pt x="65" y="36"/>
                </a:lnTo>
                <a:lnTo>
                  <a:pt x="130" y="0"/>
                </a:lnTo>
                <a:close/>
              </a:path>
            </a:pathLst>
          </a:custGeom>
          <a:solidFill>
            <a:srgbClr val="92D050"/>
          </a:solidFill>
          <a:ln w="9525">
            <a:noFill/>
          </a:ln>
        </p:spPr>
        <p:txBody>
          <a:bodyPr/>
          <a:p>
            <a:endParaRPr lang="zh-CN" altLang="en-US" sz="1350"/>
          </a:p>
        </p:txBody>
      </p:sp>
      <p:sp>
        <p:nvSpPr>
          <p:cNvPr id="20501" name="TextBox 8"/>
          <p:cNvSpPr txBox="1"/>
          <p:nvPr/>
        </p:nvSpPr>
        <p:spPr>
          <a:xfrm>
            <a:off x="1120259" y="4274344"/>
            <a:ext cx="1249680" cy="275590"/>
          </a:xfrm>
          <a:prstGeom prst="rect">
            <a:avLst/>
          </a:prstGeom>
          <a:noFill/>
          <a:ln w="9525">
            <a:noFill/>
          </a:ln>
        </p:spPr>
        <p:txBody>
          <a:bodyPr wrap="none" anchor="t">
            <a:spAutoFit/>
          </a:bodyPr>
          <a:p>
            <a:pPr algn="ctr"/>
            <a:r>
              <a:rPr lang="zh-CN" altLang="en-US" sz="1200" dirty="0">
                <a:solidFill>
                  <a:srgbClr val="92D050"/>
                </a:solidFill>
                <a:latin typeface="微软雅黑" panose="020B0503020204020204" pitchFamily="34" charset="-122"/>
                <a:ea typeface="微软雅黑" panose="020B0503020204020204" pitchFamily="34" charset="-122"/>
              </a:rPr>
              <a:t>边缘云放置技术</a:t>
            </a:r>
            <a:endParaRPr lang="zh-CN" altLang="en-US" sz="1200" dirty="0">
              <a:solidFill>
                <a:srgbClr val="92D050"/>
              </a:solidFill>
              <a:latin typeface="微软雅黑" panose="020B0503020204020204" pitchFamily="34" charset="-122"/>
              <a:ea typeface="微软雅黑" panose="020B0503020204020204" pitchFamily="34" charset="-122"/>
            </a:endParaRPr>
          </a:p>
        </p:txBody>
      </p:sp>
      <p:sp>
        <p:nvSpPr>
          <p:cNvPr id="20502" name="TextBox 9"/>
          <p:cNvSpPr txBox="1"/>
          <p:nvPr/>
        </p:nvSpPr>
        <p:spPr>
          <a:xfrm>
            <a:off x="6564789" y="2940050"/>
            <a:ext cx="1097280" cy="275590"/>
          </a:xfrm>
          <a:prstGeom prst="rect">
            <a:avLst/>
          </a:prstGeom>
          <a:noFill/>
          <a:ln w="9525">
            <a:noFill/>
          </a:ln>
        </p:spPr>
        <p:txBody>
          <a:bodyPr wrap="none" anchor="t">
            <a:spAutoFit/>
          </a:bodyPr>
          <a:p>
            <a:pPr algn="ctr"/>
            <a:r>
              <a:rPr lang="zh-CN" altLang="en-US" sz="1200" dirty="0">
                <a:latin typeface="微软雅黑" panose="020B0503020204020204" pitchFamily="34" charset="-122"/>
                <a:ea typeface="微软雅黑" panose="020B0503020204020204" pitchFamily="34" charset="-122"/>
              </a:rPr>
              <a:t>服务迁移技术</a:t>
            </a:r>
            <a:endParaRPr lang="zh-CN" altLang="en-US" sz="1200" dirty="0">
              <a:latin typeface="微软雅黑" panose="020B0503020204020204" pitchFamily="34" charset="-122"/>
              <a:ea typeface="微软雅黑" panose="020B0503020204020204" pitchFamily="34" charset="-122"/>
            </a:endParaRPr>
          </a:p>
        </p:txBody>
      </p:sp>
      <p:sp>
        <p:nvSpPr>
          <p:cNvPr id="20503" name="TextBox 10"/>
          <p:cNvSpPr txBox="1"/>
          <p:nvPr/>
        </p:nvSpPr>
        <p:spPr>
          <a:xfrm>
            <a:off x="6424772" y="4390311"/>
            <a:ext cx="1097280" cy="275590"/>
          </a:xfrm>
          <a:prstGeom prst="rect">
            <a:avLst/>
          </a:prstGeom>
          <a:noFill/>
          <a:ln w="9525">
            <a:noFill/>
          </a:ln>
        </p:spPr>
        <p:txBody>
          <a:bodyPr wrap="none" anchor="t">
            <a:spAutoFit/>
          </a:bodyPr>
          <a:p>
            <a:pPr algn="ctr"/>
            <a:r>
              <a:rPr lang="zh-CN" altLang="en-US" sz="1200" dirty="0">
                <a:solidFill>
                  <a:srgbClr val="7E7E7D"/>
                </a:solidFill>
                <a:latin typeface="微软雅黑" panose="020B0503020204020204" pitchFamily="34" charset="-122"/>
                <a:ea typeface="微软雅黑" panose="020B0503020204020204" pitchFamily="34" charset="-122"/>
              </a:rPr>
              <a:t>群智协同技术</a:t>
            </a:r>
            <a:endParaRPr lang="zh-CN" altLang="en-US" sz="1200" dirty="0">
              <a:solidFill>
                <a:srgbClr val="7E7E7D"/>
              </a:solidFill>
              <a:latin typeface="微软雅黑" panose="020B0503020204020204" pitchFamily="34" charset="-122"/>
              <a:ea typeface="微软雅黑" panose="020B0503020204020204" pitchFamily="34" charset="-122"/>
            </a:endParaRPr>
          </a:p>
        </p:txBody>
      </p:sp>
      <p:sp>
        <p:nvSpPr>
          <p:cNvPr id="20504" name="TextBox 11"/>
          <p:cNvSpPr txBox="1"/>
          <p:nvPr/>
        </p:nvSpPr>
        <p:spPr>
          <a:xfrm>
            <a:off x="1016318" y="2791540"/>
            <a:ext cx="1097280" cy="275590"/>
          </a:xfrm>
          <a:prstGeom prst="rect">
            <a:avLst/>
          </a:prstGeom>
          <a:noFill/>
          <a:ln w="9525">
            <a:noFill/>
          </a:ln>
        </p:spPr>
        <p:txBody>
          <a:bodyPr wrap="none" anchor="t">
            <a:spAutoFit/>
          </a:bodyPr>
          <a:p>
            <a:pPr algn="ctr"/>
            <a:r>
              <a:rPr lang="zh-CN" altLang="en-US" sz="1200" dirty="0">
                <a:latin typeface="微软雅黑" panose="020B0503020204020204" pitchFamily="34" charset="-122"/>
                <a:ea typeface="微软雅黑" panose="020B0503020204020204" pitchFamily="34" charset="-122"/>
              </a:rPr>
              <a:t>计算卸载技术</a:t>
            </a:r>
            <a:endParaRPr lang="zh-CN" altLang="en-US" sz="1200" dirty="0">
              <a:latin typeface="微软雅黑" panose="020B0503020204020204" pitchFamily="34" charset="-122"/>
              <a:ea typeface="微软雅黑" panose="020B0503020204020204" pitchFamily="34" charset="-122"/>
            </a:endParaRPr>
          </a:p>
        </p:txBody>
      </p:sp>
      <p:sp>
        <p:nvSpPr>
          <p:cNvPr id="20505" name="TextBox 12"/>
          <p:cNvSpPr txBox="1"/>
          <p:nvPr/>
        </p:nvSpPr>
        <p:spPr>
          <a:xfrm>
            <a:off x="4798457" y="2475310"/>
            <a:ext cx="792480" cy="275590"/>
          </a:xfrm>
          <a:prstGeom prst="rect">
            <a:avLst/>
          </a:prstGeom>
          <a:noFill/>
          <a:ln w="9525">
            <a:noFill/>
          </a:ln>
        </p:spPr>
        <p:txBody>
          <a:bodyPr wrap="none" anchor="t">
            <a:spAutoFit/>
          </a:bodyPr>
          <a:p>
            <a:pPr algn="ctr"/>
            <a:r>
              <a:rPr lang="zh-CN" altLang="en-US" sz="1200" dirty="0">
                <a:latin typeface="微软雅黑" panose="020B0503020204020204" pitchFamily="34" charset="-122"/>
                <a:ea typeface="微软雅黑" panose="020B0503020204020204" pitchFamily="34" charset="-122"/>
              </a:rPr>
              <a:t>边缘智能</a:t>
            </a:r>
            <a:endParaRPr lang="zh-CN" altLang="en-US" sz="1200" dirty="0">
              <a:latin typeface="微软雅黑" panose="020B0503020204020204" pitchFamily="34" charset="-122"/>
              <a:ea typeface="微软雅黑" panose="020B0503020204020204" pitchFamily="34" charset="-122"/>
            </a:endParaRPr>
          </a:p>
        </p:txBody>
      </p:sp>
      <p:sp>
        <p:nvSpPr>
          <p:cNvPr id="20506" name="任意多边形 2"/>
          <p:cNvSpPr/>
          <p:nvPr/>
        </p:nvSpPr>
        <p:spPr>
          <a:xfrm>
            <a:off x="6079331" y="3056335"/>
            <a:ext cx="345281" cy="0"/>
          </a:xfrm>
          <a:custGeom>
            <a:avLst/>
            <a:gdLst/>
            <a:ahLst/>
            <a:cxnLst>
              <a:cxn ang="0">
                <a:pos x="0" y="0"/>
              </a:cxn>
              <a:cxn ang="0">
                <a:pos x="460375" y="0"/>
              </a:cxn>
            </a:cxnLst>
            <a:pathLst>
              <a:path w="361950" h="1">
                <a:moveTo>
                  <a:pt x="0" y="0"/>
                </a:moveTo>
                <a:lnTo>
                  <a:pt x="361950" y="0"/>
                </a:lnTo>
              </a:path>
            </a:pathLst>
          </a:custGeom>
          <a:noFill/>
          <a:ln w="19050" cap="flat" cmpd="sng">
            <a:solidFill>
              <a:srgbClr val="373737"/>
            </a:solidFill>
            <a:prstDash val="sysDash"/>
            <a:round/>
            <a:headEnd type="none" w="med" len="med"/>
            <a:tailEnd type="none" w="med" len="med"/>
          </a:ln>
        </p:spPr>
        <p:txBody>
          <a:bodyPr/>
          <a:p>
            <a:endParaRPr lang="zh-CN" altLang="en-US" sz="1350"/>
          </a:p>
        </p:txBody>
      </p:sp>
      <p:sp>
        <p:nvSpPr>
          <p:cNvPr id="20507" name="任意多边形 30"/>
          <p:cNvSpPr/>
          <p:nvPr/>
        </p:nvSpPr>
        <p:spPr>
          <a:xfrm>
            <a:off x="5843588" y="4529138"/>
            <a:ext cx="345281" cy="0"/>
          </a:xfrm>
          <a:custGeom>
            <a:avLst/>
            <a:gdLst/>
            <a:ahLst/>
            <a:cxnLst>
              <a:cxn ang="0">
                <a:pos x="0" y="0"/>
              </a:cxn>
              <a:cxn ang="0">
                <a:pos x="460375" y="0"/>
              </a:cxn>
            </a:cxnLst>
            <a:pathLst>
              <a:path w="361950" h="1">
                <a:moveTo>
                  <a:pt x="0" y="0"/>
                </a:moveTo>
                <a:lnTo>
                  <a:pt x="361950" y="0"/>
                </a:lnTo>
              </a:path>
            </a:pathLst>
          </a:custGeom>
          <a:noFill/>
          <a:ln w="19050" cap="flat" cmpd="sng">
            <a:solidFill>
              <a:srgbClr val="7F7F7F"/>
            </a:solidFill>
            <a:prstDash val="sysDash"/>
            <a:round/>
            <a:headEnd type="none" w="med" len="med"/>
            <a:tailEnd type="none" w="med" len="med"/>
          </a:ln>
        </p:spPr>
        <p:txBody>
          <a:bodyPr/>
          <a:p>
            <a:endParaRPr lang="zh-CN" altLang="en-US" sz="1350"/>
          </a:p>
        </p:txBody>
      </p:sp>
      <p:sp>
        <p:nvSpPr>
          <p:cNvPr id="20508" name="任意多边形 31"/>
          <p:cNvSpPr/>
          <p:nvPr/>
        </p:nvSpPr>
        <p:spPr>
          <a:xfrm flipV="1">
            <a:off x="2389585" y="4371975"/>
            <a:ext cx="454819" cy="41672"/>
          </a:xfrm>
          <a:custGeom>
            <a:avLst/>
            <a:gdLst/>
            <a:ahLst/>
            <a:cxnLst>
              <a:cxn ang="0">
                <a:pos x="0" y="0"/>
              </a:cxn>
              <a:cxn ang="0">
                <a:pos x="606425" y="0"/>
              </a:cxn>
            </a:cxnLst>
            <a:pathLst>
              <a:path w="361950" h="54478">
                <a:moveTo>
                  <a:pt x="0" y="0"/>
                </a:moveTo>
                <a:lnTo>
                  <a:pt x="361950" y="0"/>
                </a:lnTo>
              </a:path>
            </a:pathLst>
          </a:custGeom>
          <a:noFill/>
          <a:ln w="6350" cap="flat" cmpd="sng">
            <a:solidFill>
              <a:srgbClr val="7F7F7F"/>
            </a:solidFill>
            <a:prstDash val="solid"/>
            <a:round/>
            <a:headEnd type="none" w="med" len="med"/>
            <a:tailEnd type="none" w="med" len="med"/>
          </a:ln>
        </p:spPr>
        <p:txBody>
          <a:bodyPr/>
          <a:p>
            <a:endParaRPr lang="zh-CN" altLang="en-US" sz="1350"/>
          </a:p>
        </p:txBody>
      </p:sp>
      <p:sp>
        <p:nvSpPr>
          <p:cNvPr id="20509" name="任意多边形 32"/>
          <p:cNvSpPr/>
          <p:nvPr/>
        </p:nvSpPr>
        <p:spPr>
          <a:xfrm>
            <a:off x="2214563" y="2927747"/>
            <a:ext cx="1385888" cy="66675"/>
          </a:xfrm>
          <a:custGeom>
            <a:avLst/>
            <a:gdLst/>
            <a:ahLst/>
            <a:cxnLst>
              <a:cxn ang="0">
                <a:pos x="0" y="0"/>
              </a:cxn>
              <a:cxn ang="0">
                <a:pos x="1847850" y="0"/>
              </a:cxn>
            </a:cxnLst>
            <a:pathLst>
              <a:path w="361950" h="89192">
                <a:moveTo>
                  <a:pt x="0" y="0"/>
                </a:moveTo>
                <a:lnTo>
                  <a:pt x="361950" y="0"/>
                </a:lnTo>
              </a:path>
            </a:pathLst>
          </a:custGeom>
          <a:noFill/>
          <a:ln w="19050" cap="flat" cmpd="sng">
            <a:solidFill>
              <a:srgbClr val="373737"/>
            </a:solidFill>
            <a:prstDash val="sysDash"/>
            <a:round/>
            <a:headEnd type="none" w="med" len="med"/>
            <a:tailEnd type="none" w="med" len="med"/>
          </a:ln>
        </p:spPr>
        <p:txBody>
          <a:bodyPr/>
          <a:p>
            <a:endParaRPr lang="zh-CN" altLang="en-US" sz="1350"/>
          </a:p>
        </p:txBody>
      </p:sp>
      <p:sp>
        <p:nvSpPr>
          <p:cNvPr id="2" name="文本框 1"/>
          <p:cNvSpPr txBox="1"/>
          <p:nvPr/>
        </p:nvSpPr>
        <p:spPr>
          <a:xfrm>
            <a:off x="457200" y="5984875"/>
            <a:ext cx="8825230" cy="368300"/>
          </a:xfrm>
          <a:prstGeom prst="rect">
            <a:avLst/>
          </a:prstGeom>
          <a:noFill/>
        </p:spPr>
        <p:txBody>
          <a:bodyPr wrap="square" rtlCol="0">
            <a:spAutoFit/>
          </a:bodyPr>
          <a:p>
            <a:r>
              <a:rPr lang="zh-CN" altLang="en-US"/>
              <a:t>关键使能技术：云与虚拟化、大容量服务器、网络技术、移动设备、弹性软件开发</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3400" y="1381760"/>
            <a:ext cx="8077200" cy="368300"/>
          </a:xfrm>
          <a:prstGeom prst="rect">
            <a:avLst/>
          </a:prstGeom>
          <a:noFill/>
        </p:spPr>
        <p:txBody>
          <a:bodyPr wrap="square" rtlCol="0" anchor="t">
            <a:spAutoFit/>
          </a:bodyPr>
          <a:p>
            <a:r>
              <a:rPr lang="zh-CN" altLang="en-US"/>
              <a:t>有关边缘计算的国际会议</a:t>
            </a:r>
            <a:r>
              <a:rPr lang="en-US" altLang="zh-CN"/>
              <a:t>call for paper</a:t>
            </a:r>
            <a:r>
              <a:rPr lang="zh-CN" altLang="en-US"/>
              <a:t>的</a:t>
            </a:r>
            <a:r>
              <a:rPr lang="en-US" altLang="zh-CN"/>
              <a:t>topics</a:t>
            </a:r>
            <a:endParaRPr lang="zh-CN" altLang="en-US"/>
          </a:p>
        </p:txBody>
      </p:sp>
      <p:sp>
        <p:nvSpPr>
          <p:cNvPr id="2" name="文本框 1"/>
          <p:cNvSpPr txBox="1"/>
          <p:nvPr/>
        </p:nvSpPr>
        <p:spPr>
          <a:xfrm>
            <a:off x="511810" y="1945005"/>
            <a:ext cx="8063865" cy="4523105"/>
          </a:xfrm>
          <a:prstGeom prst="rect">
            <a:avLst/>
          </a:prstGeom>
          <a:noFill/>
        </p:spPr>
        <p:txBody>
          <a:bodyPr wrap="square" rtlCol="0">
            <a:spAutoFit/>
          </a:bodyPr>
          <a:p>
            <a:r>
              <a:rPr lang="zh-CN" altLang="en-US"/>
              <a:t>云计算相关</a:t>
            </a:r>
            <a:endParaRPr lang="zh-CN" altLang="en-US"/>
          </a:p>
          <a:p>
            <a:r>
              <a:rPr lang="zh-CN" altLang="en-US"/>
              <a:t>包括云与边缘云的交互，通信模式；</a:t>
            </a:r>
            <a:endParaRPr lang="zh-CN" altLang="en-US"/>
          </a:p>
          <a:p>
            <a:endParaRPr lang="zh-CN" altLang="en-US"/>
          </a:p>
          <a:p>
            <a:r>
              <a:rPr lang="zh-CN" altLang="en-US"/>
              <a:t>架构</a:t>
            </a:r>
            <a:endParaRPr lang="zh-CN" altLang="en-US"/>
          </a:p>
          <a:p>
            <a:r>
              <a:rPr lang="zh-CN" altLang="en-US"/>
              <a:t>包括边缘计算的蜂窝网络架构，硬件架构，软件架构，数据中心架构</a:t>
            </a:r>
            <a:endParaRPr lang="zh-CN" altLang="en-US"/>
          </a:p>
          <a:p>
            <a:endParaRPr lang="zh-CN" altLang="en-US"/>
          </a:p>
          <a:p>
            <a:r>
              <a:rPr lang="zh-CN" altLang="en-US"/>
              <a:t>安全</a:t>
            </a:r>
            <a:endParaRPr lang="zh-CN" altLang="en-US"/>
          </a:p>
          <a:p>
            <a:r>
              <a:rPr lang="zh-CN" altLang="en-US"/>
              <a:t>包括防篡改架构，边缘计算的安全和隐私，新的密码学方法；</a:t>
            </a:r>
            <a:endParaRPr lang="zh-CN" altLang="en-US"/>
          </a:p>
          <a:p>
            <a:endParaRPr lang="zh-CN" altLang="en-US"/>
          </a:p>
          <a:p>
            <a:r>
              <a:rPr lang="zh-CN" altLang="en-US"/>
              <a:t>服务</a:t>
            </a:r>
            <a:endParaRPr lang="zh-CN" altLang="en-US"/>
          </a:p>
          <a:p>
            <a:r>
              <a:rPr lang="zh-CN" altLang="en-US"/>
              <a:t>包括边缘计算的可靠性，服务可达性，服务质量，服务迁移，认证，流量计算，收费，负载均衡，关键</a:t>
            </a:r>
            <a:r>
              <a:rPr lang="en-US" altLang="zh-CN"/>
              <a:t>/</a:t>
            </a:r>
            <a:r>
              <a:rPr lang="zh-CN" altLang="en-US"/>
              <a:t>实时计算服务；</a:t>
            </a:r>
            <a:endParaRPr lang="zh-CN" altLang="en-US"/>
          </a:p>
          <a:p>
            <a:endParaRPr lang="zh-CN" altLang="en-US"/>
          </a:p>
          <a:p>
            <a:r>
              <a:rPr lang="zh-CN" altLang="en-US"/>
              <a:t>边缘计算的容器化，虚拟化，</a:t>
            </a:r>
            <a:r>
              <a:rPr lang="en-US" altLang="zh-CN"/>
              <a:t>SDN</a:t>
            </a:r>
            <a:r>
              <a:rPr lang="zh-CN" altLang="en-US"/>
              <a:t>，调度，存储，编程模型等</a:t>
            </a:r>
            <a:endParaRPr lang="zh-CN" altLang="en-US"/>
          </a:p>
          <a:p>
            <a:endParaRPr lang="zh-CN" altLang="en-US"/>
          </a:p>
          <a:p>
            <a:r>
              <a:rPr lang="zh-CN" altLang="en-US"/>
              <a:t>边缘计算的各类应用研究等。</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51230" y="1804035"/>
            <a:ext cx="7548245" cy="4246245"/>
          </a:xfrm>
          <a:prstGeom prst="rect">
            <a:avLst/>
          </a:prstGeom>
          <a:noFill/>
        </p:spPr>
        <p:txBody>
          <a:bodyPr wrap="square" rtlCol="0" anchor="t">
            <a:spAutoFit/>
          </a:bodyPr>
          <a:p>
            <a:r>
              <a:rPr lang="zh-CN" altLang="en-US"/>
              <a:t>边缘云放置技术：边缘云服务器应该放在哪些位置并没有明确的定义</a:t>
            </a:r>
            <a:endParaRPr lang="zh-CN" altLang="en-US"/>
          </a:p>
          <a:p>
            <a:r>
              <a:rPr lang="zh-CN" altLang="en-US"/>
              <a:t>在用户资源需求和约束限制的前提下，达到提高资源利用率，减少网络时延等目的。</a:t>
            </a:r>
            <a:endParaRPr lang="zh-CN" altLang="en-US"/>
          </a:p>
          <a:p>
            <a:r>
              <a:rPr lang="zh-CN" altLang="en-US"/>
              <a:t>挑战：</a:t>
            </a:r>
            <a:endParaRPr lang="zh-CN" altLang="en-US"/>
          </a:p>
          <a:p>
            <a:r>
              <a:rPr lang="zh-CN" altLang="en-US"/>
              <a:t>放置位置对移动用户的访问时延产生重要影响；</a:t>
            </a:r>
            <a:endParaRPr lang="zh-CN" altLang="en-US"/>
          </a:p>
          <a:p>
            <a:r>
              <a:rPr lang="zh-CN" altLang="en-US"/>
              <a:t>放置位置对边缘云的资源利用率产生重大影响；</a:t>
            </a:r>
            <a:endParaRPr lang="zh-CN" altLang="en-US"/>
          </a:p>
          <a:p>
            <a:endParaRPr lang="zh-CN" altLang="en-US"/>
          </a:p>
          <a:p>
            <a:r>
              <a:rPr lang="zh-CN" altLang="en-US"/>
              <a:t>研究进展</a:t>
            </a:r>
            <a:endParaRPr lang="en-US" altLang="zh-CN"/>
          </a:p>
          <a:p>
            <a:r>
              <a:rPr lang="en-US" altLang="zh-CN"/>
              <a:t>[4]</a:t>
            </a:r>
            <a:r>
              <a:rPr lang="zh-CN" altLang="en-US"/>
              <a:t>将移动用户请求分配给边缘云，以最小化移动用户和为用户提供服务的边缘云之间的平均访问时延。策略：问题规模小的时候，使用整数规划方法；问题规模大时，采用贪婪算法；</a:t>
            </a:r>
            <a:endParaRPr lang="zh-CN" altLang="en-US"/>
          </a:p>
          <a:p>
            <a:r>
              <a:rPr lang="en-US" altLang="zh-CN"/>
              <a:t>[5]</a:t>
            </a:r>
            <a:r>
              <a:rPr lang="zh-CN" altLang="en-US"/>
              <a:t>用排队论设计一个新的多用户多边缘云系统模型，减少时延和平均排队时间；</a:t>
            </a:r>
            <a:endParaRPr lang="zh-CN" altLang="en-US"/>
          </a:p>
          <a:p>
            <a:r>
              <a:rPr lang="en-US" altLang="zh-CN"/>
              <a:t>[6]</a:t>
            </a:r>
            <a:r>
              <a:rPr lang="zh-CN" altLang="en-US"/>
              <a:t>基于</a:t>
            </a:r>
            <a:r>
              <a:rPr lang="en-US" altLang="zh-CN"/>
              <a:t>GPS</a:t>
            </a:r>
            <a:r>
              <a:rPr lang="zh-CN" altLang="en-US"/>
              <a:t>大数据分析的自适应的边缘云放置问题，</a:t>
            </a:r>
            <a:r>
              <a:rPr lang="en-US" altLang="zh-CN"/>
              <a:t>K</a:t>
            </a:r>
            <a:r>
              <a:rPr lang="zh-CN" altLang="en-US"/>
              <a:t>均值聚类识别中心位置等</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51230" y="1804035"/>
            <a:ext cx="7548245" cy="2030095"/>
          </a:xfrm>
          <a:prstGeom prst="rect">
            <a:avLst/>
          </a:prstGeom>
          <a:noFill/>
        </p:spPr>
        <p:txBody>
          <a:bodyPr wrap="square" rtlCol="0" anchor="t">
            <a:spAutoFit/>
          </a:bodyPr>
          <a:p>
            <a:r>
              <a:rPr lang="zh-CN" altLang="en-US"/>
              <a:t>计算卸载技术：为解决移动终端设备能耗问题，在云计算时代就已经有大量的研究人员进行这个方面的研究，</a:t>
            </a:r>
            <a:r>
              <a:rPr lang="en-US" altLang="zh-CN">
                <a:sym typeface="+mn-ea"/>
              </a:rPr>
              <a:t> </a:t>
            </a:r>
            <a:r>
              <a:rPr lang="zh-CN" altLang="en-US">
                <a:sym typeface="+mn-ea"/>
              </a:rPr>
              <a:t>如</a:t>
            </a:r>
            <a:r>
              <a:rPr lang="en-US" altLang="zh-CN">
                <a:sym typeface="+mn-ea"/>
              </a:rPr>
              <a:t>MAUI</a:t>
            </a:r>
            <a:r>
              <a:rPr lang="zh-CN" altLang="en-US">
                <a:sym typeface="+mn-ea"/>
              </a:rPr>
              <a:t>和</a:t>
            </a:r>
            <a:r>
              <a:rPr lang="en-US" altLang="zh-CN">
                <a:sym typeface="+mn-ea"/>
              </a:rPr>
              <a:t> CloneCloud</a:t>
            </a:r>
            <a:r>
              <a:rPr lang="zh-CN" altLang="en-US">
                <a:sym typeface="+mn-ea"/>
              </a:rPr>
              <a:t>。</a:t>
            </a:r>
            <a:endParaRPr lang="zh-CN" altLang="en-US">
              <a:sym typeface="+mn-ea"/>
            </a:endParaRPr>
          </a:p>
          <a:p>
            <a:endParaRPr lang="zh-CN" altLang="en-US"/>
          </a:p>
          <a:p>
            <a:r>
              <a:rPr lang="zh-CN" altLang="en-US"/>
              <a:t>主要研究卸载模型</a:t>
            </a:r>
            <a:endParaRPr lang="zh-CN" altLang="en-US"/>
          </a:p>
          <a:p>
            <a:r>
              <a:rPr lang="en-US" altLang="zh-CN"/>
              <a:t>1.</a:t>
            </a:r>
            <a:r>
              <a:rPr lang="zh-CN" altLang="en-US"/>
              <a:t>研究协作的方式执行任务卸载；</a:t>
            </a:r>
            <a:endParaRPr lang="zh-CN" altLang="en-US"/>
          </a:p>
          <a:p>
            <a:r>
              <a:rPr lang="en-US" altLang="zh-CN"/>
              <a:t>2.</a:t>
            </a:r>
            <a:r>
              <a:rPr lang="zh-CN" altLang="en-US"/>
              <a:t>对代码进行自动划分；</a:t>
            </a:r>
            <a:endParaRPr lang="zh-CN" altLang="en-US"/>
          </a:p>
          <a:p>
            <a:r>
              <a:rPr lang="en-US" altLang="zh-CN"/>
              <a:t>3.</a:t>
            </a:r>
            <a:r>
              <a:rPr lang="zh-CN" altLang="en-US"/>
              <a:t>划分所带来的各类安全性问题；</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51230" y="1804035"/>
            <a:ext cx="7548245" cy="3692525"/>
          </a:xfrm>
          <a:prstGeom prst="rect">
            <a:avLst/>
          </a:prstGeom>
          <a:noFill/>
        </p:spPr>
        <p:txBody>
          <a:bodyPr wrap="square" rtlCol="0" anchor="t">
            <a:spAutoFit/>
          </a:bodyPr>
          <a:p>
            <a:r>
              <a:rPr lang="zh-CN" altLang="en-US"/>
              <a:t>服务迁移技术：单个边缘云覆盖范围有限，终端用户频繁移动，导致边缘云服务质量的急剧下降或终端。</a:t>
            </a:r>
            <a:endParaRPr lang="zh-CN" altLang="en-US"/>
          </a:p>
          <a:p>
            <a:r>
              <a:rPr lang="zh-CN" altLang="en-US"/>
              <a:t>服务的无缝迁移，服务迁移时间开销最小化。如何把程序，数据和执行状态从一个边缘云迁移到另外一个边缘云，与虚拟机有很大的关系。</a:t>
            </a:r>
            <a:endParaRPr lang="zh-CN" altLang="en-US"/>
          </a:p>
          <a:p>
            <a:r>
              <a:rPr lang="zh-CN" altLang="en-US"/>
              <a:t>解决方案研究有</a:t>
            </a:r>
            <a:endParaRPr lang="zh-CN" altLang="en-US"/>
          </a:p>
          <a:p>
            <a:r>
              <a:rPr lang="en-US" altLang="zh-CN"/>
              <a:t>[7].</a:t>
            </a:r>
            <a:r>
              <a:rPr lang="zh-CN" altLang="en-US"/>
              <a:t>基于决策过程的服务迁移，</a:t>
            </a:r>
            <a:r>
              <a:rPr lang="en-US" altLang="zh-CN"/>
              <a:t>Follow Me</a:t>
            </a:r>
            <a:r>
              <a:rPr lang="zh-CN" altLang="en-US"/>
              <a:t>云，解决成本和服务质量的矛盾，最大化期望收益；</a:t>
            </a:r>
            <a:endParaRPr lang="zh-CN" altLang="en-US"/>
          </a:p>
          <a:p>
            <a:r>
              <a:rPr lang="en-US" altLang="zh-CN"/>
              <a:t>[8].</a:t>
            </a:r>
            <a:r>
              <a:rPr lang="zh-CN" altLang="en-US"/>
              <a:t>基于虚拟机切换的服务迁移，用户移动导致网络性能的显著退化；</a:t>
            </a:r>
            <a:endParaRPr lang="zh-CN" altLang="en-US"/>
          </a:p>
          <a:p>
            <a:r>
              <a:rPr lang="en-US" altLang="zh-CN"/>
              <a:t>[9] </a:t>
            </a:r>
            <a:r>
              <a:rPr lang="zh-CN" altLang="en-US"/>
              <a:t>利用分散的计算资源，采用分层思想构建服务迁移框架，以最小化服务迁移的总时间。</a:t>
            </a:r>
            <a:endParaRPr lang="zh-CN" altLang="en-US"/>
          </a:p>
          <a:p>
            <a:r>
              <a:rPr lang="en-US" altLang="zh-CN"/>
              <a:t>[10]</a:t>
            </a:r>
            <a:r>
              <a:rPr lang="zh-CN" altLang="en-US"/>
              <a:t>预测机制提供最可能的未来成本序列及实际成本和预测成本的偏差上限，提出最优时间窗的概念。</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51230" y="1804035"/>
            <a:ext cx="7548245" cy="1476375"/>
          </a:xfrm>
          <a:prstGeom prst="rect">
            <a:avLst/>
          </a:prstGeom>
          <a:noFill/>
        </p:spPr>
        <p:txBody>
          <a:bodyPr wrap="square" rtlCol="0" anchor="t">
            <a:spAutoFit/>
          </a:bodyPr>
          <a:p>
            <a:r>
              <a:rPr lang="zh-CN" altLang="en-US"/>
              <a:t>群智协同技术</a:t>
            </a:r>
            <a:endParaRPr lang="zh-CN" altLang="en-US"/>
          </a:p>
          <a:p>
            <a:r>
              <a:rPr lang="zh-CN" altLang="en-US"/>
              <a:t>当边缘云的工作负载过高时候，通过大量用户的相互协助来完成单个用户或者单个边缘云无法完成的任务。</a:t>
            </a:r>
            <a:endParaRPr lang="zh-CN" altLang="en-US"/>
          </a:p>
          <a:p>
            <a:endParaRPr lang="zh-CN" altLang="en-US"/>
          </a:p>
          <a:p>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120" y="1534795"/>
            <a:ext cx="7878445" cy="3415030"/>
          </a:xfrm>
          <a:prstGeom prst="rect">
            <a:avLst/>
          </a:prstGeom>
          <a:noFill/>
        </p:spPr>
        <p:txBody>
          <a:bodyPr wrap="square" rtlCol="0" anchor="t">
            <a:spAutoFit/>
          </a:bodyPr>
          <a:p>
            <a:r>
              <a:rPr lang="zh-CN" altLang="en-US"/>
              <a:t>深度学习</a:t>
            </a:r>
            <a:r>
              <a:rPr lang="en-US" altLang="zh-CN"/>
              <a:t>+</a:t>
            </a:r>
            <a:r>
              <a:rPr lang="zh-CN" altLang="en-US"/>
              <a:t>边缘计算，或者在移动设备</a:t>
            </a:r>
            <a:r>
              <a:rPr lang="en-US" altLang="zh-CN"/>
              <a:t>/</a:t>
            </a:r>
            <a:r>
              <a:rPr lang="zh-CN" altLang="en-US"/>
              <a:t>边缘设备</a:t>
            </a:r>
            <a:r>
              <a:rPr lang="en-US" altLang="zh-CN"/>
              <a:t>/</a:t>
            </a:r>
            <a:r>
              <a:rPr lang="zh-CN" altLang="en-US"/>
              <a:t>嵌入式设备上的深度学习</a:t>
            </a:r>
            <a:endParaRPr lang="zh-CN" altLang="en-US"/>
          </a:p>
          <a:p>
            <a:r>
              <a:rPr lang="en-US" altLang="zh-CN"/>
              <a:t>[14][15][16]</a:t>
            </a:r>
            <a:r>
              <a:rPr lang="zh-CN" altLang="en-US"/>
              <a:t>机器视觉已经取得了非常好的性能。但是在移动场景下的还有很多精度问题。自适应的移动目标识别框架，应该应用于移动场景。</a:t>
            </a:r>
            <a:endParaRPr lang="zh-CN" altLang="en-US"/>
          </a:p>
          <a:p>
            <a:endParaRPr lang="zh-CN" altLang="en-US"/>
          </a:p>
          <a:p>
            <a:r>
              <a:rPr lang="zh-CN" altLang="en-US">
                <a:solidFill>
                  <a:srgbClr val="FF0000"/>
                </a:solidFill>
              </a:rPr>
              <a:t>《Hello Edge Keyword Spotting on Microcontrollers》</a:t>
            </a:r>
            <a:endParaRPr lang="zh-CN" altLang="en-US">
              <a:solidFill>
                <a:srgbClr val="FF0000"/>
              </a:solidFill>
            </a:endParaRPr>
          </a:p>
          <a:p>
            <a:r>
              <a:rPr lang="zh-CN" altLang="en-US">
                <a:solidFill>
                  <a:srgbClr val="FF0000"/>
                </a:solidFill>
              </a:rPr>
              <a:t>该论文是斯坦福大学和</a:t>
            </a:r>
            <a:r>
              <a:rPr lang="en-US" altLang="zh-CN">
                <a:solidFill>
                  <a:srgbClr val="FF0000"/>
                </a:solidFill>
              </a:rPr>
              <a:t>ARM</a:t>
            </a:r>
            <a:r>
              <a:rPr lang="zh-CN" altLang="en-US">
                <a:solidFill>
                  <a:srgbClr val="FF0000"/>
                </a:solidFill>
              </a:rPr>
              <a:t>公司在</a:t>
            </a:r>
            <a:r>
              <a:rPr lang="en-US" altLang="zh-CN">
                <a:solidFill>
                  <a:srgbClr val="FF0000"/>
                </a:solidFill>
              </a:rPr>
              <a:t>2018</a:t>
            </a:r>
            <a:r>
              <a:rPr lang="zh-CN" altLang="en-US">
                <a:solidFill>
                  <a:srgbClr val="FF0000"/>
                </a:solidFill>
              </a:rPr>
              <a:t>年</a:t>
            </a:r>
            <a:r>
              <a:rPr lang="en-US" altLang="zh-CN">
                <a:solidFill>
                  <a:srgbClr val="FF0000"/>
                </a:solidFill>
              </a:rPr>
              <a:t>2</a:t>
            </a:r>
            <a:r>
              <a:rPr lang="zh-CN" altLang="en-US">
                <a:solidFill>
                  <a:srgbClr val="FF0000"/>
                </a:solidFill>
              </a:rPr>
              <a:t>月发表的</a:t>
            </a:r>
            <a:r>
              <a:rPr lang="en-US" altLang="zh-CN">
                <a:solidFill>
                  <a:srgbClr val="FF0000"/>
                </a:solidFill>
              </a:rPr>
              <a:t>arxiv</a:t>
            </a:r>
            <a:r>
              <a:rPr lang="zh-CN" altLang="en-US">
                <a:solidFill>
                  <a:srgbClr val="FF0000"/>
                </a:solidFill>
              </a:rPr>
              <a:t>的论文</a:t>
            </a:r>
            <a:endParaRPr lang="zh-CN" altLang="en-US">
              <a:solidFill>
                <a:srgbClr val="FF0000"/>
              </a:solidFill>
            </a:endParaRPr>
          </a:p>
          <a:p>
            <a:endParaRPr lang="zh-CN" altLang="en-US">
              <a:solidFill>
                <a:srgbClr val="FF0000"/>
              </a:solidFill>
            </a:endParaRPr>
          </a:p>
          <a:p>
            <a:r>
              <a:rPr lang="en-US" altLang="zh-CN">
                <a:solidFill>
                  <a:srgbClr val="FF0000"/>
                </a:solidFill>
              </a:rPr>
              <a:t>2018 Rethinking machine Learning Development and deployment for Edge Devices</a:t>
            </a:r>
            <a:endParaRPr lang="en-US" altLang="zh-CN">
              <a:solidFill>
                <a:srgbClr val="FF0000"/>
              </a:solidFill>
            </a:endParaRPr>
          </a:p>
          <a:p>
            <a:endParaRPr lang="en-US" altLang="zh-CN">
              <a:solidFill>
                <a:srgbClr val="FF0000"/>
              </a:solidFill>
            </a:endParaRPr>
          </a:p>
          <a:p>
            <a:r>
              <a:rPr lang="en-US" altLang="zh-CN">
                <a:solidFill>
                  <a:srgbClr val="FF0000"/>
                </a:solidFill>
              </a:rPr>
              <a:t>SpinLight</a:t>
            </a:r>
            <a:endParaRPr lang="en-US" altLang="zh-CN">
              <a:solidFill>
                <a:srgbClr val="FF0000"/>
              </a:solidFill>
            </a:endParaRPr>
          </a:p>
          <a:p>
            <a:endParaRPr lang="en-US" altLang="zh-CN">
              <a:solidFill>
                <a:srgbClr val="FF0000"/>
              </a:solidFill>
            </a:endParaRPr>
          </a:p>
          <a:p>
            <a:r>
              <a:rPr lang="en-US" altLang="zh-CN">
                <a:solidFill>
                  <a:srgbClr val="FF0000"/>
                </a:solidFill>
              </a:rPr>
              <a:t>FogLight</a:t>
            </a:r>
            <a:endParaRPr lang="en-US" altLang="zh-CN">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3"/>
          <p:cNvGrpSpPr/>
          <p:nvPr/>
        </p:nvGrpSpPr>
        <p:grpSpPr>
          <a:xfrm>
            <a:off x="878681" y="1795701"/>
            <a:ext cx="2721769" cy="3015853"/>
            <a:chOff x="0" y="0"/>
            <a:chExt cx="3926934" cy="4352253"/>
          </a:xfrm>
        </p:grpSpPr>
        <p:sp>
          <p:nvSpPr>
            <p:cNvPr id="16397" name="等腰三角形 4"/>
            <p:cNvSpPr/>
            <p:nvPr/>
          </p:nvSpPr>
          <p:spPr>
            <a:xfrm rot="-4373613">
              <a:off x="-268014" y="268014"/>
              <a:ext cx="3886200" cy="3350172"/>
            </a:xfrm>
            <a:prstGeom prst="triangle">
              <a:avLst>
                <a:gd name="adj" fmla="val 50000"/>
              </a:avLst>
            </a:prstGeom>
            <a:noFill/>
            <a:ln w="19050" cap="flat" cmpd="sng">
              <a:solidFill>
                <a:srgbClr val="7F7F7F"/>
              </a:solidFill>
              <a:prstDash val="solid"/>
              <a:miter/>
              <a:headEnd type="none" w="med" len="med"/>
              <a:tailEnd type="none" w="med" len="med"/>
            </a:ln>
          </p:spPr>
          <p:txBody>
            <a:bodyPr anchor="ctr"/>
            <a:p>
              <a:pPr algn="ctr" eaLnBrk="1" hangingPunct="1"/>
              <a:endParaRPr lang="zh-CN" altLang="en-US" sz="1350" dirty="0">
                <a:solidFill>
                  <a:srgbClr val="FFFFFF"/>
                </a:solidFill>
                <a:latin typeface="Calibri" panose="020F0502020204030204" charset="0"/>
              </a:endParaRPr>
            </a:p>
          </p:txBody>
        </p:sp>
        <p:sp>
          <p:nvSpPr>
            <p:cNvPr id="16398" name="等腰三角形 5"/>
            <p:cNvSpPr/>
            <p:nvPr/>
          </p:nvSpPr>
          <p:spPr>
            <a:xfrm rot="-5400000">
              <a:off x="-55589" y="665597"/>
              <a:ext cx="3565365" cy="3073590"/>
            </a:xfrm>
            <a:prstGeom prst="triangle">
              <a:avLst>
                <a:gd name="adj" fmla="val 50000"/>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16399" name="椭圆 6"/>
            <p:cNvSpPr/>
            <p:nvPr/>
          </p:nvSpPr>
          <p:spPr>
            <a:xfrm>
              <a:off x="25197" y="1363044"/>
              <a:ext cx="228600" cy="228600"/>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16400" name="椭圆 7"/>
            <p:cNvSpPr/>
            <p:nvPr/>
          </p:nvSpPr>
          <p:spPr>
            <a:xfrm>
              <a:off x="2577897" y="4123653"/>
              <a:ext cx="228600" cy="228600"/>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16401" name="椭圆 8"/>
            <p:cNvSpPr/>
            <p:nvPr/>
          </p:nvSpPr>
          <p:spPr>
            <a:xfrm>
              <a:off x="3698334" y="500199"/>
              <a:ext cx="228600" cy="228600"/>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grpSp>
      <p:sp>
        <p:nvSpPr>
          <p:cNvPr id="16387" name="文本框 9"/>
          <p:cNvSpPr txBox="1"/>
          <p:nvPr/>
        </p:nvSpPr>
        <p:spPr>
          <a:xfrm>
            <a:off x="1401921" y="3114516"/>
            <a:ext cx="1738313" cy="414020"/>
          </a:xfrm>
          <a:prstGeom prst="rect">
            <a:avLst/>
          </a:prstGeom>
          <a:noFill/>
          <a:ln w="9525">
            <a:noFill/>
          </a:ln>
        </p:spPr>
        <p:txBody>
          <a:bodyPr>
            <a:spAutoFit/>
          </a:bodyPr>
          <a:p>
            <a:pPr eaLnBrk="1" hangingPunct="1"/>
            <a:r>
              <a:rPr lang="en-US" altLang="zh-CN" sz="2100" b="1" dirty="0">
                <a:solidFill>
                  <a:schemeClr val="bg1"/>
                </a:solidFill>
                <a:latin typeface="微软雅黑" panose="020B0503020204020204" pitchFamily="34" charset="-122"/>
                <a:ea typeface="微软雅黑" panose="020B0503020204020204" pitchFamily="34" charset="-122"/>
              </a:rPr>
              <a:t>CONTENTS</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6389" name="等腰三角形 11"/>
          <p:cNvSpPr/>
          <p:nvPr/>
        </p:nvSpPr>
        <p:spPr>
          <a:xfrm rot="-5400000">
            <a:off x="4272915" y="2428002"/>
            <a:ext cx="334566" cy="289322"/>
          </a:xfrm>
          <a:prstGeom prst="triangle">
            <a:avLst>
              <a:gd name="adj" fmla="val 50000"/>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16390" name="文本框 12"/>
          <p:cNvSpPr txBox="1"/>
          <p:nvPr/>
        </p:nvSpPr>
        <p:spPr>
          <a:xfrm>
            <a:off x="4736068" y="2405380"/>
            <a:ext cx="2020490" cy="368300"/>
          </a:xfrm>
          <a:prstGeom prst="rect">
            <a:avLst/>
          </a:prstGeom>
          <a:noFill/>
          <a:ln w="9525">
            <a:noFill/>
          </a:ln>
        </p:spPr>
        <p:txBody>
          <a:bodyPr>
            <a:spAutoFit/>
          </a:bodyPr>
          <a:p>
            <a:pPr eaLnBrk="1" hangingPunct="1"/>
            <a:r>
              <a:rPr lang="zh-CN" altLang="en-US" b="1" dirty="0">
                <a:solidFill>
                  <a:srgbClr val="404040"/>
                </a:solidFill>
                <a:latin typeface="微软雅黑" panose="020B0503020204020204" pitchFamily="34" charset="-122"/>
                <a:ea typeface="微软雅黑" panose="020B0503020204020204" pitchFamily="34" charset="-122"/>
              </a:rPr>
              <a:t>一、边缘计算概述</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391" name="等腰三角形 14"/>
          <p:cNvSpPr/>
          <p:nvPr/>
        </p:nvSpPr>
        <p:spPr>
          <a:xfrm rot="-5400000">
            <a:off x="4271725" y="2913777"/>
            <a:ext cx="335756" cy="289322"/>
          </a:xfrm>
          <a:prstGeom prst="triangle">
            <a:avLst>
              <a:gd name="adj" fmla="val 50000"/>
            </a:avLst>
          </a:prstGeom>
          <a:solidFill>
            <a:srgbClr val="3CBBCE"/>
          </a:solidFill>
          <a:ln w="9525">
            <a:noFill/>
          </a:ln>
        </p:spPr>
        <p:txBody>
          <a:bodyPr anchor="ctr">
            <a:noAutofit/>
          </a:bodyPr>
          <a:p>
            <a:pPr lvl="0" algn="ctr"/>
            <a:endParaRPr lang="zh-CN" altLang="en-US" sz="1350" dirty="0">
              <a:solidFill>
                <a:srgbClr val="FFFFFF"/>
              </a:solidFill>
              <a:latin typeface="Calibri" panose="020F0502020204030204" charset="0"/>
              <a:sym typeface="+mn-ea"/>
            </a:endParaRPr>
          </a:p>
        </p:txBody>
      </p:sp>
      <p:sp>
        <p:nvSpPr>
          <p:cNvPr id="16392" name="文本框 15"/>
          <p:cNvSpPr txBox="1"/>
          <p:nvPr/>
        </p:nvSpPr>
        <p:spPr>
          <a:xfrm>
            <a:off x="4736068" y="2890520"/>
            <a:ext cx="2020490" cy="368300"/>
          </a:xfrm>
          <a:prstGeom prst="rect">
            <a:avLst/>
          </a:prstGeom>
          <a:noFill/>
          <a:ln w="9525">
            <a:noFill/>
          </a:ln>
        </p:spPr>
        <p:txBody>
          <a:bodyPr>
            <a:spAutoFit/>
          </a:bodyPr>
          <a:p>
            <a:pPr eaLnBrk="1" hangingPunct="1"/>
            <a:r>
              <a:rPr lang="zh-CN" altLang="en-US" b="1" dirty="0">
                <a:solidFill>
                  <a:srgbClr val="404040"/>
                </a:solidFill>
                <a:latin typeface="微软雅黑" panose="020B0503020204020204" pitchFamily="34" charset="-122"/>
                <a:ea typeface="微软雅黑" panose="020B0503020204020204" pitchFamily="34" charset="-122"/>
              </a:rPr>
              <a:t>二、关键技术问题</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16393" name="等腰三角形 16"/>
          <p:cNvSpPr/>
          <p:nvPr/>
        </p:nvSpPr>
        <p:spPr>
          <a:xfrm rot="-5400000">
            <a:off x="4272915" y="3405505"/>
            <a:ext cx="334566" cy="289322"/>
          </a:xfrm>
          <a:prstGeom prst="triangle">
            <a:avLst>
              <a:gd name="adj" fmla="val 50000"/>
            </a:avLst>
          </a:prstGeom>
          <a:solidFill>
            <a:srgbClr val="3CBBCE"/>
          </a:solidFill>
          <a:ln w="9525">
            <a:noFill/>
          </a:ln>
        </p:spPr>
        <p:txBody>
          <a:bodyPr anchor="ctr">
            <a:noAutofit/>
          </a:bodyPr>
          <a:p>
            <a:pPr lvl="0" algn="ctr"/>
            <a:endParaRPr lang="zh-CN" altLang="en-US" sz="1350" dirty="0">
              <a:solidFill>
                <a:srgbClr val="FFFFFF"/>
              </a:solidFill>
              <a:latin typeface="Calibri" panose="020F0502020204030204" charset="0"/>
              <a:sym typeface="+mn-ea"/>
            </a:endParaRPr>
          </a:p>
        </p:txBody>
      </p:sp>
      <p:sp>
        <p:nvSpPr>
          <p:cNvPr id="16394" name="文本框 17"/>
          <p:cNvSpPr txBox="1"/>
          <p:nvPr/>
        </p:nvSpPr>
        <p:spPr>
          <a:xfrm>
            <a:off x="4736068" y="3382883"/>
            <a:ext cx="2020490" cy="368300"/>
          </a:xfrm>
          <a:prstGeom prst="rect">
            <a:avLst/>
          </a:prstGeom>
          <a:noFill/>
          <a:ln w="9525">
            <a:noFill/>
          </a:ln>
        </p:spPr>
        <p:txBody>
          <a:bodyPr>
            <a:spAutoFit/>
          </a:bodyPr>
          <a:p>
            <a:pPr eaLnBrk="1" hangingPunct="1"/>
            <a:r>
              <a:rPr lang="zh-CN" altLang="en-US" b="1" dirty="0">
                <a:solidFill>
                  <a:srgbClr val="404040"/>
                </a:solidFill>
                <a:latin typeface="微软雅黑" panose="020B0503020204020204" pitchFamily="34" charset="-122"/>
                <a:ea typeface="微软雅黑" panose="020B0503020204020204" pitchFamily="34" charset="-122"/>
              </a:rPr>
              <a:t>三、重要应用场景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6395" name="等腰三角形 18"/>
          <p:cNvSpPr/>
          <p:nvPr/>
        </p:nvSpPr>
        <p:spPr>
          <a:xfrm rot="-5400000">
            <a:off x="4271725" y="3896043"/>
            <a:ext cx="335756" cy="289322"/>
          </a:xfrm>
          <a:prstGeom prst="triangle">
            <a:avLst>
              <a:gd name="adj" fmla="val 50000"/>
            </a:avLst>
          </a:prstGeom>
          <a:solidFill>
            <a:srgbClr val="3CBBCE"/>
          </a:solidFill>
          <a:ln w="9525">
            <a:noFill/>
          </a:ln>
        </p:spPr>
        <p:txBody>
          <a:bodyPr anchor="ctr">
            <a:noAutofit/>
          </a:bodyPr>
          <a:p>
            <a:pPr lvl="0" algn="ctr"/>
            <a:endParaRPr lang="zh-CN" altLang="en-US" sz="1350" dirty="0">
              <a:solidFill>
                <a:srgbClr val="FFFFFF"/>
              </a:solidFill>
              <a:latin typeface="Calibri" panose="020F0502020204030204" charset="0"/>
              <a:sym typeface="+mn-ea"/>
            </a:endParaRPr>
          </a:p>
        </p:txBody>
      </p:sp>
      <p:sp>
        <p:nvSpPr>
          <p:cNvPr id="16396" name="文本框 19"/>
          <p:cNvSpPr txBox="1"/>
          <p:nvPr/>
        </p:nvSpPr>
        <p:spPr>
          <a:xfrm>
            <a:off x="4736068" y="3873421"/>
            <a:ext cx="2020490" cy="368300"/>
          </a:xfrm>
          <a:prstGeom prst="rect">
            <a:avLst/>
          </a:prstGeom>
          <a:noFill/>
          <a:ln w="9525">
            <a:noFill/>
          </a:ln>
        </p:spPr>
        <p:txBody>
          <a:bodyPr>
            <a:spAutoFit/>
          </a:bodyPr>
          <a:p>
            <a:pPr eaLnBrk="1" hangingPunct="1"/>
            <a:r>
              <a:rPr lang="zh-CN" altLang="en-US" b="1" dirty="0">
                <a:solidFill>
                  <a:srgbClr val="404040"/>
                </a:solidFill>
                <a:latin typeface="微软雅黑" panose="020B0503020204020204" pitchFamily="34" charset="-122"/>
                <a:ea typeface="微软雅黑" panose="020B0503020204020204" pitchFamily="34" charset="-122"/>
              </a:rPr>
              <a:t>四、实验仿真平台</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4" name="等腰三角形 18"/>
          <p:cNvSpPr/>
          <p:nvPr/>
        </p:nvSpPr>
        <p:spPr>
          <a:xfrm rot="-5400000">
            <a:off x="4271725" y="4458018"/>
            <a:ext cx="335756" cy="289322"/>
          </a:xfrm>
          <a:prstGeom prst="triangle">
            <a:avLst>
              <a:gd name="adj" fmla="val 50000"/>
            </a:avLst>
          </a:prstGeom>
          <a:solidFill>
            <a:srgbClr val="3CBBCE"/>
          </a:solidFill>
          <a:ln w="9525">
            <a:noFill/>
          </a:ln>
        </p:spPr>
        <p:txBody>
          <a:bodyPr anchor="ctr">
            <a:noAutofit/>
          </a:bodyPr>
          <a:p>
            <a:pPr lvl="0" algn="ctr"/>
            <a:endParaRPr lang="zh-CN" altLang="en-US" sz="1350" dirty="0">
              <a:solidFill>
                <a:srgbClr val="FFFFFF"/>
              </a:solidFill>
              <a:latin typeface="Calibri" panose="020F0502020204030204" charset="0"/>
              <a:sym typeface="+mn-ea"/>
            </a:endParaRPr>
          </a:p>
        </p:txBody>
      </p:sp>
      <p:sp>
        <p:nvSpPr>
          <p:cNvPr id="5" name="文本框 19"/>
          <p:cNvSpPr txBox="1"/>
          <p:nvPr/>
        </p:nvSpPr>
        <p:spPr>
          <a:xfrm>
            <a:off x="4736068" y="4435396"/>
            <a:ext cx="2020490" cy="368300"/>
          </a:xfrm>
          <a:prstGeom prst="rect">
            <a:avLst/>
          </a:prstGeom>
          <a:noFill/>
          <a:ln w="9525">
            <a:noFill/>
          </a:ln>
        </p:spPr>
        <p:txBody>
          <a:bodyPr>
            <a:spAutoFit/>
          </a:bodyPr>
          <a:p>
            <a:pPr eaLnBrk="1" hangingPunct="1"/>
            <a:r>
              <a:rPr lang="zh-CN" altLang="en-US" b="1" dirty="0">
                <a:solidFill>
                  <a:srgbClr val="404040"/>
                </a:solidFill>
                <a:latin typeface="微软雅黑" panose="020B0503020204020204" pitchFamily="34" charset="-122"/>
                <a:ea typeface="微软雅黑" panose="020B0503020204020204" pitchFamily="34" charset="-122"/>
              </a:rPr>
              <a:t>五、参考文献书籍</a:t>
            </a:r>
            <a:endParaRPr lang="en-US" altLang="zh-CN"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048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技术分支</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990725" y="749300"/>
            <a:ext cx="5666740" cy="2723515"/>
          </a:xfrm>
          <a:prstGeom prst="rect">
            <a:avLst/>
          </a:prstGeom>
        </p:spPr>
      </p:pic>
      <p:sp>
        <p:nvSpPr>
          <p:cNvPr id="5" name="文本框 4"/>
          <p:cNvSpPr txBox="1"/>
          <p:nvPr/>
        </p:nvSpPr>
        <p:spPr>
          <a:xfrm>
            <a:off x="833120" y="3806825"/>
            <a:ext cx="4084955" cy="922020"/>
          </a:xfrm>
          <a:prstGeom prst="rect">
            <a:avLst/>
          </a:prstGeom>
          <a:noFill/>
        </p:spPr>
        <p:txBody>
          <a:bodyPr wrap="none" rtlCol="0">
            <a:spAutoFit/>
          </a:bodyPr>
          <a:p>
            <a:r>
              <a:rPr lang="en-US" altLang="zh-CN"/>
              <a:t>Why the future of machine learning is tiny</a:t>
            </a:r>
            <a:endParaRPr lang="en-US" altLang="zh-CN"/>
          </a:p>
          <a:p>
            <a:r>
              <a:rPr lang="en-US" altLang="zh-CN"/>
              <a:t>1. MCU market history and forecast</a:t>
            </a:r>
            <a:endParaRPr lang="en-US" altLang="zh-CN"/>
          </a:p>
          <a:p>
            <a:r>
              <a:rPr lang="en-US" altLang="zh-CN"/>
              <a:t>2. Energy is the limiting factor</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3"/>
          <p:cNvSpPr/>
          <p:nvPr/>
        </p:nvSpPr>
        <p:spPr>
          <a:xfrm>
            <a:off x="0" y="2350294"/>
            <a:ext cx="5250656" cy="1885950"/>
          </a:xfrm>
          <a:prstGeom prst="rect">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25603" name="文本框 4"/>
          <p:cNvSpPr txBox="1"/>
          <p:nvPr/>
        </p:nvSpPr>
        <p:spPr>
          <a:xfrm>
            <a:off x="688340" y="2698115"/>
            <a:ext cx="4097655" cy="645160"/>
          </a:xfrm>
          <a:prstGeom prst="rect">
            <a:avLst/>
          </a:prstGeom>
          <a:noFill/>
          <a:ln w="9525">
            <a:noFill/>
          </a:ln>
        </p:spPr>
        <p:txBody>
          <a:bodyPr wrap="square">
            <a:spAutoFit/>
          </a:bodyPr>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三、重要应用场景</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5604" name="直接连接符 6"/>
          <p:cNvCxnSpPr/>
          <p:nvPr/>
        </p:nvCxnSpPr>
        <p:spPr>
          <a:xfrm>
            <a:off x="1921669" y="3321844"/>
            <a:ext cx="2778919" cy="0"/>
          </a:xfrm>
          <a:prstGeom prst="line">
            <a:avLst/>
          </a:prstGeom>
          <a:ln w="6350" cap="flat" cmpd="sng">
            <a:solidFill>
              <a:schemeClr val="bg1"/>
            </a:solidFill>
            <a:prstDash val="solid"/>
            <a:headEnd type="none" w="med" len="med"/>
            <a:tailEnd type="none" w="med" len="med"/>
          </a:ln>
        </p:spPr>
      </p:cxnSp>
      <p:sp>
        <p:nvSpPr>
          <p:cNvPr id="25605" name="文本框 7"/>
          <p:cNvSpPr txBox="1"/>
          <p:nvPr/>
        </p:nvSpPr>
        <p:spPr>
          <a:xfrm>
            <a:off x="967740" y="3343275"/>
            <a:ext cx="4187825" cy="252730"/>
          </a:xfrm>
          <a:prstGeom prst="rect">
            <a:avLst/>
          </a:prstGeom>
          <a:noFill/>
          <a:ln w="9525">
            <a:noFill/>
          </a:ln>
        </p:spPr>
        <p:txBody>
          <a:bodyPr wrap="square">
            <a:spAutoFit/>
          </a:bodyPr>
          <a:p>
            <a:pPr eaLnBrk="1" hangingPunct="1"/>
            <a:r>
              <a:rPr lang="zh-CN" altLang="en-US" sz="1050" dirty="0">
                <a:solidFill>
                  <a:schemeClr val="bg1"/>
                </a:solidFill>
                <a:latin typeface="微软雅黑" panose="020B0503020204020204" pitchFamily="34" charset="-122"/>
                <a:ea typeface="微软雅黑" panose="020B0503020204020204" pitchFamily="34" charset="-122"/>
              </a:rPr>
              <a:t>涉及车辆网、增强现实、智能家居、医疗服务、公共安全</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3" name="文本框 7"/>
          <p:cNvSpPr txBox="1"/>
          <p:nvPr/>
        </p:nvSpPr>
        <p:spPr>
          <a:xfrm>
            <a:off x="457200" y="1013460"/>
            <a:ext cx="3369310"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应用场景</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491615" y="1624965"/>
            <a:ext cx="5857240" cy="40646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3"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应用场景</a:t>
            </a:r>
            <a:endParaRPr lang="zh-CN" altLang="en-US" b="1" dirty="0">
              <a:solidFill>
                <a:srgbClr val="404040"/>
              </a:solidFill>
              <a:latin typeface="微软雅黑" panose="020B0503020204020204" pitchFamily="34" charset="-122"/>
              <a:ea typeface="微软雅黑" panose="020B0503020204020204" pitchFamily="34" charset="-122"/>
            </a:endParaRPr>
          </a:p>
        </p:txBody>
      </p:sp>
      <p:grpSp>
        <p:nvGrpSpPr>
          <p:cNvPr id="30724" name="组合 4"/>
          <p:cNvGrpSpPr/>
          <p:nvPr/>
        </p:nvGrpSpPr>
        <p:grpSpPr>
          <a:xfrm>
            <a:off x="3121819" y="2394347"/>
            <a:ext cx="1141810" cy="1343025"/>
            <a:chOff x="0" y="0"/>
            <a:chExt cx="1523085" cy="1791782"/>
          </a:xfrm>
        </p:grpSpPr>
        <p:sp>
          <p:nvSpPr>
            <p:cNvPr id="30725" name="椭圆 37"/>
            <p:cNvSpPr/>
            <p:nvPr/>
          </p:nvSpPr>
          <p:spPr>
            <a:xfrm>
              <a:off x="0" y="0"/>
              <a:ext cx="1523085" cy="1791782"/>
            </a:xfrm>
            <a:custGeom>
              <a:avLst/>
              <a:gdLst/>
              <a:ahLst/>
              <a:cxnLst>
                <a:cxn ang="0">
                  <a:pos x="895891" y="0"/>
                </a:cxn>
                <a:cxn ang="0">
                  <a:pos x="1523085" y="257205"/>
                </a:cxn>
                <a:cxn ang="0">
                  <a:pos x="1254387" y="895891"/>
                </a:cxn>
                <a:cxn ang="0">
                  <a:pos x="1523085" y="1534578"/>
                </a:cxn>
                <a:cxn ang="0">
                  <a:pos x="895891" y="1791782"/>
                </a:cxn>
                <a:cxn ang="0">
                  <a:pos x="0" y="895891"/>
                </a:cxn>
                <a:cxn ang="0">
                  <a:pos x="895891" y="0"/>
                </a:cxn>
              </a:cxnLst>
              <a:pathLst>
                <a:path w="1224056" h="1440000">
                  <a:moveTo>
                    <a:pt x="720000" y="0"/>
                  </a:moveTo>
                  <a:cubicBezTo>
                    <a:pt x="916472" y="0"/>
                    <a:pt x="1094563" y="78694"/>
                    <a:pt x="1224056" y="206708"/>
                  </a:cubicBezTo>
                  <a:cubicBezTo>
                    <a:pt x="1090618" y="336923"/>
                    <a:pt x="1008112" y="518827"/>
                    <a:pt x="1008112" y="720000"/>
                  </a:cubicBezTo>
                  <a:cubicBezTo>
                    <a:pt x="1008112" y="921174"/>
                    <a:pt x="1090618" y="1103077"/>
                    <a:pt x="1224056" y="1233293"/>
                  </a:cubicBezTo>
                  <a:cubicBezTo>
                    <a:pt x="1094563" y="1361306"/>
                    <a:pt x="916472" y="1440000"/>
                    <a:pt x="720000" y="1440000"/>
                  </a:cubicBezTo>
                  <a:cubicBezTo>
                    <a:pt x="322355" y="1440000"/>
                    <a:pt x="0" y="1117645"/>
                    <a:pt x="0" y="720000"/>
                  </a:cubicBezTo>
                  <a:cubicBezTo>
                    <a:pt x="0" y="322355"/>
                    <a:pt x="322355" y="0"/>
                    <a:pt x="720000" y="0"/>
                  </a:cubicBezTo>
                  <a:close/>
                </a:path>
              </a:pathLst>
            </a:custGeom>
            <a:solidFill>
              <a:srgbClr val="3CBBCE"/>
            </a:solidFill>
            <a:ln w="9525">
              <a:noFill/>
            </a:ln>
            <a:effectLst>
              <a:outerShdw dist="23000" dir="5400000" algn="ctr" rotWithShape="0">
                <a:srgbClr val="000000">
                  <a:alpha val="34000"/>
                </a:srgbClr>
              </a:outerShdw>
            </a:effectLst>
          </p:spPr>
          <p:txBody>
            <a:bodyPr/>
            <a:p>
              <a:endParaRPr lang="zh-CN" altLang="en-US" sz="1350"/>
            </a:p>
          </p:txBody>
        </p:sp>
        <p:sp>
          <p:nvSpPr>
            <p:cNvPr id="30726" name="TextBox 55"/>
            <p:cNvSpPr txBox="1"/>
            <p:nvPr/>
          </p:nvSpPr>
          <p:spPr>
            <a:xfrm>
              <a:off x="511313" y="506038"/>
              <a:ext cx="557353" cy="737892"/>
            </a:xfrm>
            <a:prstGeom prst="rect">
              <a:avLst/>
            </a:prstGeom>
            <a:noFill/>
            <a:ln w="9525">
              <a:noFill/>
            </a:ln>
          </p:spPr>
          <p:txBody>
            <a:bodyPr wrap="none" anchor="t">
              <a:spAutoFit/>
            </a:bodyPr>
            <a:p>
              <a:r>
                <a:rPr lang="en-US" altLang="zh-CN" sz="3000" b="1" dirty="0">
                  <a:solidFill>
                    <a:schemeClr val="bg1"/>
                  </a:solidFill>
                  <a:latin typeface="微软雅黑" panose="020B0503020204020204" pitchFamily="34" charset="-122"/>
                  <a:ea typeface="微软雅黑" panose="020B0503020204020204" pitchFamily="34" charset="-122"/>
                </a:rPr>
                <a:t>1</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grpSp>
        <p:nvGrpSpPr>
          <p:cNvPr id="30727" name="组合 10"/>
          <p:cNvGrpSpPr/>
          <p:nvPr/>
        </p:nvGrpSpPr>
        <p:grpSpPr>
          <a:xfrm>
            <a:off x="4289822" y="2371725"/>
            <a:ext cx="1343025" cy="1173956"/>
            <a:chOff x="0" y="0"/>
            <a:chExt cx="1791784" cy="1564555"/>
          </a:xfrm>
        </p:grpSpPr>
        <p:sp>
          <p:nvSpPr>
            <p:cNvPr id="30728" name="椭圆 39"/>
            <p:cNvSpPr/>
            <p:nvPr/>
          </p:nvSpPr>
          <p:spPr>
            <a:xfrm>
              <a:off x="0" y="0"/>
              <a:ext cx="1791784" cy="1564555"/>
            </a:xfrm>
            <a:custGeom>
              <a:avLst/>
              <a:gdLst/>
              <a:ahLst/>
              <a:cxnLst>
                <a:cxn ang="0">
                  <a:pos x="895892" y="0"/>
                </a:cxn>
                <a:cxn ang="0">
                  <a:pos x="1791784" y="895891"/>
                </a:cxn>
                <a:cxn ang="0">
                  <a:pos x="1531552" y="1526752"/>
                </a:cxn>
                <a:cxn ang="0">
                  <a:pos x="940692" y="1299526"/>
                </a:cxn>
                <a:cxn ang="0">
                  <a:pos x="305031" y="1564555"/>
                </a:cxn>
                <a:cxn ang="0">
                  <a:pos x="0" y="895891"/>
                </a:cxn>
                <a:cxn ang="0">
                  <a:pos x="895892" y="0"/>
                </a:cxn>
              </a:cxnLst>
              <a:pathLst>
                <a:path w="1440000" h="1257385">
                  <a:moveTo>
                    <a:pt x="720000" y="0"/>
                  </a:moveTo>
                  <a:cubicBezTo>
                    <a:pt x="1117645" y="0"/>
                    <a:pt x="1440000" y="322355"/>
                    <a:pt x="1440000" y="720000"/>
                  </a:cubicBezTo>
                  <a:cubicBezTo>
                    <a:pt x="1440000" y="917842"/>
                    <a:pt x="1360205" y="1097046"/>
                    <a:pt x="1230860" y="1227004"/>
                  </a:cubicBezTo>
                  <a:cubicBezTo>
                    <a:pt x="1105781" y="1112548"/>
                    <a:pt x="938852" y="1044389"/>
                    <a:pt x="756004" y="1044389"/>
                  </a:cubicBezTo>
                  <a:cubicBezTo>
                    <a:pt x="556201" y="1044389"/>
                    <a:pt x="375406" y="1125775"/>
                    <a:pt x="245144" y="1257385"/>
                  </a:cubicBezTo>
                  <a:cubicBezTo>
                    <a:pt x="94059" y="1127625"/>
                    <a:pt x="0" y="934797"/>
                    <a:pt x="0" y="720000"/>
                  </a:cubicBezTo>
                  <a:cubicBezTo>
                    <a:pt x="0" y="322355"/>
                    <a:pt x="322355" y="0"/>
                    <a:pt x="720000" y="0"/>
                  </a:cubicBezTo>
                  <a:close/>
                </a:path>
              </a:pathLst>
            </a:custGeom>
            <a:solidFill>
              <a:srgbClr val="7E7E7D"/>
            </a:solidFill>
            <a:ln w="9525">
              <a:noFill/>
            </a:ln>
          </p:spPr>
          <p:txBody>
            <a:bodyPr/>
            <a:p>
              <a:endParaRPr lang="zh-CN" altLang="en-US" sz="1350"/>
            </a:p>
          </p:txBody>
        </p:sp>
        <p:sp>
          <p:nvSpPr>
            <p:cNvPr id="30729" name="TextBox 73"/>
            <p:cNvSpPr txBox="1"/>
            <p:nvPr/>
          </p:nvSpPr>
          <p:spPr>
            <a:xfrm>
              <a:off x="636937" y="535170"/>
              <a:ext cx="557444" cy="737107"/>
            </a:xfrm>
            <a:prstGeom prst="rect">
              <a:avLst/>
            </a:prstGeom>
            <a:noFill/>
            <a:ln w="9525">
              <a:noFill/>
            </a:ln>
          </p:spPr>
          <p:txBody>
            <a:bodyPr wrap="none" anchor="t">
              <a:spAutoFit/>
            </a:bodyPr>
            <a:p>
              <a:r>
                <a:rPr lang="en-US" altLang="zh-CN" sz="3000" b="1" dirty="0">
                  <a:solidFill>
                    <a:schemeClr val="bg1"/>
                  </a:solidFill>
                  <a:latin typeface="微软雅黑" panose="020B0503020204020204" pitchFamily="34" charset="-122"/>
                  <a:ea typeface="微软雅黑" panose="020B0503020204020204" pitchFamily="34" charset="-122"/>
                </a:rPr>
                <a:t>2</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grpSp>
        <p:nvGrpSpPr>
          <p:cNvPr id="30730" name="组合 13"/>
          <p:cNvGrpSpPr/>
          <p:nvPr/>
        </p:nvGrpSpPr>
        <p:grpSpPr>
          <a:xfrm>
            <a:off x="4485085" y="3534966"/>
            <a:ext cx="1143000" cy="1344215"/>
            <a:chOff x="0" y="0"/>
            <a:chExt cx="1523085" cy="1791782"/>
          </a:xfrm>
        </p:grpSpPr>
        <p:sp>
          <p:nvSpPr>
            <p:cNvPr id="30731" name="椭圆 44"/>
            <p:cNvSpPr/>
            <p:nvPr/>
          </p:nvSpPr>
          <p:spPr>
            <a:xfrm>
              <a:off x="0" y="0"/>
              <a:ext cx="1523085" cy="1791782"/>
            </a:xfrm>
            <a:custGeom>
              <a:avLst/>
              <a:gdLst/>
              <a:ahLst/>
              <a:cxnLst>
                <a:cxn ang="0">
                  <a:pos x="627194" y="0"/>
                </a:cxn>
                <a:cxn ang="0">
                  <a:pos x="1523085" y="895891"/>
                </a:cxn>
                <a:cxn ang="0">
                  <a:pos x="627194" y="1791782"/>
                </a:cxn>
                <a:cxn ang="0">
                  <a:pos x="0" y="1534578"/>
                </a:cxn>
                <a:cxn ang="0">
                  <a:pos x="268698" y="895891"/>
                </a:cxn>
                <a:cxn ang="0">
                  <a:pos x="0" y="257205"/>
                </a:cxn>
                <a:cxn ang="0">
                  <a:pos x="627194" y="0"/>
                </a:cxn>
              </a:cxnLst>
              <a:pathLst>
                <a:path w="1224056" h="1440000">
                  <a:moveTo>
                    <a:pt x="504056" y="0"/>
                  </a:moveTo>
                  <a:cubicBezTo>
                    <a:pt x="901701" y="0"/>
                    <a:pt x="1224056" y="322355"/>
                    <a:pt x="1224056" y="720000"/>
                  </a:cubicBezTo>
                  <a:cubicBezTo>
                    <a:pt x="1224056" y="1117645"/>
                    <a:pt x="901701" y="1440000"/>
                    <a:pt x="504056" y="1440000"/>
                  </a:cubicBezTo>
                  <a:cubicBezTo>
                    <a:pt x="307585" y="1440000"/>
                    <a:pt x="129493" y="1361306"/>
                    <a:pt x="0" y="1233293"/>
                  </a:cubicBezTo>
                  <a:cubicBezTo>
                    <a:pt x="133438" y="1103077"/>
                    <a:pt x="215944" y="921174"/>
                    <a:pt x="215944" y="720000"/>
                  </a:cubicBezTo>
                  <a:cubicBezTo>
                    <a:pt x="215944" y="518827"/>
                    <a:pt x="133438" y="336923"/>
                    <a:pt x="0" y="206708"/>
                  </a:cubicBezTo>
                  <a:cubicBezTo>
                    <a:pt x="129493" y="78694"/>
                    <a:pt x="307585" y="0"/>
                    <a:pt x="504056" y="0"/>
                  </a:cubicBezTo>
                  <a:close/>
                </a:path>
              </a:pathLst>
            </a:custGeom>
            <a:solidFill>
              <a:srgbClr val="3CBBCE"/>
            </a:solidFill>
            <a:ln w="9525">
              <a:noFill/>
            </a:ln>
            <a:effectLst>
              <a:outerShdw dist="23000" dir="5400000" algn="ctr" rotWithShape="0">
                <a:srgbClr val="000000">
                  <a:alpha val="34000"/>
                </a:srgbClr>
              </a:outerShdw>
            </a:effectLst>
          </p:spPr>
          <p:txBody>
            <a:bodyPr/>
            <a:p>
              <a:endParaRPr lang="zh-CN" altLang="en-US" sz="1350"/>
            </a:p>
          </p:txBody>
        </p:sp>
        <p:sp>
          <p:nvSpPr>
            <p:cNvPr id="30732" name="TextBox 74"/>
            <p:cNvSpPr txBox="1"/>
            <p:nvPr/>
          </p:nvSpPr>
          <p:spPr>
            <a:xfrm>
              <a:off x="458162" y="750954"/>
              <a:ext cx="556772" cy="737239"/>
            </a:xfrm>
            <a:prstGeom prst="rect">
              <a:avLst/>
            </a:prstGeom>
            <a:noFill/>
            <a:ln w="9525">
              <a:noFill/>
            </a:ln>
          </p:spPr>
          <p:txBody>
            <a:bodyPr wrap="none" anchor="t">
              <a:spAutoFit/>
            </a:bodyPr>
            <a:p>
              <a:r>
                <a:rPr lang="en-US" altLang="zh-CN" sz="3000" b="1" dirty="0">
                  <a:solidFill>
                    <a:schemeClr val="bg1"/>
                  </a:solidFill>
                  <a:latin typeface="微软雅黑" panose="020B0503020204020204" pitchFamily="34" charset="-122"/>
                  <a:ea typeface="微软雅黑" panose="020B0503020204020204" pitchFamily="34" charset="-122"/>
                </a:rPr>
                <a:t>4</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grpSp>
        <p:nvGrpSpPr>
          <p:cNvPr id="30733" name="组合 16"/>
          <p:cNvGrpSpPr/>
          <p:nvPr/>
        </p:nvGrpSpPr>
        <p:grpSpPr>
          <a:xfrm>
            <a:off x="3106341" y="3755231"/>
            <a:ext cx="1343025" cy="1143000"/>
            <a:chOff x="0" y="0"/>
            <a:chExt cx="1791784" cy="1523254"/>
          </a:xfrm>
        </p:grpSpPr>
        <p:sp>
          <p:nvSpPr>
            <p:cNvPr id="30734" name="椭圆 47"/>
            <p:cNvSpPr/>
            <p:nvPr/>
          </p:nvSpPr>
          <p:spPr>
            <a:xfrm>
              <a:off x="0" y="0"/>
              <a:ext cx="1791784" cy="1523254"/>
            </a:xfrm>
            <a:custGeom>
              <a:avLst/>
              <a:gdLst/>
              <a:ahLst/>
              <a:cxnLst>
                <a:cxn ang="0">
                  <a:pos x="257345" y="0"/>
                </a:cxn>
                <a:cxn ang="0">
                  <a:pos x="895892" y="268527"/>
                </a:cxn>
                <a:cxn ang="0">
                  <a:pos x="1534439" y="0"/>
                </a:cxn>
                <a:cxn ang="0">
                  <a:pos x="1791784" y="627363"/>
                </a:cxn>
                <a:cxn ang="0">
                  <a:pos x="895892" y="1523254"/>
                </a:cxn>
                <a:cxn ang="0">
                  <a:pos x="0" y="627363"/>
                </a:cxn>
                <a:cxn ang="0">
                  <a:pos x="257345" y="0"/>
                </a:cxn>
              </a:cxnLst>
              <a:pathLst>
                <a:path w="1440000" h="1224192">
                  <a:moveTo>
                    <a:pt x="206820" y="0"/>
                  </a:moveTo>
                  <a:cubicBezTo>
                    <a:pt x="337038" y="133353"/>
                    <a:pt x="518890" y="215807"/>
                    <a:pt x="720000" y="215807"/>
                  </a:cubicBezTo>
                  <a:cubicBezTo>
                    <a:pt x="921110" y="215807"/>
                    <a:pt x="1102962" y="133353"/>
                    <a:pt x="1233180" y="0"/>
                  </a:cubicBezTo>
                  <a:cubicBezTo>
                    <a:pt x="1361255" y="129514"/>
                    <a:pt x="1440000" y="307657"/>
                    <a:pt x="1440000" y="504192"/>
                  </a:cubicBezTo>
                  <a:cubicBezTo>
                    <a:pt x="1440000" y="901837"/>
                    <a:pt x="1117645" y="1224192"/>
                    <a:pt x="720000" y="1224192"/>
                  </a:cubicBezTo>
                  <a:cubicBezTo>
                    <a:pt x="322355" y="1224192"/>
                    <a:pt x="0" y="901837"/>
                    <a:pt x="0" y="504192"/>
                  </a:cubicBezTo>
                  <a:cubicBezTo>
                    <a:pt x="0" y="307657"/>
                    <a:pt x="78745" y="129514"/>
                    <a:pt x="206820" y="0"/>
                  </a:cubicBezTo>
                  <a:close/>
                </a:path>
              </a:pathLst>
            </a:custGeom>
            <a:solidFill>
              <a:srgbClr val="C6C9CE"/>
            </a:solidFill>
            <a:ln w="9525">
              <a:noFill/>
            </a:ln>
          </p:spPr>
          <p:txBody>
            <a:bodyPr/>
            <a:p>
              <a:endParaRPr lang="zh-CN" altLang="en-US" sz="1350"/>
            </a:p>
          </p:txBody>
        </p:sp>
        <p:sp>
          <p:nvSpPr>
            <p:cNvPr id="30735" name="TextBox 75"/>
            <p:cNvSpPr txBox="1"/>
            <p:nvPr/>
          </p:nvSpPr>
          <p:spPr>
            <a:xfrm>
              <a:off x="617692" y="457151"/>
              <a:ext cx="557444" cy="737086"/>
            </a:xfrm>
            <a:prstGeom prst="rect">
              <a:avLst/>
            </a:prstGeom>
            <a:noFill/>
            <a:ln w="9525">
              <a:noFill/>
            </a:ln>
          </p:spPr>
          <p:txBody>
            <a:bodyPr wrap="none" anchor="t">
              <a:spAutoFit/>
            </a:bodyPr>
            <a:p>
              <a:r>
                <a:rPr lang="en-US" altLang="zh-CN" sz="3000" b="1" dirty="0">
                  <a:solidFill>
                    <a:schemeClr val="bg1"/>
                  </a:solidFill>
                  <a:latin typeface="微软雅黑" panose="020B0503020204020204" pitchFamily="34" charset="-122"/>
                  <a:ea typeface="微软雅黑" panose="020B0503020204020204" pitchFamily="34" charset="-122"/>
                </a:rPr>
                <a:t>3</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cxnSp>
        <p:nvCxnSpPr>
          <p:cNvPr id="30736" name="直接连接符 19"/>
          <p:cNvCxnSpPr/>
          <p:nvPr/>
        </p:nvCxnSpPr>
        <p:spPr>
          <a:xfrm>
            <a:off x="2974181" y="2333625"/>
            <a:ext cx="0" cy="1159669"/>
          </a:xfrm>
          <a:prstGeom prst="line">
            <a:avLst/>
          </a:prstGeom>
          <a:ln w="9525" cap="flat" cmpd="sng">
            <a:solidFill>
              <a:srgbClr val="7F7F7F"/>
            </a:solidFill>
            <a:prstDash val="solid"/>
            <a:round/>
            <a:headEnd type="none" w="med" len="med"/>
            <a:tailEnd type="none" w="med" len="med"/>
          </a:ln>
        </p:spPr>
      </p:cxnSp>
      <p:cxnSp>
        <p:nvCxnSpPr>
          <p:cNvPr id="30737" name="直接连接符 20"/>
          <p:cNvCxnSpPr/>
          <p:nvPr/>
        </p:nvCxnSpPr>
        <p:spPr>
          <a:xfrm>
            <a:off x="2974181" y="3764756"/>
            <a:ext cx="0" cy="1197769"/>
          </a:xfrm>
          <a:prstGeom prst="line">
            <a:avLst/>
          </a:prstGeom>
          <a:ln w="9525" cap="flat" cmpd="sng">
            <a:solidFill>
              <a:srgbClr val="7F7F7F"/>
            </a:solidFill>
            <a:prstDash val="solid"/>
            <a:round/>
            <a:headEnd type="none" w="med" len="med"/>
            <a:tailEnd type="none" w="med" len="med"/>
          </a:ln>
        </p:spPr>
      </p:cxnSp>
      <p:cxnSp>
        <p:nvCxnSpPr>
          <p:cNvPr id="30738" name="直接连接符 21"/>
          <p:cNvCxnSpPr/>
          <p:nvPr/>
        </p:nvCxnSpPr>
        <p:spPr>
          <a:xfrm>
            <a:off x="5836444" y="3725466"/>
            <a:ext cx="0" cy="1198959"/>
          </a:xfrm>
          <a:prstGeom prst="line">
            <a:avLst/>
          </a:prstGeom>
          <a:ln w="9525" cap="flat" cmpd="sng">
            <a:solidFill>
              <a:srgbClr val="7F7F7F"/>
            </a:solidFill>
            <a:prstDash val="solid"/>
            <a:round/>
            <a:headEnd type="none" w="med" len="med"/>
            <a:tailEnd type="none" w="med" len="med"/>
          </a:ln>
        </p:spPr>
      </p:cxnSp>
      <p:cxnSp>
        <p:nvCxnSpPr>
          <p:cNvPr id="30739" name="直接连接符 22"/>
          <p:cNvCxnSpPr/>
          <p:nvPr/>
        </p:nvCxnSpPr>
        <p:spPr>
          <a:xfrm>
            <a:off x="5836444" y="2294335"/>
            <a:ext cx="0" cy="1198959"/>
          </a:xfrm>
          <a:prstGeom prst="line">
            <a:avLst/>
          </a:prstGeom>
          <a:ln w="9525" cap="flat" cmpd="sng">
            <a:solidFill>
              <a:srgbClr val="7F7F7F"/>
            </a:solidFill>
            <a:prstDash val="solid"/>
            <a:round/>
            <a:headEnd type="none" w="med" len="med"/>
            <a:tailEnd type="none" w="med" len="med"/>
          </a:ln>
        </p:spPr>
      </p:cxnSp>
      <p:cxnSp>
        <p:nvCxnSpPr>
          <p:cNvPr id="30740" name="直接连接符 23"/>
          <p:cNvCxnSpPr/>
          <p:nvPr/>
        </p:nvCxnSpPr>
        <p:spPr>
          <a:xfrm>
            <a:off x="5874544" y="3609975"/>
            <a:ext cx="2822972" cy="0"/>
          </a:xfrm>
          <a:prstGeom prst="line">
            <a:avLst/>
          </a:prstGeom>
          <a:ln w="9525" cap="flat" cmpd="sng">
            <a:solidFill>
              <a:srgbClr val="7F7F7F"/>
            </a:solidFill>
            <a:prstDash val="solid"/>
            <a:round/>
            <a:headEnd type="none" w="med" len="med"/>
            <a:tailEnd type="none" w="med" len="med"/>
          </a:ln>
        </p:spPr>
      </p:cxnSp>
      <p:cxnSp>
        <p:nvCxnSpPr>
          <p:cNvPr id="30741" name="直接连接符 24"/>
          <p:cNvCxnSpPr/>
          <p:nvPr/>
        </p:nvCxnSpPr>
        <p:spPr>
          <a:xfrm flipH="1">
            <a:off x="151210" y="3609975"/>
            <a:ext cx="2745581" cy="0"/>
          </a:xfrm>
          <a:prstGeom prst="line">
            <a:avLst/>
          </a:prstGeom>
          <a:ln w="9525" cap="flat" cmpd="sng">
            <a:solidFill>
              <a:srgbClr val="7F7F7F"/>
            </a:solidFill>
            <a:prstDash val="solid"/>
            <a:round/>
            <a:headEnd type="none" w="med" len="med"/>
            <a:tailEnd type="none" w="med" len="med"/>
          </a:ln>
        </p:spPr>
      </p:cxnSp>
      <p:sp>
        <p:nvSpPr>
          <p:cNvPr id="30743" name="矩形 1"/>
          <p:cNvSpPr/>
          <p:nvPr/>
        </p:nvSpPr>
        <p:spPr>
          <a:xfrm>
            <a:off x="571500" y="2401570"/>
            <a:ext cx="1268095" cy="333375"/>
          </a:xfrm>
          <a:prstGeom prst="rect">
            <a:avLst/>
          </a:prstGeom>
          <a:noFill/>
          <a:ln w="9525">
            <a:noFill/>
          </a:ln>
        </p:spPr>
        <p:txBody>
          <a:bodyPr anchor="t">
            <a:spAutoFit/>
          </a:bodyPr>
          <a:p>
            <a:pPr algn="r">
              <a:lnSpc>
                <a:spcPct val="150000"/>
              </a:lnSpc>
            </a:pPr>
            <a:r>
              <a:rPr lang="zh-CN" altLang="en-US" sz="1050" b="1" dirty="0">
                <a:solidFill>
                  <a:srgbClr val="595959"/>
                </a:solidFill>
                <a:latin typeface="微软雅黑" panose="020B0503020204020204" pitchFamily="34" charset="-122"/>
                <a:ea typeface="微软雅黑" panose="020B0503020204020204" pitchFamily="34" charset="-122"/>
              </a:rPr>
              <a:t>智能交通</a:t>
            </a:r>
            <a:r>
              <a:rPr lang="en-US" altLang="zh-CN" sz="1050" b="1" dirty="0">
                <a:solidFill>
                  <a:srgbClr val="595959"/>
                </a:solidFill>
                <a:latin typeface="微软雅黑" panose="020B0503020204020204" pitchFamily="34" charset="-122"/>
                <a:ea typeface="微软雅黑" panose="020B0503020204020204" pitchFamily="34" charset="-122"/>
              </a:rPr>
              <a:t>/</a:t>
            </a:r>
            <a:r>
              <a:rPr lang="zh-CN" altLang="en-US" sz="1050" b="1" dirty="0">
                <a:solidFill>
                  <a:srgbClr val="595959"/>
                </a:solidFill>
                <a:latin typeface="微软雅黑" panose="020B0503020204020204" pitchFamily="34" charset="-122"/>
                <a:ea typeface="微软雅黑" panose="020B0503020204020204" pitchFamily="34" charset="-122"/>
              </a:rPr>
              <a:t>车联网</a:t>
            </a:r>
            <a:endParaRPr lang="zh-CN" altLang="en-US" sz="1050" b="1"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638810" y="4098290"/>
            <a:ext cx="1268095" cy="333375"/>
          </a:xfrm>
          <a:prstGeom prst="rect">
            <a:avLst/>
          </a:prstGeom>
          <a:noFill/>
          <a:ln w="9525">
            <a:noFill/>
          </a:ln>
        </p:spPr>
        <p:txBody>
          <a:bodyPr anchor="t">
            <a:spAutoFit/>
          </a:bodyPr>
          <a:p>
            <a:pPr algn="r">
              <a:lnSpc>
                <a:spcPct val="150000"/>
              </a:lnSpc>
            </a:pPr>
            <a:r>
              <a:rPr lang="zh-CN" altLang="en-US" sz="1050" b="1" dirty="0">
                <a:solidFill>
                  <a:srgbClr val="595959"/>
                </a:solidFill>
                <a:latin typeface="微软雅黑" panose="020B0503020204020204" pitchFamily="34" charset="-122"/>
                <a:ea typeface="微软雅黑" panose="020B0503020204020204" pitchFamily="34" charset="-122"/>
              </a:rPr>
              <a:t>增强现实</a:t>
            </a:r>
            <a:endParaRPr lang="zh-CN" altLang="en-US" sz="1050" b="1"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6652260" y="2513330"/>
            <a:ext cx="1268095" cy="333375"/>
          </a:xfrm>
          <a:prstGeom prst="rect">
            <a:avLst/>
          </a:prstGeom>
          <a:noFill/>
          <a:ln w="9525">
            <a:noFill/>
          </a:ln>
        </p:spPr>
        <p:txBody>
          <a:bodyPr anchor="t">
            <a:spAutoFit/>
          </a:bodyPr>
          <a:p>
            <a:pPr algn="r">
              <a:lnSpc>
                <a:spcPct val="150000"/>
              </a:lnSpc>
            </a:pPr>
            <a:r>
              <a:rPr lang="zh-CN" altLang="en-US" sz="1050" b="1" dirty="0">
                <a:solidFill>
                  <a:srgbClr val="595959"/>
                </a:solidFill>
                <a:latin typeface="微软雅黑" panose="020B0503020204020204" pitchFamily="34" charset="-122"/>
                <a:ea typeface="微软雅黑" panose="020B0503020204020204" pitchFamily="34" charset="-122"/>
              </a:rPr>
              <a:t>智能家居</a:t>
            </a:r>
            <a:endParaRPr lang="zh-CN" altLang="en-US" sz="1050" b="1" dirty="0">
              <a:solidFill>
                <a:srgbClr val="595959"/>
              </a:solidFill>
              <a:latin typeface="微软雅黑" panose="020B0503020204020204" pitchFamily="34" charset="-122"/>
              <a:ea typeface="微软雅黑" panose="020B0503020204020204" pitchFamily="34" charset="-122"/>
            </a:endParaRPr>
          </a:p>
        </p:txBody>
      </p:sp>
      <p:sp>
        <p:nvSpPr>
          <p:cNvPr id="4" name="矩形 3"/>
          <p:cNvSpPr/>
          <p:nvPr/>
        </p:nvSpPr>
        <p:spPr>
          <a:xfrm>
            <a:off x="6286500" y="3902075"/>
            <a:ext cx="1838325" cy="333375"/>
          </a:xfrm>
          <a:prstGeom prst="rect">
            <a:avLst/>
          </a:prstGeom>
          <a:noFill/>
          <a:ln w="9525">
            <a:noFill/>
          </a:ln>
        </p:spPr>
        <p:txBody>
          <a:bodyPr wrap="square" anchor="t">
            <a:spAutoFit/>
          </a:bodyPr>
          <a:p>
            <a:pPr algn="r">
              <a:lnSpc>
                <a:spcPct val="150000"/>
              </a:lnSpc>
            </a:pPr>
            <a:r>
              <a:rPr lang="zh-CN" altLang="en-US" sz="1050" b="1" dirty="0">
                <a:solidFill>
                  <a:srgbClr val="595959"/>
                </a:solidFill>
                <a:latin typeface="微软雅黑" panose="020B0503020204020204" pitchFamily="34" charset="-122"/>
                <a:ea typeface="微软雅黑" panose="020B0503020204020204" pitchFamily="34" charset="-122"/>
              </a:rPr>
              <a:t>医疗服务，公共安全</a:t>
            </a:r>
            <a:endParaRPr lang="zh-CN" altLang="en-US" sz="1050" b="1"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457200" y="5401310"/>
            <a:ext cx="8177530" cy="333375"/>
          </a:xfrm>
          <a:prstGeom prst="rect">
            <a:avLst/>
          </a:prstGeom>
          <a:noFill/>
          <a:ln w="9525">
            <a:noFill/>
          </a:ln>
        </p:spPr>
        <p:txBody>
          <a:bodyPr wrap="square" anchor="t">
            <a:spAutoFit/>
          </a:bodyPr>
          <a:p>
            <a:pPr algn="r">
              <a:lnSpc>
                <a:spcPct val="150000"/>
              </a:lnSpc>
            </a:pPr>
            <a:r>
              <a:rPr lang="zh-CN" altLang="en-US" sz="1050" b="1" dirty="0">
                <a:solidFill>
                  <a:srgbClr val="595959"/>
                </a:solidFill>
                <a:latin typeface="微软雅黑" panose="020B0503020204020204" pitchFamily="34" charset="-122"/>
                <a:ea typeface="微软雅黑" panose="020B0503020204020204" pitchFamily="34" charset="-122"/>
              </a:rPr>
              <a:t>位置服务，视频编排及分析，基于无线感知的内容加速，基于应用感知的性能优化，物联网网关，边缘</a:t>
            </a:r>
            <a:r>
              <a:rPr lang="en-US" altLang="zh-CN" sz="1050" b="1" dirty="0">
                <a:solidFill>
                  <a:srgbClr val="595959"/>
                </a:solidFill>
                <a:latin typeface="微软雅黑" panose="020B0503020204020204" pitchFamily="34" charset="-122"/>
                <a:ea typeface="微软雅黑" panose="020B0503020204020204" pitchFamily="34" charset="-122"/>
              </a:rPr>
              <a:t>CDN</a:t>
            </a:r>
            <a:r>
              <a:rPr lang="zh-CN" altLang="en-US" sz="1050" b="1" dirty="0">
                <a:solidFill>
                  <a:srgbClr val="595959"/>
                </a:solidFill>
                <a:latin typeface="微软雅黑" panose="020B0503020204020204" pitchFamily="34" charset="-122"/>
                <a:ea typeface="微软雅黑" panose="020B0503020204020204" pitchFamily="34" charset="-122"/>
              </a:rPr>
              <a:t>，企业网应用，计算辅助</a:t>
            </a:r>
            <a:endParaRPr lang="en-US" altLang="zh-CN" sz="105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3" name="文本框 7"/>
          <p:cNvSpPr txBox="1"/>
          <p:nvPr/>
        </p:nvSpPr>
        <p:spPr>
          <a:xfrm>
            <a:off x="457200" y="1013460"/>
            <a:ext cx="4474845"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应用场景</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垂直行业对边缘计算的需求</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object 3"/>
          <p:cNvSpPr/>
          <p:nvPr/>
        </p:nvSpPr>
        <p:spPr>
          <a:xfrm>
            <a:off x="5676900" y="5132070"/>
            <a:ext cx="3287395" cy="745490"/>
          </a:xfrm>
          <a:custGeom>
            <a:avLst/>
            <a:gdLst/>
            <a:ahLst/>
            <a:cxnLst/>
            <a:rect l="l" t="t" r="r" b="b"/>
            <a:pathLst>
              <a:path w="3287395" h="745489">
                <a:moveTo>
                  <a:pt x="0" y="745235"/>
                </a:moveTo>
                <a:lnTo>
                  <a:pt x="3287267" y="745235"/>
                </a:lnTo>
                <a:lnTo>
                  <a:pt x="3287267" y="0"/>
                </a:lnTo>
                <a:lnTo>
                  <a:pt x="0" y="0"/>
                </a:lnTo>
                <a:lnTo>
                  <a:pt x="0" y="745235"/>
                </a:lnTo>
                <a:close/>
              </a:path>
            </a:pathLst>
          </a:custGeom>
          <a:solidFill>
            <a:srgbClr val="EAF7CE"/>
          </a:solidFill>
        </p:spPr>
        <p:txBody>
          <a:bodyPr wrap="square" lIns="0" tIns="0" rIns="0" bIns="0" rtlCol="0"/>
          <a:p/>
        </p:txBody>
      </p:sp>
      <p:sp>
        <p:nvSpPr>
          <p:cNvPr id="5" name="object 4"/>
          <p:cNvSpPr txBox="1"/>
          <p:nvPr/>
        </p:nvSpPr>
        <p:spPr>
          <a:xfrm>
            <a:off x="5676900" y="5312308"/>
            <a:ext cx="3287395" cy="566420"/>
          </a:xfrm>
          <a:prstGeom prst="rect">
            <a:avLst/>
          </a:prstGeom>
        </p:spPr>
        <p:txBody>
          <a:bodyPr vert="horz" wrap="square" lIns="0" tIns="12700" rIns="0" bIns="0" rtlCol="0">
            <a:spAutoFit/>
          </a:bodyPr>
          <a:p>
            <a:pPr marL="180975" indent="-88265">
              <a:lnSpc>
                <a:spcPct val="100000"/>
              </a:lnSpc>
              <a:spcBef>
                <a:spcPts val="100"/>
              </a:spcBef>
              <a:buFont typeface="Arial" panose="020B0604020202020204"/>
              <a:buChar char="•"/>
              <a:tabLst>
                <a:tab pos="181610" algn="l"/>
              </a:tabLst>
            </a:pPr>
            <a:r>
              <a:rPr sz="1200" dirty="0">
                <a:latin typeface="微软雅黑" panose="020B0503020204020204" pitchFamily="34" charset="-122"/>
                <a:cs typeface="微软雅黑" panose="020B0503020204020204" pitchFamily="34" charset="-122"/>
              </a:rPr>
              <a:t>数据隐私的保护需要从业务接入点实施</a:t>
            </a:r>
            <a:endParaRPr sz="1200">
              <a:latin typeface="微软雅黑" panose="020B0503020204020204" pitchFamily="34" charset="-122"/>
              <a:cs typeface="微软雅黑" panose="020B0503020204020204" pitchFamily="34" charset="-122"/>
            </a:endParaRPr>
          </a:p>
          <a:p>
            <a:pPr marL="180975" marR="202565" indent="-88265">
              <a:lnSpc>
                <a:spcPct val="100000"/>
              </a:lnSpc>
              <a:buFont typeface="Arial" panose="020B0604020202020204"/>
              <a:buChar char="•"/>
              <a:tabLst>
                <a:tab pos="181610" algn="l"/>
              </a:tabLst>
            </a:pPr>
            <a:r>
              <a:rPr sz="1200" dirty="0">
                <a:latin typeface="微软雅黑" panose="020B0503020204020204" pitchFamily="34" charset="-122"/>
                <a:cs typeface="微软雅黑" panose="020B0503020204020204" pitchFamily="34" charset="-122"/>
              </a:rPr>
              <a:t>超边缘计算适应不同行业的多元化，不同等 级的数据加密要求</a:t>
            </a:r>
            <a:endParaRPr sz="1200">
              <a:latin typeface="微软雅黑" panose="020B0503020204020204" pitchFamily="34" charset="-122"/>
              <a:cs typeface="微软雅黑" panose="020B0503020204020204" pitchFamily="34" charset="-122"/>
            </a:endParaRPr>
          </a:p>
        </p:txBody>
      </p:sp>
      <p:sp>
        <p:nvSpPr>
          <p:cNvPr id="6" name="object 5"/>
          <p:cNvSpPr/>
          <p:nvPr/>
        </p:nvSpPr>
        <p:spPr>
          <a:xfrm>
            <a:off x="5676900" y="3978401"/>
            <a:ext cx="3287395" cy="745490"/>
          </a:xfrm>
          <a:custGeom>
            <a:avLst/>
            <a:gdLst/>
            <a:ahLst/>
            <a:cxnLst/>
            <a:rect l="l" t="t" r="r" b="b"/>
            <a:pathLst>
              <a:path w="3287395" h="745489">
                <a:moveTo>
                  <a:pt x="0" y="745236"/>
                </a:moveTo>
                <a:lnTo>
                  <a:pt x="3287267" y="745236"/>
                </a:lnTo>
                <a:lnTo>
                  <a:pt x="3287267" y="0"/>
                </a:lnTo>
                <a:lnTo>
                  <a:pt x="0" y="0"/>
                </a:lnTo>
                <a:lnTo>
                  <a:pt x="0" y="745236"/>
                </a:lnTo>
                <a:close/>
              </a:path>
            </a:pathLst>
          </a:custGeom>
          <a:solidFill>
            <a:srgbClr val="EAF7CE"/>
          </a:solidFill>
        </p:spPr>
        <p:txBody>
          <a:bodyPr wrap="square" lIns="0" tIns="0" rIns="0" bIns="0" rtlCol="0"/>
          <a:p/>
        </p:txBody>
      </p:sp>
      <p:sp>
        <p:nvSpPr>
          <p:cNvPr id="7" name="object 6"/>
          <p:cNvSpPr txBox="1"/>
          <p:nvPr/>
        </p:nvSpPr>
        <p:spPr>
          <a:xfrm>
            <a:off x="5676900" y="4158615"/>
            <a:ext cx="3287395" cy="566420"/>
          </a:xfrm>
          <a:prstGeom prst="rect">
            <a:avLst/>
          </a:prstGeom>
        </p:spPr>
        <p:txBody>
          <a:bodyPr vert="horz" wrap="square" lIns="0" tIns="12700" rIns="0" bIns="0" rtlCol="0">
            <a:spAutoFit/>
          </a:bodyPr>
          <a:p>
            <a:pPr marL="180975" marR="202565" indent="-88265">
              <a:lnSpc>
                <a:spcPct val="100000"/>
              </a:lnSpc>
              <a:spcBef>
                <a:spcPts val="100"/>
              </a:spcBef>
              <a:buFont typeface="Arial" panose="020B0604020202020204"/>
              <a:buChar char="•"/>
              <a:tabLst>
                <a:tab pos="181610" algn="l"/>
              </a:tabLst>
            </a:pPr>
            <a:r>
              <a:rPr sz="1200" dirty="0">
                <a:latin typeface="微软雅黑" panose="020B0503020204020204" pitchFamily="34" charset="-122"/>
                <a:cs typeface="微软雅黑" panose="020B0503020204020204" pitchFamily="34" charset="-122"/>
              </a:rPr>
              <a:t>工业互联网抵御外部攻击需要实现从业务起 点到工业云平台的端到端保护</a:t>
            </a:r>
            <a:endParaRPr sz="1200">
              <a:latin typeface="微软雅黑" panose="020B0503020204020204" pitchFamily="34" charset="-122"/>
              <a:cs typeface="微软雅黑" panose="020B0503020204020204" pitchFamily="34" charset="-122"/>
            </a:endParaRPr>
          </a:p>
          <a:p>
            <a:pPr marL="180975" indent="-88265">
              <a:lnSpc>
                <a:spcPct val="100000"/>
              </a:lnSpc>
              <a:buFont typeface="Arial" panose="020B0604020202020204"/>
              <a:buChar char="•"/>
              <a:tabLst>
                <a:tab pos="181610" algn="l"/>
              </a:tabLst>
            </a:pPr>
            <a:r>
              <a:rPr sz="1200" dirty="0">
                <a:latin typeface="微软雅黑" panose="020B0503020204020204" pitchFamily="34" charset="-122"/>
                <a:cs typeface="微软雅黑" panose="020B0503020204020204" pitchFamily="34" charset="-122"/>
              </a:rPr>
              <a:t>工业现场设备安全日志数据的收集与分析</a:t>
            </a:r>
            <a:endParaRPr sz="1200">
              <a:latin typeface="微软雅黑" panose="020B0503020204020204" pitchFamily="34" charset="-122"/>
              <a:cs typeface="微软雅黑" panose="020B0503020204020204" pitchFamily="34" charset="-122"/>
            </a:endParaRPr>
          </a:p>
        </p:txBody>
      </p:sp>
      <p:sp>
        <p:nvSpPr>
          <p:cNvPr id="8" name="object 7"/>
          <p:cNvSpPr/>
          <p:nvPr/>
        </p:nvSpPr>
        <p:spPr>
          <a:xfrm>
            <a:off x="5388864" y="3169145"/>
            <a:ext cx="3689603" cy="377964"/>
          </a:xfrm>
          <a:prstGeom prst="rect">
            <a:avLst/>
          </a:prstGeom>
          <a:blipFill>
            <a:blip r:embed="rId1" cstate="print"/>
            <a:stretch>
              <a:fillRect/>
            </a:stretch>
          </a:blipFill>
        </p:spPr>
        <p:txBody>
          <a:bodyPr wrap="square" lIns="0" tIns="0" rIns="0" bIns="0" rtlCol="0"/>
          <a:p/>
        </p:txBody>
      </p:sp>
      <p:sp>
        <p:nvSpPr>
          <p:cNvPr id="9" name="object 8"/>
          <p:cNvSpPr/>
          <p:nvPr/>
        </p:nvSpPr>
        <p:spPr>
          <a:xfrm>
            <a:off x="6057900" y="3134105"/>
            <a:ext cx="2351531" cy="507492"/>
          </a:xfrm>
          <a:prstGeom prst="rect">
            <a:avLst/>
          </a:prstGeom>
          <a:blipFill>
            <a:blip r:embed="rId2" cstate="print"/>
            <a:stretch>
              <a:fillRect/>
            </a:stretch>
          </a:blipFill>
        </p:spPr>
        <p:txBody>
          <a:bodyPr wrap="square" lIns="0" tIns="0" rIns="0" bIns="0" rtlCol="0"/>
          <a:p/>
        </p:txBody>
      </p:sp>
      <p:sp>
        <p:nvSpPr>
          <p:cNvPr id="10" name="object 9"/>
          <p:cNvSpPr/>
          <p:nvPr/>
        </p:nvSpPr>
        <p:spPr>
          <a:xfrm>
            <a:off x="5436108" y="3196589"/>
            <a:ext cx="3599688" cy="288036"/>
          </a:xfrm>
          <a:prstGeom prst="rect">
            <a:avLst/>
          </a:prstGeom>
          <a:blipFill>
            <a:blip r:embed="rId3" cstate="print"/>
            <a:stretch>
              <a:fillRect/>
            </a:stretch>
          </a:blipFill>
        </p:spPr>
        <p:txBody>
          <a:bodyPr wrap="square" lIns="0" tIns="0" rIns="0" bIns="0" rtlCol="0"/>
          <a:p/>
        </p:txBody>
      </p:sp>
      <p:sp>
        <p:nvSpPr>
          <p:cNvPr id="11" name="object 10"/>
          <p:cNvSpPr txBox="1"/>
          <p:nvPr/>
        </p:nvSpPr>
        <p:spPr>
          <a:xfrm>
            <a:off x="5436108" y="3196589"/>
            <a:ext cx="3599815" cy="259715"/>
          </a:xfrm>
          <a:prstGeom prst="rect">
            <a:avLst/>
          </a:prstGeom>
          <a:ln w="9144">
            <a:solidFill>
              <a:srgbClr val="0083D0"/>
            </a:solidFill>
          </a:ln>
        </p:spPr>
        <p:txBody>
          <a:bodyPr vert="horz" wrap="square" lIns="0" tIns="13970" rIns="0" bIns="0" rtlCol="0">
            <a:spAutoFit/>
          </a:bodyPr>
          <a:p>
            <a:pPr marL="787400">
              <a:lnSpc>
                <a:spcPct val="100000"/>
              </a:lnSpc>
              <a:spcBef>
                <a:spcPts val="110"/>
              </a:spcBef>
            </a:pPr>
            <a:r>
              <a:rPr sz="1600" b="1" spc="-5" dirty="0">
                <a:latin typeface="微软雅黑" panose="020B0503020204020204" pitchFamily="34" charset="-122"/>
                <a:cs typeface="微软雅黑" panose="020B0503020204020204" pitchFamily="34" charset="-122"/>
              </a:rPr>
              <a:t>端到端的数据安全保障</a:t>
            </a:r>
            <a:endParaRPr sz="1600">
              <a:latin typeface="微软雅黑" panose="020B0503020204020204" pitchFamily="34" charset="-122"/>
              <a:cs typeface="微软雅黑" panose="020B0503020204020204" pitchFamily="34" charset="-122"/>
            </a:endParaRPr>
          </a:p>
        </p:txBody>
      </p:sp>
      <p:sp>
        <p:nvSpPr>
          <p:cNvPr id="12" name="object 11"/>
          <p:cNvSpPr/>
          <p:nvPr/>
        </p:nvSpPr>
        <p:spPr>
          <a:xfrm>
            <a:off x="374904" y="5124450"/>
            <a:ext cx="2202180" cy="756285"/>
          </a:xfrm>
          <a:custGeom>
            <a:avLst/>
            <a:gdLst/>
            <a:ahLst/>
            <a:cxnLst/>
            <a:rect l="l" t="t" r="r" b="b"/>
            <a:pathLst>
              <a:path w="2202180" h="756285">
                <a:moveTo>
                  <a:pt x="0" y="755904"/>
                </a:moveTo>
                <a:lnTo>
                  <a:pt x="2202180" y="755904"/>
                </a:lnTo>
                <a:lnTo>
                  <a:pt x="2202180" y="0"/>
                </a:lnTo>
                <a:lnTo>
                  <a:pt x="0" y="0"/>
                </a:lnTo>
                <a:lnTo>
                  <a:pt x="0" y="755904"/>
                </a:lnTo>
                <a:close/>
              </a:path>
            </a:pathLst>
          </a:custGeom>
          <a:solidFill>
            <a:srgbClr val="F0DCC6"/>
          </a:solidFill>
        </p:spPr>
        <p:txBody>
          <a:bodyPr wrap="square" lIns="0" tIns="0" rIns="0" bIns="0" rtlCol="0"/>
          <a:p/>
        </p:txBody>
      </p:sp>
      <p:sp>
        <p:nvSpPr>
          <p:cNvPr id="13" name="object 12"/>
          <p:cNvSpPr txBox="1"/>
          <p:nvPr/>
        </p:nvSpPr>
        <p:spPr>
          <a:xfrm>
            <a:off x="374904" y="5304383"/>
            <a:ext cx="2202180" cy="566420"/>
          </a:xfrm>
          <a:prstGeom prst="rect">
            <a:avLst/>
          </a:prstGeom>
        </p:spPr>
        <p:txBody>
          <a:bodyPr vert="horz" wrap="square" lIns="0" tIns="12700" rIns="0" bIns="0" rtlCol="0">
            <a:spAutoFit/>
          </a:bodyPr>
          <a:p>
            <a:pPr marL="179705" marR="185420" indent="-88265" algn="just">
              <a:lnSpc>
                <a:spcPct val="100000"/>
              </a:lnSpc>
              <a:spcBef>
                <a:spcPts val="100"/>
              </a:spcBef>
              <a:buFont typeface="Arial" panose="020B0604020202020204"/>
              <a:buChar char="•"/>
              <a:tabLst>
                <a:tab pos="180340" algn="l"/>
              </a:tabLst>
            </a:pPr>
            <a:r>
              <a:rPr sz="1200" spc="-5" dirty="0">
                <a:latin typeface="微软雅黑" panose="020B0503020204020204" pitchFamily="34" charset="-122"/>
                <a:cs typeface="微软雅黑" panose="020B0503020204020204" pitchFamily="34" charset="-122"/>
              </a:rPr>
              <a:t>工业应用的高可用性要求在 </a:t>
            </a:r>
            <a:r>
              <a:rPr sz="1200" dirty="0">
                <a:latin typeface="微软雅黑" panose="020B0503020204020204" pitchFamily="34" charset="-122"/>
                <a:cs typeface="微软雅黑" panose="020B0503020204020204" pitchFamily="34" charset="-122"/>
              </a:rPr>
              <a:t>暂时无大网连接时，仍能使 用基本业务保证生产</a:t>
            </a:r>
            <a:endParaRPr sz="1200">
              <a:latin typeface="微软雅黑" panose="020B0503020204020204" pitchFamily="34" charset="-122"/>
              <a:cs typeface="微软雅黑" panose="020B0503020204020204" pitchFamily="34" charset="-122"/>
            </a:endParaRPr>
          </a:p>
        </p:txBody>
      </p:sp>
      <p:sp>
        <p:nvSpPr>
          <p:cNvPr id="14" name="object 13"/>
          <p:cNvSpPr/>
          <p:nvPr/>
        </p:nvSpPr>
        <p:spPr>
          <a:xfrm>
            <a:off x="374904" y="3950970"/>
            <a:ext cx="2202180" cy="757555"/>
          </a:xfrm>
          <a:custGeom>
            <a:avLst/>
            <a:gdLst/>
            <a:ahLst/>
            <a:cxnLst/>
            <a:rect l="l" t="t" r="r" b="b"/>
            <a:pathLst>
              <a:path w="2202180" h="757554">
                <a:moveTo>
                  <a:pt x="0" y="757428"/>
                </a:moveTo>
                <a:lnTo>
                  <a:pt x="2202180" y="757428"/>
                </a:lnTo>
                <a:lnTo>
                  <a:pt x="2202180" y="0"/>
                </a:lnTo>
                <a:lnTo>
                  <a:pt x="0" y="0"/>
                </a:lnTo>
                <a:lnTo>
                  <a:pt x="0" y="757428"/>
                </a:lnTo>
                <a:close/>
              </a:path>
            </a:pathLst>
          </a:custGeom>
          <a:solidFill>
            <a:srgbClr val="F0DCC6"/>
          </a:solidFill>
        </p:spPr>
        <p:txBody>
          <a:bodyPr wrap="square" lIns="0" tIns="0" rIns="0" bIns="0" rtlCol="0"/>
          <a:p/>
        </p:txBody>
      </p:sp>
      <p:sp>
        <p:nvSpPr>
          <p:cNvPr id="15" name="object 14"/>
          <p:cNvSpPr txBox="1"/>
          <p:nvPr/>
        </p:nvSpPr>
        <p:spPr>
          <a:xfrm>
            <a:off x="374904" y="4131564"/>
            <a:ext cx="2202180" cy="381635"/>
          </a:xfrm>
          <a:prstGeom prst="rect">
            <a:avLst/>
          </a:prstGeom>
        </p:spPr>
        <p:txBody>
          <a:bodyPr vert="horz" wrap="square" lIns="0" tIns="12700" rIns="0" bIns="0" rtlCol="0">
            <a:spAutoFit/>
          </a:bodyPr>
          <a:p>
            <a:pPr marL="179705" indent="-88265">
              <a:lnSpc>
                <a:spcPct val="100000"/>
              </a:lnSpc>
              <a:spcBef>
                <a:spcPts val="100"/>
              </a:spcBef>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开放平台承载碎片化</a:t>
            </a:r>
            <a:r>
              <a:rPr sz="1200" spc="-5" dirty="0">
                <a:latin typeface="微软雅黑" panose="020B0503020204020204" pitchFamily="34" charset="-122"/>
                <a:cs typeface="微软雅黑" panose="020B0503020204020204" pitchFamily="34" charset="-122"/>
              </a:rPr>
              <a:t>IoT</a:t>
            </a:r>
            <a:r>
              <a:rPr sz="1200" dirty="0">
                <a:latin typeface="微软雅黑" panose="020B0503020204020204" pitchFamily="34" charset="-122"/>
                <a:cs typeface="微软雅黑" panose="020B0503020204020204" pitchFamily="34" charset="-122"/>
              </a:rPr>
              <a:t>生态</a:t>
            </a:r>
            <a:endParaRPr sz="1200">
              <a:latin typeface="微软雅黑" panose="020B0503020204020204" pitchFamily="34" charset="-122"/>
              <a:cs typeface="微软雅黑" panose="020B0503020204020204" pitchFamily="34" charset="-122"/>
            </a:endParaRPr>
          </a:p>
          <a:p>
            <a:pPr marL="179705" indent="-88265">
              <a:lnSpc>
                <a:spcPct val="100000"/>
              </a:lnSpc>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灵活</a:t>
            </a:r>
            <a:r>
              <a:rPr sz="1200" spc="-5" dirty="0">
                <a:latin typeface="微软雅黑" panose="020B0503020204020204" pitchFamily="34" charset="-122"/>
                <a:cs typeface="微软雅黑" panose="020B0503020204020204" pitchFamily="34" charset="-122"/>
              </a:rPr>
              <a:t>API</a:t>
            </a:r>
            <a:r>
              <a:rPr sz="1200" dirty="0">
                <a:latin typeface="微软雅黑" panose="020B0503020204020204" pitchFamily="34" charset="-122"/>
                <a:cs typeface="微软雅黑" panose="020B0503020204020204" pitchFamily="34" charset="-122"/>
              </a:rPr>
              <a:t>和硬件资源调用</a:t>
            </a:r>
            <a:endParaRPr sz="1200">
              <a:latin typeface="微软雅黑" panose="020B0503020204020204" pitchFamily="34" charset="-122"/>
              <a:cs typeface="微软雅黑" panose="020B0503020204020204" pitchFamily="34" charset="-122"/>
            </a:endParaRPr>
          </a:p>
        </p:txBody>
      </p:sp>
      <p:sp>
        <p:nvSpPr>
          <p:cNvPr id="16" name="object 15"/>
          <p:cNvSpPr/>
          <p:nvPr/>
        </p:nvSpPr>
        <p:spPr>
          <a:xfrm>
            <a:off x="2848355" y="3950970"/>
            <a:ext cx="2247900" cy="757555"/>
          </a:xfrm>
          <a:custGeom>
            <a:avLst/>
            <a:gdLst/>
            <a:ahLst/>
            <a:cxnLst/>
            <a:rect l="l" t="t" r="r" b="b"/>
            <a:pathLst>
              <a:path w="2247900" h="757554">
                <a:moveTo>
                  <a:pt x="0" y="757428"/>
                </a:moveTo>
                <a:lnTo>
                  <a:pt x="2247899" y="757428"/>
                </a:lnTo>
                <a:lnTo>
                  <a:pt x="2247899" y="0"/>
                </a:lnTo>
                <a:lnTo>
                  <a:pt x="0" y="0"/>
                </a:lnTo>
                <a:lnTo>
                  <a:pt x="0" y="757428"/>
                </a:lnTo>
                <a:close/>
              </a:path>
            </a:pathLst>
          </a:custGeom>
          <a:solidFill>
            <a:srgbClr val="F0DCC6"/>
          </a:solidFill>
        </p:spPr>
        <p:txBody>
          <a:bodyPr wrap="square" lIns="0" tIns="0" rIns="0" bIns="0" rtlCol="0"/>
          <a:p/>
        </p:txBody>
      </p:sp>
      <p:sp>
        <p:nvSpPr>
          <p:cNvPr id="17" name="object 16"/>
          <p:cNvSpPr txBox="1"/>
          <p:nvPr/>
        </p:nvSpPr>
        <p:spPr>
          <a:xfrm>
            <a:off x="2848355" y="4131564"/>
            <a:ext cx="2247900" cy="566420"/>
          </a:xfrm>
          <a:prstGeom prst="rect">
            <a:avLst/>
          </a:prstGeom>
        </p:spPr>
        <p:txBody>
          <a:bodyPr vert="horz" wrap="square" lIns="0" tIns="12700" rIns="0" bIns="0" rtlCol="0">
            <a:spAutoFit/>
          </a:bodyPr>
          <a:p>
            <a:pPr marL="179705" marR="231140" indent="-88265" algn="just">
              <a:lnSpc>
                <a:spcPct val="100000"/>
              </a:lnSpc>
              <a:spcBef>
                <a:spcPts val="100"/>
              </a:spcBef>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本地化高实时性的图像识别 等人工智能应用对本地计算 能力提出更高的要求</a:t>
            </a:r>
            <a:endParaRPr sz="1200">
              <a:latin typeface="微软雅黑" panose="020B0503020204020204" pitchFamily="34" charset="-122"/>
              <a:cs typeface="微软雅黑" panose="020B0503020204020204" pitchFamily="34" charset="-122"/>
            </a:endParaRPr>
          </a:p>
        </p:txBody>
      </p:sp>
      <p:sp>
        <p:nvSpPr>
          <p:cNvPr id="18" name="object 17"/>
          <p:cNvSpPr/>
          <p:nvPr/>
        </p:nvSpPr>
        <p:spPr>
          <a:xfrm>
            <a:off x="156971" y="3172193"/>
            <a:ext cx="5070348" cy="377964"/>
          </a:xfrm>
          <a:prstGeom prst="rect">
            <a:avLst/>
          </a:prstGeom>
          <a:blipFill>
            <a:blip r:embed="rId4" cstate="print"/>
            <a:stretch>
              <a:fillRect/>
            </a:stretch>
          </a:blipFill>
        </p:spPr>
        <p:txBody>
          <a:bodyPr wrap="square" lIns="0" tIns="0" rIns="0" bIns="0" rtlCol="0"/>
          <a:p/>
        </p:txBody>
      </p:sp>
      <p:sp>
        <p:nvSpPr>
          <p:cNvPr id="19" name="object 18"/>
          <p:cNvSpPr/>
          <p:nvPr/>
        </p:nvSpPr>
        <p:spPr>
          <a:xfrm>
            <a:off x="1514855" y="3138677"/>
            <a:ext cx="2351532" cy="507492"/>
          </a:xfrm>
          <a:prstGeom prst="rect">
            <a:avLst/>
          </a:prstGeom>
          <a:blipFill>
            <a:blip r:embed="rId2" cstate="print"/>
            <a:stretch>
              <a:fillRect/>
            </a:stretch>
          </a:blipFill>
        </p:spPr>
        <p:txBody>
          <a:bodyPr wrap="square" lIns="0" tIns="0" rIns="0" bIns="0" rtlCol="0"/>
          <a:p/>
        </p:txBody>
      </p:sp>
      <p:sp>
        <p:nvSpPr>
          <p:cNvPr id="20" name="object 19"/>
          <p:cNvSpPr/>
          <p:nvPr/>
        </p:nvSpPr>
        <p:spPr>
          <a:xfrm>
            <a:off x="204215" y="3199638"/>
            <a:ext cx="4980432" cy="288036"/>
          </a:xfrm>
          <a:prstGeom prst="rect">
            <a:avLst/>
          </a:prstGeom>
          <a:blipFill>
            <a:blip r:embed="rId5" cstate="print"/>
            <a:stretch>
              <a:fillRect/>
            </a:stretch>
          </a:blipFill>
        </p:spPr>
        <p:txBody>
          <a:bodyPr wrap="square" lIns="0" tIns="0" rIns="0" bIns="0" rtlCol="0"/>
          <a:p/>
        </p:txBody>
      </p:sp>
      <p:sp>
        <p:nvSpPr>
          <p:cNvPr id="21" name="object 20"/>
          <p:cNvSpPr txBox="1"/>
          <p:nvPr/>
        </p:nvSpPr>
        <p:spPr>
          <a:xfrm>
            <a:off x="204215" y="3199638"/>
            <a:ext cx="4980940" cy="259715"/>
          </a:xfrm>
          <a:prstGeom prst="rect">
            <a:avLst/>
          </a:prstGeom>
          <a:ln w="9144">
            <a:solidFill>
              <a:srgbClr val="0083D0"/>
            </a:solidFill>
          </a:ln>
        </p:spPr>
        <p:txBody>
          <a:bodyPr vert="horz" wrap="square" lIns="0" tIns="14604" rIns="0" bIns="0" rtlCol="0">
            <a:spAutoFit/>
          </a:bodyPr>
          <a:p>
            <a:pPr marL="1475740">
              <a:lnSpc>
                <a:spcPct val="100000"/>
              </a:lnSpc>
              <a:spcBef>
                <a:spcPts val="115"/>
              </a:spcBef>
            </a:pPr>
            <a:r>
              <a:rPr sz="1600" b="1" spc="-5" dirty="0">
                <a:latin typeface="微软雅黑" panose="020B0503020204020204" pitchFamily="34" charset="-122"/>
                <a:cs typeface="微软雅黑" panose="020B0503020204020204" pitchFamily="34" charset="-122"/>
              </a:rPr>
              <a:t>智能、开放的网络平台</a:t>
            </a:r>
            <a:endParaRPr sz="1600">
              <a:latin typeface="微软雅黑" panose="020B0503020204020204" pitchFamily="34" charset="-122"/>
              <a:cs typeface="微软雅黑" panose="020B0503020204020204" pitchFamily="34" charset="-122"/>
            </a:endParaRPr>
          </a:p>
        </p:txBody>
      </p:sp>
      <p:sp>
        <p:nvSpPr>
          <p:cNvPr id="22" name="object 21"/>
          <p:cNvSpPr/>
          <p:nvPr/>
        </p:nvSpPr>
        <p:spPr>
          <a:xfrm>
            <a:off x="169163" y="1386039"/>
            <a:ext cx="8938260" cy="376466"/>
          </a:xfrm>
          <a:prstGeom prst="rect">
            <a:avLst/>
          </a:prstGeom>
          <a:blipFill>
            <a:blip r:embed="rId6" cstate="print"/>
            <a:stretch>
              <a:fillRect/>
            </a:stretch>
          </a:blipFill>
        </p:spPr>
        <p:txBody>
          <a:bodyPr wrap="square" lIns="0" tIns="0" rIns="0" bIns="0" rtlCol="0"/>
          <a:p/>
        </p:txBody>
      </p:sp>
      <p:sp>
        <p:nvSpPr>
          <p:cNvPr id="23" name="object 22"/>
          <p:cNvSpPr/>
          <p:nvPr/>
        </p:nvSpPr>
        <p:spPr>
          <a:xfrm>
            <a:off x="3360420" y="1351026"/>
            <a:ext cx="2554224" cy="507491"/>
          </a:xfrm>
          <a:prstGeom prst="rect">
            <a:avLst/>
          </a:prstGeom>
          <a:blipFill>
            <a:blip r:embed="rId7" cstate="print"/>
            <a:stretch>
              <a:fillRect/>
            </a:stretch>
          </a:blipFill>
        </p:spPr>
        <p:txBody>
          <a:bodyPr wrap="square" lIns="0" tIns="0" rIns="0" bIns="0" rtlCol="0"/>
          <a:p/>
        </p:txBody>
      </p:sp>
      <p:sp>
        <p:nvSpPr>
          <p:cNvPr id="24" name="object 23"/>
          <p:cNvSpPr/>
          <p:nvPr/>
        </p:nvSpPr>
        <p:spPr>
          <a:xfrm>
            <a:off x="216408" y="1413509"/>
            <a:ext cx="8848344" cy="286512"/>
          </a:xfrm>
          <a:prstGeom prst="rect">
            <a:avLst/>
          </a:prstGeom>
          <a:blipFill>
            <a:blip r:embed="rId8" cstate="print"/>
            <a:stretch>
              <a:fillRect/>
            </a:stretch>
          </a:blipFill>
        </p:spPr>
        <p:txBody>
          <a:bodyPr wrap="square" lIns="0" tIns="0" rIns="0" bIns="0" rtlCol="0"/>
          <a:p/>
        </p:txBody>
      </p:sp>
      <p:sp>
        <p:nvSpPr>
          <p:cNvPr id="25" name="object 24"/>
          <p:cNvSpPr txBox="1"/>
          <p:nvPr/>
        </p:nvSpPr>
        <p:spPr>
          <a:xfrm>
            <a:off x="216408" y="1466849"/>
            <a:ext cx="8848725" cy="259080"/>
          </a:xfrm>
          <a:prstGeom prst="rect">
            <a:avLst/>
          </a:prstGeom>
          <a:ln w="9144">
            <a:solidFill>
              <a:srgbClr val="0083D0"/>
            </a:solidFill>
          </a:ln>
        </p:spPr>
        <p:txBody>
          <a:bodyPr vert="horz" wrap="square" lIns="0" tIns="13335" rIns="0" bIns="0" rtlCol="0">
            <a:spAutoFit/>
          </a:bodyPr>
          <a:p>
            <a:pPr algn="ctr">
              <a:lnSpc>
                <a:spcPct val="100000"/>
              </a:lnSpc>
              <a:spcBef>
                <a:spcPts val="105"/>
              </a:spcBef>
            </a:pPr>
            <a:r>
              <a:rPr sz="1600" b="1" spc="-5" dirty="0">
                <a:latin typeface="微软雅黑" panose="020B0503020204020204" pitchFamily="34" charset="-122"/>
                <a:cs typeface="微软雅黑" panose="020B0503020204020204" pitchFamily="34" charset="-122"/>
              </a:rPr>
              <a:t>实时、灵活和软化的组网</a:t>
            </a:r>
            <a:endParaRPr sz="1600">
              <a:latin typeface="微软雅黑" panose="020B0503020204020204" pitchFamily="34" charset="-122"/>
              <a:cs typeface="微软雅黑" panose="020B0503020204020204" pitchFamily="34" charset="-122"/>
            </a:endParaRPr>
          </a:p>
        </p:txBody>
      </p:sp>
      <p:sp>
        <p:nvSpPr>
          <p:cNvPr id="26" name="object 25"/>
          <p:cNvSpPr/>
          <p:nvPr/>
        </p:nvSpPr>
        <p:spPr>
          <a:xfrm>
            <a:off x="388620" y="2094738"/>
            <a:ext cx="1888489" cy="995680"/>
          </a:xfrm>
          <a:custGeom>
            <a:avLst/>
            <a:gdLst/>
            <a:ahLst/>
            <a:cxnLst/>
            <a:rect l="l" t="t" r="r" b="b"/>
            <a:pathLst>
              <a:path w="1888489" h="995680">
                <a:moveTo>
                  <a:pt x="0" y="995172"/>
                </a:moveTo>
                <a:lnTo>
                  <a:pt x="1888236" y="995172"/>
                </a:lnTo>
                <a:lnTo>
                  <a:pt x="1888236" y="0"/>
                </a:lnTo>
                <a:lnTo>
                  <a:pt x="0" y="0"/>
                </a:lnTo>
                <a:lnTo>
                  <a:pt x="0" y="995172"/>
                </a:lnTo>
                <a:close/>
              </a:path>
            </a:pathLst>
          </a:custGeom>
          <a:solidFill>
            <a:srgbClr val="FFF6CC"/>
          </a:solidFill>
        </p:spPr>
        <p:txBody>
          <a:bodyPr wrap="square" lIns="0" tIns="0" rIns="0" bIns="0" rtlCol="0"/>
          <a:p/>
        </p:txBody>
      </p:sp>
      <p:sp>
        <p:nvSpPr>
          <p:cNvPr id="27" name="object 26"/>
          <p:cNvSpPr txBox="1"/>
          <p:nvPr/>
        </p:nvSpPr>
        <p:spPr>
          <a:xfrm>
            <a:off x="388620" y="2305811"/>
            <a:ext cx="1888489" cy="566420"/>
          </a:xfrm>
          <a:prstGeom prst="rect">
            <a:avLst/>
          </a:prstGeom>
        </p:spPr>
        <p:txBody>
          <a:bodyPr vert="horz" wrap="square" lIns="0" tIns="12700" rIns="0" bIns="0" rtlCol="0">
            <a:spAutoFit/>
          </a:bodyPr>
          <a:p>
            <a:pPr marL="179705" indent="-88265">
              <a:lnSpc>
                <a:spcPct val="100000"/>
              </a:lnSpc>
              <a:spcBef>
                <a:spcPts val="100"/>
              </a:spcBef>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支持多物理层接口</a:t>
            </a:r>
            <a:endParaRPr sz="1200">
              <a:latin typeface="微软雅黑" panose="020B0503020204020204" pitchFamily="34" charset="-122"/>
              <a:cs typeface="微软雅黑" panose="020B0503020204020204" pitchFamily="34" charset="-122"/>
            </a:endParaRPr>
          </a:p>
          <a:p>
            <a:pPr marL="179705" indent="-88265">
              <a:lnSpc>
                <a:spcPct val="100000"/>
              </a:lnSpc>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支持多种工业协议</a:t>
            </a:r>
            <a:endParaRPr sz="1200">
              <a:latin typeface="微软雅黑" panose="020B0503020204020204" pitchFamily="34" charset="-122"/>
              <a:cs typeface="微软雅黑" panose="020B0503020204020204" pitchFamily="34" charset="-122"/>
            </a:endParaRPr>
          </a:p>
          <a:p>
            <a:pPr marL="179705" indent="-88265">
              <a:lnSpc>
                <a:spcPct val="100000"/>
              </a:lnSpc>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支持协议互转互通</a:t>
            </a:r>
            <a:endParaRPr sz="1200">
              <a:latin typeface="微软雅黑" panose="020B0503020204020204" pitchFamily="34" charset="-122"/>
              <a:cs typeface="微软雅黑" panose="020B0503020204020204" pitchFamily="34" charset="-122"/>
            </a:endParaRPr>
          </a:p>
        </p:txBody>
      </p:sp>
      <p:sp>
        <p:nvSpPr>
          <p:cNvPr id="28" name="object 27"/>
          <p:cNvSpPr/>
          <p:nvPr/>
        </p:nvSpPr>
        <p:spPr>
          <a:xfrm>
            <a:off x="2619755" y="2094738"/>
            <a:ext cx="1888489" cy="995680"/>
          </a:xfrm>
          <a:custGeom>
            <a:avLst/>
            <a:gdLst/>
            <a:ahLst/>
            <a:cxnLst/>
            <a:rect l="l" t="t" r="r" b="b"/>
            <a:pathLst>
              <a:path w="1888489" h="995680">
                <a:moveTo>
                  <a:pt x="0" y="995172"/>
                </a:moveTo>
                <a:lnTo>
                  <a:pt x="1888236" y="995172"/>
                </a:lnTo>
                <a:lnTo>
                  <a:pt x="1888236" y="0"/>
                </a:lnTo>
                <a:lnTo>
                  <a:pt x="0" y="0"/>
                </a:lnTo>
                <a:lnTo>
                  <a:pt x="0" y="995172"/>
                </a:lnTo>
                <a:close/>
              </a:path>
            </a:pathLst>
          </a:custGeom>
          <a:solidFill>
            <a:srgbClr val="FFF6CC"/>
          </a:solidFill>
        </p:spPr>
        <p:txBody>
          <a:bodyPr wrap="square" lIns="0" tIns="0" rIns="0" bIns="0" rtlCol="0"/>
          <a:p/>
        </p:txBody>
      </p:sp>
      <p:sp>
        <p:nvSpPr>
          <p:cNvPr id="29" name="object 28"/>
          <p:cNvSpPr txBox="1"/>
          <p:nvPr/>
        </p:nvSpPr>
        <p:spPr>
          <a:xfrm>
            <a:off x="2619755" y="2305811"/>
            <a:ext cx="1888489" cy="751205"/>
          </a:xfrm>
          <a:prstGeom prst="rect">
            <a:avLst/>
          </a:prstGeom>
        </p:spPr>
        <p:txBody>
          <a:bodyPr vert="horz" wrap="square" lIns="0" tIns="12700" rIns="0" bIns="0" rtlCol="0">
            <a:spAutoFit/>
          </a:bodyPr>
          <a:p>
            <a:pPr marL="179705" marR="127000" indent="-88265">
              <a:lnSpc>
                <a:spcPct val="100000"/>
              </a:lnSpc>
              <a:spcBef>
                <a:spcPts val="100"/>
              </a:spcBef>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工业控制苛刻的时延要 求（现场总线&lt;1</a:t>
            </a:r>
            <a:r>
              <a:rPr sz="1200" spc="0" dirty="0">
                <a:latin typeface="微软雅黑" panose="020B0503020204020204" pitchFamily="34" charset="-122"/>
                <a:cs typeface="微软雅黑" panose="020B0503020204020204" pitchFamily="34" charset="-122"/>
              </a:rPr>
              <a:t>0</a:t>
            </a:r>
            <a:r>
              <a:rPr sz="1200" dirty="0">
                <a:latin typeface="微软雅黑" panose="020B0503020204020204" pitchFamily="34" charset="-122"/>
                <a:cs typeface="微软雅黑" panose="020B0503020204020204" pitchFamily="34" charset="-122"/>
              </a:rPr>
              <a:t>ms， 和运动控制</a:t>
            </a:r>
            <a:r>
              <a:rPr sz="1200" spc="-5" dirty="0">
                <a:latin typeface="微软雅黑" panose="020B0503020204020204" pitchFamily="34" charset="-122"/>
                <a:cs typeface="微软雅黑" panose="020B0503020204020204" pitchFamily="34" charset="-122"/>
              </a:rPr>
              <a:t>&lt;1ms）</a:t>
            </a:r>
            <a:endParaRPr sz="1200">
              <a:latin typeface="微软雅黑" panose="020B0503020204020204" pitchFamily="34" charset="-122"/>
              <a:cs typeface="微软雅黑" panose="020B0503020204020204" pitchFamily="34" charset="-122"/>
            </a:endParaRPr>
          </a:p>
          <a:p>
            <a:pPr marL="179705" indent="-88265">
              <a:lnSpc>
                <a:spcPct val="100000"/>
              </a:lnSpc>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实时逻辑判断和决策</a:t>
            </a:r>
            <a:endParaRPr sz="1200">
              <a:latin typeface="微软雅黑" panose="020B0503020204020204" pitchFamily="34" charset="-122"/>
              <a:cs typeface="微软雅黑" panose="020B0503020204020204" pitchFamily="34" charset="-122"/>
            </a:endParaRPr>
          </a:p>
        </p:txBody>
      </p:sp>
      <p:sp>
        <p:nvSpPr>
          <p:cNvPr id="30" name="object 29"/>
          <p:cNvSpPr/>
          <p:nvPr/>
        </p:nvSpPr>
        <p:spPr>
          <a:xfrm>
            <a:off x="4860035" y="2094738"/>
            <a:ext cx="1888489" cy="995680"/>
          </a:xfrm>
          <a:custGeom>
            <a:avLst/>
            <a:gdLst/>
            <a:ahLst/>
            <a:cxnLst/>
            <a:rect l="l" t="t" r="r" b="b"/>
            <a:pathLst>
              <a:path w="1888490" h="995680">
                <a:moveTo>
                  <a:pt x="0" y="995172"/>
                </a:moveTo>
                <a:lnTo>
                  <a:pt x="1888236" y="995172"/>
                </a:lnTo>
                <a:lnTo>
                  <a:pt x="1888236" y="0"/>
                </a:lnTo>
                <a:lnTo>
                  <a:pt x="0" y="0"/>
                </a:lnTo>
                <a:lnTo>
                  <a:pt x="0" y="995172"/>
                </a:lnTo>
                <a:close/>
              </a:path>
            </a:pathLst>
          </a:custGeom>
          <a:solidFill>
            <a:srgbClr val="FFF6CC"/>
          </a:solidFill>
        </p:spPr>
        <p:txBody>
          <a:bodyPr wrap="square" lIns="0" tIns="0" rIns="0" bIns="0" rtlCol="0"/>
          <a:p/>
        </p:txBody>
      </p:sp>
      <p:sp>
        <p:nvSpPr>
          <p:cNvPr id="31" name="object 30"/>
          <p:cNvSpPr txBox="1"/>
          <p:nvPr/>
        </p:nvSpPr>
        <p:spPr>
          <a:xfrm>
            <a:off x="4860035" y="2305811"/>
            <a:ext cx="1888489" cy="751205"/>
          </a:xfrm>
          <a:prstGeom prst="rect">
            <a:avLst/>
          </a:prstGeom>
        </p:spPr>
        <p:txBody>
          <a:bodyPr vert="horz" wrap="square" lIns="0" tIns="12700" rIns="0" bIns="0" rtlCol="0">
            <a:spAutoFit/>
          </a:bodyPr>
          <a:p>
            <a:pPr marL="175895" marR="180340" indent="-83820" algn="just">
              <a:lnSpc>
                <a:spcPct val="100000"/>
              </a:lnSpc>
              <a:spcBef>
                <a:spcPts val="100"/>
              </a:spcBef>
              <a:buFont typeface="Arial" panose="020B0604020202020204"/>
              <a:buChar char="•"/>
              <a:tabLst>
                <a:tab pos="176530" algn="l"/>
              </a:tabLst>
            </a:pPr>
            <a:r>
              <a:rPr sz="1200" dirty="0">
                <a:latin typeface="微软雅黑" panose="020B0503020204020204" pitchFamily="34" charset="-122"/>
                <a:cs typeface="微软雅黑" panose="020B0503020204020204" pitchFamily="34" charset="-122"/>
              </a:rPr>
              <a:t>大量传感器数据增加云 端压力，亟需本地预处 理进行过滤和分流</a:t>
            </a:r>
            <a:endParaRPr sz="1200">
              <a:latin typeface="微软雅黑" panose="020B0503020204020204" pitchFamily="34" charset="-122"/>
              <a:cs typeface="微软雅黑" panose="020B0503020204020204" pitchFamily="34" charset="-122"/>
            </a:endParaRPr>
          </a:p>
          <a:p>
            <a:pPr marL="175895" indent="-83820">
              <a:lnSpc>
                <a:spcPct val="100000"/>
              </a:lnSpc>
              <a:buFont typeface="Arial" panose="020B0604020202020204"/>
              <a:buChar char="•"/>
              <a:tabLst>
                <a:tab pos="176530" algn="l"/>
              </a:tabLst>
            </a:pPr>
            <a:r>
              <a:rPr sz="1200" dirty="0">
                <a:latin typeface="微软雅黑" panose="020B0503020204020204" pitchFamily="34" charset="-122"/>
                <a:cs typeface="微软雅黑" panose="020B0503020204020204" pitchFamily="34" charset="-122"/>
              </a:rPr>
              <a:t>本地内部网络流量卸载</a:t>
            </a:r>
            <a:endParaRPr sz="1200">
              <a:latin typeface="微软雅黑" panose="020B0503020204020204" pitchFamily="34" charset="-122"/>
              <a:cs typeface="微软雅黑" panose="020B0503020204020204" pitchFamily="34" charset="-122"/>
            </a:endParaRPr>
          </a:p>
        </p:txBody>
      </p:sp>
      <p:sp>
        <p:nvSpPr>
          <p:cNvPr id="32" name="object 31"/>
          <p:cNvSpPr/>
          <p:nvPr/>
        </p:nvSpPr>
        <p:spPr>
          <a:xfrm>
            <a:off x="7075931" y="2094738"/>
            <a:ext cx="1888489" cy="995680"/>
          </a:xfrm>
          <a:custGeom>
            <a:avLst/>
            <a:gdLst/>
            <a:ahLst/>
            <a:cxnLst/>
            <a:rect l="l" t="t" r="r" b="b"/>
            <a:pathLst>
              <a:path w="1888490" h="995680">
                <a:moveTo>
                  <a:pt x="0" y="995172"/>
                </a:moveTo>
                <a:lnTo>
                  <a:pt x="1888235" y="995172"/>
                </a:lnTo>
                <a:lnTo>
                  <a:pt x="1888235" y="0"/>
                </a:lnTo>
                <a:lnTo>
                  <a:pt x="0" y="0"/>
                </a:lnTo>
                <a:lnTo>
                  <a:pt x="0" y="995172"/>
                </a:lnTo>
                <a:close/>
              </a:path>
            </a:pathLst>
          </a:custGeom>
          <a:solidFill>
            <a:srgbClr val="FFF6CC"/>
          </a:solidFill>
        </p:spPr>
        <p:txBody>
          <a:bodyPr wrap="square" lIns="0" tIns="0" rIns="0" bIns="0" rtlCol="0"/>
          <a:p/>
        </p:txBody>
      </p:sp>
      <p:sp>
        <p:nvSpPr>
          <p:cNvPr id="33" name="object 32"/>
          <p:cNvSpPr txBox="1"/>
          <p:nvPr/>
        </p:nvSpPr>
        <p:spPr>
          <a:xfrm>
            <a:off x="7075931" y="2305811"/>
            <a:ext cx="1888489" cy="751205"/>
          </a:xfrm>
          <a:prstGeom prst="rect">
            <a:avLst/>
          </a:prstGeom>
        </p:spPr>
        <p:txBody>
          <a:bodyPr vert="horz" wrap="square" lIns="0" tIns="12700" rIns="0" bIns="0" rtlCol="0">
            <a:spAutoFit/>
          </a:bodyPr>
          <a:p>
            <a:pPr marL="176530" marR="156845" indent="-83820" algn="just">
              <a:lnSpc>
                <a:spcPct val="100000"/>
              </a:lnSpc>
              <a:spcBef>
                <a:spcPts val="100"/>
              </a:spcBef>
              <a:buFont typeface="Arial" panose="020B0604020202020204"/>
              <a:buChar char="•"/>
              <a:tabLst>
                <a:tab pos="176530" algn="l"/>
              </a:tabLst>
            </a:pPr>
            <a:r>
              <a:rPr sz="1200" dirty="0">
                <a:latin typeface="微软雅黑" panose="020B0503020204020204" pitchFamily="34" charset="-122"/>
                <a:cs typeface="微软雅黑" panose="020B0503020204020204" pitchFamily="34" charset="-122"/>
              </a:rPr>
              <a:t>引入</a:t>
            </a:r>
            <a:r>
              <a:rPr sz="1200" spc="-5" dirty="0">
                <a:latin typeface="微软雅黑" panose="020B0503020204020204" pitchFamily="34" charset="-122"/>
                <a:cs typeface="微软雅黑" panose="020B0503020204020204" pitchFamily="34" charset="-122"/>
              </a:rPr>
              <a:t>SDN</a:t>
            </a:r>
            <a:r>
              <a:rPr sz="1200" dirty="0">
                <a:latin typeface="微软雅黑" panose="020B0503020204020204" pitchFamily="34" charset="-122"/>
                <a:cs typeface="微软雅黑" panose="020B0503020204020204" pitchFamily="34" charset="-122"/>
              </a:rPr>
              <a:t>技术提供本地 集中优化能力，支撑保 证时延承载，如</a:t>
            </a:r>
            <a:r>
              <a:rPr sz="1200" spc="-5" dirty="0">
                <a:latin typeface="微软雅黑" panose="020B0503020204020204" pitchFamily="34" charset="-122"/>
                <a:cs typeface="微软雅黑" panose="020B0503020204020204" pitchFamily="34" charset="-122"/>
              </a:rPr>
              <a:t>SD-</a:t>
            </a:r>
            <a:endParaRPr sz="1200">
              <a:latin typeface="微软雅黑" panose="020B0503020204020204" pitchFamily="34" charset="-122"/>
              <a:cs typeface="微软雅黑" panose="020B0503020204020204" pitchFamily="34" charset="-122"/>
            </a:endParaRPr>
          </a:p>
          <a:p>
            <a:pPr marL="175895">
              <a:lnSpc>
                <a:spcPct val="100000"/>
              </a:lnSpc>
            </a:pPr>
            <a:r>
              <a:rPr sz="1200" spc="-5" dirty="0">
                <a:latin typeface="微软雅黑" panose="020B0503020204020204" pitchFamily="34" charset="-122"/>
                <a:cs typeface="微软雅黑" panose="020B0503020204020204" pitchFamily="34" charset="-122"/>
              </a:rPr>
              <a:t>TSN</a:t>
            </a:r>
            <a:r>
              <a:rPr sz="1200" dirty="0">
                <a:latin typeface="微软雅黑" panose="020B0503020204020204" pitchFamily="34" charset="-122"/>
                <a:cs typeface="微软雅黑" panose="020B0503020204020204" pitchFamily="34" charset="-122"/>
              </a:rPr>
              <a:t>技术</a:t>
            </a:r>
            <a:endParaRPr sz="1200">
              <a:latin typeface="微软雅黑" panose="020B0503020204020204" pitchFamily="34" charset="-122"/>
              <a:cs typeface="微软雅黑" panose="020B0503020204020204" pitchFamily="34" charset="-122"/>
            </a:endParaRPr>
          </a:p>
        </p:txBody>
      </p:sp>
      <p:sp>
        <p:nvSpPr>
          <p:cNvPr id="34" name="object 34"/>
          <p:cNvSpPr/>
          <p:nvPr/>
        </p:nvSpPr>
        <p:spPr>
          <a:xfrm>
            <a:off x="548640" y="1843277"/>
            <a:ext cx="1728470" cy="251460"/>
          </a:xfrm>
          <a:custGeom>
            <a:avLst/>
            <a:gdLst/>
            <a:ahLst/>
            <a:cxnLst/>
            <a:rect l="l" t="t" r="r" b="b"/>
            <a:pathLst>
              <a:path w="1728470" h="251459">
                <a:moveTo>
                  <a:pt x="0" y="251460"/>
                </a:moveTo>
                <a:lnTo>
                  <a:pt x="1728216" y="251460"/>
                </a:lnTo>
                <a:lnTo>
                  <a:pt x="1728216" y="0"/>
                </a:lnTo>
                <a:lnTo>
                  <a:pt x="0" y="0"/>
                </a:lnTo>
                <a:lnTo>
                  <a:pt x="0" y="251460"/>
                </a:lnTo>
                <a:close/>
              </a:path>
            </a:pathLst>
          </a:custGeom>
          <a:solidFill>
            <a:srgbClr val="C3E9FF"/>
          </a:solidFill>
        </p:spPr>
        <p:txBody>
          <a:bodyPr wrap="square" lIns="0" tIns="0" rIns="0" bIns="0" rtlCol="0"/>
          <a:p/>
        </p:txBody>
      </p:sp>
      <p:sp>
        <p:nvSpPr>
          <p:cNvPr id="36" name="object 36"/>
          <p:cNvSpPr/>
          <p:nvPr/>
        </p:nvSpPr>
        <p:spPr>
          <a:xfrm>
            <a:off x="117347" y="1716786"/>
            <a:ext cx="584200" cy="504825"/>
          </a:xfrm>
          <a:custGeom>
            <a:avLst/>
            <a:gdLst/>
            <a:ahLst/>
            <a:cxnLst/>
            <a:rect l="l" t="t" r="r" b="b"/>
            <a:pathLst>
              <a:path w="584200" h="504825">
                <a:moveTo>
                  <a:pt x="457581" y="0"/>
                </a:moveTo>
                <a:lnTo>
                  <a:pt x="126111" y="0"/>
                </a:lnTo>
                <a:lnTo>
                  <a:pt x="0" y="252222"/>
                </a:lnTo>
                <a:lnTo>
                  <a:pt x="126111" y="504443"/>
                </a:lnTo>
                <a:lnTo>
                  <a:pt x="457581" y="504443"/>
                </a:lnTo>
                <a:lnTo>
                  <a:pt x="583692" y="252222"/>
                </a:lnTo>
                <a:lnTo>
                  <a:pt x="457581" y="0"/>
                </a:lnTo>
                <a:close/>
              </a:path>
            </a:pathLst>
          </a:custGeom>
          <a:solidFill>
            <a:srgbClr val="FFFFFF"/>
          </a:solidFill>
        </p:spPr>
        <p:txBody>
          <a:bodyPr wrap="square" lIns="0" tIns="0" rIns="0" bIns="0" rtlCol="0"/>
          <a:p/>
        </p:txBody>
      </p:sp>
      <p:sp>
        <p:nvSpPr>
          <p:cNvPr id="37" name="object 37"/>
          <p:cNvSpPr/>
          <p:nvPr/>
        </p:nvSpPr>
        <p:spPr>
          <a:xfrm>
            <a:off x="107187" y="1754886"/>
            <a:ext cx="584200" cy="504825"/>
          </a:xfrm>
          <a:custGeom>
            <a:avLst/>
            <a:gdLst/>
            <a:ahLst/>
            <a:cxnLst/>
            <a:rect l="l" t="t" r="r" b="b"/>
            <a:pathLst>
              <a:path w="584200" h="504825">
                <a:moveTo>
                  <a:pt x="0" y="252222"/>
                </a:moveTo>
                <a:lnTo>
                  <a:pt x="126111" y="0"/>
                </a:lnTo>
                <a:lnTo>
                  <a:pt x="457581" y="0"/>
                </a:lnTo>
                <a:lnTo>
                  <a:pt x="583692" y="252222"/>
                </a:lnTo>
                <a:lnTo>
                  <a:pt x="457581" y="504443"/>
                </a:lnTo>
                <a:lnTo>
                  <a:pt x="126111" y="504443"/>
                </a:lnTo>
                <a:lnTo>
                  <a:pt x="0" y="252222"/>
                </a:lnTo>
                <a:close/>
              </a:path>
            </a:pathLst>
          </a:custGeom>
          <a:ln w="9144">
            <a:solidFill>
              <a:srgbClr val="0085D0"/>
            </a:solidFill>
          </a:ln>
        </p:spPr>
        <p:txBody>
          <a:bodyPr wrap="square" lIns="0" tIns="0" rIns="0" bIns="0" rtlCol="0"/>
          <a:p/>
        </p:txBody>
      </p:sp>
      <p:sp>
        <p:nvSpPr>
          <p:cNvPr id="38" name="object 38"/>
          <p:cNvSpPr/>
          <p:nvPr/>
        </p:nvSpPr>
        <p:spPr>
          <a:xfrm>
            <a:off x="2772155" y="1843277"/>
            <a:ext cx="1728470" cy="251460"/>
          </a:xfrm>
          <a:custGeom>
            <a:avLst/>
            <a:gdLst/>
            <a:ahLst/>
            <a:cxnLst/>
            <a:rect l="l" t="t" r="r" b="b"/>
            <a:pathLst>
              <a:path w="1728470" h="251459">
                <a:moveTo>
                  <a:pt x="0" y="251460"/>
                </a:moveTo>
                <a:lnTo>
                  <a:pt x="1728216" y="251460"/>
                </a:lnTo>
                <a:lnTo>
                  <a:pt x="1728216" y="0"/>
                </a:lnTo>
                <a:lnTo>
                  <a:pt x="0" y="0"/>
                </a:lnTo>
                <a:lnTo>
                  <a:pt x="0" y="251460"/>
                </a:lnTo>
                <a:close/>
              </a:path>
            </a:pathLst>
          </a:custGeom>
          <a:solidFill>
            <a:srgbClr val="C3E9FF"/>
          </a:solidFill>
        </p:spPr>
        <p:txBody>
          <a:bodyPr wrap="square" lIns="0" tIns="0" rIns="0" bIns="0" rtlCol="0"/>
          <a:p/>
        </p:txBody>
      </p:sp>
      <p:sp>
        <p:nvSpPr>
          <p:cNvPr id="40" name="object 40"/>
          <p:cNvSpPr/>
          <p:nvPr/>
        </p:nvSpPr>
        <p:spPr>
          <a:xfrm>
            <a:off x="2339339" y="1716786"/>
            <a:ext cx="585470" cy="504825"/>
          </a:xfrm>
          <a:custGeom>
            <a:avLst/>
            <a:gdLst/>
            <a:ahLst/>
            <a:cxnLst/>
            <a:rect l="l" t="t" r="r" b="b"/>
            <a:pathLst>
              <a:path w="585469" h="504825">
                <a:moveTo>
                  <a:pt x="459105" y="0"/>
                </a:moveTo>
                <a:lnTo>
                  <a:pt x="126111" y="0"/>
                </a:lnTo>
                <a:lnTo>
                  <a:pt x="0" y="252222"/>
                </a:lnTo>
                <a:lnTo>
                  <a:pt x="126111" y="504443"/>
                </a:lnTo>
                <a:lnTo>
                  <a:pt x="459105" y="504443"/>
                </a:lnTo>
                <a:lnTo>
                  <a:pt x="585216" y="252222"/>
                </a:lnTo>
                <a:lnTo>
                  <a:pt x="459105" y="0"/>
                </a:lnTo>
                <a:close/>
              </a:path>
            </a:pathLst>
          </a:custGeom>
          <a:solidFill>
            <a:srgbClr val="FFFFFF"/>
          </a:solidFill>
        </p:spPr>
        <p:txBody>
          <a:bodyPr wrap="square" lIns="0" tIns="0" rIns="0" bIns="0" rtlCol="0"/>
          <a:p/>
        </p:txBody>
      </p:sp>
      <p:sp>
        <p:nvSpPr>
          <p:cNvPr id="41" name="object 41"/>
          <p:cNvSpPr/>
          <p:nvPr/>
        </p:nvSpPr>
        <p:spPr>
          <a:xfrm>
            <a:off x="2339339" y="1725041"/>
            <a:ext cx="585470" cy="504825"/>
          </a:xfrm>
          <a:custGeom>
            <a:avLst/>
            <a:gdLst/>
            <a:ahLst/>
            <a:cxnLst/>
            <a:rect l="l" t="t" r="r" b="b"/>
            <a:pathLst>
              <a:path w="585469" h="504825">
                <a:moveTo>
                  <a:pt x="0" y="252222"/>
                </a:moveTo>
                <a:lnTo>
                  <a:pt x="126111" y="0"/>
                </a:lnTo>
                <a:lnTo>
                  <a:pt x="459105" y="0"/>
                </a:lnTo>
                <a:lnTo>
                  <a:pt x="585216" y="252222"/>
                </a:lnTo>
                <a:lnTo>
                  <a:pt x="459105" y="504443"/>
                </a:lnTo>
                <a:lnTo>
                  <a:pt x="126111" y="504443"/>
                </a:lnTo>
                <a:lnTo>
                  <a:pt x="0" y="252222"/>
                </a:lnTo>
                <a:close/>
              </a:path>
            </a:pathLst>
          </a:custGeom>
          <a:ln w="9144">
            <a:solidFill>
              <a:srgbClr val="0085D0"/>
            </a:solidFill>
          </a:ln>
        </p:spPr>
        <p:txBody>
          <a:bodyPr wrap="square" lIns="0" tIns="0" rIns="0" bIns="0" rtlCol="0"/>
          <a:p/>
        </p:txBody>
      </p:sp>
      <p:sp>
        <p:nvSpPr>
          <p:cNvPr id="42" name="object 42"/>
          <p:cNvSpPr/>
          <p:nvPr/>
        </p:nvSpPr>
        <p:spPr>
          <a:xfrm>
            <a:off x="5003291" y="1843277"/>
            <a:ext cx="1728470" cy="251460"/>
          </a:xfrm>
          <a:custGeom>
            <a:avLst/>
            <a:gdLst/>
            <a:ahLst/>
            <a:cxnLst/>
            <a:rect l="l" t="t" r="r" b="b"/>
            <a:pathLst>
              <a:path w="1728470" h="251459">
                <a:moveTo>
                  <a:pt x="0" y="251460"/>
                </a:moveTo>
                <a:lnTo>
                  <a:pt x="1728215" y="251460"/>
                </a:lnTo>
                <a:lnTo>
                  <a:pt x="1728215" y="0"/>
                </a:lnTo>
                <a:lnTo>
                  <a:pt x="0" y="0"/>
                </a:lnTo>
                <a:lnTo>
                  <a:pt x="0" y="251460"/>
                </a:lnTo>
                <a:close/>
              </a:path>
            </a:pathLst>
          </a:custGeom>
          <a:solidFill>
            <a:srgbClr val="C3E9FF"/>
          </a:solidFill>
        </p:spPr>
        <p:txBody>
          <a:bodyPr wrap="square" lIns="0" tIns="0" rIns="0" bIns="0" rtlCol="0"/>
          <a:p/>
        </p:txBody>
      </p:sp>
      <p:sp>
        <p:nvSpPr>
          <p:cNvPr id="44" name="object 44"/>
          <p:cNvSpPr/>
          <p:nvPr/>
        </p:nvSpPr>
        <p:spPr>
          <a:xfrm>
            <a:off x="4572000" y="1716786"/>
            <a:ext cx="585470" cy="504825"/>
          </a:xfrm>
          <a:custGeom>
            <a:avLst/>
            <a:gdLst/>
            <a:ahLst/>
            <a:cxnLst/>
            <a:rect l="l" t="t" r="r" b="b"/>
            <a:pathLst>
              <a:path w="585470" h="504825">
                <a:moveTo>
                  <a:pt x="459104" y="0"/>
                </a:moveTo>
                <a:lnTo>
                  <a:pt x="126111" y="0"/>
                </a:lnTo>
                <a:lnTo>
                  <a:pt x="0" y="252222"/>
                </a:lnTo>
                <a:lnTo>
                  <a:pt x="126111" y="504443"/>
                </a:lnTo>
                <a:lnTo>
                  <a:pt x="459104" y="504443"/>
                </a:lnTo>
                <a:lnTo>
                  <a:pt x="585215" y="252222"/>
                </a:lnTo>
                <a:lnTo>
                  <a:pt x="459104" y="0"/>
                </a:lnTo>
                <a:close/>
              </a:path>
            </a:pathLst>
          </a:custGeom>
          <a:solidFill>
            <a:srgbClr val="FFFFFF"/>
          </a:solidFill>
        </p:spPr>
        <p:txBody>
          <a:bodyPr wrap="square" lIns="0" tIns="0" rIns="0" bIns="0" rtlCol="0"/>
          <a:p/>
        </p:txBody>
      </p:sp>
      <p:sp>
        <p:nvSpPr>
          <p:cNvPr id="45" name="object 45"/>
          <p:cNvSpPr/>
          <p:nvPr/>
        </p:nvSpPr>
        <p:spPr>
          <a:xfrm>
            <a:off x="4572000" y="1725676"/>
            <a:ext cx="585470" cy="504825"/>
          </a:xfrm>
          <a:custGeom>
            <a:avLst/>
            <a:gdLst/>
            <a:ahLst/>
            <a:cxnLst/>
            <a:rect l="l" t="t" r="r" b="b"/>
            <a:pathLst>
              <a:path w="585470" h="504825">
                <a:moveTo>
                  <a:pt x="0" y="252222"/>
                </a:moveTo>
                <a:lnTo>
                  <a:pt x="126111" y="0"/>
                </a:lnTo>
                <a:lnTo>
                  <a:pt x="459104" y="0"/>
                </a:lnTo>
                <a:lnTo>
                  <a:pt x="585215" y="252222"/>
                </a:lnTo>
                <a:lnTo>
                  <a:pt x="459104" y="504443"/>
                </a:lnTo>
                <a:lnTo>
                  <a:pt x="126111" y="504443"/>
                </a:lnTo>
                <a:lnTo>
                  <a:pt x="0" y="252222"/>
                </a:lnTo>
                <a:close/>
              </a:path>
            </a:pathLst>
          </a:custGeom>
          <a:ln w="9144">
            <a:solidFill>
              <a:srgbClr val="0085D0"/>
            </a:solidFill>
          </a:ln>
        </p:spPr>
        <p:txBody>
          <a:bodyPr wrap="square" lIns="0" tIns="0" rIns="0" bIns="0" rtlCol="0"/>
          <a:p/>
        </p:txBody>
      </p:sp>
      <p:sp>
        <p:nvSpPr>
          <p:cNvPr id="46" name="object 46"/>
          <p:cNvSpPr/>
          <p:nvPr/>
        </p:nvSpPr>
        <p:spPr>
          <a:xfrm>
            <a:off x="7235952" y="1843277"/>
            <a:ext cx="1728470" cy="251460"/>
          </a:xfrm>
          <a:custGeom>
            <a:avLst/>
            <a:gdLst/>
            <a:ahLst/>
            <a:cxnLst/>
            <a:rect l="l" t="t" r="r" b="b"/>
            <a:pathLst>
              <a:path w="1728470" h="251459">
                <a:moveTo>
                  <a:pt x="0" y="251460"/>
                </a:moveTo>
                <a:lnTo>
                  <a:pt x="1728216" y="251460"/>
                </a:lnTo>
                <a:lnTo>
                  <a:pt x="1728216" y="0"/>
                </a:lnTo>
                <a:lnTo>
                  <a:pt x="0" y="0"/>
                </a:lnTo>
                <a:lnTo>
                  <a:pt x="0" y="251460"/>
                </a:lnTo>
                <a:close/>
              </a:path>
            </a:pathLst>
          </a:custGeom>
          <a:solidFill>
            <a:srgbClr val="C3E9FF"/>
          </a:solidFill>
        </p:spPr>
        <p:txBody>
          <a:bodyPr wrap="square" lIns="0" tIns="0" rIns="0" bIns="0" rtlCol="0"/>
          <a:p/>
        </p:txBody>
      </p:sp>
      <p:sp>
        <p:nvSpPr>
          <p:cNvPr id="48" name="object 48"/>
          <p:cNvSpPr txBox="1"/>
          <p:nvPr/>
        </p:nvSpPr>
        <p:spPr>
          <a:xfrm>
            <a:off x="539750" y="1837690"/>
            <a:ext cx="8415655" cy="228600"/>
          </a:xfrm>
          <a:prstGeom prst="rect">
            <a:avLst/>
          </a:prstGeom>
        </p:spPr>
        <p:txBody>
          <a:bodyPr vert="horz" wrap="square" lIns="0" tIns="13335" rIns="0" bIns="0" rtlCol="0">
            <a:spAutoFit/>
          </a:bodyPr>
          <a:p>
            <a:pPr marL="195580">
              <a:lnSpc>
                <a:spcPct val="100000"/>
              </a:lnSpc>
              <a:spcBef>
                <a:spcPts val="105"/>
              </a:spcBef>
              <a:tabLst>
                <a:tab pos="2552700" algn="l"/>
                <a:tab pos="4963795" algn="l"/>
                <a:tab pos="7018020" algn="l"/>
              </a:tabLst>
            </a:pPr>
            <a:r>
              <a:rPr sz="1400" spc="-5" dirty="0">
                <a:latin typeface="微软雅黑" panose="020B0503020204020204" pitchFamily="34" charset="-122"/>
                <a:cs typeface="微软雅黑" panose="020B0503020204020204" pitchFamily="34" charset="-122"/>
              </a:rPr>
              <a:t>IoT</a:t>
            </a:r>
            <a:r>
              <a:rPr sz="1400" dirty="0">
                <a:latin typeface="微软雅黑" panose="020B0503020204020204" pitchFamily="34" charset="-122"/>
                <a:cs typeface="微软雅黑" panose="020B0503020204020204" pitchFamily="34" charset="-122"/>
              </a:rPr>
              <a:t>终端异构接入	超低时延网络	本地分流	本地网络优化</a:t>
            </a:r>
            <a:endParaRPr sz="1400">
              <a:latin typeface="微软雅黑" panose="020B0503020204020204" pitchFamily="34" charset="-122"/>
              <a:cs typeface="微软雅黑" panose="020B0503020204020204" pitchFamily="34" charset="-122"/>
            </a:endParaRPr>
          </a:p>
        </p:txBody>
      </p:sp>
      <p:sp>
        <p:nvSpPr>
          <p:cNvPr id="49" name="object 49"/>
          <p:cNvSpPr/>
          <p:nvPr/>
        </p:nvSpPr>
        <p:spPr>
          <a:xfrm>
            <a:off x="6804659" y="1716786"/>
            <a:ext cx="584200" cy="504825"/>
          </a:xfrm>
          <a:custGeom>
            <a:avLst/>
            <a:gdLst/>
            <a:ahLst/>
            <a:cxnLst/>
            <a:rect l="l" t="t" r="r" b="b"/>
            <a:pathLst>
              <a:path w="584200" h="504825">
                <a:moveTo>
                  <a:pt x="457581" y="0"/>
                </a:moveTo>
                <a:lnTo>
                  <a:pt x="126111" y="0"/>
                </a:lnTo>
                <a:lnTo>
                  <a:pt x="0" y="252222"/>
                </a:lnTo>
                <a:lnTo>
                  <a:pt x="126111" y="504443"/>
                </a:lnTo>
                <a:lnTo>
                  <a:pt x="457581" y="504443"/>
                </a:lnTo>
                <a:lnTo>
                  <a:pt x="583692" y="252222"/>
                </a:lnTo>
                <a:lnTo>
                  <a:pt x="457581" y="0"/>
                </a:lnTo>
                <a:close/>
              </a:path>
            </a:pathLst>
          </a:custGeom>
          <a:solidFill>
            <a:srgbClr val="FFFFFF"/>
          </a:solidFill>
        </p:spPr>
        <p:txBody>
          <a:bodyPr wrap="square" lIns="0" tIns="0" rIns="0" bIns="0" rtlCol="0"/>
          <a:p/>
        </p:txBody>
      </p:sp>
      <p:sp>
        <p:nvSpPr>
          <p:cNvPr id="50" name="object 50"/>
          <p:cNvSpPr/>
          <p:nvPr/>
        </p:nvSpPr>
        <p:spPr>
          <a:xfrm>
            <a:off x="6799579" y="1699641"/>
            <a:ext cx="584200" cy="504825"/>
          </a:xfrm>
          <a:custGeom>
            <a:avLst/>
            <a:gdLst/>
            <a:ahLst/>
            <a:cxnLst/>
            <a:rect l="l" t="t" r="r" b="b"/>
            <a:pathLst>
              <a:path w="584200" h="504825">
                <a:moveTo>
                  <a:pt x="0" y="252222"/>
                </a:moveTo>
                <a:lnTo>
                  <a:pt x="126111" y="0"/>
                </a:lnTo>
                <a:lnTo>
                  <a:pt x="457581" y="0"/>
                </a:lnTo>
                <a:lnTo>
                  <a:pt x="583692" y="252222"/>
                </a:lnTo>
                <a:lnTo>
                  <a:pt x="457581" y="504443"/>
                </a:lnTo>
                <a:lnTo>
                  <a:pt x="126111" y="504443"/>
                </a:lnTo>
                <a:lnTo>
                  <a:pt x="0" y="252222"/>
                </a:lnTo>
                <a:close/>
              </a:path>
            </a:pathLst>
          </a:custGeom>
          <a:ln w="9144">
            <a:solidFill>
              <a:srgbClr val="0085D0"/>
            </a:solidFill>
          </a:ln>
        </p:spPr>
        <p:txBody>
          <a:bodyPr wrap="square" lIns="0" tIns="0" rIns="0" bIns="0" rtlCol="0"/>
          <a:p/>
        </p:txBody>
      </p:sp>
      <p:sp>
        <p:nvSpPr>
          <p:cNvPr id="51" name="object 51"/>
          <p:cNvSpPr/>
          <p:nvPr/>
        </p:nvSpPr>
        <p:spPr>
          <a:xfrm>
            <a:off x="539495" y="3699510"/>
            <a:ext cx="2037714" cy="251460"/>
          </a:xfrm>
          <a:custGeom>
            <a:avLst/>
            <a:gdLst/>
            <a:ahLst/>
            <a:cxnLst/>
            <a:rect l="l" t="t" r="r" b="b"/>
            <a:pathLst>
              <a:path w="2037714" h="251460">
                <a:moveTo>
                  <a:pt x="0" y="251460"/>
                </a:moveTo>
                <a:lnTo>
                  <a:pt x="2037588" y="251460"/>
                </a:lnTo>
                <a:lnTo>
                  <a:pt x="2037588" y="0"/>
                </a:lnTo>
                <a:lnTo>
                  <a:pt x="0" y="0"/>
                </a:lnTo>
                <a:lnTo>
                  <a:pt x="0" y="251460"/>
                </a:lnTo>
                <a:close/>
              </a:path>
            </a:pathLst>
          </a:custGeom>
          <a:solidFill>
            <a:srgbClr val="C3E9FF"/>
          </a:solidFill>
        </p:spPr>
        <p:txBody>
          <a:bodyPr wrap="square" lIns="0" tIns="0" rIns="0" bIns="0" rtlCol="0"/>
          <a:p/>
        </p:txBody>
      </p:sp>
      <p:sp>
        <p:nvSpPr>
          <p:cNvPr id="53" name="object 53"/>
          <p:cNvSpPr/>
          <p:nvPr/>
        </p:nvSpPr>
        <p:spPr>
          <a:xfrm>
            <a:off x="108204" y="3573017"/>
            <a:ext cx="584200" cy="504825"/>
          </a:xfrm>
          <a:custGeom>
            <a:avLst/>
            <a:gdLst/>
            <a:ahLst/>
            <a:cxnLst/>
            <a:rect l="l" t="t" r="r" b="b"/>
            <a:pathLst>
              <a:path w="584200" h="504825">
                <a:moveTo>
                  <a:pt x="457581" y="0"/>
                </a:moveTo>
                <a:lnTo>
                  <a:pt x="126111" y="0"/>
                </a:lnTo>
                <a:lnTo>
                  <a:pt x="0" y="252221"/>
                </a:lnTo>
                <a:lnTo>
                  <a:pt x="126111" y="504444"/>
                </a:lnTo>
                <a:lnTo>
                  <a:pt x="457581" y="504444"/>
                </a:lnTo>
                <a:lnTo>
                  <a:pt x="583691" y="252221"/>
                </a:lnTo>
                <a:lnTo>
                  <a:pt x="457581" y="0"/>
                </a:lnTo>
                <a:close/>
              </a:path>
            </a:pathLst>
          </a:custGeom>
          <a:solidFill>
            <a:srgbClr val="FFFFFF"/>
          </a:solidFill>
        </p:spPr>
        <p:txBody>
          <a:bodyPr wrap="square" lIns="0" tIns="0" rIns="0" bIns="0" rtlCol="0"/>
          <a:p/>
        </p:txBody>
      </p:sp>
      <p:sp>
        <p:nvSpPr>
          <p:cNvPr id="54" name="object 54"/>
          <p:cNvSpPr/>
          <p:nvPr/>
        </p:nvSpPr>
        <p:spPr>
          <a:xfrm>
            <a:off x="98679" y="3560317"/>
            <a:ext cx="584200" cy="504825"/>
          </a:xfrm>
          <a:custGeom>
            <a:avLst/>
            <a:gdLst/>
            <a:ahLst/>
            <a:cxnLst/>
            <a:rect l="l" t="t" r="r" b="b"/>
            <a:pathLst>
              <a:path w="584200" h="504825">
                <a:moveTo>
                  <a:pt x="0" y="252221"/>
                </a:moveTo>
                <a:lnTo>
                  <a:pt x="126111" y="0"/>
                </a:lnTo>
                <a:lnTo>
                  <a:pt x="457581" y="0"/>
                </a:lnTo>
                <a:lnTo>
                  <a:pt x="583691" y="252221"/>
                </a:lnTo>
                <a:lnTo>
                  <a:pt x="457581" y="504444"/>
                </a:lnTo>
                <a:lnTo>
                  <a:pt x="126111" y="504444"/>
                </a:lnTo>
                <a:lnTo>
                  <a:pt x="0" y="252221"/>
                </a:lnTo>
                <a:close/>
              </a:path>
            </a:pathLst>
          </a:custGeom>
          <a:ln w="9144">
            <a:solidFill>
              <a:srgbClr val="0085D0"/>
            </a:solidFill>
          </a:ln>
        </p:spPr>
        <p:txBody>
          <a:bodyPr wrap="square" lIns="0" tIns="0" rIns="0" bIns="0" rtlCol="0"/>
          <a:p/>
        </p:txBody>
      </p:sp>
      <p:sp>
        <p:nvSpPr>
          <p:cNvPr id="55" name="object 55"/>
          <p:cNvSpPr/>
          <p:nvPr/>
        </p:nvSpPr>
        <p:spPr>
          <a:xfrm>
            <a:off x="3008376" y="3699510"/>
            <a:ext cx="2087880" cy="251460"/>
          </a:xfrm>
          <a:custGeom>
            <a:avLst/>
            <a:gdLst/>
            <a:ahLst/>
            <a:cxnLst/>
            <a:rect l="l" t="t" r="r" b="b"/>
            <a:pathLst>
              <a:path w="2087879" h="251460">
                <a:moveTo>
                  <a:pt x="0" y="251460"/>
                </a:moveTo>
                <a:lnTo>
                  <a:pt x="2087879" y="251460"/>
                </a:lnTo>
                <a:lnTo>
                  <a:pt x="2087879" y="0"/>
                </a:lnTo>
                <a:lnTo>
                  <a:pt x="0" y="0"/>
                </a:lnTo>
                <a:lnTo>
                  <a:pt x="0" y="251460"/>
                </a:lnTo>
                <a:close/>
              </a:path>
            </a:pathLst>
          </a:custGeom>
          <a:solidFill>
            <a:srgbClr val="C3E9FF"/>
          </a:solidFill>
        </p:spPr>
        <p:txBody>
          <a:bodyPr wrap="square" lIns="0" tIns="0" rIns="0" bIns="0" rtlCol="0"/>
          <a:p/>
        </p:txBody>
      </p:sp>
      <p:sp>
        <p:nvSpPr>
          <p:cNvPr id="57" name="object 57"/>
          <p:cNvSpPr txBox="1"/>
          <p:nvPr/>
        </p:nvSpPr>
        <p:spPr>
          <a:xfrm>
            <a:off x="539495" y="3699002"/>
            <a:ext cx="4556760" cy="227965"/>
          </a:xfrm>
          <a:prstGeom prst="rect">
            <a:avLst/>
          </a:prstGeom>
        </p:spPr>
        <p:txBody>
          <a:bodyPr vert="horz" wrap="square" lIns="0" tIns="12700" rIns="0" bIns="0" rtlCol="0">
            <a:spAutoFit/>
          </a:bodyPr>
          <a:p>
            <a:pPr marL="572770">
              <a:lnSpc>
                <a:spcPct val="100000"/>
              </a:lnSpc>
              <a:spcBef>
                <a:spcPts val="100"/>
              </a:spcBef>
              <a:tabLst>
                <a:tab pos="2888615" algn="l"/>
              </a:tabLst>
            </a:pPr>
            <a:r>
              <a:rPr sz="1400" dirty="0">
                <a:latin typeface="微软雅黑" panose="020B0503020204020204" pitchFamily="34" charset="-122"/>
                <a:cs typeface="微软雅黑" panose="020B0503020204020204" pitchFamily="34" charset="-122"/>
              </a:rPr>
              <a:t>多生态承载	分布式人工智能</a:t>
            </a:r>
            <a:endParaRPr sz="1400">
              <a:latin typeface="微软雅黑" panose="020B0503020204020204" pitchFamily="34" charset="-122"/>
              <a:cs typeface="微软雅黑" panose="020B0503020204020204" pitchFamily="34" charset="-122"/>
            </a:endParaRPr>
          </a:p>
        </p:txBody>
      </p:sp>
      <p:sp>
        <p:nvSpPr>
          <p:cNvPr id="58" name="object 58"/>
          <p:cNvSpPr/>
          <p:nvPr/>
        </p:nvSpPr>
        <p:spPr>
          <a:xfrm>
            <a:off x="2577083" y="3573017"/>
            <a:ext cx="584200" cy="504825"/>
          </a:xfrm>
          <a:custGeom>
            <a:avLst/>
            <a:gdLst/>
            <a:ahLst/>
            <a:cxnLst/>
            <a:rect l="l" t="t" r="r" b="b"/>
            <a:pathLst>
              <a:path w="584200" h="504825">
                <a:moveTo>
                  <a:pt x="457581" y="0"/>
                </a:moveTo>
                <a:lnTo>
                  <a:pt x="126111" y="0"/>
                </a:lnTo>
                <a:lnTo>
                  <a:pt x="0" y="252221"/>
                </a:lnTo>
                <a:lnTo>
                  <a:pt x="126111" y="504444"/>
                </a:lnTo>
                <a:lnTo>
                  <a:pt x="457581" y="504444"/>
                </a:lnTo>
                <a:lnTo>
                  <a:pt x="583692" y="252221"/>
                </a:lnTo>
                <a:lnTo>
                  <a:pt x="457581" y="0"/>
                </a:lnTo>
                <a:close/>
              </a:path>
            </a:pathLst>
          </a:custGeom>
          <a:solidFill>
            <a:srgbClr val="FFFFFF"/>
          </a:solidFill>
        </p:spPr>
        <p:txBody>
          <a:bodyPr wrap="square" lIns="0" tIns="0" rIns="0" bIns="0" rtlCol="0"/>
          <a:p/>
        </p:txBody>
      </p:sp>
      <p:sp>
        <p:nvSpPr>
          <p:cNvPr id="59" name="object 59"/>
          <p:cNvSpPr/>
          <p:nvPr/>
        </p:nvSpPr>
        <p:spPr>
          <a:xfrm>
            <a:off x="2577718" y="3593972"/>
            <a:ext cx="584200" cy="504825"/>
          </a:xfrm>
          <a:custGeom>
            <a:avLst/>
            <a:gdLst/>
            <a:ahLst/>
            <a:cxnLst/>
            <a:rect l="l" t="t" r="r" b="b"/>
            <a:pathLst>
              <a:path w="584200" h="504825">
                <a:moveTo>
                  <a:pt x="0" y="252221"/>
                </a:moveTo>
                <a:lnTo>
                  <a:pt x="126111" y="0"/>
                </a:lnTo>
                <a:lnTo>
                  <a:pt x="457581" y="0"/>
                </a:lnTo>
                <a:lnTo>
                  <a:pt x="583692" y="252221"/>
                </a:lnTo>
                <a:lnTo>
                  <a:pt x="457581" y="504444"/>
                </a:lnTo>
                <a:lnTo>
                  <a:pt x="126111" y="504444"/>
                </a:lnTo>
                <a:lnTo>
                  <a:pt x="0" y="252221"/>
                </a:lnTo>
                <a:close/>
              </a:path>
            </a:pathLst>
          </a:custGeom>
          <a:ln w="9144">
            <a:solidFill>
              <a:srgbClr val="0085D0"/>
            </a:solidFill>
          </a:ln>
        </p:spPr>
        <p:txBody>
          <a:bodyPr wrap="square" lIns="0" tIns="0" rIns="0" bIns="0" rtlCol="0"/>
          <a:p/>
        </p:txBody>
      </p:sp>
      <p:sp>
        <p:nvSpPr>
          <p:cNvPr id="60" name="object 60"/>
          <p:cNvSpPr/>
          <p:nvPr/>
        </p:nvSpPr>
        <p:spPr>
          <a:xfrm>
            <a:off x="539495" y="4901946"/>
            <a:ext cx="2037714" cy="251460"/>
          </a:xfrm>
          <a:custGeom>
            <a:avLst/>
            <a:gdLst/>
            <a:ahLst/>
            <a:cxnLst/>
            <a:rect l="l" t="t" r="r" b="b"/>
            <a:pathLst>
              <a:path w="2037714" h="251460">
                <a:moveTo>
                  <a:pt x="0" y="251459"/>
                </a:moveTo>
                <a:lnTo>
                  <a:pt x="2037588" y="251459"/>
                </a:lnTo>
                <a:lnTo>
                  <a:pt x="2037588" y="0"/>
                </a:lnTo>
                <a:lnTo>
                  <a:pt x="0" y="0"/>
                </a:lnTo>
                <a:lnTo>
                  <a:pt x="0" y="251459"/>
                </a:lnTo>
                <a:close/>
              </a:path>
            </a:pathLst>
          </a:custGeom>
          <a:solidFill>
            <a:srgbClr val="C3E9FF"/>
          </a:solidFill>
        </p:spPr>
        <p:txBody>
          <a:bodyPr wrap="square" lIns="0" tIns="0" rIns="0" bIns="0" rtlCol="0"/>
          <a:p/>
        </p:txBody>
      </p:sp>
      <p:sp>
        <p:nvSpPr>
          <p:cNvPr id="62" name="object 62"/>
          <p:cNvSpPr txBox="1"/>
          <p:nvPr/>
        </p:nvSpPr>
        <p:spPr>
          <a:xfrm>
            <a:off x="539495" y="4901742"/>
            <a:ext cx="2037714" cy="227965"/>
          </a:xfrm>
          <a:prstGeom prst="rect">
            <a:avLst/>
          </a:prstGeom>
        </p:spPr>
        <p:txBody>
          <a:bodyPr vert="horz" wrap="square" lIns="0" tIns="12700" rIns="0" bIns="0" rtlCol="0">
            <a:spAutoFit/>
          </a:bodyPr>
          <a:p>
            <a:pPr marL="572770">
              <a:lnSpc>
                <a:spcPct val="100000"/>
              </a:lnSpc>
              <a:spcBef>
                <a:spcPts val="100"/>
              </a:spcBef>
            </a:pPr>
            <a:r>
              <a:rPr sz="1400" dirty="0">
                <a:latin typeface="微软雅黑" panose="020B0503020204020204" pitchFamily="34" charset="-122"/>
                <a:cs typeface="微软雅黑" panose="020B0503020204020204" pitchFamily="34" charset="-122"/>
              </a:rPr>
              <a:t>业务可用性</a:t>
            </a:r>
            <a:endParaRPr sz="1400">
              <a:latin typeface="微软雅黑" panose="020B0503020204020204" pitchFamily="34" charset="-122"/>
              <a:cs typeface="微软雅黑" panose="020B0503020204020204" pitchFamily="34" charset="-122"/>
            </a:endParaRPr>
          </a:p>
        </p:txBody>
      </p:sp>
      <p:sp>
        <p:nvSpPr>
          <p:cNvPr id="63" name="object 63"/>
          <p:cNvSpPr/>
          <p:nvPr/>
        </p:nvSpPr>
        <p:spPr>
          <a:xfrm>
            <a:off x="108204" y="4775453"/>
            <a:ext cx="584200" cy="504825"/>
          </a:xfrm>
          <a:custGeom>
            <a:avLst/>
            <a:gdLst/>
            <a:ahLst/>
            <a:cxnLst/>
            <a:rect l="l" t="t" r="r" b="b"/>
            <a:pathLst>
              <a:path w="584200" h="504825">
                <a:moveTo>
                  <a:pt x="457581" y="0"/>
                </a:moveTo>
                <a:lnTo>
                  <a:pt x="126111" y="0"/>
                </a:lnTo>
                <a:lnTo>
                  <a:pt x="0" y="252222"/>
                </a:lnTo>
                <a:lnTo>
                  <a:pt x="126111" y="504444"/>
                </a:lnTo>
                <a:lnTo>
                  <a:pt x="457581" y="504444"/>
                </a:lnTo>
                <a:lnTo>
                  <a:pt x="583691" y="252222"/>
                </a:lnTo>
                <a:lnTo>
                  <a:pt x="457581" y="0"/>
                </a:lnTo>
                <a:close/>
              </a:path>
            </a:pathLst>
          </a:custGeom>
          <a:solidFill>
            <a:srgbClr val="FFFFFF"/>
          </a:solidFill>
        </p:spPr>
        <p:txBody>
          <a:bodyPr wrap="square" lIns="0" tIns="0" rIns="0" bIns="0" rtlCol="0"/>
          <a:p/>
        </p:txBody>
      </p:sp>
      <p:sp>
        <p:nvSpPr>
          <p:cNvPr id="64" name="object 64"/>
          <p:cNvSpPr/>
          <p:nvPr/>
        </p:nvSpPr>
        <p:spPr>
          <a:xfrm>
            <a:off x="107569" y="4746878"/>
            <a:ext cx="584200" cy="504825"/>
          </a:xfrm>
          <a:custGeom>
            <a:avLst/>
            <a:gdLst/>
            <a:ahLst/>
            <a:cxnLst/>
            <a:rect l="l" t="t" r="r" b="b"/>
            <a:pathLst>
              <a:path w="584200" h="504825">
                <a:moveTo>
                  <a:pt x="0" y="252222"/>
                </a:moveTo>
                <a:lnTo>
                  <a:pt x="126111" y="0"/>
                </a:lnTo>
                <a:lnTo>
                  <a:pt x="457581" y="0"/>
                </a:lnTo>
                <a:lnTo>
                  <a:pt x="583691" y="252222"/>
                </a:lnTo>
                <a:lnTo>
                  <a:pt x="457581" y="504444"/>
                </a:lnTo>
                <a:lnTo>
                  <a:pt x="126111" y="504444"/>
                </a:lnTo>
                <a:lnTo>
                  <a:pt x="0" y="252222"/>
                </a:lnTo>
                <a:close/>
              </a:path>
            </a:pathLst>
          </a:custGeom>
          <a:ln w="9144">
            <a:solidFill>
              <a:srgbClr val="0085D0"/>
            </a:solidFill>
          </a:ln>
        </p:spPr>
        <p:txBody>
          <a:bodyPr wrap="square" lIns="0" tIns="0" rIns="0" bIns="0" rtlCol="0"/>
          <a:p/>
        </p:txBody>
      </p:sp>
      <p:sp>
        <p:nvSpPr>
          <p:cNvPr id="65" name="object 65"/>
          <p:cNvSpPr/>
          <p:nvPr/>
        </p:nvSpPr>
        <p:spPr>
          <a:xfrm>
            <a:off x="5795771" y="3714750"/>
            <a:ext cx="3168650" cy="264160"/>
          </a:xfrm>
          <a:custGeom>
            <a:avLst/>
            <a:gdLst/>
            <a:ahLst/>
            <a:cxnLst/>
            <a:rect l="l" t="t" r="r" b="b"/>
            <a:pathLst>
              <a:path w="3168650" h="264160">
                <a:moveTo>
                  <a:pt x="0" y="263651"/>
                </a:moveTo>
                <a:lnTo>
                  <a:pt x="3168396" y="263651"/>
                </a:lnTo>
                <a:lnTo>
                  <a:pt x="3168396" y="0"/>
                </a:lnTo>
                <a:lnTo>
                  <a:pt x="0" y="0"/>
                </a:lnTo>
                <a:lnTo>
                  <a:pt x="0" y="263651"/>
                </a:lnTo>
                <a:close/>
              </a:path>
            </a:pathLst>
          </a:custGeom>
          <a:solidFill>
            <a:srgbClr val="C3E9FF"/>
          </a:solidFill>
        </p:spPr>
        <p:txBody>
          <a:bodyPr wrap="square" lIns="0" tIns="0" rIns="0" bIns="0" rtlCol="0"/>
          <a:p/>
        </p:txBody>
      </p:sp>
      <p:sp>
        <p:nvSpPr>
          <p:cNvPr id="67" name="object 67"/>
          <p:cNvSpPr txBox="1"/>
          <p:nvPr/>
        </p:nvSpPr>
        <p:spPr>
          <a:xfrm>
            <a:off x="5795771" y="3720592"/>
            <a:ext cx="3168650" cy="227965"/>
          </a:xfrm>
          <a:prstGeom prst="rect">
            <a:avLst/>
          </a:prstGeom>
        </p:spPr>
        <p:txBody>
          <a:bodyPr vert="horz" wrap="square" lIns="0" tIns="12700" rIns="0" bIns="0" rtlCol="0">
            <a:spAutoFit/>
          </a:bodyPr>
          <a:p>
            <a:pPr marL="871855">
              <a:lnSpc>
                <a:spcPct val="100000"/>
              </a:lnSpc>
              <a:spcBef>
                <a:spcPts val="100"/>
              </a:spcBef>
            </a:pPr>
            <a:r>
              <a:rPr sz="1400" dirty="0">
                <a:latin typeface="微软雅黑" panose="020B0503020204020204" pitchFamily="34" charset="-122"/>
                <a:cs typeface="微软雅黑" panose="020B0503020204020204" pitchFamily="34" charset="-122"/>
              </a:rPr>
              <a:t>网络攻击本地防御</a:t>
            </a:r>
            <a:endParaRPr sz="1400">
              <a:latin typeface="微软雅黑" panose="020B0503020204020204" pitchFamily="34" charset="-122"/>
              <a:cs typeface="微软雅黑" panose="020B0503020204020204" pitchFamily="34" charset="-122"/>
            </a:endParaRPr>
          </a:p>
        </p:txBody>
      </p:sp>
      <p:sp>
        <p:nvSpPr>
          <p:cNvPr id="68" name="object 68"/>
          <p:cNvSpPr/>
          <p:nvPr/>
        </p:nvSpPr>
        <p:spPr>
          <a:xfrm>
            <a:off x="5364479" y="3589782"/>
            <a:ext cx="584200" cy="502920"/>
          </a:xfrm>
          <a:custGeom>
            <a:avLst/>
            <a:gdLst/>
            <a:ahLst/>
            <a:cxnLst/>
            <a:rect l="l" t="t" r="r" b="b"/>
            <a:pathLst>
              <a:path w="584200" h="502919">
                <a:moveTo>
                  <a:pt x="457962" y="0"/>
                </a:moveTo>
                <a:lnTo>
                  <a:pt x="125730" y="0"/>
                </a:lnTo>
                <a:lnTo>
                  <a:pt x="0" y="251460"/>
                </a:lnTo>
                <a:lnTo>
                  <a:pt x="125730" y="502919"/>
                </a:lnTo>
                <a:lnTo>
                  <a:pt x="457962" y="502919"/>
                </a:lnTo>
                <a:lnTo>
                  <a:pt x="583692" y="251460"/>
                </a:lnTo>
                <a:lnTo>
                  <a:pt x="457962" y="0"/>
                </a:lnTo>
                <a:close/>
              </a:path>
            </a:pathLst>
          </a:custGeom>
          <a:solidFill>
            <a:srgbClr val="FFFFFF"/>
          </a:solidFill>
        </p:spPr>
        <p:txBody>
          <a:bodyPr wrap="square" lIns="0" tIns="0" rIns="0" bIns="0" rtlCol="0"/>
          <a:p/>
        </p:txBody>
      </p:sp>
      <p:sp>
        <p:nvSpPr>
          <p:cNvPr id="69" name="object 69"/>
          <p:cNvSpPr/>
          <p:nvPr/>
        </p:nvSpPr>
        <p:spPr>
          <a:xfrm>
            <a:off x="5359399" y="3603117"/>
            <a:ext cx="584200" cy="502920"/>
          </a:xfrm>
          <a:custGeom>
            <a:avLst/>
            <a:gdLst/>
            <a:ahLst/>
            <a:cxnLst/>
            <a:rect l="l" t="t" r="r" b="b"/>
            <a:pathLst>
              <a:path w="584200" h="502919">
                <a:moveTo>
                  <a:pt x="0" y="251460"/>
                </a:moveTo>
                <a:lnTo>
                  <a:pt x="125730" y="0"/>
                </a:lnTo>
                <a:lnTo>
                  <a:pt x="457962" y="0"/>
                </a:lnTo>
                <a:lnTo>
                  <a:pt x="583692" y="251460"/>
                </a:lnTo>
                <a:lnTo>
                  <a:pt x="457962" y="502919"/>
                </a:lnTo>
                <a:lnTo>
                  <a:pt x="125730" y="502919"/>
                </a:lnTo>
                <a:lnTo>
                  <a:pt x="0" y="251460"/>
                </a:lnTo>
                <a:close/>
              </a:path>
            </a:pathLst>
          </a:custGeom>
          <a:ln w="9144">
            <a:solidFill>
              <a:srgbClr val="0085D0"/>
            </a:solidFill>
          </a:ln>
        </p:spPr>
        <p:txBody>
          <a:bodyPr wrap="square" lIns="0" tIns="0" rIns="0" bIns="0" rtlCol="0"/>
          <a:p/>
        </p:txBody>
      </p:sp>
      <p:sp>
        <p:nvSpPr>
          <p:cNvPr id="70" name="object 70"/>
          <p:cNvSpPr/>
          <p:nvPr/>
        </p:nvSpPr>
        <p:spPr>
          <a:xfrm>
            <a:off x="5795771" y="4879085"/>
            <a:ext cx="3168650" cy="253365"/>
          </a:xfrm>
          <a:custGeom>
            <a:avLst/>
            <a:gdLst/>
            <a:ahLst/>
            <a:cxnLst/>
            <a:rect l="l" t="t" r="r" b="b"/>
            <a:pathLst>
              <a:path w="3168650" h="253364">
                <a:moveTo>
                  <a:pt x="0" y="252983"/>
                </a:moveTo>
                <a:lnTo>
                  <a:pt x="3168396" y="252983"/>
                </a:lnTo>
                <a:lnTo>
                  <a:pt x="3168396" y="0"/>
                </a:lnTo>
                <a:lnTo>
                  <a:pt x="0" y="0"/>
                </a:lnTo>
                <a:lnTo>
                  <a:pt x="0" y="252983"/>
                </a:lnTo>
                <a:close/>
              </a:path>
            </a:pathLst>
          </a:custGeom>
          <a:solidFill>
            <a:srgbClr val="C3E9FF"/>
          </a:solidFill>
        </p:spPr>
        <p:txBody>
          <a:bodyPr wrap="square" lIns="0" tIns="0" rIns="0" bIns="0" rtlCol="0"/>
          <a:p/>
        </p:txBody>
      </p:sp>
      <p:sp>
        <p:nvSpPr>
          <p:cNvPr id="72" name="object 72"/>
          <p:cNvSpPr txBox="1"/>
          <p:nvPr/>
        </p:nvSpPr>
        <p:spPr>
          <a:xfrm>
            <a:off x="5795771" y="4879797"/>
            <a:ext cx="3168650" cy="227965"/>
          </a:xfrm>
          <a:prstGeom prst="rect">
            <a:avLst/>
          </a:prstGeom>
        </p:spPr>
        <p:txBody>
          <a:bodyPr vert="horz" wrap="square" lIns="0" tIns="12700" rIns="0" bIns="0" rtlCol="0">
            <a:spAutoFit/>
          </a:bodyPr>
          <a:p>
            <a:pPr marL="960120">
              <a:lnSpc>
                <a:spcPct val="100000"/>
              </a:lnSpc>
              <a:spcBef>
                <a:spcPts val="100"/>
              </a:spcBef>
            </a:pPr>
            <a:r>
              <a:rPr sz="1400" dirty="0">
                <a:latin typeface="微软雅黑" panose="020B0503020204020204" pitchFamily="34" charset="-122"/>
                <a:cs typeface="微软雅黑" panose="020B0503020204020204" pitchFamily="34" charset="-122"/>
              </a:rPr>
              <a:t>数据隐私与加密</a:t>
            </a:r>
            <a:endParaRPr sz="1400">
              <a:latin typeface="微软雅黑" panose="020B0503020204020204" pitchFamily="34" charset="-122"/>
              <a:cs typeface="微软雅黑" panose="020B0503020204020204" pitchFamily="34" charset="-122"/>
            </a:endParaRPr>
          </a:p>
        </p:txBody>
      </p:sp>
      <p:sp>
        <p:nvSpPr>
          <p:cNvPr id="73" name="object 73"/>
          <p:cNvSpPr/>
          <p:nvPr/>
        </p:nvSpPr>
        <p:spPr>
          <a:xfrm>
            <a:off x="5364479" y="4754117"/>
            <a:ext cx="584200" cy="502920"/>
          </a:xfrm>
          <a:custGeom>
            <a:avLst/>
            <a:gdLst/>
            <a:ahLst/>
            <a:cxnLst/>
            <a:rect l="l" t="t" r="r" b="b"/>
            <a:pathLst>
              <a:path w="584200" h="502920">
                <a:moveTo>
                  <a:pt x="457962" y="0"/>
                </a:moveTo>
                <a:lnTo>
                  <a:pt x="125730" y="0"/>
                </a:lnTo>
                <a:lnTo>
                  <a:pt x="0" y="251459"/>
                </a:lnTo>
                <a:lnTo>
                  <a:pt x="125730" y="502919"/>
                </a:lnTo>
                <a:lnTo>
                  <a:pt x="457962" y="502919"/>
                </a:lnTo>
                <a:lnTo>
                  <a:pt x="583692" y="251459"/>
                </a:lnTo>
                <a:lnTo>
                  <a:pt x="457962" y="0"/>
                </a:lnTo>
                <a:close/>
              </a:path>
            </a:pathLst>
          </a:custGeom>
          <a:solidFill>
            <a:srgbClr val="FFFFFF"/>
          </a:solidFill>
        </p:spPr>
        <p:txBody>
          <a:bodyPr wrap="square" lIns="0" tIns="0" rIns="0" bIns="0" rtlCol="0"/>
          <a:p/>
        </p:txBody>
      </p:sp>
      <p:sp>
        <p:nvSpPr>
          <p:cNvPr id="74" name="object 74"/>
          <p:cNvSpPr/>
          <p:nvPr/>
        </p:nvSpPr>
        <p:spPr>
          <a:xfrm>
            <a:off x="5360034" y="4775072"/>
            <a:ext cx="584200" cy="502920"/>
          </a:xfrm>
          <a:custGeom>
            <a:avLst/>
            <a:gdLst/>
            <a:ahLst/>
            <a:cxnLst/>
            <a:rect l="l" t="t" r="r" b="b"/>
            <a:pathLst>
              <a:path w="584200" h="502920">
                <a:moveTo>
                  <a:pt x="0" y="251459"/>
                </a:moveTo>
                <a:lnTo>
                  <a:pt x="125730" y="0"/>
                </a:lnTo>
                <a:lnTo>
                  <a:pt x="457962" y="0"/>
                </a:lnTo>
                <a:lnTo>
                  <a:pt x="583692" y="251459"/>
                </a:lnTo>
                <a:lnTo>
                  <a:pt x="457962" y="502919"/>
                </a:lnTo>
                <a:lnTo>
                  <a:pt x="125730" y="502919"/>
                </a:lnTo>
                <a:lnTo>
                  <a:pt x="0" y="251459"/>
                </a:lnTo>
                <a:close/>
              </a:path>
            </a:pathLst>
          </a:custGeom>
          <a:ln w="9144">
            <a:solidFill>
              <a:srgbClr val="0085D0"/>
            </a:solidFill>
          </a:ln>
        </p:spPr>
        <p:txBody>
          <a:bodyPr wrap="square" lIns="0" tIns="0" rIns="0" bIns="0" rtlCol="0"/>
          <a:p/>
        </p:txBody>
      </p:sp>
      <p:sp>
        <p:nvSpPr>
          <p:cNvPr id="75" name="object 75"/>
          <p:cNvSpPr/>
          <p:nvPr/>
        </p:nvSpPr>
        <p:spPr>
          <a:xfrm>
            <a:off x="2848355" y="5124450"/>
            <a:ext cx="2247900" cy="756285"/>
          </a:xfrm>
          <a:custGeom>
            <a:avLst/>
            <a:gdLst/>
            <a:ahLst/>
            <a:cxnLst/>
            <a:rect l="l" t="t" r="r" b="b"/>
            <a:pathLst>
              <a:path w="2247900" h="756285">
                <a:moveTo>
                  <a:pt x="0" y="755904"/>
                </a:moveTo>
                <a:lnTo>
                  <a:pt x="2247899" y="755904"/>
                </a:lnTo>
                <a:lnTo>
                  <a:pt x="2247899" y="0"/>
                </a:lnTo>
                <a:lnTo>
                  <a:pt x="0" y="0"/>
                </a:lnTo>
                <a:lnTo>
                  <a:pt x="0" y="755904"/>
                </a:lnTo>
                <a:close/>
              </a:path>
            </a:pathLst>
          </a:custGeom>
          <a:solidFill>
            <a:srgbClr val="F0DCC6"/>
          </a:solidFill>
        </p:spPr>
        <p:txBody>
          <a:bodyPr wrap="square" lIns="0" tIns="0" rIns="0" bIns="0" rtlCol="0"/>
          <a:p/>
        </p:txBody>
      </p:sp>
      <p:sp>
        <p:nvSpPr>
          <p:cNvPr id="76" name="object 76"/>
          <p:cNvSpPr txBox="1"/>
          <p:nvPr/>
        </p:nvSpPr>
        <p:spPr>
          <a:xfrm>
            <a:off x="2848355" y="5304383"/>
            <a:ext cx="2247900" cy="567055"/>
          </a:xfrm>
          <a:prstGeom prst="rect">
            <a:avLst/>
          </a:prstGeom>
        </p:spPr>
        <p:txBody>
          <a:bodyPr vert="horz" wrap="square" lIns="0" tIns="12700" rIns="0" bIns="0" rtlCol="0">
            <a:spAutoFit/>
          </a:bodyPr>
          <a:p>
            <a:pPr marL="179705" indent="-88265">
              <a:lnSpc>
                <a:spcPct val="100000"/>
              </a:lnSpc>
              <a:spcBef>
                <a:spcPts val="100"/>
              </a:spcBef>
              <a:buFont typeface="Arial" panose="020B0604020202020204"/>
              <a:buChar char="•"/>
              <a:tabLst>
                <a:tab pos="180340" algn="l"/>
              </a:tabLst>
            </a:pPr>
            <a:r>
              <a:rPr sz="1200" spc="-5" dirty="0">
                <a:latin typeface="微软雅黑" panose="020B0503020204020204" pitchFamily="34" charset="-122"/>
                <a:cs typeface="微软雅黑" panose="020B0503020204020204" pitchFamily="34" charset="-122"/>
              </a:rPr>
              <a:t>P</a:t>
            </a:r>
            <a:r>
              <a:rPr sz="1200" spc="-45" dirty="0">
                <a:latin typeface="微软雅黑" panose="020B0503020204020204" pitchFamily="34" charset="-122"/>
                <a:cs typeface="微软雅黑" panose="020B0503020204020204" pitchFamily="34" charset="-122"/>
              </a:rPr>
              <a:t>L</a:t>
            </a:r>
            <a:r>
              <a:rPr sz="1200" spc="-5" dirty="0">
                <a:latin typeface="微软雅黑" panose="020B0503020204020204" pitchFamily="34" charset="-122"/>
                <a:cs typeface="微软雅黑" panose="020B0503020204020204" pitchFamily="34" charset="-122"/>
              </a:rPr>
              <a:t>C等工业控制实现远程编程</a:t>
            </a:r>
            <a:endParaRPr sz="1200">
              <a:latin typeface="微软雅黑" panose="020B0503020204020204" pitchFamily="34" charset="-122"/>
              <a:cs typeface="微软雅黑" panose="020B0503020204020204" pitchFamily="34" charset="-122"/>
            </a:endParaRPr>
          </a:p>
          <a:p>
            <a:pPr marL="179705" marR="231140" indent="-88265">
              <a:lnSpc>
                <a:spcPct val="100000"/>
              </a:lnSpc>
              <a:spcBef>
                <a:spcPts val="5"/>
              </a:spcBef>
              <a:buFont typeface="Arial" panose="020B0604020202020204"/>
              <a:buChar char="•"/>
              <a:tabLst>
                <a:tab pos="180340" algn="l"/>
              </a:tabLst>
            </a:pPr>
            <a:r>
              <a:rPr sz="1200" dirty="0">
                <a:latin typeface="微软雅黑" panose="020B0503020204020204" pitchFamily="34" charset="-122"/>
                <a:cs typeface="微软雅黑" panose="020B0503020204020204" pitchFamily="34" charset="-122"/>
              </a:rPr>
              <a:t>软件定义机械实现控制与执 行的分离，支撑柔性制造</a:t>
            </a:r>
            <a:endParaRPr sz="1200">
              <a:latin typeface="微软雅黑" panose="020B0503020204020204" pitchFamily="34" charset="-122"/>
              <a:cs typeface="微软雅黑" panose="020B0503020204020204" pitchFamily="34" charset="-122"/>
            </a:endParaRPr>
          </a:p>
        </p:txBody>
      </p:sp>
      <p:sp>
        <p:nvSpPr>
          <p:cNvPr id="77" name="object 77"/>
          <p:cNvSpPr/>
          <p:nvPr/>
        </p:nvSpPr>
        <p:spPr>
          <a:xfrm>
            <a:off x="3008376" y="4871465"/>
            <a:ext cx="2087880" cy="253365"/>
          </a:xfrm>
          <a:custGeom>
            <a:avLst/>
            <a:gdLst/>
            <a:ahLst/>
            <a:cxnLst/>
            <a:rect l="l" t="t" r="r" b="b"/>
            <a:pathLst>
              <a:path w="2087879" h="253364">
                <a:moveTo>
                  <a:pt x="0" y="252984"/>
                </a:moveTo>
                <a:lnTo>
                  <a:pt x="2087879" y="252984"/>
                </a:lnTo>
                <a:lnTo>
                  <a:pt x="2087879" y="0"/>
                </a:lnTo>
                <a:lnTo>
                  <a:pt x="0" y="0"/>
                </a:lnTo>
                <a:lnTo>
                  <a:pt x="0" y="252984"/>
                </a:lnTo>
                <a:close/>
              </a:path>
            </a:pathLst>
          </a:custGeom>
          <a:solidFill>
            <a:srgbClr val="C3E9FF"/>
          </a:solidFill>
        </p:spPr>
        <p:txBody>
          <a:bodyPr wrap="square" lIns="0" tIns="0" rIns="0" bIns="0" rtlCol="0"/>
          <a:p/>
        </p:txBody>
      </p:sp>
      <p:sp>
        <p:nvSpPr>
          <p:cNvPr id="79" name="object 79"/>
          <p:cNvSpPr txBox="1"/>
          <p:nvPr/>
        </p:nvSpPr>
        <p:spPr>
          <a:xfrm>
            <a:off x="3008376" y="4872482"/>
            <a:ext cx="2087880" cy="227965"/>
          </a:xfrm>
          <a:prstGeom prst="rect">
            <a:avLst/>
          </a:prstGeom>
        </p:spPr>
        <p:txBody>
          <a:bodyPr vert="horz" wrap="square" lIns="0" tIns="12700" rIns="0" bIns="0" rtlCol="0">
            <a:spAutoFit/>
          </a:bodyPr>
          <a:p>
            <a:pPr marL="509905">
              <a:lnSpc>
                <a:spcPct val="100000"/>
              </a:lnSpc>
              <a:spcBef>
                <a:spcPts val="100"/>
              </a:spcBef>
            </a:pPr>
            <a:r>
              <a:rPr sz="1400" dirty="0">
                <a:latin typeface="微软雅黑" panose="020B0503020204020204" pitchFamily="34" charset="-122"/>
                <a:cs typeface="微软雅黑" panose="020B0503020204020204" pitchFamily="34" charset="-122"/>
              </a:rPr>
              <a:t>软件定义机械</a:t>
            </a:r>
            <a:endParaRPr sz="1400">
              <a:latin typeface="微软雅黑" panose="020B0503020204020204" pitchFamily="34" charset="-122"/>
              <a:cs typeface="微软雅黑" panose="020B0503020204020204" pitchFamily="34" charset="-122"/>
            </a:endParaRPr>
          </a:p>
        </p:txBody>
      </p:sp>
      <p:sp>
        <p:nvSpPr>
          <p:cNvPr id="80" name="object 80"/>
          <p:cNvSpPr/>
          <p:nvPr/>
        </p:nvSpPr>
        <p:spPr>
          <a:xfrm>
            <a:off x="2577083" y="4746497"/>
            <a:ext cx="584200" cy="502920"/>
          </a:xfrm>
          <a:custGeom>
            <a:avLst/>
            <a:gdLst/>
            <a:ahLst/>
            <a:cxnLst/>
            <a:rect l="l" t="t" r="r" b="b"/>
            <a:pathLst>
              <a:path w="584200" h="502920">
                <a:moveTo>
                  <a:pt x="457962" y="0"/>
                </a:moveTo>
                <a:lnTo>
                  <a:pt x="125730" y="0"/>
                </a:lnTo>
                <a:lnTo>
                  <a:pt x="0" y="251459"/>
                </a:lnTo>
                <a:lnTo>
                  <a:pt x="125730" y="502919"/>
                </a:lnTo>
                <a:lnTo>
                  <a:pt x="457962" y="502919"/>
                </a:lnTo>
                <a:lnTo>
                  <a:pt x="583692" y="251459"/>
                </a:lnTo>
                <a:lnTo>
                  <a:pt x="457962" y="0"/>
                </a:lnTo>
                <a:close/>
              </a:path>
            </a:pathLst>
          </a:custGeom>
          <a:solidFill>
            <a:srgbClr val="FFFFFF"/>
          </a:solidFill>
        </p:spPr>
        <p:txBody>
          <a:bodyPr wrap="square" lIns="0" tIns="0" rIns="0" bIns="0" rtlCol="0"/>
          <a:p/>
        </p:txBody>
      </p:sp>
      <p:sp>
        <p:nvSpPr>
          <p:cNvPr id="81" name="object 81"/>
          <p:cNvSpPr/>
          <p:nvPr/>
        </p:nvSpPr>
        <p:spPr>
          <a:xfrm>
            <a:off x="2572638" y="4742687"/>
            <a:ext cx="584200" cy="502920"/>
          </a:xfrm>
          <a:custGeom>
            <a:avLst/>
            <a:gdLst/>
            <a:ahLst/>
            <a:cxnLst/>
            <a:rect l="l" t="t" r="r" b="b"/>
            <a:pathLst>
              <a:path w="584200" h="502920">
                <a:moveTo>
                  <a:pt x="0" y="251459"/>
                </a:moveTo>
                <a:lnTo>
                  <a:pt x="125730" y="0"/>
                </a:lnTo>
                <a:lnTo>
                  <a:pt x="457962" y="0"/>
                </a:lnTo>
                <a:lnTo>
                  <a:pt x="583692" y="251459"/>
                </a:lnTo>
                <a:lnTo>
                  <a:pt x="457962" y="502919"/>
                </a:lnTo>
                <a:lnTo>
                  <a:pt x="125730" y="502919"/>
                </a:lnTo>
                <a:lnTo>
                  <a:pt x="0" y="251459"/>
                </a:lnTo>
                <a:close/>
              </a:path>
            </a:pathLst>
          </a:custGeom>
          <a:ln w="9144">
            <a:solidFill>
              <a:srgbClr val="0085D0"/>
            </a:solidFill>
          </a:ln>
        </p:spPr>
        <p:txBody>
          <a:bodyPr wrap="square" lIns="0" tIns="0" rIns="0" bIns="0" rtlCol="0"/>
          <a:p/>
        </p:txBody>
      </p:sp>
      <p:sp>
        <p:nvSpPr>
          <p:cNvPr id="82" name="object 82"/>
          <p:cNvSpPr/>
          <p:nvPr/>
        </p:nvSpPr>
        <p:spPr>
          <a:xfrm>
            <a:off x="5436108" y="3647694"/>
            <a:ext cx="431291" cy="431292"/>
          </a:xfrm>
          <a:prstGeom prst="rect">
            <a:avLst/>
          </a:prstGeom>
          <a:blipFill>
            <a:blip r:embed="rId9" cstate="print"/>
            <a:stretch>
              <a:fillRect/>
            </a:stretch>
          </a:blipFill>
        </p:spPr>
        <p:txBody>
          <a:bodyPr wrap="square" lIns="0" tIns="0" rIns="0" bIns="0" rtlCol="0"/>
          <a:p/>
        </p:txBody>
      </p:sp>
      <p:sp>
        <p:nvSpPr>
          <p:cNvPr id="83" name="object 83"/>
          <p:cNvSpPr/>
          <p:nvPr/>
        </p:nvSpPr>
        <p:spPr>
          <a:xfrm>
            <a:off x="2401823" y="1754886"/>
            <a:ext cx="431292" cy="406908"/>
          </a:xfrm>
          <a:prstGeom prst="rect">
            <a:avLst/>
          </a:prstGeom>
          <a:blipFill>
            <a:blip r:embed="rId10" cstate="print"/>
            <a:stretch>
              <a:fillRect/>
            </a:stretch>
          </a:blipFill>
        </p:spPr>
        <p:txBody>
          <a:bodyPr wrap="square" lIns="0" tIns="0" rIns="0" bIns="0" rtlCol="0"/>
          <a:p/>
        </p:txBody>
      </p:sp>
      <p:sp>
        <p:nvSpPr>
          <p:cNvPr id="84" name="object 84"/>
          <p:cNvSpPr/>
          <p:nvPr/>
        </p:nvSpPr>
        <p:spPr>
          <a:xfrm>
            <a:off x="4640579" y="1756410"/>
            <a:ext cx="431291" cy="425196"/>
          </a:xfrm>
          <a:prstGeom prst="rect">
            <a:avLst/>
          </a:prstGeom>
          <a:blipFill>
            <a:blip r:embed="rId11" cstate="print"/>
            <a:stretch>
              <a:fillRect/>
            </a:stretch>
          </a:blipFill>
        </p:spPr>
        <p:txBody>
          <a:bodyPr wrap="square" lIns="0" tIns="0" rIns="0" bIns="0" rtlCol="0"/>
          <a:p/>
        </p:txBody>
      </p:sp>
      <p:sp>
        <p:nvSpPr>
          <p:cNvPr id="85" name="object 85"/>
          <p:cNvSpPr/>
          <p:nvPr/>
        </p:nvSpPr>
        <p:spPr>
          <a:xfrm>
            <a:off x="6876288" y="1791461"/>
            <a:ext cx="431292" cy="373379"/>
          </a:xfrm>
          <a:prstGeom prst="rect">
            <a:avLst/>
          </a:prstGeom>
          <a:blipFill>
            <a:blip r:embed="rId12" cstate="print"/>
            <a:stretch>
              <a:fillRect/>
            </a:stretch>
          </a:blipFill>
        </p:spPr>
        <p:txBody>
          <a:bodyPr wrap="square" lIns="0" tIns="0" rIns="0" bIns="0" rtlCol="0"/>
          <a:p/>
        </p:txBody>
      </p:sp>
      <p:sp>
        <p:nvSpPr>
          <p:cNvPr id="86" name="object 86"/>
          <p:cNvSpPr/>
          <p:nvPr/>
        </p:nvSpPr>
        <p:spPr>
          <a:xfrm>
            <a:off x="175260" y="3620261"/>
            <a:ext cx="431292" cy="431292"/>
          </a:xfrm>
          <a:prstGeom prst="rect">
            <a:avLst/>
          </a:prstGeom>
          <a:blipFill>
            <a:blip r:embed="rId13" cstate="print"/>
            <a:stretch>
              <a:fillRect/>
            </a:stretch>
          </a:blipFill>
        </p:spPr>
        <p:txBody>
          <a:bodyPr wrap="square" lIns="0" tIns="0" rIns="0" bIns="0" rtlCol="0"/>
          <a:p/>
        </p:txBody>
      </p:sp>
      <p:sp>
        <p:nvSpPr>
          <p:cNvPr id="87" name="object 87"/>
          <p:cNvSpPr/>
          <p:nvPr/>
        </p:nvSpPr>
        <p:spPr>
          <a:xfrm>
            <a:off x="2648711" y="3641598"/>
            <a:ext cx="431292" cy="379475"/>
          </a:xfrm>
          <a:prstGeom prst="rect">
            <a:avLst/>
          </a:prstGeom>
          <a:blipFill>
            <a:blip r:embed="rId14" cstate="print"/>
            <a:stretch>
              <a:fillRect/>
            </a:stretch>
          </a:blipFill>
        </p:spPr>
        <p:txBody>
          <a:bodyPr wrap="square" lIns="0" tIns="0" rIns="0" bIns="0" rtlCol="0"/>
          <a:p/>
        </p:txBody>
      </p:sp>
      <p:sp>
        <p:nvSpPr>
          <p:cNvPr id="88" name="object 88"/>
          <p:cNvSpPr/>
          <p:nvPr/>
        </p:nvSpPr>
        <p:spPr>
          <a:xfrm>
            <a:off x="175260" y="4854702"/>
            <a:ext cx="431292" cy="368808"/>
          </a:xfrm>
          <a:prstGeom prst="rect">
            <a:avLst/>
          </a:prstGeom>
          <a:blipFill>
            <a:blip r:embed="rId15" cstate="print"/>
            <a:stretch>
              <a:fillRect/>
            </a:stretch>
          </a:blipFill>
        </p:spPr>
        <p:txBody>
          <a:bodyPr wrap="square" lIns="0" tIns="0" rIns="0" bIns="0" rtlCol="0"/>
          <a:p/>
        </p:txBody>
      </p:sp>
      <p:sp>
        <p:nvSpPr>
          <p:cNvPr id="89" name="object 89"/>
          <p:cNvSpPr/>
          <p:nvPr/>
        </p:nvSpPr>
        <p:spPr>
          <a:xfrm>
            <a:off x="2648711" y="4837938"/>
            <a:ext cx="431292" cy="371856"/>
          </a:xfrm>
          <a:prstGeom prst="rect">
            <a:avLst/>
          </a:prstGeom>
          <a:blipFill>
            <a:blip r:embed="rId16" cstate="print"/>
            <a:stretch>
              <a:fillRect/>
            </a:stretch>
          </a:blipFill>
        </p:spPr>
        <p:txBody>
          <a:bodyPr wrap="square" lIns="0" tIns="0" rIns="0" bIns="0" rtlCol="0"/>
          <a:p/>
        </p:txBody>
      </p:sp>
      <p:sp>
        <p:nvSpPr>
          <p:cNvPr id="90" name="object 90"/>
          <p:cNvSpPr/>
          <p:nvPr/>
        </p:nvSpPr>
        <p:spPr>
          <a:xfrm>
            <a:off x="5436108" y="4834890"/>
            <a:ext cx="431291" cy="399288"/>
          </a:xfrm>
          <a:prstGeom prst="rect">
            <a:avLst/>
          </a:prstGeom>
          <a:blipFill>
            <a:blip r:embed="rId17" cstate="print"/>
            <a:stretch>
              <a:fillRect/>
            </a:stretch>
          </a:blipFill>
        </p:spPr>
        <p:txBody>
          <a:bodyPr wrap="square" lIns="0" tIns="0" rIns="0" bIns="0" rtlCol="0"/>
          <a:p/>
        </p:txBody>
      </p:sp>
      <p:sp>
        <p:nvSpPr>
          <p:cNvPr id="91" name="object 91"/>
          <p:cNvSpPr/>
          <p:nvPr/>
        </p:nvSpPr>
        <p:spPr>
          <a:xfrm>
            <a:off x="184404" y="1770125"/>
            <a:ext cx="431292" cy="397763"/>
          </a:xfrm>
          <a:prstGeom prst="rect">
            <a:avLst/>
          </a:prstGeom>
          <a:blipFill>
            <a:blip r:embed="rId18" cstate="print"/>
            <a:stretch>
              <a:fillRect/>
            </a:stretch>
          </a:blipFill>
        </p:spPr>
        <p:txBody>
          <a:bodyPr wrap="square" lIns="0" tIns="0" rIns="0" bIns="0" rtlCol="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3" name="文本框 7"/>
          <p:cNvSpPr txBox="1"/>
          <p:nvPr/>
        </p:nvSpPr>
        <p:spPr>
          <a:xfrm>
            <a:off x="457200" y="1013460"/>
            <a:ext cx="4474845"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应用场景</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边缘计算与云计算的关系</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object 2"/>
          <p:cNvSpPr txBox="1"/>
          <p:nvPr/>
        </p:nvSpPr>
        <p:spPr>
          <a:xfrm>
            <a:off x="8946006" y="5752134"/>
            <a:ext cx="120014" cy="196850"/>
          </a:xfrm>
          <a:prstGeom prst="rect">
            <a:avLst/>
          </a:prstGeom>
        </p:spPr>
        <p:txBody>
          <a:bodyPr vert="horz" wrap="square" lIns="0" tIns="12700" rIns="0" bIns="0" rtlCol="0">
            <a:spAutoFit/>
          </a:bodyPr>
          <a:p>
            <a:pPr marL="12700">
              <a:lnSpc>
                <a:spcPct val="100000"/>
              </a:lnSpc>
              <a:spcBef>
                <a:spcPts val="100"/>
              </a:spcBef>
            </a:pPr>
            <a:r>
              <a:rPr sz="1200" b="1" dirty="0">
                <a:latin typeface="微软雅黑" panose="020B0503020204020204" pitchFamily="34" charset="-122"/>
                <a:cs typeface="微软雅黑" panose="020B0503020204020204" pitchFamily="34" charset="-122"/>
              </a:rPr>
              <a:t>6</a:t>
            </a:r>
            <a:endParaRPr sz="1200">
              <a:latin typeface="微软雅黑" panose="020B0503020204020204" pitchFamily="34" charset="-122"/>
              <a:cs typeface="微软雅黑" panose="020B0503020204020204" pitchFamily="34" charset="-122"/>
            </a:endParaRPr>
          </a:p>
        </p:txBody>
      </p:sp>
      <p:sp>
        <p:nvSpPr>
          <p:cNvPr id="3" name="object 3"/>
          <p:cNvSpPr/>
          <p:nvPr/>
        </p:nvSpPr>
        <p:spPr>
          <a:xfrm>
            <a:off x="2915411" y="2677032"/>
            <a:ext cx="2808605" cy="103505"/>
          </a:xfrm>
          <a:custGeom>
            <a:avLst/>
            <a:gdLst/>
            <a:ahLst/>
            <a:cxnLst/>
            <a:rect l="l" t="t" r="r" b="b"/>
            <a:pathLst>
              <a:path w="2808604" h="103505">
                <a:moveTo>
                  <a:pt x="38100" y="45338"/>
                </a:moveTo>
                <a:lnTo>
                  <a:pt x="0" y="45338"/>
                </a:lnTo>
                <a:lnTo>
                  <a:pt x="0" y="58038"/>
                </a:lnTo>
                <a:lnTo>
                  <a:pt x="38100" y="58038"/>
                </a:lnTo>
                <a:lnTo>
                  <a:pt x="38100" y="45338"/>
                </a:lnTo>
                <a:close/>
              </a:path>
              <a:path w="2808604" h="103505">
                <a:moveTo>
                  <a:pt x="88900" y="45338"/>
                </a:moveTo>
                <a:lnTo>
                  <a:pt x="50800" y="45338"/>
                </a:lnTo>
                <a:lnTo>
                  <a:pt x="50800" y="58038"/>
                </a:lnTo>
                <a:lnTo>
                  <a:pt x="88900" y="58038"/>
                </a:lnTo>
                <a:lnTo>
                  <a:pt x="88900" y="45338"/>
                </a:lnTo>
                <a:close/>
              </a:path>
              <a:path w="2808604" h="103505">
                <a:moveTo>
                  <a:pt x="139700" y="45338"/>
                </a:moveTo>
                <a:lnTo>
                  <a:pt x="101600" y="45338"/>
                </a:lnTo>
                <a:lnTo>
                  <a:pt x="101600" y="58038"/>
                </a:lnTo>
                <a:lnTo>
                  <a:pt x="139700" y="58038"/>
                </a:lnTo>
                <a:lnTo>
                  <a:pt x="139700" y="45338"/>
                </a:lnTo>
                <a:close/>
              </a:path>
              <a:path w="2808604" h="103505">
                <a:moveTo>
                  <a:pt x="190500" y="45338"/>
                </a:moveTo>
                <a:lnTo>
                  <a:pt x="152400" y="45338"/>
                </a:lnTo>
                <a:lnTo>
                  <a:pt x="152400" y="58038"/>
                </a:lnTo>
                <a:lnTo>
                  <a:pt x="190500" y="58038"/>
                </a:lnTo>
                <a:lnTo>
                  <a:pt x="190500" y="45338"/>
                </a:lnTo>
                <a:close/>
              </a:path>
              <a:path w="2808604" h="103505">
                <a:moveTo>
                  <a:pt x="241300" y="45338"/>
                </a:moveTo>
                <a:lnTo>
                  <a:pt x="203200" y="45338"/>
                </a:lnTo>
                <a:lnTo>
                  <a:pt x="203200" y="58038"/>
                </a:lnTo>
                <a:lnTo>
                  <a:pt x="241300" y="58038"/>
                </a:lnTo>
                <a:lnTo>
                  <a:pt x="241300" y="45338"/>
                </a:lnTo>
                <a:close/>
              </a:path>
              <a:path w="2808604" h="103505">
                <a:moveTo>
                  <a:pt x="292100" y="45338"/>
                </a:moveTo>
                <a:lnTo>
                  <a:pt x="254000" y="45338"/>
                </a:lnTo>
                <a:lnTo>
                  <a:pt x="254000" y="58038"/>
                </a:lnTo>
                <a:lnTo>
                  <a:pt x="292100" y="58038"/>
                </a:lnTo>
                <a:lnTo>
                  <a:pt x="292100" y="45338"/>
                </a:lnTo>
                <a:close/>
              </a:path>
              <a:path w="2808604" h="103505">
                <a:moveTo>
                  <a:pt x="342900" y="45338"/>
                </a:moveTo>
                <a:lnTo>
                  <a:pt x="304800" y="45338"/>
                </a:lnTo>
                <a:lnTo>
                  <a:pt x="304800" y="58038"/>
                </a:lnTo>
                <a:lnTo>
                  <a:pt x="342900" y="58038"/>
                </a:lnTo>
                <a:lnTo>
                  <a:pt x="342900" y="45338"/>
                </a:lnTo>
                <a:close/>
              </a:path>
              <a:path w="2808604" h="103505">
                <a:moveTo>
                  <a:pt x="393700" y="45338"/>
                </a:moveTo>
                <a:lnTo>
                  <a:pt x="355600" y="45338"/>
                </a:lnTo>
                <a:lnTo>
                  <a:pt x="355600" y="58038"/>
                </a:lnTo>
                <a:lnTo>
                  <a:pt x="393700" y="58038"/>
                </a:lnTo>
                <a:lnTo>
                  <a:pt x="393700" y="45338"/>
                </a:lnTo>
                <a:close/>
              </a:path>
              <a:path w="2808604" h="103505">
                <a:moveTo>
                  <a:pt x="444500" y="45338"/>
                </a:moveTo>
                <a:lnTo>
                  <a:pt x="406400" y="45338"/>
                </a:lnTo>
                <a:lnTo>
                  <a:pt x="406400" y="58038"/>
                </a:lnTo>
                <a:lnTo>
                  <a:pt x="444500" y="58038"/>
                </a:lnTo>
                <a:lnTo>
                  <a:pt x="444500" y="45338"/>
                </a:lnTo>
                <a:close/>
              </a:path>
              <a:path w="2808604" h="103505">
                <a:moveTo>
                  <a:pt x="495300" y="45338"/>
                </a:moveTo>
                <a:lnTo>
                  <a:pt x="457200" y="45338"/>
                </a:lnTo>
                <a:lnTo>
                  <a:pt x="457200" y="58038"/>
                </a:lnTo>
                <a:lnTo>
                  <a:pt x="495300" y="58038"/>
                </a:lnTo>
                <a:lnTo>
                  <a:pt x="495300" y="45338"/>
                </a:lnTo>
                <a:close/>
              </a:path>
              <a:path w="2808604" h="103505">
                <a:moveTo>
                  <a:pt x="546100" y="45338"/>
                </a:moveTo>
                <a:lnTo>
                  <a:pt x="508000" y="45338"/>
                </a:lnTo>
                <a:lnTo>
                  <a:pt x="508000" y="58038"/>
                </a:lnTo>
                <a:lnTo>
                  <a:pt x="546100" y="58038"/>
                </a:lnTo>
                <a:lnTo>
                  <a:pt x="546100" y="45338"/>
                </a:lnTo>
                <a:close/>
              </a:path>
              <a:path w="2808604" h="103505">
                <a:moveTo>
                  <a:pt x="596900" y="45338"/>
                </a:moveTo>
                <a:lnTo>
                  <a:pt x="558800" y="45338"/>
                </a:lnTo>
                <a:lnTo>
                  <a:pt x="558800" y="58038"/>
                </a:lnTo>
                <a:lnTo>
                  <a:pt x="596900" y="58038"/>
                </a:lnTo>
                <a:lnTo>
                  <a:pt x="596900" y="45338"/>
                </a:lnTo>
                <a:close/>
              </a:path>
              <a:path w="2808604" h="103505">
                <a:moveTo>
                  <a:pt x="647700" y="45338"/>
                </a:moveTo>
                <a:lnTo>
                  <a:pt x="609600" y="45338"/>
                </a:lnTo>
                <a:lnTo>
                  <a:pt x="609600" y="58038"/>
                </a:lnTo>
                <a:lnTo>
                  <a:pt x="647700" y="58038"/>
                </a:lnTo>
                <a:lnTo>
                  <a:pt x="647700" y="45338"/>
                </a:lnTo>
                <a:close/>
              </a:path>
              <a:path w="2808604" h="103505">
                <a:moveTo>
                  <a:pt x="698500" y="45338"/>
                </a:moveTo>
                <a:lnTo>
                  <a:pt x="660400" y="45338"/>
                </a:lnTo>
                <a:lnTo>
                  <a:pt x="660400" y="58038"/>
                </a:lnTo>
                <a:lnTo>
                  <a:pt x="698500" y="58038"/>
                </a:lnTo>
                <a:lnTo>
                  <a:pt x="698500" y="45338"/>
                </a:lnTo>
                <a:close/>
              </a:path>
              <a:path w="2808604" h="103505">
                <a:moveTo>
                  <a:pt x="749300" y="45338"/>
                </a:moveTo>
                <a:lnTo>
                  <a:pt x="711200" y="45338"/>
                </a:lnTo>
                <a:lnTo>
                  <a:pt x="711200" y="58038"/>
                </a:lnTo>
                <a:lnTo>
                  <a:pt x="749300" y="58038"/>
                </a:lnTo>
                <a:lnTo>
                  <a:pt x="749300" y="45338"/>
                </a:lnTo>
                <a:close/>
              </a:path>
              <a:path w="2808604" h="103505">
                <a:moveTo>
                  <a:pt x="800100" y="45338"/>
                </a:moveTo>
                <a:lnTo>
                  <a:pt x="762000" y="45338"/>
                </a:lnTo>
                <a:lnTo>
                  <a:pt x="762000" y="58038"/>
                </a:lnTo>
                <a:lnTo>
                  <a:pt x="800100" y="58038"/>
                </a:lnTo>
                <a:lnTo>
                  <a:pt x="800100" y="45338"/>
                </a:lnTo>
                <a:close/>
              </a:path>
              <a:path w="2808604" h="103505">
                <a:moveTo>
                  <a:pt x="850900" y="45338"/>
                </a:moveTo>
                <a:lnTo>
                  <a:pt x="812800" y="45338"/>
                </a:lnTo>
                <a:lnTo>
                  <a:pt x="812800" y="58038"/>
                </a:lnTo>
                <a:lnTo>
                  <a:pt x="850900" y="58038"/>
                </a:lnTo>
                <a:lnTo>
                  <a:pt x="850900" y="45338"/>
                </a:lnTo>
                <a:close/>
              </a:path>
              <a:path w="2808604" h="103505">
                <a:moveTo>
                  <a:pt x="901700" y="45338"/>
                </a:moveTo>
                <a:lnTo>
                  <a:pt x="863600" y="45338"/>
                </a:lnTo>
                <a:lnTo>
                  <a:pt x="863600" y="58038"/>
                </a:lnTo>
                <a:lnTo>
                  <a:pt x="901700" y="58038"/>
                </a:lnTo>
                <a:lnTo>
                  <a:pt x="901700" y="45338"/>
                </a:lnTo>
                <a:close/>
              </a:path>
              <a:path w="2808604" h="103505">
                <a:moveTo>
                  <a:pt x="952500" y="45338"/>
                </a:moveTo>
                <a:lnTo>
                  <a:pt x="914400" y="45338"/>
                </a:lnTo>
                <a:lnTo>
                  <a:pt x="914400" y="58038"/>
                </a:lnTo>
                <a:lnTo>
                  <a:pt x="952500" y="58038"/>
                </a:lnTo>
                <a:lnTo>
                  <a:pt x="952500" y="45338"/>
                </a:lnTo>
                <a:close/>
              </a:path>
              <a:path w="2808604" h="103505">
                <a:moveTo>
                  <a:pt x="1003300" y="45338"/>
                </a:moveTo>
                <a:lnTo>
                  <a:pt x="965200" y="45338"/>
                </a:lnTo>
                <a:lnTo>
                  <a:pt x="965200" y="58038"/>
                </a:lnTo>
                <a:lnTo>
                  <a:pt x="1003300" y="58038"/>
                </a:lnTo>
                <a:lnTo>
                  <a:pt x="1003300" y="45338"/>
                </a:lnTo>
                <a:close/>
              </a:path>
              <a:path w="2808604" h="103505">
                <a:moveTo>
                  <a:pt x="1054100" y="45338"/>
                </a:moveTo>
                <a:lnTo>
                  <a:pt x="1016000" y="45338"/>
                </a:lnTo>
                <a:lnTo>
                  <a:pt x="1016000" y="58038"/>
                </a:lnTo>
                <a:lnTo>
                  <a:pt x="1054100" y="58038"/>
                </a:lnTo>
                <a:lnTo>
                  <a:pt x="1054100" y="45338"/>
                </a:lnTo>
                <a:close/>
              </a:path>
              <a:path w="2808604" h="103505">
                <a:moveTo>
                  <a:pt x="1104900" y="45338"/>
                </a:moveTo>
                <a:lnTo>
                  <a:pt x="1066800" y="45338"/>
                </a:lnTo>
                <a:lnTo>
                  <a:pt x="1066800" y="58038"/>
                </a:lnTo>
                <a:lnTo>
                  <a:pt x="1104900" y="58038"/>
                </a:lnTo>
                <a:lnTo>
                  <a:pt x="1104900" y="45338"/>
                </a:lnTo>
                <a:close/>
              </a:path>
              <a:path w="2808604" h="103505">
                <a:moveTo>
                  <a:pt x="1155700" y="45338"/>
                </a:moveTo>
                <a:lnTo>
                  <a:pt x="1117600" y="45338"/>
                </a:lnTo>
                <a:lnTo>
                  <a:pt x="1117600" y="58038"/>
                </a:lnTo>
                <a:lnTo>
                  <a:pt x="1155700" y="58038"/>
                </a:lnTo>
                <a:lnTo>
                  <a:pt x="1155700" y="45338"/>
                </a:lnTo>
                <a:close/>
              </a:path>
              <a:path w="2808604" h="103505">
                <a:moveTo>
                  <a:pt x="1206500" y="45338"/>
                </a:moveTo>
                <a:lnTo>
                  <a:pt x="1168400" y="45338"/>
                </a:lnTo>
                <a:lnTo>
                  <a:pt x="1168400" y="58038"/>
                </a:lnTo>
                <a:lnTo>
                  <a:pt x="1206500" y="58038"/>
                </a:lnTo>
                <a:lnTo>
                  <a:pt x="1206500" y="45338"/>
                </a:lnTo>
                <a:close/>
              </a:path>
              <a:path w="2808604" h="103505">
                <a:moveTo>
                  <a:pt x="1257300" y="45338"/>
                </a:moveTo>
                <a:lnTo>
                  <a:pt x="1219200" y="45338"/>
                </a:lnTo>
                <a:lnTo>
                  <a:pt x="1219200" y="58038"/>
                </a:lnTo>
                <a:lnTo>
                  <a:pt x="1257300" y="58038"/>
                </a:lnTo>
                <a:lnTo>
                  <a:pt x="1257300" y="45338"/>
                </a:lnTo>
                <a:close/>
              </a:path>
              <a:path w="2808604" h="103505">
                <a:moveTo>
                  <a:pt x="1308100" y="45338"/>
                </a:moveTo>
                <a:lnTo>
                  <a:pt x="1270000" y="45338"/>
                </a:lnTo>
                <a:lnTo>
                  <a:pt x="1270000" y="58038"/>
                </a:lnTo>
                <a:lnTo>
                  <a:pt x="1308100" y="58038"/>
                </a:lnTo>
                <a:lnTo>
                  <a:pt x="1308100" y="45338"/>
                </a:lnTo>
                <a:close/>
              </a:path>
              <a:path w="2808604" h="103505">
                <a:moveTo>
                  <a:pt x="1358900" y="45338"/>
                </a:moveTo>
                <a:lnTo>
                  <a:pt x="1320800" y="45338"/>
                </a:lnTo>
                <a:lnTo>
                  <a:pt x="1320800" y="58038"/>
                </a:lnTo>
                <a:lnTo>
                  <a:pt x="1358900" y="58038"/>
                </a:lnTo>
                <a:lnTo>
                  <a:pt x="1358900" y="45338"/>
                </a:lnTo>
                <a:close/>
              </a:path>
              <a:path w="2808604" h="103505">
                <a:moveTo>
                  <a:pt x="1409700" y="45338"/>
                </a:moveTo>
                <a:lnTo>
                  <a:pt x="1371600" y="45338"/>
                </a:lnTo>
                <a:lnTo>
                  <a:pt x="1371600" y="58038"/>
                </a:lnTo>
                <a:lnTo>
                  <a:pt x="1409700" y="58038"/>
                </a:lnTo>
                <a:lnTo>
                  <a:pt x="1409700" y="45338"/>
                </a:lnTo>
                <a:close/>
              </a:path>
              <a:path w="2808604" h="103505">
                <a:moveTo>
                  <a:pt x="1460500" y="45338"/>
                </a:moveTo>
                <a:lnTo>
                  <a:pt x="1422400" y="45338"/>
                </a:lnTo>
                <a:lnTo>
                  <a:pt x="1422400" y="58038"/>
                </a:lnTo>
                <a:lnTo>
                  <a:pt x="1460500" y="58038"/>
                </a:lnTo>
                <a:lnTo>
                  <a:pt x="1460500" y="45338"/>
                </a:lnTo>
                <a:close/>
              </a:path>
              <a:path w="2808604" h="103505">
                <a:moveTo>
                  <a:pt x="1511300" y="45338"/>
                </a:moveTo>
                <a:lnTo>
                  <a:pt x="1473200" y="45338"/>
                </a:lnTo>
                <a:lnTo>
                  <a:pt x="1473200" y="58038"/>
                </a:lnTo>
                <a:lnTo>
                  <a:pt x="1511300" y="58038"/>
                </a:lnTo>
                <a:lnTo>
                  <a:pt x="1511300" y="45338"/>
                </a:lnTo>
                <a:close/>
              </a:path>
              <a:path w="2808604" h="103505">
                <a:moveTo>
                  <a:pt x="1562100" y="45338"/>
                </a:moveTo>
                <a:lnTo>
                  <a:pt x="1524000" y="45338"/>
                </a:lnTo>
                <a:lnTo>
                  <a:pt x="1524000" y="58038"/>
                </a:lnTo>
                <a:lnTo>
                  <a:pt x="1562100" y="58038"/>
                </a:lnTo>
                <a:lnTo>
                  <a:pt x="1562100" y="45338"/>
                </a:lnTo>
                <a:close/>
              </a:path>
              <a:path w="2808604" h="103505">
                <a:moveTo>
                  <a:pt x="1612900" y="45338"/>
                </a:moveTo>
                <a:lnTo>
                  <a:pt x="1574800" y="45338"/>
                </a:lnTo>
                <a:lnTo>
                  <a:pt x="1574800" y="58038"/>
                </a:lnTo>
                <a:lnTo>
                  <a:pt x="1612900" y="58038"/>
                </a:lnTo>
                <a:lnTo>
                  <a:pt x="1612900" y="45338"/>
                </a:lnTo>
                <a:close/>
              </a:path>
              <a:path w="2808604" h="103505">
                <a:moveTo>
                  <a:pt x="1663700" y="45338"/>
                </a:moveTo>
                <a:lnTo>
                  <a:pt x="1625600" y="45338"/>
                </a:lnTo>
                <a:lnTo>
                  <a:pt x="1625600" y="58038"/>
                </a:lnTo>
                <a:lnTo>
                  <a:pt x="1663700" y="58038"/>
                </a:lnTo>
                <a:lnTo>
                  <a:pt x="1663700" y="45338"/>
                </a:lnTo>
                <a:close/>
              </a:path>
              <a:path w="2808604" h="103505">
                <a:moveTo>
                  <a:pt x="1714500" y="45338"/>
                </a:moveTo>
                <a:lnTo>
                  <a:pt x="1676400" y="45338"/>
                </a:lnTo>
                <a:lnTo>
                  <a:pt x="1676400" y="58038"/>
                </a:lnTo>
                <a:lnTo>
                  <a:pt x="1714500" y="58038"/>
                </a:lnTo>
                <a:lnTo>
                  <a:pt x="1714500" y="45338"/>
                </a:lnTo>
                <a:close/>
              </a:path>
              <a:path w="2808604" h="103505">
                <a:moveTo>
                  <a:pt x="1765300" y="45338"/>
                </a:moveTo>
                <a:lnTo>
                  <a:pt x="1727200" y="45338"/>
                </a:lnTo>
                <a:lnTo>
                  <a:pt x="1727200" y="58038"/>
                </a:lnTo>
                <a:lnTo>
                  <a:pt x="1765300" y="58038"/>
                </a:lnTo>
                <a:lnTo>
                  <a:pt x="1765300" y="45338"/>
                </a:lnTo>
                <a:close/>
              </a:path>
              <a:path w="2808604" h="103505">
                <a:moveTo>
                  <a:pt x="1816100" y="45338"/>
                </a:moveTo>
                <a:lnTo>
                  <a:pt x="1778000" y="45338"/>
                </a:lnTo>
                <a:lnTo>
                  <a:pt x="1778000" y="58038"/>
                </a:lnTo>
                <a:lnTo>
                  <a:pt x="1816100" y="58038"/>
                </a:lnTo>
                <a:lnTo>
                  <a:pt x="1816100" y="45338"/>
                </a:lnTo>
                <a:close/>
              </a:path>
              <a:path w="2808604" h="103505">
                <a:moveTo>
                  <a:pt x="1866900" y="45338"/>
                </a:moveTo>
                <a:lnTo>
                  <a:pt x="1828800" y="45338"/>
                </a:lnTo>
                <a:lnTo>
                  <a:pt x="1828800" y="58038"/>
                </a:lnTo>
                <a:lnTo>
                  <a:pt x="1866900" y="58038"/>
                </a:lnTo>
                <a:lnTo>
                  <a:pt x="1866900" y="45338"/>
                </a:lnTo>
                <a:close/>
              </a:path>
              <a:path w="2808604" h="103505">
                <a:moveTo>
                  <a:pt x="1917700" y="45338"/>
                </a:moveTo>
                <a:lnTo>
                  <a:pt x="1879600" y="45338"/>
                </a:lnTo>
                <a:lnTo>
                  <a:pt x="1879600" y="58038"/>
                </a:lnTo>
                <a:lnTo>
                  <a:pt x="1917700" y="58038"/>
                </a:lnTo>
                <a:lnTo>
                  <a:pt x="1917700" y="45338"/>
                </a:lnTo>
                <a:close/>
              </a:path>
              <a:path w="2808604" h="103505">
                <a:moveTo>
                  <a:pt x="1968500" y="45338"/>
                </a:moveTo>
                <a:lnTo>
                  <a:pt x="1930400" y="45338"/>
                </a:lnTo>
                <a:lnTo>
                  <a:pt x="1930400" y="58038"/>
                </a:lnTo>
                <a:lnTo>
                  <a:pt x="1968500" y="58038"/>
                </a:lnTo>
                <a:lnTo>
                  <a:pt x="1968500" y="45338"/>
                </a:lnTo>
                <a:close/>
              </a:path>
              <a:path w="2808604" h="103505">
                <a:moveTo>
                  <a:pt x="2019300" y="45338"/>
                </a:moveTo>
                <a:lnTo>
                  <a:pt x="1981200" y="45338"/>
                </a:lnTo>
                <a:lnTo>
                  <a:pt x="1981200" y="58038"/>
                </a:lnTo>
                <a:lnTo>
                  <a:pt x="2019300" y="58038"/>
                </a:lnTo>
                <a:lnTo>
                  <a:pt x="2019300" y="45338"/>
                </a:lnTo>
                <a:close/>
              </a:path>
              <a:path w="2808604" h="103505">
                <a:moveTo>
                  <a:pt x="2070100" y="45338"/>
                </a:moveTo>
                <a:lnTo>
                  <a:pt x="2032000" y="45338"/>
                </a:lnTo>
                <a:lnTo>
                  <a:pt x="2032000" y="58038"/>
                </a:lnTo>
                <a:lnTo>
                  <a:pt x="2070100" y="58038"/>
                </a:lnTo>
                <a:lnTo>
                  <a:pt x="2070100" y="45338"/>
                </a:lnTo>
                <a:close/>
              </a:path>
              <a:path w="2808604" h="103505">
                <a:moveTo>
                  <a:pt x="2120900" y="45338"/>
                </a:moveTo>
                <a:lnTo>
                  <a:pt x="2082800" y="45338"/>
                </a:lnTo>
                <a:lnTo>
                  <a:pt x="2082800" y="58038"/>
                </a:lnTo>
                <a:lnTo>
                  <a:pt x="2120900" y="58038"/>
                </a:lnTo>
                <a:lnTo>
                  <a:pt x="2120900" y="45338"/>
                </a:lnTo>
                <a:close/>
              </a:path>
              <a:path w="2808604" h="103505">
                <a:moveTo>
                  <a:pt x="2171700" y="45338"/>
                </a:moveTo>
                <a:lnTo>
                  <a:pt x="2133600" y="45338"/>
                </a:lnTo>
                <a:lnTo>
                  <a:pt x="2133600" y="58038"/>
                </a:lnTo>
                <a:lnTo>
                  <a:pt x="2171700" y="58038"/>
                </a:lnTo>
                <a:lnTo>
                  <a:pt x="2171700" y="45338"/>
                </a:lnTo>
                <a:close/>
              </a:path>
              <a:path w="2808604" h="103505">
                <a:moveTo>
                  <a:pt x="2222500" y="45338"/>
                </a:moveTo>
                <a:lnTo>
                  <a:pt x="2184400" y="45338"/>
                </a:lnTo>
                <a:lnTo>
                  <a:pt x="2184400" y="58038"/>
                </a:lnTo>
                <a:lnTo>
                  <a:pt x="2222500" y="58038"/>
                </a:lnTo>
                <a:lnTo>
                  <a:pt x="2222500" y="45338"/>
                </a:lnTo>
                <a:close/>
              </a:path>
              <a:path w="2808604" h="103505">
                <a:moveTo>
                  <a:pt x="2273300" y="45338"/>
                </a:moveTo>
                <a:lnTo>
                  <a:pt x="2235200" y="45338"/>
                </a:lnTo>
                <a:lnTo>
                  <a:pt x="2235200" y="58038"/>
                </a:lnTo>
                <a:lnTo>
                  <a:pt x="2273300" y="58038"/>
                </a:lnTo>
                <a:lnTo>
                  <a:pt x="2273300" y="45338"/>
                </a:lnTo>
                <a:close/>
              </a:path>
              <a:path w="2808604" h="103505">
                <a:moveTo>
                  <a:pt x="2324100" y="45338"/>
                </a:moveTo>
                <a:lnTo>
                  <a:pt x="2286000" y="45338"/>
                </a:lnTo>
                <a:lnTo>
                  <a:pt x="2286000" y="58038"/>
                </a:lnTo>
                <a:lnTo>
                  <a:pt x="2324100" y="58038"/>
                </a:lnTo>
                <a:lnTo>
                  <a:pt x="2324100" y="45338"/>
                </a:lnTo>
                <a:close/>
              </a:path>
              <a:path w="2808604" h="103505">
                <a:moveTo>
                  <a:pt x="2374900" y="45338"/>
                </a:moveTo>
                <a:lnTo>
                  <a:pt x="2336800" y="45338"/>
                </a:lnTo>
                <a:lnTo>
                  <a:pt x="2336800" y="58038"/>
                </a:lnTo>
                <a:lnTo>
                  <a:pt x="2374900" y="58038"/>
                </a:lnTo>
                <a:lnTo>
                  <a:pt x="2374900" y="45338"/>
                </a:lnTo>
                <a:close/>
              </a:path>
              <a:path w="2808604" h="103505">
                <a:moveTo>
                  <a:pt x="2425700" y="45338"/>
                </a:moveTo>
                <a:lnTo>
                  <a:pt x="2387600" y="45338"/>
                </a:lnTo>
                <a:lnTo>
                  <a:pt x="2387600" y="58038"/>
                </a:lnTo>
                <a:lnTo>
                  <a:pt x="2425700" y="58038"/>
                </a:lnTo>
                <a:lnTo>
                  <a:pt x="2425700" y="45338"/>
                </a:lnTo>
                <a:close/>
              </a:path>
              <a:path w="2808604" h="103505">
                <a:moveTo>
                  <a:pt x="2476500" y="45338"/>
                </a:moveTo>
                <a:lnTo>
                  <a:pt x="2438400" y="45338"/>
                </a:lnTo>
                <a:lnTo>
                  <a:pt x="2438400" y="58038"/>
                </a:lnTo>
                <a:lnTo>
                  <a:pt x="2476500" y="58038"/>
                </a:lnTo>
                <a:lnTo>
                  <a:pt x="2476500" y="45338"/>
                </a:lnTo>
                <a:close/>
              </a:path>
              <a:path w="2808604" h="103505">
                <a:moveTo>
                  <a:pt x="2527300" y="45338"/>
                </a:moveTo>
                <a:lnTo>
                  <a:pt x="2489200" y="45338"/>
                </a:lnTo>
                <a:lnTo>
                  <a:pt x="2489200" y="58038"/>
                </a:lnTo>
                <a:lnTo>
                  <a:pt x="2527300" y="58038"/>
                </a:lnTo>
                <a:lnTo>
                  <a:pt x="2527300" y="45338"/>
                </a:lnTo>
                <a:close/>
              </a:path>
              <a:path w="2808604" h="103505">
                <a:moveTo>
                  <a:pt x="2578100" y="45338"/>
                </a:moveTo>
                <a:lnTo>
                  <a:pt x="2540000" y="45338"/>
                </a:lnTo>
                <a:lnTo>
                  <a:pt x="2540000" y="58038"/>
                </a:lnTo>
                <a:lnTo>
                  <a:pt x="2578100" y="58038"/>
                </a:lnTo>
                <a:lnTo>
                  <a:pt x="2578100" y="45338"/>
                </a:lnTo>
                <a:close/>
              </a:path>
              <a:path w="2808604" h="103505">
                <a:moveTo>
                  <a:pt x="2628900" y="45338"/>
                </a:moveTo>
                <a:lnTo>
                  <a:pt x="2590800" y="45338"/>
                </a:lnTo>
                <a:lnTo>
                  <a:pt x="2590800" y="58038"/>
                </a:lnTo>
                <a:lnTo>
                  <a:pt x="2628900" y="58038"/>
                </a:lnTo>
                <a:lnTo>
                  <a:pt x="2628900" y="45338"/>
                </a:lnTo>
                <a:close/>
              </a:path>
              <a:path w="2808604" h="103505">
                <a:moveTo>
                  <a:pt x="2679700" y="45338"/>
                </a:moveTo>
                <a:lnTo>
                  <a:pt x="2641600" y="45338"/>
                </a:lnTo>
                <a:lnTo>
                  <a:pt x="2641600" y="58038"/>
                </a:lnTo>
                <a:lnTo>
                  <a:pt x="2679700" y="58038"/>
                </a:lnTo>
                <a:lnTo>
                  <a:pt x="2679700" y="45338"/>
                </a:lnTo>
                <a:close/>
              </a:path>
              <a:path w="2808604" h="103505">
                <a:moveTo>
                  <a:pt x="2781300" y="52747"/>
                </a:moveTo>
                <a:lnTo>
                  <a:pt x="2716276" y="90677"/>
                </a:lnTo>
                <a:lnTo>
                  <a:pt x="2713354" y="92455"/>
                </a:lnTo>
                <a:lnTo>
                  <a:pt x="2712339" y="96265"/>
                </a:lnTo>
                <a:lnTo>
                  <a:pt x="2713990" y="99313"/>
                </a:lnTo>
                <a:lnTo>
                  <a:pt x="2715767" y="102361"/>
                </a:lnTo>
                <a:lnTo>
                  <a:pt x="2719704" y="103377"/>
                </a:lnTo>
                <a:lnTo>
                  <a:pt x="2797460" y="58038"/>
                </a:lnTo>
                <a:lnTo>
                  <a:pt x="2781300" y="58038"/>
                </a:lnTo>
                <a:lnTo>
                  <a:pt x="2781300" y="52747"/>
                </a:lnTo>
                <a:close/>
              </a:path>
              <a:path w="2808604" h="103505">
                <a:moveTo>
                  <a:pt x="2730500" y="45338"/>
                </a:moveTo>
                <a:lnTo>
                  <a:pt x="2692400" y="45338"/>
                </a:lnTo>
                <a:lnTo>
                  <a:pt x="2692400" y="58038"/>
                </a:lnTo>
                <a:lnTo>
                  <a:pt x="2730500" y="58038"/>
                </a:lnTo>
                <a:lnTo>
                  <a:pt x="2730500" y="45338"/>
                </a:lnTo>
                <a:close/>
              </a:path>
              <a:path w="2808604" h="103505">
                <a:moveTo>
                  <a:pt x="2772228" y="45338"/>
                </a:moveTo>
                <a:lnTo>
                  <a:pt x="2743200" y="45338"/>
                </a:lnTo>
                <a:lnTo>
                  <a:pt x="2743200" y="58038"/>
                </a:lnTo>
                <a:lnTo>
                  <a:pt x="2772228" y="58038"/>
                </a:lnTo>
                <a:lnTo>
                  <a:pt x="2781300" y="52747"/>
                </a:lnTo>
                <a:lnTo>
                  <a:pt x="2781300" y="50630"/>
                </a:lnTo>
                <a:lnTo>
                  <a:pt x="2772228" y="45338"/>
                </a:lnTo>
                <a:close/>
              </a:path>
              <a:path w="2808604" h="103505">
                <a:moveTo>
                  <a:pt x="2783114" y="51688"/>
                </a:moveTo>
                <a:lnTo>
                  <a:pt x="2781300" y="52747"/>
                </a:lnTo>
                <a:lnTo>
                  <a:pt x="2781300" y="58038"/>
                </a:lnTo>
                <a:lnTo>
                  <a:pt x="2794000" y="58038"/>
                </a:lnTo>
                <a:lnTo>
                  <a:pt x="2794000" y="57150"/>
                </a:lnTo>
                <a:lnTo>
                  <a:pt x="2792476" y="57150"/>
                </a:lnTo>
                <a:lnTo>
                  <a:pt x="2783114" y="51688"/>
                </a:lnTo>
                <a:close/>
              </a:path>
              <a:path w="2808604" h="103505">
                <a:moveTo>
                  <a:pt x="2795778" y="45338"/>
                </a:moveTo>
                <a:lnTo>
                  <a:pt x="2794000" y="45338"/>
                </a:lnTo>
                <a:lnTo>
                  <a:pt x="2794000" y="58038"/>
                </a:lnTo>
                <a:lnTo>
                  <a:pt x="2795778" y="58038"/>
                </a:lnTo>
                <a:lnTo>
                  <a:pt x="2795778" y="45338"/>
                </a:lnTo>
                <a:close/>
              </a:path>
              <a:path w="2808604" h="103505">
                <a:moveTo>
                  <a:pt x="2797460" y="45338"/>
                </a:moveTo>
                <a:lnTo>
                  <a:pt x="2795778" y="45338"/>
                </a:lnTo>
                <a:lnTo>
                  <a:pt x="2795778" y="58038"/>
                </a:lnTo>
                <a:lnTo>
                  <a:pt x="2797460" y="58038"/>
                </a:lnTo>
                <a:lnTo>
                  <a:pt x="2808351" y="51688"/>
                </a:lnTo>
                <a:lnTo>
                  <a:pt x="2797460" y="45338"/>
                </a:lnTo>
                <a:close/>
              </a:path>
              <a:path w="2808604" h="103505">
                <a:moveTo>
                  <a:pt x="2792476" y="46227"/>
                </a:moveTo>
                <a:lnTo>
                  <a:pt x="2783114" y="51688"/>
                </a:lnTo>
                <a:lnTo>
                  <a:pt x="2792476" y="57150"/>
                </a:lnTo>
                <a:lnTo>
                  <a:pt x="2792476" y="46227"/>
                </a:lnTo>
                <a:close/>
              </a:path>
              <a:path w="2808604" h="103505">
                <a:moveTo>
                  <a:pt x="2794000" y="46227"/>
                </a:moveTo>
                <a:lnTo>
                  <a:pt x="2792476" y="46227"/>
                </a:lnTo>
                <a:lnTo>
                  <a:pt x="2792476" y="57150"/>
                </a:lnTo>
                <a:lnTo>
                  <a:pt x="2794000" y="57150"/>
                </a:lnTo>
                <a:lnTo>
                  <a:pt x="2794000" y="46227"/>
                </a:lnTo>
                <a:close/>
              </a:path>
              <a:path w="2808604" h="103505">
                <a:moveTo>
                  <a:pt x="2794000" y="45338"/>
                </a:moveTo>
                <a:lnTo>
                  <a:pt x="2781300" y="45338"/>
                </a:lnTo>
                <a:lnTo>
                  <a:pt x="2781300" y="50630"/>
                </a:lnTo>
                <a:lnTo>
                  <a:pt x="2783114" y="51688"/>
                </a:lnTo>
                <a:lnTo>
                  <a:pt x="2792476" y="46227"/>
                </a:lnTo>
                <a:lnTo>
                  <a:pt x="2794000" y="46227"/>
                </a:lnTo>
                <a:lnTo>
                  <a:pt x="2794000" y="45338"/>
                </a:lnTo>
                <a:close/>
              </a:path>
              <a:path w="2808604" h="103505">
                <a:moveTo>
                  <a:pt x="2719704" y="0"/>
                </a:moveTo>
                <a:lnTo>
                  <a:pt x="2715767" y="1015"/>
                </a:lnTo>
                <a:lnTo>
                  <a:pt x="2713990" y="4063"/>
                </a:lnTo>
                <a:lnTo>
                  <a:pt x="2712339" y="7112"/>
                </a:lnTo>
                <a:lnTo>
                  <a:pt x="2713354" y="10921"/>
                </a:lnTo>
                <a:lnTo>
                  <a:pt x="2716276" y="12700"/>
                </a:lnTo>
                <a:lnTo>
                  <a:pt x="2781300" y="50630"/>
                </a:lnTo>
                <a:lnTo>
                  <a:pt x="2781300" y="45338"/>
                </a:lnTo>
                <a:lnTo>
                  <a:pt x="2797460" y="45338"/>
                </a:lnTo>
                <a:lnTo>
                  <a:pt x="2719704" y="0"/>
                </a:lnTo>
                <a:close/>
              </a:path>
            </a:pathLst>
          </a:custGeom>
          <a:solidFill>
            <a:srgbClr val="0083D0"/>
          </a:solidFill>
        </p:spPr>
        <p:txBody>
          <a:bodyPr wrap="square" lIns="0" tIns="0" rIns="0" bIns="0" rtlCol="0"/>
          <a:p/>
        </p:txBody>
      </p:sp>
      <p:sp>
        <p:nvSpPr>
          <p:cNvPr id="35" name="object 4"/>
          <p:cNvSpPr/>
          <p:nvPr/>
        </p:nvSpPr>
        <p:spPr>
          <a:xfrm>
            <a:off x="611886" y="3810000"/>
            <a:ext cx="8065134" cy="0"/>
          </a:xfrm>
          <a:custGeom>
            <a:avLst/>
            <a:gdLst/>
            <a:ahLst/>
            <a:cxnLst/>
            <a:rect l="l" t="t" r="r" b="b"/>
            <a:pathLst>
              <a:path w="8065134">
                <a:moveTo>
                  <a:pt x="0" y="0"/>
                </a:moveTo>
                <a:lnTo>
                  <a:pt x="8064881" y="0"/>
                </a:lnTo>
              </a:path>
            </a:pathLst>
          </a:custGeom>
          <a:ln w="19812">
            <a:solidFill>
              <a:srgbClr val="0083D0"/>
            </a:solidFill>
            <a:prstDash val="sysDash"/>
          </a:ln>
        </p:spPr>
        <p:txBody>
          <a:bodyPr wrap="square" lIns="0" tIns="0" rIns="0" bIns="0" rtlCol="0"/>
          <a:p/>
        </p:txBody>
      </p:sp>
      <p:sp>
        <p:nvSpPr>
          <p:cNvPr id="39" name="object 5"/>
          <p:cNvSpPr/>
          <p:nvPr/>
        </p:nvSpPr>
        <p:spPr>
          <a:xfrm>
            <a:off x="2701289" y="4797552"/>
            <a:ext cx="3167380" cy="792480"/>
          </a:xfrm>
          <a:custGeom>
            <a:avLst/>
            <a:gdLst/>
            <a:ahLst/>
            <a:cxnLst/>
            <a:rect l="l" t="t" r="r" b="b"/>
            <a:pathLst>
              <a:path w="3167379" h="792479">
                <a:moveTo>
                  <a:pt x="1583436" y="0"/>
                </a:moveTo>
                <a:lnTo>
                  <a:pt x="1510954" y="407"/>
                </a:lnTo>
                <a:lnTo>
                  <a:pt x="1439308" y="1619"/>
                </a:lnTo>
                <a:lnTo>
                  <a:pt x="1368570" y="3617"/>
                </a:lnTo>
                <a:lnTo>
                  <a:pt x="1298807" y="6384"/>
                </a:lnTo>
                <a:lnTo>
                  <a:pt x="1230091" y="9902"/>
                </a:lnTo>
                <a:lnTo>
                  <a:pt x="1162490" y="14154"/>
                </a:lnTo>
                <a:lnTo>
                  <a:pt x="1096076" y="19122"/>
                </a:lnTo>
                <a:lnTo>
                  <a:pt x="1030918" y="24790"/>
                </a:lnTo>
                <a:lnTo>
                  <a:pt x="967085" y="31139"/>
                </a:lnTo>
                <a:lnTo>
                  <a:pt x="904647" y="38151"/>
                </a:lnTo>
                <a:lnTo>
                  <a:pt x="843675" y="45810"/>
                </a:lnTo>
                <a:lnTo>
                  <a:pt x="784239" y="54099"/>
                </a:lnTo>
                <a:lnTo>
                  <a:pt x="726407" y="62998"/>
                </a:lnTo>
                <a:lnTo>
                  <a:pt x="670250" y="72492"/>
                </a:lnTo>
                <a:lnTo>
                  <a:pt x="615839" y="82562"/>
                </a:lnTo>
                <a:lnTo>
                  <a:pt x="563242" y="93191"/>
                </a:lnTo>
                <a:lnTo>
                  <a:pt x="512530" y="104362"/>
                </a:lnTo>
                <a:lnTo>
                  <a:pt x="463772" y="116057"/>
                </a:lnTo>
                <a:lnTo>
                  <a:pt x="417038" y="128258"/>
                </a:lnTo>
                <a:lnTo>
                  <a:pt x="372399" y="140949"/>
                </a:lnTo>
                <a:lnTo>
                  <a:pt x="329924" y="154111"/>
                </a:lnTo>
                <a:lnTo>
                  <a:pt x="289683" y="167727"/>
                </a:lnTo>
                <a:lnTo>
                  <a:pt x="251745" y="181779"/>
                </a:lnTo>
                <a:lnTo>
                  <a:pt x="216182" y="196251"/>
                </a:lnTo>
                <a:lnTo>
                  <a:pt x="152455" y="226382"/>
                </a:lnTo>
                <a:lnTo>
                  <a:pt x="99062" y="257980"/>
                </a:lnTo>
                <a:lnTo>
                  <a:pt x="56560" y="290904"/>
                </a:lnTo>
                <a:lnTo>
                  <a:pt x="25510" y="325016"/>
                </a:lnTo>
                <a:lnTo>
                  <a:pt x="6470" y="360174"/>
                </a:lnTo>
                <a:lnTo>
                  <a:pt x="0" y="396240"/>
                </a:lnTo>
                <a:lnTo>
                  <a:pt x="1629" y="414377"/>
                </a:lnTo>
                <a:lnTo>
                  <a:pt x="25510" y="467463"/>
                </a:lnTo>
                <a:lnTo>
                  <a:pt x="56560" y="501575"/>
                </a:lnTo>
                <a:lnTo>
                  <a:pt x="99062" y="534499"/>
                </a:lnTo>
                <a:lnTo>
                  <a:pt x="152455" y="566097"/>
                </a:lnTo>
                <a:lnTo>
                  <a:pt x="216182" y="596228"/>
                </a:lnTo>
                <a:lnTo>
                  <a:pt x="251745" y="610700"/>
                </a:lnTo>
                <a:lnTo>
                  <a:pt x="289683" y="624752"/>
                </a:lnTo>
                <a:lnTo>
                  <a:pt x="329924" y="638368"/>
                </a:lnTo>
                <a:lnTo>
                  <a:pt x="372399" y="651530"/>
                </a:lnTo>
                <a:lnTo>
                  <a:pt x="417038" y="664221"/>
                </a:lnTo>
                <a:lnTo>
                  <a:pt x="463772" y="676422"/>
                </a:lnTo>
                <a:lnTo>
                  <a:pt x="512530" y="688117"/>
                </a:lnTo>
                <a:lnTo>
                  <a:pt x="563242" y="699288"/>
                </a:lnTo>
                <a:lnTo>
                  <a:pt x="615839" y="709917"/>
                </a:lnTo>
                <a:lnTo>
                  <a:pt x="670250" y="719987"/>
                </a:lnTo>
                <a:lnTo>
                  <a:pt x="726407" y="729481"/>
                </a:lnTo>
                <a:lnTo>
                  <a:pt x="784239" y="738380"/>
                </a:lnTo>
                <a:lnTo>
                  <a:pt x="843675" y="746669"/>
                </a:lnTo>
                <a:lnTo>
                  <a:pt x="904647" y="754328"/>
                </a:lnTo>
                <a:lnTo>
                  <a:pt x="967085" y="761340"/>
                </a:lnTo>
                <a:lnTo>
                  <a:pt x="1030918" y="767689"/>
                </a:lnTo>
                <a:lnTo>
                  <a:pt x="1096076" y="773357"/>
                </a:lnTo>
                <a:lnTo>
                  <a:pt x="1162490" y="778325"/>
                </a:lnTo>
                <a:lnTo>
                  <a:pt x="1230091" y="782577"/>
                </a:lnTo>
                <a:lnTo>
                  <a:pt x="1298807" y="786095"/>
                </a:lnTo>
                <a:lnTo>
                  <a:pt x="1368570" y="788862"/>
                </a:lnTo>
                <a:lnTo>
                  <a:pt x="1439308" y="790860"/>
                </a:lnTo>
                <a:lnTo>
                  <a:pt x="1510954" y="792072"/>
                </a:lnTo>
                <a:lnTo>
                  <a:pt x="1583436" y="792480"/>
                </a:lnTo>
                <a:lnTo>
                  <a:pt x="1655917" y="792072"/>
                </a:lnTo>
                <a:lnTo>
                  <a:pt x="1727563" y="790860"/>
                </a:lnTo>
                <a:lnTo>
                  <a:pt x="1798301" y="788862"/>
                </a:lnTo>
                <a:lnTo>
                  <a:pt x="1868064" y="786095"/>
                </a:lnTo>
                <a:lnTo>
                  <a:pt x="1936780" y="782577"/>
                </a:lnTo>
                <a:lnTo>
                  <a:pt x="2004381" y="778325"/>
                </a:lnTo>
                <a:lnTo>
                  <a:pt x="2070795" y="773357"/>
                </a:lnTo>
                <a:lnTo>
                  <a:pt x="2135953" y="767689"/>
                </a:lnTo>
                <a:lnTo>
                  <a:pt x="2199786" y="761340"/>
                </a:lnTo>
                <a:lnTo>
                  <a:pt x="2262224" y="754328"/>
                </a:lnTo>
                <a:lnTo>
                  <a:pt x="2323196" y="746669"/>
                </a:lnTo>
                <a:lnTo>
                  <a:pt x="2382632" y="738380"/>
                </a:lnTo>
                <a:lnTo>
                  <a:pt x="2440464" y="729481"/>
                </a:lnTo>
                <a:lnTo>
                  <a:pt x="2496621" y="719987"/>
                </a:lnTo>
                <a:lnTo>
                  <a:pt x="2551032" y="709917"/>
                </a:lnTo>
                <a:lnTo>
                  <a:pt x="2603629" y="699288"/>
                </a:lnTo>
                <a:lnTo>
                  <a:pt x="2654341" y="688117"/>
                </a:lnTo>
                <a:lnTo>
                  <a:pt x="2703099" y="676422"/>
                </a:lnTo>
                <a:lnTo>
                  <a:pt x="2749833" y="664221"/>
                </a:lnTo>
                <a:lnTo>
                  <a:pt x="2794472" y="651530"/>
                </a:lnTo>
                <a:lnTo>
                  <a:pt x="2836947" y="638368"/>
                </a:lnTo>
                <a:lnTo>
                  <a:pt x="2877188" y="624752"/>
                </a:lnTo>
                <a:lnTo>
                  <a:pt x="2915126" y="610700"/>
                </a:lnTo>
                <a:lnTo>
                  <a:pt x="2950689" y="596228"/>
                </a:lnTo>
                <a:lnTo>
                  <a:pt x="3014416" y="566097"/>
                </a:lnTo>
                <a:lnTo>
                  <a:pt x="3067809" y="534499"/>
                </a:lnTo>
                <a:lnTo>
                  <a:pt x="3110311" y="501575"/>
                </a:lnTo>
                <a:lnTo>
                  <a:pt x="3141361" y="467463"/>
                </a:lnTo>
                <a:lnTo>
                  <a:pt x="3160401" y="432305"/>
                </a:lnTo>
                <a:lnTo>
                  <a:pt x="3166872" y="396240"/>
                </a:lnTo>
                <a:lnTo>
                  <a:pt x="3165242" y="378102"/>
                </a:lnTo>
                <a:lnTo>
                  <a:pt x="3141361" y="325016"/>
                </a:lnTo>
                <a:lnTo>
                  <a:pt x="3110311" y="290904"/>
                </a:lnTo>
                <a:lnTo>
                  <a:pt x="3067809" y="257980"/>
                </a:lnTo>
                <a:lnTo>
                  <a:pt x="3014416" y="226382"/>
                </a:lnTo>
                <a:lnTo>
                  <a:pt x="2950689" y="196251"/>
                </a:lnTo>
                <a:lnTo>
                  <a:pt x="2915126" y="181779"/>
                </a:lnTo>
                <a:lnTo>
                  <a:pt x="2877188" y="167727"/>
                </a:lnTo>
                <a:lnTo>
                  <a:pt x="2836947" y="154111"/>
                </a:lnTo>
                <a:lnTo>
                  <a:pt x="2794472" y="140949"/>
                </a:lnTo>
                <a:lnTo>
                  <a:pt x="2749833" y="128258"/>
                </a:lnTo>
                <a:lnTo>
                  <a:pt x="2703099" y="116057"/>
                </a:lnTo>
                <a:lnTo>
                  <a:pt x="2654341" y="104362"/>
                </a:lnTo>
                <a:lnTo>
                  <a:pt x="2603629" y="93191"/>
                </a:lnTo>
                <a:lnTo>
                  <a:pt x="2551032" y="82562"/>
                </a:lnTo>
                <a:lnTo>
                  <a:pt x="2496621" y="72492"/>
                </a:lnTo>
                <a:lnTo>
                  <a:pt x="2440464" y="62998"/>
                </a:lnTo>
                <a:lnTo>
                  <a:pt x="2382632" y="54099"/>
                </a:lnTo>
                <a:lnTo>
                  <a:pt x="2323196" y="45810"/>
                </a:lnTo>
                <a:lnTo>
                  <a:pt x="2262224" y="38151"/>
                </a:lnTo>
                <a:lnTo>
                  <a:pt x="2199786" y="31139"/>
                </a:lnTo>
                <a:lnTo>
                  <a:pt x="2135953" y="24790"/>
                </a:lnTo>
                <a:lnTo>
                  <a:pt x="2070795" y="19122"/>
                </a:lnTo>
                <a:lnTo>
                  <a:pt x="2004381" y="14154"/>
                </a:lnTo>
                <a:lnTo>
                  <a:pt x="1936780" y="9902"/>
                </a:lnTo>
                <a:lnTo>
                  <a:pt x="1868064" y="6384"/>
                </a:lnTo>
                <a:lnTo>
                  <a:pt x="1798301" y="3617"/>
                </a:lnTo>
                <a:lnTo>
                  <a:pt x="1727563" y="1619"/>
                </a:lnTo>
                <a:lnTo>
                  <a:pt x="1655917" y="407"/>
                </a:lnTo>
                <a:lnTo>
                  <a:pt x="1583436" y="0"/>
                </a:lnTo>
                <a:close/>
              </a:path>
            </a:pathLst>
          </a:custGeom>
          <a:solidFill>
            <a:srgbClr val="FFFFFF"/>
          </a:solidFill>
        </p:spPr>
        <p:txBody>
          <a:bodyPr wrap="square" lIns="0" tIns="0" rIns="0" bIns="0" rtlCol="0"/>
          <a:p/>
        </p:txBody>
      </p:sp>
      <p:sp>
        <p:nvSpPr>
          <p:cNvPr id="43" name="object 6"/>
          <p:cNvSpPr/>
          <p:nvPr/>
        </p:nvSpPr>
        <p:spPr>
          <a:xfrm>
            <a:off x="2828289" y="4924552"/>
            <a:ext cx="3167380" cy="792480"/>
          </a:xfrm>
          <a:custGeom>
            <a:avLst/>
            <a:gdLst/>
            <a:ahLst/>
            <a:cxnLst/>
            <a:rect l="l" t="t" r="r" b="b"/>
            <a:pathLst>
              <a:path w="3167379" h="792479">
                <a:moveTo>
                  <a:pt x="0" y="396240"/>
                </a:moveTo>
                <a:lnTo>
                  <a:pt x="14454" y="342473"/>
                </a:lnTo>
                <a:lnTo>
                  <a:pt x="39569" y="307821"/>
                </a:lnTo>
                <a:lnTo>
                  <a:pt x="76415" y="274285"/>
                </a:lnTo>
                <a:lnTo>
                  <a:pt x="124432" y="242007"/>
                </a:lnTo>
                <a:lnTo>
                  <a:pt x="183062" y="211125"/>
                </a:lnTo>
                <a:lnTo>
                  <a:pt x="251745" y="181779"/>
                </a:lnTo>
                <a:lnTo>
                  <a:pt x="289683" y="167727"/>
                </a:lnTo>
                <a:lnTo>
                  <a:pt x="329924" y="154111"/>
                </a:lnTo>
                <a:lnTo>
                  <a:pt x="372399" y="140949"/>
                </a:lnTo>
                <a:lnTo>
                  <a:pt x="417038" y="128258"/>
                </a:lnTo>
                <a:lnTo>
                  <a:pt x="463772" y="116057"/>
                </a:lnTo>
                <a:lnTo>
                  <a:pt x="512530" y="104362"/>
                </a:lnTo>
                <a:lnTo>
                  <a:pt x="563242" y="93191"/>
                </a:lnTo>
                <a:lnTo>
                  <a:pt x="615839" y="82562"/>
                </a:lnTo>
                <a:lnTo>
                  <a:pt x="670250" y="72492"/>
                </a:lnTo>
                <a:lnTo>
                  <a:pt x="726407" y="62998"/>
                </a:lnTo>
                <a:lnTo>
                  <a:pt x="784239" y="54099"/>
                </a:lnTo>
                <a:lnTo>
                  <a:pt x="843675" y="45810"/>
                </a:lnTo>
                <a:lnTo>
                  <a:pt x="904647" y="38151"/>
                </a:lnTo>
                <a:lnTo>
                  <a:pt x="967085" y="31139"/>
                </a:lnTo>
                <a:lnTo>
                  <a:pt x="1030918" y="24790"/>
                </a:lnTo>
                <a:lnTo>
                  <a:pt x="1096076" y="19122"/>
                </a:lnTo>
                <a:lnTo>
                  <a:pt x="1162490" y="14154"/>
                </a:lnTo>
                <a:lnTo>
                  <a:pt x="1230091" y="9902"/>
                </a:lnTo>
                <a:lnTo>
                  <a:pt x="1298807" y="6384"/>
                </a:lnTo>
                <a:lnTo>
                  <a:pt x="1368570" y="3617"/>
                </a:lnTo>
                <a:lnTo>
                  <a:pt x="1439308" y="1619"/>
                </a:lnTo>
                <a:lnTo>
                  <a:pt x="1510954" y="407"/>
                </a:lnTo>
                <a:lnTo>
                  <a:pt x="1583436" y="0"/>
                </a:lnTo>
                <a:lnTo>
                  <a:pt x="1655917" y="407"/>
                </a:lnTo>
                <a:lnTo>
                  <a:pt x="1727563" y="1619"/>
                </a:lnTo>
                <a:lnTo>
                  <a:pt x="1798301" y="3617"/>
                </a:lnTo>
                <a:lnTo>
                  <a:pt x="1868064" y="6384"/>
                </a:lnTo>
                <a:lnTo>
                  <a:pt x="1936780" y="9902"/>
                </a:lnTo>
                <a:lnTo>
                  <a:pt x="2004381" y="14154"/>
                </a:lnTo>
                <a:lnTo>
                  <a:pt x="2070795" y="19122"/>
                </a:lnTo>
                <a:lnTo>
                  <a:pt x="2135953" y="24790"/>
                </a:lnTo>
                <a:lnTo>
                  <a:pt x="2199786" y="31139"/>
                </a:lnTo>
                <a:lnTo>
                  <a:pt x="2262224" y="38151"/>
                </a:lnTo>
                <a:lnTo>
                  <a:pt x="2323196" y="45810"/>
                </a:lnTo>
                <a:lnTo>
                  <a:pt x="2382632" y="54099"/>
                </a:lnTo>
                <a:lnTo>
                  <a:pt x="2440464" y="62998"/>
                </a:lnTo>
                <a:lnTo>
                  <a:pt x="2496621" y="72492"/>
                </a:lnTo>
                <a:lnTo>
                  <a:pt x="2551032" y="82562"/>
                </a:lnTo>
                <a:lnTo>
                  <a:pt x="2603629" y="93191"/>
                </a:lnTo>
                <a:lnTo>
                  <a:pt x="2654341" y="104362"/>
                </a:lnTo>
                <a:lnTo>
                  <a:pt x="2703099" y="116057"/>
                </a:lnTo>
                <a:lnTo>
                  <a:pt x="2749833" y="128258"/>
                </a:lnTo>
                <a:lnTo>
                  <a:pt x="2794472" y="140949"/>
                </a:lnTo>
                <a:lnTo>
                  <a:pt x="2836947" y="154111"/>
                </a:lnTo>
                <a:lnTo>
                  <a:pt x="2877188" y="167727"/>
                </a:lnTo>
                <a:lnTo>
                  <a:pt x="2915126" y="181779"/>
                </a:lnTo>
                <a:lnTo>
                  <a:pt x="2950689" y="196251"/>
                </a:lnTo>
                <a:lnTo>
                  <a:pt x="3014416" y="226382"/>
                </a:lnTo>
                <a:lnTo>
                  <a:pt x="3067809" y="257980"/>
                </a:lnTo>
                <a:lnTo>
                  <a:pt x="3110311" y="290904"/>
                </a:lnTo>
                <a:lnTo>
                  <a:pt x="3141361" y="325016"/>
                </a:lnTo>
                <a:lnTo>
                  <a:pt x="3160401" y="360174"/>
                </a:lnTo>
                <a:lnTo>
                  <a:pt x="3166872" y="396240"/>
                </a:lnTo>
                <a:lnTo>
                  <a:pt x="3165242" y="414377"/>
                </a:lnTo>
                <a:lnTo>
                  <a:pt x="3141361" y="467463"/>
                </a:lnTo>
                <a:lnTo>
                  <a:pt x="3110311" y="501575"/>
                </a:lnTo>
                <a:lnTo>
                  <a:pt x="3067809" y="534499"/>
                </a:lnTo>
                <a:lnTo>
                  <a:pt x="3014416" y="566097"/>
                </a:lnTo>
                <a:lnTo>
                  <a:pt x="2950689" y="596228"/>
                </a:lnTo>
                <a:lnTo>
                  <a:pt x="2915126" y="610700"/>
                </a:lnTo>
                <a:lnTo>
                  <a:pt x="2877188" y="624752"/>
                </a:lnTo>
                <a:lnTo>
                  <a:pt x="2836947" y="638368"/>
                </a:lnTo>
                <a:lnTo>
                  <a:pt x="2794472" y="651530"/>
                </a:lnTo>
                <a:lnTo>
                  <a:pt x="2749833" y="664221"/>
                </a:lnTo>
                <a:lnTo>
                  <a:pt x="2703099" y="676422"/>
                </a:lnTo>
                <a:lnTo>
                  <a:pt x="2654341" y="688117"/>
                </a:lnTo>
                <a:lnTo>
                  <a:pt x="2603629" y="699288"/>
                </a:lnTo>
                <a:lnTo>
                  <a:pt x="2551032" y="709917"/>
                </a:lnTo>
                <a:lnTo>
                  <a:pt x="2496621" y="719987"/>
                </a:lnTo>
                <a:lnTo>
                  <a:pt x="2440464" y="729481"/>
                </a:lnTo>
                <a:lnTo>
                  <a:pt x="2382632" y="738380"/>
                </a:lnTo>
                <a:lnTo>
                  <a:pt x="2323196" y="746669"/>
                </a:lnTo>
                <a:lnTo>
                  <a:pt x="2262224" y="754328"/>
                </a:lnTo>
                <a:lnTo>
                  <a:pt x="2199786" y="761340"/>
                </a:lnTo>
                <a:lnTo>
                  <a:pt x="2135953" y="767689"/>
                </a:lnTo>
                <a:lnTo>
                  <a:pt x="2070795" y="773357"/>
                </a:lnTo>
                <a:lnTo>
                  <a:pt x="2004381" y="778325"/>
                </a:lnTo>
                <a:lnTo>
                  <a:pt x="1936780" y="782577"/>
                </a:lnTo>
                <a:lnTo>
                  <a:pt x="1868064" y="786095"/>
                </a:lnTo>
                <a:lnTo>
                  <a:pt x="1798301" y="788862"/>
                </a:lnTo>
                <a:lnTo>
                  <a:pt x="1727563" y="790860"/>
                </a:lnTo>
                <a:lnTo>
                  <a:pt x="1655917" y="792072"/>
                </a:lnTo>
                <a:lnTo>
                  <a:pt x="1583436" y="792480"/>
                </a:lnTo>
                <a:lnTo>
                  <a:pt x="1510954" y="792072"/>
                </a:lnTo>
                <a:lnTo>
                  <a:pt x="1439308" y="790860"/>
                </a:lnTo>
                <a:lnTo>
                  <a:pt x="1368570" y="788862"/>
                </a:lnTo>
                <a:lnTo>
                  <a:pt x="1298807" y="786095"/>
                </a:lnTo>
                <a:lnTo>
                  <a:pt x="1230091" y="782577"/>
                </a:lnTo>
                <a:lnTo>
                  <a:pt x="1162490" y="778325"/>
                </a:lnTo>
                <a:lnTo>
                  <a:pt x="1096076" y="773357"/>
                </a:lnTo>
                <a:lnTo>
                  <a:pt x="1030918" y="767689"/>
                </a:lnTo>
                <a:lnTo>
                  <a:pt x="967085" y="761340"/>
                </a:lnTo>
                <a:lnTo>
                  <a:pt x="904647" y="754328"/>
                </a:lnTo>
                <a:lnTo>
                  <a:pt x="843675" y="746669"/>
                </a:lnTo>
                <a:lnTo>
                  <a:pt x="784239" y="738380"/>
                </a:lnTo>
                <a:lnTo>
                  <a:pt x="726407" y="729481"/>
                </a:lnTo>
                <a:lnTo>
                  <a:pt x="670250" y="719987"/>
                </a:lnTo>
                <a:lnTo>
                  <a:pt x="615839" y="709917"/>
                </a:lnTo>
                <a:lnTo>
                  <a:pt x="563242" y="699288"/>
                </a:lnTo>
                <a:lnTo>
                  <a:pt x="512530" y="688117"/>
                </a:lnTo>
                <a:lnTo>
                  <a:pt x="463772" y="676422"/>
                </a:lnTo>
                <a:lnTo>
                  <a:pt x="417038" y="664221"/>
                </a:lnTo>
                <a:lnTo>
                  <a:pt x="372399" y="651530"/>
                </a:lnTo>
                <a:lnTo>
                  <a:pt x="329924" y="638368"/>
                </a:lnTo>
                <a:lnTo>
                  <a:pt x="289683" y="624752"/>
                </a:lnTo>
                <a:lnTo>
                  <a:pt x="251745" y="610700"/>
                </a:lnTo>
                <a:lnTo>
                  <a:pt x="216182" y="596228"/>
                </a:lnTo>
                <a:lnTo>
                  <a:pt x="152455" y="566097"/>
                </a:lnTo>
                <a:lnTo>
                  <a:pt x="99062" y="534499"/>
                </a:lnTo>
                <a:lnTo>
                  <a:pt x="56560" y="501575"/>
                </a:lnTo>
                <a:lnTo>
                  <a:pt x="25510" y="467463"/>
                </a:lnTo>
                <a:lnTo>
                  <a:pt x="6470" y="432305"/>
                </a:lnTo>
                <a:lnTo>
                  <a:pt x="0" y="396240"/>
                </a:lnTo>
                <a:close/>
              </a:path>
            </a:pathLst>
          </a:custGeom>
          <a:ln w="25907">
            <a:solidFill>
              <a:srgbClr val="005F97"/>
            </a:solidFill>
          </a:ln>
        </p:spPr>
        <p:txBody>
          <a:bodyPr wrap="square" lIns="0" tIns="0" rIns="0" bIns="0" rtlCol="0"/>
          <a:p/>
        </p:txBody>
      </p:sp>
      <p:sp>
        <p:nvSpPr>
          <p:cNvPr id="47" name="object 7"/>
          <p:cNvSpPr txBox="1"/>
          <p:nvPr/>
        </p:nvSpPr>
        <p:spPr>
          <a:xfrm>
            <a:off x="4093590" y="5067553"/>
            <a:ext cx="382270" cy="227965"/>
          </a:xfrm>
          <a:prstGeom prst="rect">
            <a:avLst/>
          </a:prstGeom>
        </p:spPr>
        <p:txBody>
          <a:bodyPr vert="horz" wrap="square" lIns="0" tIns="12700" rIns="0" bIns="0" rtlCol="0">
            <a:spAutoFit/>
          </a:bodyPr>
          <a:p>
            <a:pPr marL="12700">
              <a:lnSpc>
                <a:spcPct val="100000"/>
              </a:lnSpc>
              <a:spcBef>
                <a:spcPts val="100"/>
              </a:spcBef>
            </a:pPr>
            <a:r>
              <a:rPr sz="1400" dirty="0">
                <a:latin typeface="微软雅黑" panose="020B0503020204020204" pitchFamily="34" charset="-122"/>
                <a:cs typeface="微软雅黑" panose="020B0503020204020204" pitchFamily="34" charset="-122"/>
              </a:rPr>
              <a:t>设备</a:t>
            </a:r>
            <a:endParaRPr sz="1400">
              <a:latin typeface="微软雅黑" panose="020B0503020204020204" pitchFamily="34" charset="-122"/>
              <a:cs typeface="微软雅黑" panose="020B0503020204020204" pitchFamily="34" charset="-122"/>
            </a:endParaRPr>
          </a:p>
        </p:txBody>
      </p:sp>
      <p:sp>
        <p:nvSpPr>
          <p:cNvPr id="52" name="object 8"/>
          <p:cNvSpPr/>
          <p:nvPr/>
        </p:nvSpPr>
        <p:spPr>
          <a:xfrm>
            <a:off x="3517391" y="3350488"/>
            <a:ext cx="1456943" cy="923569"/>
          </a:xfrm>
          <a:prstGeom prst="rect">
            <a:avLst/>
          </a:prstGeom>
          <a:blipFill>
            <a:blip r:embed="rId1" cstate="print"/>
            <a:stretch>
              <a:fillRect/>
            </a:stretch>
          </a:blipFill>
        </p:spPr>
        <p:txBody>
          <a:bodyPr wrap="square" lIns="0" tIns="0" rIns="0" bIns="0" rtlCol="0"/>
          <a:p/>
        </p:txBody>
      </p:sp>
      <p:sp>
        <p:nvSpPr>
          <p:cNvPr id="56" name="object 9"/>
          <p:cNvSpPr/>
          <p:nvPr/>
        </p:nvSpPr>
        <p:spPr>
          <a:xfrm>
            <a:off x="4046220" y="3370275"/>
            <a:ext cx="399275" cy="294182"/>
          </a:xfrm>
          <a:prstGeom prst="rect">
            <a:avLst/>
          </a:prstGeom>
          <a:blipFill>
            <a:blip r:embed="rId2" cstate="print"/>
            <a:stretch>
              <a:fillRect/>
            </a:stretch>
          </a:blipFill>
        </p:spPr>
        <p:txBody>
          <a:bodyPr wrap="square" lIns="0" tIns="0" rIns="0" bIns="0" rtlCol="0"/>
          <a:p/>
        </p:txBody>
      </p:sp>
      <p:sp>
        <p:nvSpPr>
          <p:cNvPr id="61" name="object 10"/>
          <p:cNvSpPr/>
          <p:nvPr/>
        </p:nvSpPr>
        <p:spPr>
          <a:xfrm>
            <a:off x="3564635" y="3377945"/>
            <a:ext cx="1367027" cy="833627"/>
          </a:xfrm>
          <a:prstGeom prst="rect">
            <a:avLst/>
          </a:prstGeom>
          <a:blipFill>
            <a:blip r:embed="rId3" cstate="print"/>
            <a:stretch>
              <a:fillRect/>
            </a:stretch>
          </a:blipFill>
        </p:spPr>
        <p:txBody>
          <a:bodyPr wrap="square" lIns="0" tIns="0" rIns="0" bIns="0" rtlCol="0"/>
          <a:p/>
        </p:txBody>
      </p:sp>
      <p:sp>
        <p:nvSpPr>
          <p:cNvPr id="66" name="object 11"/>
          <p:cNvSpPr/>
          <p:nvPr/>
        </p:nvSpPr>
        <p:spPr>
          <a:xfrm>
            <a:off x="3564635" y="3377945"/>
            <a:ext cx="1367155" cy="833755"/>
          </a:xfrm>
          <a:custGeom>
            <a:avLst/>
            <a:gdLst/>
            <a:ahLst/>
            <a:cxnLst/>
            <a:rect l="l" t="t" r="r" b="b"/>
            <a:pathLst>
              <a:path w="1367154" h="833754">
                <a:moveTo>
                  <a:pt x="0" y="833627"/>
                </a:moveTo>
                <a:lnTo>
                  <a:pt x="1367027" y="833627"/>
                </a:lnTo>
                <a:lnTo>
                  <a:pt x="1367027" y="0"/>
                </a:lnTo>
                <a:lnTo>
                  <a:pt x="0" y="0"/>
                </a:lnTo>
                <a:lnTo>
                  <a:pt x="0" y="833627"/>
                </a:lnTo>
                <a:close/>
              </a:path>
            </a:pathLst>
          </a:custGeom>
          <a:ln w="9144">
            <a:solidFill>
              <a:srgbClr val="FDCF00"/>
            </a:solidFill>
          </a:ln>
        </p:spPr>
        <p:txBody>
          <a:bodyPr wrap="square" lIns="0" tIns="0" rIns="0" bIns="0" rtlCol="0"/>
          <a:p/>
        </p:txBody>
      </p:sp>
      <p:sp>
        <p:nvSpPr>
          <p:cNvPr id="71" name="object 12"/>
          <p:cNvSpPr txBox="1"/>
          <p:nvPr/>
        </p:nvSpPr>
        <p:spPr>
          <a:xfrm>
            <a:off x="3569208" y="3406648"/>
            <a:ext cx="1358265" cy="135255"/>
          </a:xfrm>
          <a:prstGeom prst="rect">
            <a:avLst/>
          </a:prstGeom>
        </p:spPr>
        <p:txBody>
          <a:bodyPr vert="horz" wrap="square" lIns="0" tIns="12700" rIns="0" bIns="0" rtlCol="0">
            <a:spAutoFit/>
          </a:bodyPr>
          <a:p>
            <a:pPr marL="1270" algn="ctr">
              <a:lnSpc>
                <a:spcPct val="100000"/>
              </a:lnSpc>
              <a:spcBef>
                <a:spcPts val="100"/>
              </a:spcBef>
            </a:pPr>
            <a:r>
              <a:rPr sz="800" b="1" dirty="0">
                <a:latin typeface="微软雅黑" panose="020B0503020204020204" pitchFamily="34" charset="-122"/>
                <a:cs typeface="微软雅黑" panose="020B0503020204020204" pitchFamily="34" charset="-122"/>
              </a:rPr>
              <a:t>BEC</a:t>
            </a:r>
            <a:endParaRPr sz="800">
              <a:latin typeface="微软雅黑" panose="020B0503020204020204" pitchFamily="34" charset="-122"/>
              <a:cs typeface="微软雅黑" panose="020B0503020204020204" pitchFamily="34" charset="-122"/>
            </a:endParaRPr>
          </a:p>
        </p:txBody>
      </p:sp>
      <p:sp>
        <p:nvSpPr>
          <p:cNvPr id="78" name="object 13"/>
          <p:cNvSpPr/>
          <p:nvPr/>
        </p:nvSpPr>
        <p:spPr>
          <a:xfrm>
            <a:off x="3589020" y="3565385"/>
            <a:ext cx="665962" cy="377964"/>
          </a:xfrm>
          <a:prstGeom prst="rect">
            <a:avLst/>
          </a:prstGeom>
          <a:blipFill>
            <a:blip r:embed="rId4" cstate="print"/>
            <a:stretch>
              <a:fillRect/>
            </a:stretch>
          </a:blipFill>
        </p:spPr>
        <p:txBody>
          <a:bodyPr wrap="square" lIns="0" tIns="0" rIns="0" bIns="0" rtlCol="0"/>
          <a:p/>
        </p:txBody>
      </p:sp>
      <p:sp>
        <p:nvSpPr>
          <p:cNvPr id="92" name="object 14"/>
          <p:cNvSpPr/>
          <p:nvPr/>
        </p:nvSpPr>
        <p:spPr>
          <a:xfrm>
            <a:off x="3649979" y="3635451"/>
            <a:ext cx="541045" cy="266750"/>
          </a:xfrm>
          <a:prstGeom prst="rect">
            <a:avLst/>
          </a:prstGeom>
          <a:blipFill>
            <a:blip r:embed="rId5" cstate="print"/>
            <a:stretch>
              <a:fillRect/>
            </a:stretch>
          </a:blipFill>
        </p:spPr>
        <p:txBody>
          <a:bodyPr wrap="square" lIns="0" tIns="0" rIns="0" bIns="0" rtlCol="0"/>
          <a:p/>
        </p:txBody>
      </p:sp>
      <p:sp>
        <p:nvSpPr>
          <p:cNvPr id="93" name="object 15"/>
          <p:cNvSpPr/>
          <p:nvPr/>
        </p:nvSpPr>
        <p:spPr>
          <a:xfrm>
            <a:off x="3636264" y="3592829"/>
            <a:ext cx="576072" cy="288036"/>
          </a:xfrm>
          <a:prstGeom prst="rect">
            <a:avLst/>
          </a:prstGeom>
          <a:blipFill>
            <a:blip r:embed="rId6" cstate="print"/>
            <a:stretch>
              <a:fillRect/>
            </a:stretch>
          </a:blipFill>
        </p:spPr>
        <p:txBody>
          <a:bodyPr wrap="square" lIns="0" tIns="0" rIns="0" bIns="0" rtlCol="0"/>
          <a:p/>
        </p:txBody>
      </p:sp>
      <p:sp>
        <p:nvSpPr>
          <p:cNvPr id="94" name="object 16"/>
          <p:cNvSpPr/>
          <p:nvPr/>
        </p:nvSpPr>
        <p:spPr>
          <a:xfrm>
            <a:off x="3763264" y="3719829"/>
            <a:ext cx="576580" cy="288290"/>
          </a:xfrm>
          <a:custGeom>
            <a:avLst/>
            <a:gdLst/>
            <a:ahLst/>
            <a:cxnLst/>
            <a:rect l="l" t="t" r="r" b="b"/>
            <a:pathLst>
              <a:path w="576579" h="288289">
                <a:moveTo>
                  <a:pt x="0" y="288036"/>
                </a:moveTo>
                <a:lnTo>
                  <a:pt x="576072" y="288036"/>
                </a:lnTo>
                <a:lnTo>
                  <a:pt x="576072" y="0"/>
                </a:lnTo>
                <a:lnTo>
                  <a:pt x="0" y="0"/>
                </a:lnTo>
                <a:lnTo>
                  <a:pt x="0" y="288036"/>
                </a:lnTo>
                <a:close/>
              </a:path>
            </a:pathLst>
          </a:custGeom>
          <a:ln w="9143">
            <a:solidFill>
              <a:srgbClr val="8DC31A"/>
            </a:solidFill>
          </a:ln>
        </p:spPr>
        <p:txBody>
          <a:bodyPr wrap="square" lIns="0" tIns="0" rIns="0" bIns="0" rtlCol="0"/>
          <a:p/>
        </p:txBody>
      </p:sp>
      <p:sp>
        <p:nvSpPr>
          <p:cNvPr id="95" name="object 17"/>
          <p:cNvSpPr txBox="1"/>
          <p:nvPr/>
        </p:nvSpPr>
        <p:spPr>
          <a:xfrm>
            <a:off x="3640835" y="3669410"/>
            <a:ext cx="567055" cy="119380"/>
          </a:xfrm>
          <a:prstGeom prst="rect">
            <a:avLst/>
          </a:prstGeom>
        </p:spPr>
        <p:txBody>
          <a:bodyPr vert="horz" wrap="square" lIns="0" tIns="12065" rIns="0" bIns="0" rtlCol="0">
            <a:spAutoFit/>
          </a:bodyPr>
          <a:p>
            <a:pPr marL="105410">
              <a:lnSpc>
                <a:spcPct val="100000"/>
              </a:lnSpc>
              <a:spcBef>
                <a:spcPts val="95"/>
              </a:spcBef>
            </a:pPr>
            <a:r>
              <a:rPr sz="700" b="1" spc="-5" dirty="0">
                <a:latin typeface="微软雅黑" panose="020B0503020204020204" pitchFamily="34" charset="-122"/>
                <a:cs typeface="微软雅黑" panose="020B0503020204020204" pitchFamily="34" charset="-122"/>
              </a:rPr>
              <a:t>数据处理</a:t>
            </a:r>
            <a:endParaRPr sz="700">
              <a:latin typeface="微软雅黑" panose="020B0503020204020204" pitchFamily="34" charset="-122"/>
              <a:cs typeface="微软雅黑" panose="020B0503020204020204" pitchFamily="34" charset="-122"/>
            </a:endParaRPr>
          </a:p>
        </p:txBody>
      </p:sp>
      <p:sp>
        <p:nvSpPr>
          <p:cNvPr id="96" name="object 18"/>
          <p:cNvSpPr/>
          <p:nvPr/>
        </p:nvSpPr>
        <p:spPr>
          <a:xfrm>
            <a:off x="3589020" y="3853421"/>
            <a:ext cx="665962" cy="377964"/>
          </a:xfrm>
          <a:prstGeom prst="rect">
            <a:avLst/>
          </a:prstGeom>
          <a:blipFill>
            <a:blip r:embed="rId4" cstate="print"/>
            <a:stretch>
              <a:fillRect/>
            </a:stretch>
          </a:blipFill>
        </p:spPr>
        <p:txBody>
          <a:bodyPr wrap="square" lIns="0" tIns="0" rIns="0" bIns="0" rtlCol="0"/>
          <a:p/>
        </p:txBody>
      </p:sp>
      <p:sp>
        <p:nvSpPr>
          <p:cNvPr id="97" name="object 19"/>
          <p:cNvSpPr/>
          <p:nvPr/>
        </p:nvSpPr>
        <p:spPr>
          <a:xfrm>
            <a:off x="3649979" y="3923487"/>
            <a:ext cx="541045" cy="266750"/>
          </a:xfrm>
          <a:prstGeom prst="rect">
            <a:avLst/>
          </a:prstGeom>
          <a:blipFill>
            <a:blip r:embed="rId5" cstate="print"/>
            <a:stretch>
              <a:fillRect/>
            </a:stretch>
          </a:blipFill>
        </p:spPr>
        <p:txBody>
          <a:bodyPr wrap="square" lIns="0" tIns="0" rIns="0" bIns="0" rtlCol="0"/>
          <a:p/>
        </p:txBody>
      </p:sp>
      <p:sp>
        <p:nvSpPr>
          <p:cNvPr id="98" name="object 20"/>
          <p:cNvSpPr/>
          <p:nvPr/>
        </p:nvSpPr>
        <p:spPr>
          <a:xfrm>
            <a:off x="3636264" y="3880866"/>
            <a:ext cx="576072" cy="288036"/>
          </a:xfrm>
          <a:prstGeom prst="rect">
            <a:avLst/>
          </a:prstGeom>
          <a:blipFill>
            <a:blip r:embed="rId7" cstate="print"/>
            <a:stretch>
              <a:fillRect/>
            </a:stretch>
          </a:blipFill>
        </p:spPr>
        <p:txBody>
          <a:bodyPr wrap="square" lIns="0" tIns="0" rIns="0" bIns="0" rtlCol="0"/>
          <a:p/>
        </p:txBody>
      </p:sp>
      <p:sp>
        <p:nvSpPr>
          <p:cNvPr id="99" name="object 21"/>
          <p:cNvSpPr/>
          <p:nvPr/>
        </p:nvSpPr>
        <p:spPr>
          <a:xfrm>
            <a:off x="3636264" y="3880866"/>
            <a:ext cx="576580" cy="288290"/>
          </a:xfrm>
          <a:custGeom>
            <a:avLst/>
            <a:gdLst/>
            <a:ahLst/>
            <a:cxnLst/>
            <a:rect l="l" t="t" r="r" b="b"/>
            <a:pathLst>
              <a:path w="576579" h="288289">
                <a:moveTo>
                  <a:pt x="0" y="288036"/>
                </a:moveTo>
                <a:lnTo>
                  <a:pt x="576072" y="288036"/>
                </a:lnTo>
                <a:lnTo>
                  <a:pt x="576072" y="0"/>
                </a:lnTo>
                <a:lnTo>
                  <a:pt x="0" y="0"/>
                </a:lnTo>
                <a:lnTo>
                  <a:pt x="0" y="288036"/>
                </a:lnTo>
                <a:close/>
              </a:path>
            </a:pathLst>
          </a:custGeom>
          <a:ln w="9143">
            <a:solidFill>
              <a:srgbClr val="8DC31A"/>
            </a:solidFill>
          </a:ln>
        </p:spPr>
        <p:txBody>
          <a:bodyPr wrap="square" lIns="0" tIns="0" rIns="0" bIns="0" rtlCol="0"/>
          <a:p/>
        </p:txBody>
      </p:sp>
      <p:sp>
        <p:nvSpPr>
          <p:cNvPr id="100" name="object 22"/>
          <p:cNvSpPr txBox="1"/>
          <p:nvPr/>
        </p:nvSpPr>
        <p:spPr>
          <a:xfrm>
            <a:off x="3636264" y="3880866"/>
            <a:ext cx="576580" cy="196215"/>
          </a:xfrm>
          <a:prstGeom prst="rect">
            <a:avLst/>
          </a:prstGeom>
          <a:ln w="9144">
            <a:solidFill>
              <a:srgbClr val="8DC31A"/>
            </a:solidFill>
          </a:ln>
        </p:spPr>
        <p:txBody>
          <a:bodyPr vert="horz" wrap="square" lIns="0" tIns="88900" rIns="0" bIns="0" rtlCol="0">
            <a:spAutoFit/>
          </a:bodyPr>
          <a:p>
            <a:pPr marL="110490">
              <a:lnSpc>
                <a:spcPct val="100000"/>
              </a:lnSpc>
              <a:spcBef>
                <a:spcPts val="700"/>
              </a:spcBef>
            </a:pPr>
            <a:r>
              <a:rPr sz="700" b="1" spc="-5" dirty="0">
                <a:latin typeface="微软雅黑" panose="020B0503020204020204" pitchFamily="34" charset="-122"/>
                <a:cs typeface="微软雅黑" panose="020B0503020204020204" pitchFamily="34" charset="-122"/>
              </a:rPr>
              <a:t>数据收集</a:t>
            </a:r>
            <a:endParaRPr sz="700">
              <a:latin typeface="微软雅黑" panose="020B0503020204020204" pitchFamily="34" charset="-122"/>
              <a:cs typeface="微软雅黑" panose="020B0503020204020204" pitchFamily="34" charset="-122"/>
            </a:endParaRPr>
          </a:p>
        </p:txBody>
      </p:sp>
      <p:sp>
        <p:nvSpPr>
          <p:cNvPr id="101" name="object 23"/>
          <p:cNvSpPr/>
          <p:nvPr/>
        </p:nvSpPr>
        <p:spPr>
          <a:xfrm>
            <a:off x="4236720" y="3565385"/>
            <a:ext cx="665962" cy="377964"/>
          </a:xfrm>
          <a:prstGeom prst="rect">
            <a:avLst/>
          </a:prstGeom>
          <a:blipFill>
            <a:blip r:embed="rId4" cstate="print"/>
            <a:stretch>
              <a:fillRect/>
            </a:stretch>
          </a:blipFill>
        </p:spPr>
        <p:txBody>
          <a:bodyPr wrap="square" lIns="0" tIns="0" rIns="0" bIns="0" rtlCol="0"/>
          <a:p/>
        </p:txBody>
      </p:sp>
      <p:sp>
        <p:nvSpPr>
          <p:cNvPr id="102" name="object 24"/>
          <p:cNvSpPr/>
          <p:nvPr/>
        </p:nvSpPr>
        <p:spPr>
          <a:xfrm>
            <a:off x="4341876" y="3635451"/>
            <a:ext cx="452627" cy="266750"/>
          </a:xfrm>
          <a:prstGeom prst="rect">
            <a:avLst/>
          </a:prstGeom>
          <a:blipFill>
            <a:blip r:embed="rId8" cstate="print"/>
            <a:stretch>
              <a:fillRect/>
            </a:stretch>
          </a:blipFill>
        </p:spPr>
        <p:txBody>
          <a:bodyPr wrap="square" lIns="0" tIns="0" rIns="0" bIns="0" rtlCol="0"/>
          <a:p/>
        </p:txBody>
      </p:sp>
      <p:sp>
        <p:nvSpPr>
          <p:cNvPr id="103" name="object 25"/>
          <p:cNvSpPr/>
          <p:nvPr/>
        </p:nvSpPr>
        <p:spPr>
          <a:xfrm>
            <a:off x="4283964" y="3592829"/>
            <a:ext cx="576072" cy="288036"/>
          </a:xfrm>
          <a:prstGeom prst="rect">
            <a:avLst/>
          </a:prstGeom>
          <a:blipFill>
            <a:blip r:embed="rId6" cstate="print"/>
            <a:stretch>
              <a:fillRect/>
            </a:stretch>
          </a:blipFill>
        </p:spPr>
        <p:txBody>
          <a:bodyPr wrap="square" lIns="0" tIns="0" rIns="0" bIns="0" rtlCol="0"/>
          <a:p/>
        </p:txBody>
      </p:sp>
      <p:sp>
        <p:nvSpPr>
          <p:cNvPr id="105" name="object 27"/>
          <p:cNvSpPr txBox="1"/>
          <p:nvPr/>
        </p:nvSpPr>
        <p:spPr>
          <a:xfrm>
            <a:off x="4288535" y="3669410"/>
            <a:ext cx="567055" cy="119380"/>
          </a:xfrm>
          <a:prstGeom prst="rect">
            <a:avLst/>
          </a:prstGeom>
        </p:spPr>
        <p:txBody>
          <a:bodyPr vert="horz" wrap="square" lIns="0" tIns="12065" rIns="0" bIns="0" rtlCol="0">
            <a:spAutoFit/>
          </a:bodyPr>
          <a:p>
            <a:pPr marL="150495">
              <a:lnSpc>
                <a:spcPct val="100000"/>
              </a:lnSpc>
              <a:spcBef>
                <a:spcPts val="95"/>
              </a:spcBef>
            </a:pPr>
            <a:r>
              <a:rPr sz="700" b="1" spc="-5" dirty="0">
                <a:latin typeface="微软雅黑" panose="020B0503020204020204" pitchFamily="34" charset="-122"/>
                <a:cs typeface="微软雅黑" panose="020B0503020204020204" pitchFamily="34" charset="-122"/>
              </a:rPr>
              <a:t>特征库</a:t>
            </a:r>
            <a:endParaRPr sz="700">
              <a:latin typeface="微软雅黑" panose="020B0503020204020204" pitchFamily="34" charset="-122"/>
              <a:cs typeface="微软雅黑" panose="020B0503020204020204" pitchFamily="34" charset="-122"/>
            </a:endParaRPr>
          </a:p>
        </p:txBody>
      </p:sp>
      <p:sp>
        <p:nvSpPr>
          <p:cNvPr id="106" name="object 29"/>
          <p:cNvSpPr/>
          <p:nvPr/>
        </p:nvSpPr>
        <p:spPr>
          <a:xfrm>
            <a:off x="3724655" y="4146041"/>
            <a:ext cx="249961" cy="1226832"/>
          </a:xfrm>
          <a:prstGeom prst="rect">
            <a:avLst/>
          </a:prstGeom>
          <a:blipFill>
            <a:blip r:embed="rId9" cstate="print"/>
            <a:stretch>
              <a:fillRect/>
            </a:stretch>
          </a:blipFill>
        </p:spPr>
        <p:txBody>
          <a:bodyPr wrap="square" lIns="0" tIns="0" rIns="0" bIns="0" rtlCol="0"/>
          <a:p/>
        </p:txBody>
      </p:sp>
      <p:sp>
        <p:nvSpPr>
          <p:cNvPr id="107" name="object 30"/>
          <p:cNvSpPr/>
          <p:nvPr/>
        </p:nvSpPr>
        <p:spPr>
          <a:xfrm>
            <a:off x="3780282" y="4169664"/>
            <a:ext cx="144145" cy="1132205"/>
          </a:xfrm>
          <a:custGeom>
            <a:avLst/>
            <a:gdLst/>
            <a:ahLst/>
            <a:cxnLst/>
            <a:rect l="l" t="t" r="r" b="b"/>
            <a:pathLst>
              <a:path w="144145" h="1132204">
                <a:moveTo>
                  <a:pt x="144017" y="0"/>
                </a:moveTo>
                <a:lnTo>
                  <a:pt x="0" y="1131684"/>
                </a:lnTo>
              </a:path>
            </a:pathLst>
          </a:custGeom>
          <a:ln w="25908">
            <a:solidFill>
              <a:srgbClr val="007182"/>
            </a:solidFill>
            <a:prstDash val="sysDash"/>
          </a:ln>
        </p:spPr>
        <p:txBody>
          <a:bodyPr wrap="square" lIns="0" tIns="0" rIns="0" bIns="0" rtlCol="0"/>
          <a:p/>
        </p:txBody>
      </p:sp>
      <p:sp>
        <p:nvSpPr>
          <p:cNvPr id="109" name="object 32"/>
          <p:cNvSpPr/>
          <p:nvPr/>
        </p:nvSpPr>
        <p:spPr>
          <a:xfrm>
            <a:off x="3925061" y="4169664"/>
            <a:ext cx="1584325" cy="772160"/>
          </a:xfrm>
          <a:custGeom>
            <a:avLst/>
            <a:gdLst/>
            <a:ahLst/>
            <a:cxnLst/>
            <a:rect l="l" t="t" r="r" b="b"/>
            <a:pathLst>
              <a:path w="1584325" h="772160">
                <a:moveTo>
                  <a:pt x="0" y="0"/>
                </a:moveTo>
                <a:lnTo>
                  <a:pt x="1584198" y="771550"/>
                </a:lnTo>
              </a:path>
            </a:pathLst>
          </a:custGeom>
          <a:ln w="25908">
            <a:solidFill>
              <a:srgbClr val="007182"/>
            </a:solidFill>
            <a:prstDash val="sysDash"/>
          </a:ln>
        </p:spPr>
        <p:txBody>
          <a:bodyPr wrap="square" lIns="0" tIns="0" rIns="0" bIns="0" rtlCol="0"/>
          <a:p/>
        </p:txBody>
      </p:sp>
      <p:sp>
        <p:nvSpPr>
          <p:cNvPr id="110" name="object 33"/>
          <p:cNvSpPr/>
          <p:nvPr/>
        </p:nvSpPr>
        <p:spPr>
          <a:xfrm>
            <a:off x="2932176" y="4136897"/>
            <a:ext cx="1037844" cy="947915"/>
          </a:xfrm>
          <a:prstGeom prst="rect">
            <a:avLst/>
          </a:prstGeom>
          <a:blipFill>
            <a:blip r:embed="rId10" cstate="print"/>
            <a:stretch>
              <a:fillRect/>
            </a:stretch>
          </a:blipFill>
        </p:spPr>
        <p:txBody>
          <a:bodyPr wrap="square" lIns="0" tIns="0" rIns="0" bIns="0" rtlCol="0"/>
          <a:p/>
        </p:txBody>
      </p:sp>
      <p:sp>
        <p:nvSpPr>
          <p:cNvPr id="111" name="object 34"/>
          <p:cNvSpPr/>
          <p:nvPr/>
        </p:nvSpPr>
        <p:spPr>
          <a:xfrm>
            <a:off x="2987801" y="4169664"/>
            <a:ext cx="936625" cy="843915"/>
          </a:xfrm>
          <a:custGeom>
            <a:avLst/>
            <a:gdLst/>
            <a:ahLst/>
            <a:cxnLst/>
            <a:rect l="l" t="t" r="r" b="b"/>
            <a:pathLst>
              <a:path w="936625" h="843914">
                <a:moveTo>
                  <a:pt x="936117" y="0"/>
                </a:moveTo>
                <a:lnTo>
                  <a:pt x="0" y="843559"/>
                </a:lnTo>
              </a:path>
            </a:pathLst>
          </a:custGeom>
          <a:ln w="25908">
            <a:solidFill>
              <a:srgbClr val="007182"/>
            </a:solidFill>
            <a:prstDash val="sysDash"/>
          </a:ln>
        </p:spPr>
        <p:txBody>
          <a:bodyPr wrap="square" lIns="0" tIns="0" rIns="0" bIns="0" rtlCol="0"/>
          <a:p/>
        </p:txBody>
      </p:sp>
      <p:sp>
        <p:nvSpPr>
          <p:cNvPr id="112" name="object 35"/>
          <p:cNvSpPr/>
          <p:nvPr/>
        </p:nvSpPr>
        <p:spPr>
          <a:xfrm>
            <a:off x="3491484" y="5301234"/>
            <a:ext cx="576072" cy="556260"/>
          </a:xfrm>
          <a:prstGeom prst="rect">
            <a:avLst/>
          </a:prstGeom>
          <a:blipFill>
            <a:blip r:embed="rId11" cstate="print"/>
            <a:stretch>
              <a:fillRect/>
            </a:stretch>
          </a:blipFill>
        </p:spPr>
        <p:txBody>
          <a:bodyPr wrap="square" lIns="0" tIns="0" rIns="0" bIns="0" rtlCol="0"/>
          <a:p/>
        </p:txBody>
      </p:sp>
      <p:sp>
        <p:nvSpPr>
          <p:cNvPr id="113" name="object 36"/>
          <p:cNvSpPr/>
          <p:nvPr/>
        </p:nvSpPr>
        <p:spPr>
          <a:xfrm>
            <a:off x="2700527" y="5013197"/>
            <a:ext cx="574548" cy="554735"/>
          </a:xfrm>
          <a:prstGeom prst="rect">
            <a:avLst/>
          </a:prstGeom>
          <a:blipFill>
            <a:blip r:embed="rId11" cstate="print"/>
            <a:stretch>
              <a:fillRect/>
            </a:stretch>
          </a:blipFill>
        </p:spPr>
        <p:txBody>
          <a:bodyPr wrap="square" lIns="0" tIns="0" rIns="0" bIns="0" rtlCol="0"/>
          <a:p/>
        </p:txBody>
      </p:sp>
      <p:sp>
        <p:nvSpPr>
          <p:cNvPr id="114" name="object 37"/>
          <p:cNvSpPr/>
          <p:nvPr/>
        </p:nvSpPr>
        <p:spPr>
          <a:xfrm>
            <a:off x="4355591" y="5301234"/>
            <a:ext cx="576072" cy="556260"/>
          </a:xfrm>
          <a:prstGeom prst="rect">
            <a:avLst/>
          </a:prstGeom>
          <a:blipFill>
            <a:blip r:embed="rId11" cstate="print"/>
            <a:stretch>
              <a:fillRect/>
            </a:stretch>
          </a:blipFill>
        </p:spPr>
        <p:txBody>
          <a:bodyPr wrap="square" lIns="0" tIns="0" rIns="0" bIns="0" rtlCol="0"/>
          <a:p/>
        </p:txBody>
      </p:sp>
      <p:sp>
        <p:nvSpPr>
          <p:cNvPr id="115" name="object 38"/>
          <p:cNvSpPr/>
          <p:nvPr/>
        </p:nvSpPr>
        <p:spPr>
          <a:xfrm>
            <a:off x="5219700" y="4941570"/>
            <a:ext cx="576072" cy="554736"/>
          </a:xfrm>
          <a:prstGeom prst="rect">
            <a:avLst/>
          </a:prstGeom>
          <a:blipFill>
            <a:blip r:embed="rId11" cstate="print"/>
            <a:stretch>
              <a:fillRect/>
            </a:stretch>
          </a:blipFill>
        </p:spPr>
        <p:txBody>
          <a:bodyPr wrap="square" lIns="0" tIns="0" rIns="0" bIns="0" rtlCol="0"/>
          <a:p/>
        </p:txBody>
      </p:sp>
      <p:sp>
        <p:nvSpPr>
          <p:cNvPr id="116" name="object 39"/>
          <p:cNvSpPr/>
          <p:nvPr/>
        </p:nvSpPr>
        <p:spPr>
          <a:xfrm>
            <a:off x="5215128" y="4936997"/>
            <a:ext cx="585470" cy="563880"/>
          </a:xfrm>
          <a:custGeom>
            <a:avLst/>
            <a:gdLst/>
            <a:ahLst/>
            <a:cxnLst/>
            <a:rect l="l" t="t" r="r" b="b"/>
            <a:pathLst>
              <a:path w="585470" h="563879">
                <a:moveTo>
                  <a:pt x="0" y="563879"/>
                </a:moveTo>
                <a:lnTo>
                  <a:pt x="585215" y="563879"/>
                </a:lnTo>
                <a:lnTo>
                  <a:pt x="585215" y="0"/>
                </a:lnTo>
                <a:lnTo>
                  <a:pt x="0" y="0"/>
                </a:lnTo>
                <a:lnTo>
                  <a:pt x="0" y="563879"/>
                </a:lnTo>
                <a:close/>
              </a:path>
            </a:pathLst>
          </a:custGeom>
          <a:ln w="9144">
            <a:solidFill>
              <a:srgbClr val="FFFFFF"/>
            </a:solidFill>
            <a:prstDash val="sysDash"/>
          </a:ln>
        </p:spPr>
        <p:txBody>
          <a:bodyPr wrap="square" lIns="0" tIns="0" rIns="0" bIns="0" rtlCol="0"/>
          <a:p/>
        </p:txBody>
      </p:sp>
      <p:sp>
        <p:nvSpPr>
          <p:cNvPr id="117" name="object 40"/>
          <p:cNvSpPr/>
          <p:nvPr/>
        </p:nvSpPr>
        <p:spPr>
          <a:xfrm>
            <a:off x="3870959" y="4139946"/>
            <a:ext cx="824496" cy="1232903"/>
          </a:xfrm>
          <a:prstGeom prst="rect">
            <a:avLst/>
          </a:prstGeom>
          <a:blipFill>
            <a:blip r:embed="rId12" cstate="print"/>
            <a:stretch>
              <a:fillRect/>
            </a:stretch>
          </a:blipFill>
        </p:spPr>
        <p:txBody>
          <a:bodyPr wrap="square" lIns="0" tIns="0" rIns="0" bIns="0" rtlCol="0"/>
          <a:p/>
        </p:txBody>
      </p:sp>
      <p:sp>
        <p:nvSpPr>
          <p:cNvPr id="118" name="object 41"/>
          <p:cNvSpPr/>
          <p:nvPr/>
        </p:nvSpPr>
        <p:spPr>
          <a:xfrm>
            <a:off x="3925061" y="4169664"/>
            <a:ext cx="720090" cy="1132205"/>
          </a:xfrm>
          <a:custGeom>
            <a:avLst/>
            <a:gdLst/>
            <a:ahLst/>
            <a:cxnLst/>
            <a:rect l="l" t="t" r="r" b="b"/>
            <a:pathLst>
              <a:path w="720089" h="1132204">
                <a:moveTo>
                  <a:pt x="0" y="0"/>
                </a:moveTo>
                <a:lnTo>
                  <a:pt x="720089" y="1131684"/>
                </a:lnTo>
              </a:path>
            </a:pathLst>
          </a:custGeom>
          <a:ln w="25908">
            <a:solidFill>
              <a:srgbClr val="007182"/>
            </a:solidFill>
            <a:prstDash val="sysDash"/>
          </a:ln>
        </p:spPr>
        <p:txBody>
          <a:bodyPr wrap="square" lIns="0" tIns="0" rIns="0" bIns="0" rtlCol="0"/>
          <a:p/>
        </p:txBody>
      </p:sp>
      <p:sp>
        <p:nvSpPr>
          <p:cNvPr id="119" name="object 42"/>
          <p:cNvSpPr/>
          <p:nvPr/>
        </p:nvSpPr>
        <p:spPr>
          <a:xfrm>
            <a:off x="3869309" y="2657855"/>
            <a:ext cx="111760" cy="936625"/>
          </a:xfrm>
          <a:custGeom>
            <a:avLst/>
            <a:gdLst/>
            <a:ahLst/>
            <a:cxnLst/>
            <a:rect l="l" t="t" r="r" b="b"/>
            <a:pathLst>
              <a:path w="111760" h="936625">
                <a:moveTo>
                  <a:pt x="55752" y="39224"/>
                </a:moveTo>
                <a:lnTo>
                  <a:pt x="45846" y="56206"/>
                </a:lnTo>
                <a:lnTo>
                  <a:pt x="45846" y="936117"/>
                </a:lnTo>
                <a:lnTo>
                  <a:pt x="65658" y="936117"/>
                </a:lnTo>
                <a:lnTo>
                  <a:pt x="65658" y="56206"/>
                </a:lnTo>
                <a:lnTo>
                  <a:pt x="55752" y="39224"/>
                </a:lnTo>
                <a:close/>
              </a:path>
              <a:path w="111760" h="936625">
                <a:moveTo>
                  <a:pt x="55752" y="0"/>
                </a:moveTo>
                <a:lnTo>
                  <a:pt x="2793" y="90805"/>
                </a:lnTo>
                <a:lnTo>
                  <a:pt x="0" y="95504"/>
                </a:lnTo>
                <a:lnTo>
                  <a:pt x="1524" y="101600"/>
                </a:lnTo>
                <a:lnTo>
                  <a:pt x="6350" y="104394"/>
                </a:lnTo>
                <a:lnTo>
                  <a:pt x="11049" y="107188"/>
                </a:lnTo>
                <a:lnTo>
                  <a:pt x="17144" y="105537"/>
                </a:lnTo>
                <a:lnTo>
                  <a:pt x="19812" y="100838"/>
                </a:lnTo>
                <a:lnTo>
                  <a:pt x="45846" y="56206"/>
                </a:lnTo>
                <a:lnTo>
                  <a:pt x="45846" y="19558"/>
                </a:lnTo>
                <a:lnTo>
                  <a:pt x="67159" y="19558"/>
                </a:lnTo>
                <a:lnTo>
                  <a:pt x="55752" y="0"/>
                </a:lnTo>
                <a:close/>
              </a:path>
              <a:path w="111760" h="936625">
                <a:moveTo>
                  <a:pt x="67159" y="19558"/>
                </a:moveTo>
                <a:lnTo>
                  <a:pt x="65658" y="19558"/>
                </a:lnTo>
                <a:lnTo>
                  <a:pt x="65659" y="56206"/>
                </a:lnTo>
                <a:lnTo>
                  <a:pt x="91693" y="100838"/>
                </a:lnTo>
                <a:lnTo>
                  <a:pt x="94361" y="105537"/>
                </a:lnTo>
                <a:lnTo>
                  <a:pt x="100456" y="107188"/>
                </a:lnTo>
                <a:lnTo>
                  <a:pt x="105155" y="104394"/>
                </a:lnTo>
                <a:lnTo>
                  <a:pt x="109981" y="101600"/>
                </a:lnTo>
                <a:lnTo>
                  <a:pt x="111505" y="95504"/>
                </a:lnTo>
                <a:lnTo>
                  <a:pt x="108712" y="90805"/>
                </a:lnTo>
                <a:lnTo>
                  <a:pt x="67159" y="19558"/>
                </a:lnTo>
                <a:close/>
              </a:path>
              <a:path w="111760" h="936625">
                <a:moveTo>
                  <a:pt x="65658" y="19558"/>
                </a:moveTo>
                <a:lnTo>
                  <a:pt x="45846" y="19558"/>
                </a:lnTo>
                <a:lnTo>
                  <a:pt x="45846" y="56206"/>
                </a:lnTo>
                <a:lnTo>
                  <a:pt x="55752" y="39224"/>
                </a:lnTo>
                <a:lnTo>
                  <a:pt x="47243" y="24638"/>
                </a:lnTo>
                <a:lnTo>
                  <a:pt x="65658" y="24638"/>
                </a:lnTo>
                <a:lnTo>
                  <a:pt x="65658" y="19558"/>
                </a:lnTo>
                <a:close/>
              </a:path>
              <a:path w="111760" h="936625">
                <a:moveTo>
                  <a:pt x="65658" y="24638"/>
                </a:moveTo>
                <a:lnTo>
                  <a:pt x="64262" y="24638"/>
                </a:lnTo>
                <a:lnTo>
                  <a:pt x="55752" y="39224"/>
                </a:lnTo>
                <a:lnTo>
                  <a:pt x="65659" y="56206"/>
                </a:lnTo>
                <a:lnTo>
                  <a:pt x="65658" y="24638"/>
                </a:lnTo>
                <a:close/>
              </a:path>
              <a:path w="111760" h="936625">
                <a:moveTo>
                  <a:pt x="64262" y="24638"/>
                </a:moveTo>
                <a:lnTo>
                  <a:pt x="47243" y="24638"/>
                </a:lnTo>
                <a:lnTo>
                  <a:pt x="55752" y="39224"/>
                </a:lnTo>
                <a:lnTo>
                  <a:pt x="64262" y="24638"/>
                </a:lnTo>
                <a:close/>
              </a:path>
            </a:pathLst>
          </a:custGeom>
          <a:solidFill>
            <a:srgbClr val="0083D0"/>
          </a:solidFill>
        </p:spPr>
        <p:txBody>
          <a:bodyPr wrap="square" lIns="0" tIns="0" rIns="0" bIns="0" rtlCol="0"/>
          <a:p/>
        </p:txBody>
      </p:sp>
      <p:sp>
        <p:nvSpPr>
          <p:cNvPr id="120" name="object 43"/>
          <p:cNvSpPr/>
          <p:nvPr/>
        </p:nvSpPr>
        <p:spPr>
          <a:xfrm>
            <a:off x="4517009" y="2657855"/>
            <a:ext cx="111760" cy="936625"/>
          </a:xfrm>
          <a:custGeom>
            <a:avLst/>
            <a:gdLst/>
            <a:ahLst/>
            <a:cxnLst/>
            <a:rect l="l" t="t" r="r" b="b"/>
            <a:pathLst>
              <a:path w="111760" h="936625">
                <a:moveTo>
                  <a:pt x="11049" y="828929"/>
                </a:moveTo>
                <a:lnTo>
                  <a:pt x="6350" y="831723"/>
                </a:lnTo>
                <a:lnTo>
                  <a:pt x="1524" y="834517"/>
                </a:lnTo>
                <a:lnTo>
                  <a:pt x="0" y="840613"/>
                </a:lnTo>
                <a:lnTo>
                  <a:pt x="2793" y="845312"/>
                </a:lnTo>
                <a:lnTo>
                  <a:pt x="55752" y="936117"/>
                </a:lnTo>
                <a:lnTo>
                  <a:pt x="67233" y="916432"/>
                </a:lnTo>
                <a:lnTo>
                  <a:pt x="45846" y="916432"/>
                </a:lnTo>
                <a:lnTo>
                  <a:pt x="45846" y="879910"/>
                </a:lnTo>
                <a:lnTo>
                  <a:pt x="19812" y="835279"/>
                </a:lnTo>
                <a:lnTo>
                  <a:pt x="17144" y="830580"/>
                </a:lnTo>
                <a:lnTo>
                  <a:pt x="11049" y="828929"/>
                </a:lnTo>
                <a:close/>
              </a:path>
              <a:path w="111760" h="936625">
                <a:moveTo>
                  <a:pt x="45847" y="879910"/>
                </a:moveTo>
                <a:lnTo>
                  <a:pt x="45846" y="916432"/>
                </a:lnTo>
                <a:lnTo>
                  <a:pt x="65658" y="916432"/>
                </a:lnTo>
                <a:lnTo>
                  <a:pt x="65658" y="911479"/>
                </a:lnTo>
                <a:lnTo>
                  <a:pt x="47243" y="911479"/>
                </a:lnTo>
                <a:lnTo>
                  <a:pt x="55752" y="896892"/>
                </a:lnTo>
                <a:lnTo>
                  <a:pt x="45847" y="879910"/>
                </a:lnTo>
                <a:close/>
              </a:path>
              <a:path w="111760" h="936625">
                <a:moveTo>
                  <a:pt x="100456" y="828929"/>
                </a:moveTo>
                <a:lnTo>
                  <a:pt x="94361" y="830580"/>
                </a:lnTo>
                <a:lnTo>
                  <a:pt x="91693" y="835279"/>
                </a:lnTo>
                <a:lnTo>
                  <a:pt x="65658" y="879910"/>
                </a:lnTo>
                <a:lnTo>
                  <a:pt x="65658" y="916432"/>
                </a:lnTo>
                <a:lnTo>
                  <a:pt x="67233" y="916432"/>
                </a:lnTo>
                <a:lnTo>
                  <a:pt x="108712" y="845312"/>
                </a:lnTo>
                <a:lnTo>
                  <a:pt x="111505" y="840613"/>
                </a:lnTo>
                <a:lnTo>
                  <a:pt x="109981" y="834517"/>
                </a:lnTo>
                <a:lnTo>
                  <a:pt x="105155" y="831723"/>
                </a:lnTo>
                <a:lnTo>
                  <a:pt x="100456" y="828929"/>
                </a:lnTo>
                <a:close/>
              </a:path>
              <a:path w="111760" h="936625">
                <a:moveTo>
                  <a:pt x="55752" y="896892"/>
                </a:moveTo>
                <a:lnTo>
                  <a:pt x="47243" y="911479"/>
                </a:lnTo>
                <a:lnTo>
                  <a:pt x="64262" y="911479"/>
                </a:lnTo>
                <a:lnTo>
                  <a:pt x="55752" y="896892"/>
                </a:lnTo>
                <a:close/>
              </a:path>
              <a:path w="111760" h="936625">
                <a:moveTo>
                  <a:pt x="65658" y="879910"/>
                </a:moveTo>
                <a:lnTo>
                  <a:pt x="55752" y="896892"/>
                </a:lnTo>
                <a:lnTo>
                  <a:pt x="64262" y="911479"/>
                </a:lnTo>
                <a:lnTo>
                  <a:pt x="65658" y="911479"/>
                </a:lnTo>
                <a:lnTo>
                  <a:pt x="65658" y="879910"/>
                </a:lnTo>
                <a:close/>
              </a:path>
              <a:path w="111760" h="936625">
                <a:moveTo>
                  <a:pt x="65658" y="0"/>
                </a:moveTo>
                <a:lnTo>
                  <a:pt x="45846" y="0"/>
                </a:lnTo>
                <a:lnTo>
                  <a:pt x="45847" y="879910"/>
                </a:lnTo>
                <a:lnTo>
                  <a:pt x="55752" y="896892"/>
                </a:lnTo>
                <a:lnTo>
                  <a:pt x="65658" y="879910"/>
                </a:lnTo>
                <a:lnTo>
                  <a:pt x="65658" y="0"/>
                </a:lnTo>
                <a:close/>
              </a:path>
            </a:pathLst>
          </a:custGeom>
          <a:solidFill>
            <a:srgbClr val="0083D0"/>
          </a:solidFill>
        </p:spPr>
        <p:txBody>
          <a:bodyPr wrap="square" lIns="0" tIns="0" rIns="0" bIns="0" rtlCol="0"/>
          <a:p/>
        </p:txBody>
      </p:sp>
      <p:sp>
        <p:nvSpPr>
          <p:cNvPr id="121" name="object 44"/>
          <p:cNvSpPr/>
          <p:nvPr/>
        </p:nvSpPr>
        <p:spPr>
          <a:xfrm>
            <a:off x="3830828" y="3880866"/>
            <a:ext cx="93472" cy="105028"/>
          </a:xfrm>
          <a:prstGeom prst="rect">
            <a:avLst/>
          </a:prstGeom>
          <a:blipFill>
            <a:blip r:embed="rId13" cstate="print"/>
            <a:stretch>
              <a:fillRect/>
            </a:stretch>
          </a:blipFill>
        </p:spPr>
        <p:txBody>
          <a:bodyPr wrap="square" lIns="0" tIns="0" rIns="0" bIns="0" rtlCol="0"/>
          <a:p/>
        </p:txBody>
      </p:sp>
      <p:sp>
        <p:nvSpPr>
          <p:cNvPr id="122" name="object 45"/>
          <p:cNvSpPr/>
          <p:nvPr/>
        </p:nvSpPr>
        <p:spPr>
          <a:xfrm>
            <a:off x="3869309" y="3738372"/>
            <a:ext cx="111760" cy="288290"/>
          </a:xfrm>
          <a:custGeom>
            <a:avLst/>
            <a:gdLst/>
            <a:ahLst/>
            <a:cxnLst/>
            <a:rect l="l" t="t" r="r" b="b"/>
            <a:pathLst>
              <a:path w="111760" h="288289">
                <a:moveTo>
                  <a:pt x="55752" y="39224"/>
                </a:moveTo>
                <a:lnTo>
                  <a:pt x="45846" y="56206"/>
                </a:lnTo>
                <a:lnTo>
                  <a:pt x="45846" y="288035"/>
                </a:lnTo>
                <a:lnTo>
                  <a:pt x="65658" y="288035"/>
                </a:lnTo>
                <a:lnTo>
                  <a:pt x="65658" y="56206"/>
                </a:lnTo>
                <a:lnTo>
                  <a:pt x="55752" y="39224"/>
                </a:lnTo>
                <a:close/>
              </a:path>
              <a:path w="111760" h="288289">
                <a:moveTo>
                  <a:pt x="55752" y="0"/>
                </a:moveTo>
                <a:lnTo>
                  <a:pt x="2793" y="90804"/>
                </a:lnTo>
                <a:lnTo>
                  <a:pt x="0" y="95503"/>
                </a:lnTo>
                <a:lnTo>
                  <a:pt x="1524" y="101600"/>
                </a:lnTo>
                <a:lnTo>
                  <a:pt x="6350" y="104393"/>
                </a:lnTo>
                <a:lnTo>
                  <a:pt x="11049" y="107187"/>
                </a:lnTo>
                <a:lnTo>
                  <a:pt x="17144" y="105536"/>
                </a:lnTo>
                <a:lnTo>
                  <a:pt x="19812" y="100837"/>
                </a:lnTo>
                <a:lnTo>
                  <a:pt x="45846" y="56206"/>
                </a:lnTo>
                <a:lnTo>
                  <a:pt x="45846" y="19557"/>
                </a:lnTo>
                <a:lnTo>
                  <a:pt x="67159" y="19557"/>
                </a:lnTo>
                <a:lnTo>
                  <a:pt x="55752" y="0"/>
                </a:lnTo>
                <a:close/>
              </a:path>
              <a:path w="111760" h="288289">
                <a:moveTo>
                  <a:pt x="67159" y="19557"/>
                </a:moveTo>
                <a:lnTo>
                  <a:pt x="65658" y="19557"/>
                </a:lnTo>
                <a:lnTo>
                  <a:pt x="65659" y="56206"/>
                </a:lnTo>
                <a:lnTo>
                  <a:pt x="91693" y="100837"/>
                </a:lnTo>
                <a:lnTo>
                  <a:pt x="94361" y="105536"/>
                </a:lnTo>
                <a:lnTo>
                  <a:pt x="100456" y="107187"/>
                </a:lnTo>
                <a:lnTo>
                  <a:pt x="105155" y="104393"/>
                </a:lnTo>
                <a:lnTo>
                  <a:pt x="109981" y="101600"/>
                </a:lnTo>
                <a:lnTo>
                  <a:pt x="111505" y="95503"/>
                </a:lnTo>
                <a:lnTo>
                  <a:pt x="108712" y="90804"/>
                </a:lnTo>
                <a:lnTo>
                  <a:pt x="67159" y="19557"/>
                </a:lnTo>
                <a:close/>
              </a:path>
              <a:path w="111760" h="288289">
                <a:moveTo>
                  <a:pt x="65658" y="19557"/>
                </a:moveTo>
                <a:lnTo>
                  <a:pt x="45846" y="19557"/>
                </a:lnTo>
                <a:lnTo>
                  <a:pt x="45846" y="56206"/>
                </a:lnTo>
                <a:lnTo>
                  <a:pt x="55752" y="39224"/>
                </a:lnTo>
                <a:lnTo>
                  <a:pt x="47243" y="24637"/>
                </a:lnTo>
                <a:lnTo>
                  <a:pt x="65658" y="24637"/>
                </a:lnTo>
                <a:lnTo>
                  <a:pt x="65658" y="19557"/>
                </a:lnTo>
                <a:close/>
              </a:path>
              <a:path w="111760" h="288289">
                <a:moveTo>
                  <a:pt x="65658" y="24637"/>
                </a:moveTo>
                <a:lnTo>
                  <a:pt x="64262" y="24637"/>
                </a:lnTo>
                <a:lnTo>
                  <a:pt x="55752" y="39224"/>
                </a:lnTo>
                <a:lnTo>
                  <a:pt x="65659" y="56206"/>
                </a:lnTo>
                <a:lnTo>
                  <a:pt x="65658" y="24637"/>
                </a:lnTo>
                <a:close/>
              </a:path>
              <a:path w="111760" h="288289">
                <a:moveTo>
                  <a:pt x="64262" y="24637"/>
                </a:moveTo>
                <a:lnTo>
                  <a:pt x="47243" y="24637"/>
                </a:lnTo>
                <a:lnTo>
                  <a:pt x="55752" y="39224"/>
                </a:lnTo>
                <a:lnTo>
                  <a:pt x="64262" y="24637"/>
                </a:lnTo>
                <a:close/>
              </a:path>
            </a:pathLst>
          </a:custGeom>
          <a:solidFill>
            <a:srgbClr val="000000"/>
          </a:solidFill>
        </p:spPr>
        <p:txBody>
          <a:bodyPr wrap="square" lIns="0" tIns="0" rIns="0" bIns="0" rtlCol="0"/>
          <a:p/>
        </p:txBody>
      </p:sp>
      <p:sp>
        <p:nvSpPr>
          <p:cNvPr id="123" name="object 46"/>
          <p:cNvSpPr/>
          <p:nvPr/>
        </p:nvSpPr>
        <p:spPr>
          <a:xfrm>
            <a:off x="4137660" y="3685794"/>
            <a:ext cx="280035" cy="111760"/>
          </a:xfrm>
          <a:custGeom>
            <a:avLst/>
            <a:gdLst/>
            <a:ahLst/>
            <a:cxnLst/>
            <a:rect l="l" t="t" r="r" b="b"/>
            <a:pathLst>
              <a:path w="280035" h="111760">
                <a:moveTo>
                  <a:pt x="240429" y="55753"/>
                </a:moveTo>
                <a:lnTo>
                  <a:pt x="178815" y="91693"/>
                </a:lnTo>
                <a:lnTo>
                  <a:pt x="174116" y="94361"/>
                </a:lnTo>
                <a:lnTo>
                  <a:pt x="172465" y="100456"/>
                </a:lnTo>
                <a:lnTo>
                  <a:pt x="175259" y="105156"/>
                </a:lnTo>
                <a:lnTo>
                  <a:pt x="178053" y="109981"/>
                </a:lnTo>
                <a:lnTo>
                  <a:pt x="184150" y="111506"/>
                </a:lnTo>
                <a:lnTo>
                  <a:pt x="188849" y="108712"/>
                </a:lnTo>
                <a:lnTo>
                  <a:pt x="262668" y="65658"/>
                </a:lnTo>
                <a:lnTo>
                  <a:pt x="260095" y="65658"/>
                </a:lnTo>
                <a:lnTo>
                  <a:pt x="260095" y="64262"/>
                </a:lnTo>
                <a:lnTo>
                  <a:pt x="255015" y="64262"/>
                </a:lnTo>
                <a:lnTo>
                  <a:pt x="240429" y="55753"/>
                </a:lnTo>
                <a:close/>
              </a:path>
              <a:path w="280035" h="111760">
                <a:moveTo>
                  <a:pt x="223447" y="45847"/>
                </a:moveTo>
                <a:lnTo>
                  <a:pt x="0" y="45847"/>
                </a:lnTo>
                <a:lnTo>
                  <a:pt x="0" y="65658"/>
                </a:lnTo>
                <a:lnTo>
                  <a:pt x="223447" y="65658"/>
                </a:lnTo>
                <a:lnTo>
                  <a:pt x="240429" y="55753"/>
                </a:lnTo>
                <a:lnTo>
                  <a:pt x="223447" y="45847"/>
                </a:lnTo>
                <a:close/>
              </a:path>
              <a:path w="280035" h="111760">
                <a:moveTo>
                  <a:pt x="262668" y="45847"/>
                </a:moveTo>
                <a:lnTo>
                  <a:pt x="260095" y="45847"/>
                </a:lnTo>
                <a:lnTo>
                  <a:pt x="260095" y="65658"/>
                </a:lnTo>
                <a:lnTo>
                  <a:pt x="262668" y="65658"/>
                </a:lnTo>
                <a:lnTo>
                  <a:pt x="279653" y="55753"/>
                </a:lnTo>
                <a:lnTo>
                  <a:pt x="262668" y="45847"/>
                </a:lnTo>
                <a:close/>
              </a:path>
              <a:path w="280035" h="111760">
                <a:moveTo>
                  <a:pt x="255015" y="47243"/>
                </a:moveTo>
                <a:lnTo>
                  <a:pt x="240429" y="55753"/>
                </a:lnTo>
                <a:lnTo>
                  <a:pt x="255015" y="64262"/>
                </a:lnTo>
                <a:lnTo>
                  <a:pt x="255015" y="47243"/>
                </a:lnTo>
                <a:close/>
              </a:path>
              <a:path w="280035" h="111760">
                <a:moveTo>
                  <a:pt x="260095" y="47243"/>
                </a:moveTo>
                <a:lnTo>
                  <a:pt x="255015" y="47243"/>
                </a:lnTo>
                <a:lnTo>
                  <a:pt x="255015" y="64262"/>
                </a:lnTo>
                <a:lnTo>
                  <a:pt x="260095" y="64262"/>
                </a:lnTo>
                <a:lnTo>
                  <a:pt x="260095" y="47243"/>
                </a:lnTo>
                <a:close/>
              </a:path>
              <a:path w="280035" h="111760">
                <a:moveTo>
                  <a:pt x="184150" y="0"/>
                </a:moveTo>
                <a:lnTo>
                  <a:pt x="178053" y="1524"/>
                </a:lnTo>
                <a:lnTo>
                  <a:pt x="175259" y="6350"/>
                </a:lnTo>
                <a:lnTo>
                  <a:pt x="172465" y="11049"/>
                </a:lnTo>
                <a:lnTo>
                  <a:pt x="174116" y="17144"/>
                </a:lnTo>
                <a:lnTo>
                  <a:pt x="178815" y="19812"/>
                </a:lnTo>
                <a:lnTo>
                  <a:pt x="240429" y="55753"/>
                </a:lnTo>
                <a:lnTo>
                  <a:pt x="255015" y="47243"/>
                </a:lnTo>
                <a:lnTo>
                  <a:pt x="260095" y="47243"/>
                </a:lnTo>
                <a:lnTo>
                  <a:pt x="260095" y="45847"/>
                </a:lnTo>
                <a:lnTo>
                  <a:pt x="262668" y="45847"/>
                </a:lnTo>
                <a:lnTo>
                  <a:pt x="188849" y="2793"/>
                </a:lnTo>
                <a:lnTo>
                  <a:pt x="184150" y="0"/>
                </a:lnTo>
                <a:close/>
              </a:path>
            </a:pathLst>
          </a:custGeom>
          <a:solidFill>
            <a:srgbClr val="000000"/>
          </a:solidFill>
        </p:spPr>
        <p:txBody>
          <a:bodyPr wrap="square" lIns="0" tIns="0" rIns="0" bIns="0" rtlCol="0"/>
          <a:p/>
        </p:txBody>
      </p:sp>
      <p:sp>
        <p:nvSpPr>
          <p:cNvPr id="124" name="object 47"/>
          <p:cNvSpPr/>
          <p:nvPr/>
        </p:nvSpPr>
        <p:spPr>
          <a:xfrm>
            <a:off x="4236720" y="3853421"/>
            <a:ext cx="665962" cy="377964"/>
          </a:xfrm>
          <a:prstGeom prst="rect">
            <a:avLst/>
          </a:prstGeom>
          <a:blipFill>
            <a:blip r:embed="rId4" cstate="print"/>
            <a:stretch>
              <a:fillRect/>
            </a:stretch>
          </a:blipFill>
        </p:spPr>
        <p:txBody>
          <a:bodyPr wrap="square" lIns="0" tIns="0" rIns="0" bIns="0" rtlCol="0"/>
          <a:p/>
        </p:txBody>
      </p:sp>
      <p:sp>
        <p:nvSpPr>
          <p:cNvPr id="125" name="object 48"/>
          <p:cNvSpPr/>
          <p:nvPr/>
        </p:nvSpPr>
        <p:spPr>
          <a:xfrm>
            <a:off x="4341876" y="3923487"/>
            <a:ext cx="452627" cy="266750"/>
          </a:xfrm>
          <a:prstGeom prst="rect">
            <a:avLst/>
          </a:prstGeom>
          <a:blipFill>
            <a:blip r:embed="rId8" cstate="print"/>
            <a:stretch>
              <a:fillRect/>
            </a:stretch>
          </a:blipFill>
        </p:spPr>
        <p:txBody>
          <a:bodyPr wrap="square" lIns="0" tIns="0" rIns="0" bIns="0" rtlCol="0"/>
          <a:p/>
        </p:txBody>
      </p:sp>
      <p:sp>
        <p:nvSpPr>
          <p:cNvPr id="126" name="object 49"/>
          <p:cNvSpPr/>
          <p:nvPr/>
        </p:nvSpPr>
        <p:spPr>
          <a:xfrm>
            <a:off x="4283964" y="3880866"/>
            <a:ext cx="576072" cy="288036"/>
          </a:xfrm>
          <a:prstGeom prst="rect">
            <a:avLst/>
          </a:prstGeom>
          <a:blipFill>
            <a:blip r:embed="rId7" cstate="print"/>
            <a:stretch>
              <a:fillRect/>
            </a:stretch>
          </a:blipFill>
        </p:spPr>
        <p:txBody>
          <a:bodyPr wrap="square" lIns="0" tIns="0" rIns="0" bIns="0" rtlCol="0"/>
          <a:p/>
        </p:txBody>
      </p:sp>
      <p:sp>
        <p:nvSpPr>
          <p:cNvPr id="127" name="object 50"/>
          <p:cNvSpPr/>
          <p:nvPr/>
        </p:nvSpPr>
        <p:spPr>
          <a:xfrm>
            <a:off x="4283964" y="3880866"/>
            <a:ext cx="576580" cy="288290"/>
          </a:xfrm>
          <a:custGeom>
            <a:avLst/>
            <a:gdLst/>
            <a:ahLst/>
            <a:cxnLst/>
            <a:rect l="l" t="t" r="r" b="b"/>
            <a:pathLst>
              <a:path w="576579" h="288289">
                <a:moveTo>
                  <a:pt x="0" y="288036"/>
                </a:moveTo>
                <a:lnTo>
                  <a:pt x="576072" y="288036"/>
                </a:lnTo>
                <a:lnTo>
                  <a:pt x="576072" y="0"/>
                </a:lnTo>
                <a:lnTo>
                  <a:pt x="0" y="0"/>
                </a:lnTo>
                <a:lnTo>
                  <a:pt x="0" y="288036"/>
                </a:lnTo>
                <a:close/>
              </a:path>
            </a:pathLst>
          </a:custGeom>
          <a:ln w="9143">
            <a:solidFill>
              <a:srgbClr val="8DC31A"/>
            </a:solidFill>
          </a:ln>
        </p:spPr>
        <p:txBody>
          <a:bodyPr wrap="square" lIns="0" tIns="0" rIns="0" bIns="0" rtlCol="0"/>
          <a:p/>
        </p:txBody>
      </p:sp>
      <p:sp>
        <p:nvSpPr>
          <p:cNvPr id="128" name="object 51"/>
          <p:cNvSpPr txBox="1"/>
          <p:nvPr/>
        </p:nvSpPr>
        <p:spPr>
          <a:xfrm>
            <a:off x="4283964" y="3880866"/>
            <a:ext cx="576580" cy="196215"/>
          </a:xfrm>
          <a:prstGeom prst="rect">
            <a:avLst/>
          </a:prstGeom>
          <a:ln w="9144">
            <a:solidFill>
              <a:srgbClr val="8DC31A"/>
            </a:solidFill>
          </a:ln>
        </p:spPr>
        <p:txBody>
          <a:bodyPr vert="horz" wrap="square" lIns="0" tIns="88900" rIns="0" bIns="0" rtlCol="0">
            <a:spAutoFit/>
          </a:bodyPr>
          <a:p>
            <a:pPr marL="154940">
              <a:lnSpc>
                <a:spcPct val="100000"/>
              </a:lnSpc>
              <a:spcBef>
                <a:spcPts val="700"/>
              </a:spcBef>
            </a:pPr>
            <a:r>
              <a:rPr sz="700" b="1" spc="-5" dirty="0">
                <a:latin typeface="微软雅黑" panose="020B0503020204020204" pitchFamily="34" charset="-122"/>
                <a:cs typeface="微软雅黑" panose="020B0503020204020204" pitchFamily="34" charset="-122"/>
              </a:rPr>
              <a:t>控制器</a:t>
            </a:r>
            <a:endParaRPr sz="700">
              <a:latin typeface="微软雅黑" panose="020B0503020204020204" pitchFamily="34" charset="-122"/>
              <a:cs typeface="微软雅黑" panose="020B0503020204020204" pitchFamily="34" charset="-122"/>
            </a:endParaRPr>
          </a:p>
        </p:txBody>
      </p:sp>
      <p:sp>
        <p:nvSpPr>
          <p:cNvPr id="129" name="object 52"/>
          <p:cNvSpPr/>
          <p:nvPr/>
        </p:nvSpPr>
        <p:spPr>
          <a:xfrm>
            <a:off x="4517009" y="3738372"/>
            <a:ext cx="111505" cy="216026"/>
          </a:xfrm>
          <a:prstGeom prst="rect">
            <a:avLst/>
          </a:prstGeom>
          <a:blipFill>
            <a:blip r:embed="rId14" cstate="print"/>
            <a:stretch>
              <a:fillRect/>
            </a:stretch>
          </a:blipFill>
        </p:spPr>
        <p:txBody>
          <a:bodyPr wrap="square" lIns="0" tIns="0" rIns="0" bIns="0" rtlCol="0"/>
          <a:p/>
        </p:txBody>
      </p:sp>
      <p:sp>
        <p:nvSpPr>
          <p:cNvPr id="130" name="object 53"/>
          <p:cNvSpPr/>
          <p:nvPr/>
        </p:nvSpPr>
        <p:spPr>
          <a:xfrm>
            <a:off x="4517009" y="4169664"/>
            <a:ext cx="111760" cy="1152525"/>
          </a:xfrm>
          <a:custGeom>
            <a:avLst/>
            <a:gdLst/>
            <a:ahLst/>
            <a:cxnLst/>
            <a:rect l="l" t="t" r="r" b="b"/>
            <a:pathLst>
              <a:path w="111760" h="1152525">
                <a:moveTo>
                  <a:pt x="11049" y="1044994"/>
                </a:moveTo>
                <a:lnTo>
                  <a:pt x="6350" y="1047750"/>
                </a:lnTo>
                <a:lnTo>
                  <a:pt x="1524" y="1050518"/>
                </a:lnTo>
                <a:lnTo>
                  <a:pt x="0" y="1056576"/>
                </a:lnTo>
                <a:lnTo>
                  <a:pt x="2793" y="1061300"/>
                </a:lnTo>
                <a:lnTo>
                  <a:pt x="55752" y="1152169"/>
                </a:lnTo>
                <a:lnTo>
                  <a:pt x="67203" y="1132522"/>
                </a:lnTo>
                <a:lnTo>
                  <a:pt x="45846" y="1132522"/>
                </a:lnTo>
                <a:lnTo>
                  <a:pt x="45846" y="1095950"/>
                </a:lnTo>
                <a:lnTo>
                  <a:pt x="19812" y="1051318"/>
                </a:lnTo>
                <a:lnTo>
                  <a:pt x="17144" y="1046594"/>
                </a:lnTo>
                <a:lnTo>
                  <a:pt x="11049" y="1044994"/>
                </a:lnTo>
                <a:close/>
              </a:path>
              <a:path w="111760" h="1152525">
                <a:moveTo>
                  <a:pt x="45847" y="1095950"/>
                </a:moveTo>
                <a:lnTo>
                  <a:pt x="45846" y="1132522"/>
                </a:lnTo>
                <a:lnTo>
                  <a:pt x="65658" y="1132522"/>
                </a:lnTo>
                <a:lnTo>
                  <a:pt x="65658" y="1127518"/>
                </a:lnTo>
                <a:lnTo>
                  <a:pt x="47243" y="1127518"/>
                </a:lnTo>
                <a:lnTo>
                  <a:pt x="55752" y="1112931"/>
                </a:lnTo>
                <a:lnTo>
                  <a:pt x="45847" y="1095950"/>
                </a:lnTo>
                <a:close/>
              </a:path>
              <a:path w="111760" h="1152525">
                <a:moveTo>
                  <a:pt x="100456" y="1044994"/>
                </a:moveTo>
                <a:lnTo>
                  <a:pt x="94361" y="1046594"/>
                </a:lnTo>
                <a:lnTo>
                  <a:pt x="91693" y="1051318"/>
                </a:lnTo>
                <a:lnTo>
                  <a:pt x="65658" y="1095950"/>
                </a:lnTo>
                <a:lnTo>
                  <a:pt x="65658" y="1132522"/>
                </a:lnTo>
                <a:lnTo>
                  <a:pt x="67203" y="1132522"/>
                </a:lnTo>
                <a:lnTo>
                  <a:pt x="108712" y="1061300"/>
                </a:lnTo>
                <a:lnTo>
                  <a:pt x="111505" y="1056576"/>
                </a:lnTo>
                <a:lnTo>
                  <a:pt x="109981" y="1050518"/>
                </a:lnTo>
                <a:lnTo>
                  <a:pt x="105155" y="1047750"/>
                </a:lnTo>
                <a:lnTo>
                  <a:pt x="100456" y="1044994"/>
                </a:lnTo>
                <a:close/>
              </a:path>
              <a:path w="111760" h="1152525">
                <a:moveTo>
                  <a:pt x="55752" y="1112931"/>
                </a:moveTo>
                <a:lnTo>
                  <a:pt x="47243" y="1127518"/>
                </a:lnTo>
                <a:lnTo>
                  <a:pt x="64262" y="1127518"/>
                </a:lnTo>
                <a:lnTo>
                  <a:pt x="55752" y="1112931"/>
                </a:lnTo>
                <a:close/>
              </a:path>
              <a:path w="111760" h="1152525">
                <a:moveTo>
                  <a:pt x="65658" y="1095950"/>
                </a:moveTo>
                <a:lnTo>
                  <a:pt x="55752" y="1112931"/>
                </a:lnTo>
                <a:lnTo>
                  <a:pt x="64262" y="1127518"/>
                </a:lnTo>
                <a:lnTo>
                  <a:pt x="65658" y="1127518"/>
                </a:lnTo>
                <a:lnTo>
                  <a:pt x="65658" y="1095950"/>
                </a:lnTo>
                <a:close/>
              </a:path>
              <a:path w="111760" h="1152525">
                <a:moveTo>
                  <a:pt x="65658" y="0"/>
                </a:moveTo>
                <a:lnTo>
                  <a:pt x="45846" y="0"/>
                </a:lnTo>
                <a:lnTo>
                  <a:pt x="45847" y="1095950"/>
                </a:lnTo>
                <a:lnTo>
                  <a:pt x="55752" y="1112931"/>
                </a:lnTo>
                <a:lnTo>
                  <a:pt x="65658" y="1095950"/>
                </a:lnTo>
                <a:lnTo>
                  <a:pt x="65658" y="0"/>
                </a:lnTo>
                <a:close/>
              </a:path>
            </a:pathLst>
          </a:custGeom>
          <a:solidFill>
            <a:srgbClr val="000000"/>
          </a:solidFill>
        </p:spPr>
        <p:txBody>
          <a:bodyPr wrap="square" lIns="0" tIns="0" rIns="0" bIns="0" rtlCol="0"/>
          <a:p/>
        </p:txBody>
      </p:sp>
      <p:sp>
        <p:nvSpPr>
          <p:cNvPr id="131" name="object 54"/>
          <p:cNvSpPr/>
          <p:nvPr/>
        </p:nvSpPr>
        <p:spPr>
          <a:xfrm>
            <a:off x="4524755" y="4357878"/>
            <a:ext cx="882396" cy="377964"/>
          </a:xfrm>
          <a:prstGeom prst="rect">
            <a:avLst/>
          </a:prstGeom>
          <a:blipFill>
            <a:blip r:embed="rId15" cstate="print"/>
            <a:stretch>
              <a:fillRect/>
            </a:stretch>
          </a:blipFill>
        </p:spPr>
        <p:txBody>
          <a:bodyPr wrap="square" lIns="0" tIns="0" rIns="0" bIns="0" rtlCol="0"/>
          <a:p/>
        </p:txBody>
      </p:sp>
      <p:sp>
        <p:nvSpPr>
          <p:cNvPr id="132" name="object 55"/>
          <p:cNvSpPr/>
          <p:nvPr/>
        </p:nvSpPr>
        <p:spPr>
          <a:xfrm>
            <a:off x="4605528" y="4373117"/>
            <a:ext cx="717803" cy="374954"/>
          </a:xfrm>
          <a:prstGeom prst="rect">
            <a:avLst/>
          </a:prstGeom>
          <a:blipFill>
            <a:blip r:embed="rId16" cstate="print"/>
            <a:stretch>
              <a:fillRect/>
            </a:stretch>
          </a:blipFill>
        </p:spPr>
        <p:txBody>
          <a:bodyPr wrap="square" lIns="0" tIns="0" rIns="0" bIns="0" rtlCol="0"/>
          <a:p/>
        </p:txBody>
      </p:sp>
      <p:sp>
        <p:nvSpPr>
          <p:cNvPr id="133" name="object 56"/>
          <p:cNvSpPr/>
          <p:nvPr/>
        </p:nvSpPr>
        <p:spPr>
          <a:xfrm>
            <a:off x="4572000" y="4385309"/>
            <a:ext cx="792479" cy="288035"/>
          </a:xfrm>
          <a:prstGeom prst="rect">
            <a:avLst/>
          </a:prstGeom>
          <a:blipFill>
            <a:blip r:embed="rId17" cstate="print"/>
            <a:stretch>
              <a:fillRect/>
            </a:stretch>
          </a:blipFill>
        </p:spPr>
        <p:txBody>
          <a:bodyPr wrap="square" lIns="0" tIns="0" rIns="0" bIns="0" rtlCol="0"/>
          <a:p/>
        </p:txBody>
      </p:sp>
      <p:sp>
        <p:nvSpPr>
          <p:cNvPr id="135" name="object 58"/>
          <p:cNvSpPr txBox="1"/>
          <p:nvPr/>
        </p:nvSpPr>
        <p:spPr>
          <a:xfrm>
            <a:off x="4690364" y="4408296"/>
            <a:ext cx="556260" cy="227330"/>
          </a:xfrm>
          <a:prstGeom prst="rect">
            <a:avLst/>
          </a:prstGeom>
        </p:spPr>
        <p:txBody>
          <a:bodyPr vert="horz" wrap="square" lIns="0" tIns="12065" rIns="0" bIns="0" rtlCol="0">
            <a:spAutoFit/>
          </a:bodyPr>
          <a:p>
            <a:pPr marL="233680" marR="5080" indent="-220980">
              <a:lnSpc>
                <a:spcPct val="100000"/>
              </a:lnSpc>
              <a:spcBef>
                <a:spcPts val="95"/>
              </a:spcBef>
            </a:pPr>
            <a:r>
              <a:rPr sz="700" b="1" spc="-5" dirty="0">
                <a:latin typeface="微软雅黑" panose="020B0503020204020204" pitchFamily="34" charset="-122"/>
                <a:cs typeface="微软雅黑" panose="020B0503020204020204" pitchFamily="34" charset="-122"/>
              </a:rPr>
              <a:t>作出响应和决 策</a:t>
            </a:r>
            <a:endParaRPr sz="700">
              <a:latin typeface="微软雅黑" panose="020B0503020204020204" pitchFamily="34" charset="-122"/>
              <a:cs typeface="微软雅黑" panose="020B0503020204020204" pitchFamily="34" charset="-122"/>
            </a:endParaRPr>
          </a:p>
        </p:txBody>
      </p:sp>
      <p:sp>
        <p:nvSpPr>
          <p:cNvPr id="136" name="object 59"/>
          <p:cNvSpPr/>
          <p:nvPr/>
        </p:nvSpPr>
        <p:spPr>
          <a:xfrm>
            <a:off x="3012948" y="2846057"/>
            <a:ext cx="882396" cy="377964"/>
          </a:xfrm>
          <a:prstGeom prst="rect">
            <a:avLst/>
          </a:prstGeom>
          <a:blipFill>
            <a:blip r:embed="rId15" cstate="print"/>
            <a:stretch>
              <a:fillRect/>
            </a:stretch>
          </a:blipFill>
        </p:spPr>
        <p:txBody>
          <a:bodyPr wrap="square" lIns="0" tIns="0" rIns="0" bIns="0" rtlCol="0"/>
          <a:p/>
        </p:txBody>
      </p:sp>
      <p:sp>
        <p:nvSpPr>
          <p:cNvPr id="137" name="object 60"/>
          <p:cNvSpPr/>
          <p:nvPr/>
        </p:nvSpPr>
        <p:spPr>
          <a:xfrm>
            <a:off x="3182111" y="2914624"/>
            <a:ext cx="541045" cy="268249"/>
          </a:xfrm>
          <a:prstGeom prst="rect">
            <a:avLst/>
          </a:prstGeom>
          <a:blipFill>
            <a:blip r:embed="rId5" cstate="print"/>
            <a:stretch>
              <a:fillRect/>
            </a:stretch>
          </a:blipFill>
        </p:spPr>
        <p:txBody>
          <a:bodyPr wrap="square" lIns="0" tIns="0" rIns="0" bIns="0" rtlCol="0"/>
          <a:p/>
        </p:txBody>
      </p:sp>
      <p:sp>
        <p:nvSpPr>
          <p:cNvPr id="138" name="object 61"/>
          <p:cNvSpPr/>
          <p:nvPr/>
        </p:nvSpPr>
        <p:spPr>
          <a:xfrm>
            <a:off x="3060192" y="2873501"/>
            <a:ext cx="792480" cy="288036"/>
          </a:xfrm>
          <a:prstGeom prst="rect">
            <a:avLst/>
          </a:prstGeom>
          <a:blipFill>
            <a:blip r:embed="rId18" cstate="print"/>
            <a:stretch>
              <a:fillRect/>
            </a:stretch>
          </a:blipFill>
        </p:spPr>
        <p:txBody>
          <a:bodyPr wrap="square" lIns="0" tIns="0" rIns="0" bIns="0" rtlCol="0"/>
          <a:p/>
        </p:txBody>
      </p:sp>
      <p:sp>
        <p:nvSpPr>
          <p:cNvPr id="139" name="object 62"/>
          <p:cNvSpPr txBox="1"/>
          <p:nvPr/>
        </p:nvSpPr>
        <p:spPr>
          <a:xfrm>
            <a:off x="3060192" y="2873501"/>
            <a:ext cx="792480" cy="194945"/>
          </a:xfrm>
          <a:prstGeom prst="rect">
            <a:avLst/>
          </a:prstGeom>
          <a:ln w="9144">
            <a:solidFill>
              <a:srgbClr val="7D4D1E"/>
            </a:solidFill>
          </a:ln>
        </p:spPr>
        <p:txBody>
          <a:bodyPr vert="horz" wrap="square" lIns="0" tIns="87630" rIns="0" bIns="0" rtlCol="0">
            <a:spAutoFit/>
          </a:bodyPr>
          <a:p>
            <a:pPr marL="218440">
              <a:lnSpc>
                <a:spcPct val="100000"/>
              </a:lnSpc>
              <a:spcBef>
                <a:spcPts val="690"/>
              </a:spcBef>
            </a:pPr>
            <a:r>
              <a:rPr sz="700" b="1" spc="-5" dirty="0">
                <a:latin typeface="微软雅黑" panose="020B0503020204020204" pitchFamily="34" charset="-122"/>
                <a:cs typeface="微软雅黑" panose="020B0503020204020204" pitchFamily="34" charset="-122"/>
              </a:rPr>
              <a:t>上传数据</a:t>
            </a:r>
            <a:endParaRPr sz="700">
              <a:latin typeface="微软雅黑" panose="020B0503020204020204" pitchFamily="34" charset="-122"/>
              <a:cs typeface="微软雅黑" panose="020B0503020204020204" pitchFamily="34" charset="-122"/>
            </a:endParaRPr>
          </a:p>
        </p:txBody>
      </p:sp>
      <p:sp>
        <p:nvSpPr>
          <p:cNvPr id="140" name="object 63"/>
          <p:cNvSpPr/>
          <p:nvPr/>
        </p:nvSpPr>
        <p:spPr>
          <a:xfrm>
            <a:off x="4596384" y="2846057"/>
            <a:ext cx="882396" cy="377964"/>
          </a:xfrm>
          <a:prstGeom prst="rect">
            <a:avLst/>
          </a:prstGeom>
          <a:blipFill>
            <a:blip r:embed="rId15" cstate="print"/>
            <a:stretch>
              <a:fillRect/>
            </a:stretch>
          </a:blipFill>
        </p:spPr>
        <p:txBody>
          <a:bodyPr wrap="square" lIns="0" tIns="0" rIns="0" bIns="0" rtlCol="0"/>
          <a:p/>
        </p:txBody>
      </p:sp>
      <p:sp>
        <p:nvSpPr>
          <p:cNvPr id="141" name="object 64"/>
          <p:cNvSpPr/>
          <p:nvPr/>
        </p:nvSpPr>
        <p:spPr>
          <a:xfrm>
            <a:off x="4722876" y="2914624"/>
            <a:ext cx="629386" cy="268249"/>
          </a:xfrm>
          <a:prstGeom prst="rect">
            <a:avLst/>
          </a:prstGeom>
          <a:blipFill>
            <a:blip r:embed="rId19" cstate="print"/>
            <a:stretch>
              <a:fillRect/>
            </a:stretch>
          </a:blipFill>
        </p:spPr>
        <p:txBody>
          <a:bodyPr wrap="square" lIns="0" tIns="0" rIns="0" bIns="0" rtlCol="0"/>
          <a:p/>
        </p:txBody>
      </p:sp>
      <p:sp>
        <p:nvSpPr>
          <p:cNvPr id="142" name="object 65"/>
          <p:cNvSpPr/>
          <p:nvPr/>
        </p:nvSpPr>
        <p:spPr>
          <a:xfrm>
            <a:off x="4643628" y="2873501"/>
            <a:ext cx="792479" cy="288036"/>
          </a:xfrm>
          <a:prstGeom prst="rect">
            <a:avLst/>
          </a:prstGeom>
          <a:blipFill>
            <a:blip r:embed="rId18" cstate="print"/>
            <a:stretch>
              <a:fillRect/>
            </a:stretch>
          </a:blipFill>
        </p:spPr>
        <p:txBody>
          <a:bodyPr wrap="square" lIns="0" tIns="0" rIns="0" bIns="0" rtlCol="0"/>
          <a:p/>
        </p:txBody>
      </p:sp>
      <p:sp>
        <p:nvSpPr>
          <p:cNvPr id="143" name="object 66"/>
          <p:cNvSpPr txBox="1"/>
          <p:nvPr/>
        </p:nvSpPr>
        <p:spPr>
          <a:xfrm>
            <a:off x="4643628" y="2873501"/>
            <a:ext cx="792480" cy="194945"/>
          </a:xfrm>
          <a:prstGeom prst="rect">
            <a:avLst/>
          </a:prstGeom>
          <a:ln w="9144">
            <a:solidFill>
              <a:srgbClr val="7D4D1E"/>
            </a:solidFill>
          </a:ln>
        </p:spPr>
        <p:txBody>
          <a:bodyPr vert="horz" wrap="square" lIns="0" tIns="87630" rIns="0" bIns="0" rtlCol="0">
            <a:spAutoFit/>
          </a:bodyPr>
          <a:p>
            <a:pPr marL="175260">
              <a:lnSpc>
                <a:spcPct val="100000"/>
              </a:lnSpc>
              <a:spcBef>
                <a:spcPts val="690"/>
              </a:spcBef>
            </a:pPr>
            <a:r>
              <a:rPr sz="700" b="1" spc="-5" dirty="0">
                <a:latin typeface="微软雅黑" panose="020B0503020204020204" pitchFamily="34" charset="-122"/>
                <a:cs typeface="微软雅黑" panose="020B0503020204020204" pitchFamily="34" charset="-122"/>
              </a:rPr>
              <a:t>更新特征库</a:t>
            </a:r>
            <a:endParaRPr sz="700">
              <a:latin typeface="微软雅黑" panose="020B0503020204020204" pitchFamily="34" charset="-122"/>
              <a:cs typeface="微软雅黑" panose="020B0503020204020204" pitchFamily="34" charset="-122"/>
            </a:endParaRPr>
          </a:p>
        </p:txBody>
      </p:sp>
      <p:sp>
        <p:nvSpPr>
          <p:cNvPr id="144" name="object 67"/>
          <p:cNvSpPr/>
          <p:nvPr/>
        </p:nvSpPr>
        <p:spPr>
          <a:xfrm>
            <a:off x="4956047" y="3350501"/>
            <a:ext cx="882396" cy="377964"/>
          </a:xfrm>
          <a:prstGeom prst="rect">
            <a:avLst/>
          </a:prstGeom>
          <a:blipFill>
            <a:blip r:embed="rId15" cstate="print"/>
            <a:stretch>
              <a:fillRect/>
            </a:stretch>
          </a:blipFill>
        </p:spPr>
        <p:txBody>
          <a:bodyPr wrap="square" lIns="0" tIns="0" rIns="0" bIns="0" rtlCol="0"/>
          <a:p/>
        </p:txBody>
      </p:sp>
      <p:sp>
        <p:nvSpPr>
          <p:cNvPr id="145" name="object 68"/>
          <p:cNvSpPr/>
          <p:nvPr/>
        </p:nvSpPr>
        <p:spPr>
          <a:xfrm>
            <a:off x="5004815" y="3419043"/>
            <a:ext cx="784847" cy="266750"/>
          </a:xfrm>
          <a:prstGeom prst="rect">
            <a:avLst/>
          </a:prstGeom>
          <a:blipFill>
            <a:blip r:embed="rId20" cstate="print"/>
            <a:stretch>
              <a:fillRect/>
            </a:stretch>
          </a:blipFill>
        </p:spPr>
        <p:txBody>
          <a:bodyPr wrap="square" lIns="0" tIns="0" rIns="0" bIns="0" rtlCol="0"/>
          <a:p/>
        </p:txBody>
      </p:sp>
      <p:sp>
        <p:nvSpPr>
          <p:cNvPr id="146" name="object 69"/>
          <p:cNvSpPr/>
          <p:nvPr/>
        </p:nvSpPr>
        <p:spPr>
          <a:xfrm>
            <a:off x="5003291" y="3377945"/>
            <a:ext cx="792479" cy="288036"/>
          </a:xfrm>
          <a:prstGeom prst="rect">
            <a:avLst/>
          </a:prstGeom>
          <a:blipFill>
            <a:blip r:embed="rId18" cstate="print"/>
            <a:stretch>
              <a:fillRect/>
            </a:stretch>
          </a:blipFill>
        </p:spPr>
        <p:txBody>
          <a:bodyPr wrap="square" lIns="0" tIns="0" rIns="0" bIns="0" rtlCol="0"/>
          <a:p/>
        </p:txBody>
      </p:sp>
      <p:sp>
        <p:nvSpPr>
          <p:cNvPr id="148" name="object 71"/>
          <p:cNvSpPr/>
          <p:nvPr/>
        </p:nvSpPr>
        <p:spPr>
          <a:xfrm>
            <a:off x="132587" y="1386103"/>
            <a:ext cx="8874252" cy="592810"/>
          </a:xfrm>
          <a:prstGeom prst="rect">
            <a:avLst/>
          </a:prstGeom>
          <a:blipFill>
            <a:blip r:embed="rId21" cstate="print"/>
            <a:stretch>
              <a:fillRect/>
            </a:stretch>
          </a:blipFill>
        </p:spPr>
        <p:txBody>
          <a:bodyPr wrap="square" lIns="0" tIns="0" rIns="0" bIns="0" rtlCol="0"/>
          <a:p/>
        </p:txBody>
      </p:sp>
      <p:sp>
        <p:nvSpPr>
          <p:cNvPr id="149" name="object 72"/>
          <p:cNvSpPr/>
          <p:nvPr/>
        </p:nvSpPr>
        <p:spPr>
          <a:xfrm>
            <a:off x="778763" y="1434833"/>
            <a:ext cx="7580376" cy="560844"/>
          </a:xfrm>
          <a:prstGeom prst="rect">
            <a:avLst/>
          </a:prstGeom>
          <a:blipFill>
            <a:blip r:embed="rId22" cstate="print"/>
            <a:stretch>
              <a:fillRect/>
            </a:stretch>
          </a:blipFill>
        </p:spPr>
        <p:txBody>
          <a:bodyPr wrap="square" lIns="0" tIns="0" rIns="0" bIns="0" rtlCol="0"/>
          <a:p/>
        </p:txBody>
      </p:sp>
      <p:sp>
        <p:nvSpPr>
          <p:cNvPr id="150" name="object 73"/>
          <p:cNvSpPr/>
          <p:nvPr/>
        </p:nvSpPr>
        <p:spPr>
          <a:xfrm>
            <a:off x="179831" y="1413509"/>
            <a:ext cx="8784336" cy="502920"/>
          </a:xfrm>
          <a:prstGeom prst="rect">
            <a:avLst/>
          </a:prstGeom>
          <a:blipFill>
            <a:blip r:embed="rId23" cstate="print"/>
            <a:stretch>
              <a:fillRect/>
            </a:stretch>
          </a:blipFill>
        </p:spPr>
        <p:txBody>
          <a:bodyPr wrap="square" lIns="0" tIns="0" rIns="0" bIns="0" rtlCol="0"/>
          <a:p/>
        </p:txBody>
      </p:sp>
      <p:sp>
        <p:nvSpPr>
          <p:cNvPr id="151" name="object 74"/>
          <p:cNvSpPr txBox="1"/>
          <p:nvPr/>
        </p:nvSpPr>
        <p:spPr>
          <a:xfrm>
            <a:off x="179831" y="1413509"/>
            <a:ext cx="8784590" cy="381635"/>
          </a:xfrm>
          <a:prstGeom prst="rect">
            <a:avLst/>
          </a:prstGeom>
          <a:ln w="9144">
            <a:solidFill>
              <a:srgbClr val="FDCF00"/>
            </a:solidFill>
          </a:ln>
        </p:spPr>
        <p:txBody>
          <a:bodyPr vert="horz" wrap="square" lIns="0" tIns="104775" rIns="0" bIns="0" rtlCol="0">
            <a:spAutoFit/>
          </a:bodyPr>
          <a:p>
            <a:pPr marL="778510">
              <a:lnSpc>
                <a:spcPct val="100000"/>
              </a:lnSpc>
              <a:spcBef>
                <a:spcPts val="825"/>
              </a:spcBef>
            </a:pPr>
            <a:r>
              <a:rPr sz="1800" b="1" spc="-5" dirty="0">
                <a:latin typeface="微软雅黑" panose="020B0503020204020204" pitchFamily="34" charset="-122"/>
                <a:cs typeface="微软雅黑" panose="020B0503020204020204" pitchFamily="34" charset="-122"/>
              </a:rPr>
              <a:t>全局智能，本地决策（Global</a:t>
            </a:r>
            <a:r>
              <a:rPr sz="1800" b="1" spc="5" dirty="0">
                <a:latin typeface="微软雅黑" panose="020B0503020204020204" pitchFamily="34" charset="-122"/>
                <a:cs typeface="微软雅黑" panose="020B0503020204020204" pitchFamily="34" charset="-122"/>
              </a:rPr>
              <a:t> </a:t>
            </a:r>
            <a:r>
              <a:rPr sz="1800" b="1" spc="-10" dirty="0">
                <a:latin typeface="微软雅黑" panose="020B0503020204020204" pitchFamily="34" charset="-122"/>
                <a:cs typeface="微软雅黑" panose="020B0503020204020204" pitchFamily="34" charset="-122"/>
              </a:rPr>
              <a:t>Intelligence,</a:t>
            </a:r>
            <a:r>
              <a:rPr sz="1800" b="1" spc="40" dirty="0">
                <a:latin typeface="微软雅黑" panose="020B0503020204020204" pitchFamily="34" charset="-122"/>
                <a:cs typeface="微软雅黑" panose="020B0503020204020204" pitchFamily="34" charset="-122"/>
              </a:rPr>
              <a:t> </a:t>
            </a:r>
            <a:r>
              <a:rPr sz="1800" b="1" spc="-5" dirty="0">
                <a:latin typeface="微软雅黑" panose="020B0503020204020204" pitchFamily="34" charset="-122"/>
                <a:cs typeface="微软雅黑" panose="020B0503020204020204" pitchFamily="34" charset="-122"/>
              </a:rPr>
              <a:t>Local</a:t>
            </a:r>
            <a:r>
              <a:rPr sz="1800" b="1" dirty="0">
                <a:latin typeface="微软雅黑" panose="020B0503020204020204" pitchFamily="34" charset="-122"/>
                <a:cs typeface="微软雅黑" panose="020B0503020204020204" pitchFamily="34" charset="-122"/>
              </a:rPr>
              <a:t> </a:t>
            </a:r>
            <a:r>
              <a:rPr sz="1800" b="1" spc="-5" dirty="0">
                <a:latin typeface="微软雅黑" panose="020B0503020204020204" pitchFamily="34" charset="-122"/>
                <a:cs typeface="微软雅黑" panose="020B0503020204020204" pitchFamily="34" charset="-122"/>
              </a:rPr>
              <a:t>Decision，GILD）</a:t>
            </a:r>
            <a:endParaRPr sz="1800">
              <a:latin typeface="微软雅黑" panose="020B0503020204020204" pitchFamily="34" charset="-122"/>
              <a:cs typeface="微软雅黑" panose="020B0503020204020204" pitchFamily="34" charset="-122"/>
            </a:endParaRPr>
          </a:p>
        </p:txBody>
      </p:sp>
      <p:sp>
        <p:nvSpPr>
          <p:cNvPr id="152" name="object 75"/>
          <p:cNvSpPr/>
          <p:nvPr/>
        </p:nvSpPr>
        <p:spPr>
          <a:xfrm>
            <a:off x="6181344" y="1981961"/>
            <a:ext cx="2897124" cy="1673352"/>
          </a:xfrm>
          <a:prstGeom prst="rect">
            <a:avLst/>
          </a:prstGeom>
          <a:blipFill>
            <a:blip r:embed="rId24" cstate="print"/>
            <a:stretch>
              <a:fillRect/>
            </a:stretch>
          </a:blipFill>
        </p:spPr>
        <p:txBody>
          <a:bodyPr wrap="square" lIns="0" tIns="0" rIns="0" bIns="0" rtlCol="0"/>
          <a:p/>
        </p:txBody>
      </p:sp>
      <p:sp>
        <p:nvSpPr>
          <p:cNvPr id="153" name="object 76"/>
          <p:cNvSpPr/>
          <p:nvPr/>
        </p:nvSpPr>
        <p:spPr>
          <a:xfrm>
            <a:off x="6228588" y="2009394"/>
            <a:ext cx="2807208" cy="1583435"/>
          </a:xfrm>
          <a:prstGeom prst="rect">
            <a:avLst/>
          </a:prstGeom>
          <a:blipFill>
            <a:blip r:embed="rId25" cstate="print"/>
            <a:stretch>
              <a:fillRect/>
            </a:stretch>
          </a:blipFill>
        </p:spPr>
        <p:txBody>
          <a:bodyPr wrap="square" lIns="0" tIns="0" rIns="0" bIns="0" rtlCol="0"/>
          <a:p/>
        </p:txBody>
      </p:sp>
      <p:sp>
        <p:nvSpPr>
          <p:cNvPr id="155" name="object 78"/>
          <p:cNvSpPr/>
          <p:nvPr/>
        </p:nvSpPr>
        <p:spPr>
          <a:xfrm>
            <a:off x="6201155" y="2052002"/>
            <a:ext cx="2026920" cy="347535"/>
          </a:xfrm>
          <a:prstGeom prst="rect">
            <a:avLst/>
          </a:prstGeom>
          <a:blipFill>
            <a:blip r:embed="rId26" cstate="print"/>
            <a:stretch>
              <a:fillRect/>
            </a:stretch>
          </a:blipFill>
        </p:spPr>
        <p:txBody>
          <a:bodyPr wrap="square" lIns="0" tIns="0" rIns="0" bIns="0" rtlCol="0"/>
          <a:p/>
        </p:txBody>
      </p:sp>
      <p:sp>
        <p:nvSpPr>
          <p:cNvPr id="156" name="object 79"/>
          <p:cNvSpPr/>
          <p:nvPr/>
        </p:nvSpPr>
        <p:spPr>
          <a:xfrm>
            <a:off x="6307835" y="2311133"/>
            <a:ext cx="2766060" cy="1261884"/>
          </a:xfrm>
          <a:prstGeom prst="rect">
            <a:avLst/>
          </a:prstGeom>
          <a:blipFill>
            <a:blip r:embed="rId27" cstate="print"/>
            <a:stretch>
              <a:fillRect/>
            </a:stretch>
          </a:blipFill>
        </p:spPr>
        <p:txBody>
          <a:bodyPr wrap="square" lIns="0" tIns="0" rIns="0" bIns="0" rtlCol="0"/>
          <a:p/>
        </p:txBody>
      </p:sp>
      <p:sp>
        <p:nvSpPr>
          <p:cNvPr id="157" name="object 80"/>
          <p:cNvSpPr txBox="1"/>
          <p:nvPr/>
        </p:nvSpPr>
        <p:spPr>
          <a:xfrm>
            <a:off x="6307963" y="2096388"/>
            <a:ext cx="2666365" cy="1356360"/>
          </a:xfrm>
          <a:prstGeom prst="rect">
            <a:avLst/>
          </a:prstGeom>
        </p:spPr>
        <p:txBody>
          <a:bodyPr vert="horz" wrap="square" lIns="0" tIns="12065" rIns="0" bIns="0" rtlCol="0">
            <a:spAutoFit/>
          </a:bodyPr>
          <a:p>
            <a:pPr marL="12700">
              <a:lnSpc>
                <a:spcPct val="100000"/>
              </a:lnSpc>
              <a:spcBef>
                <a:spcPts val="95"/>
              </a:spcBef>
            </a:pPr>
            <a:r>
              <a:rPr sz="1000" b="1" spc="-5" dirty="0">
                <a:latin typeface="微软雅黑" panose="020B0503020204020204" pitchFamily="34" charset="-122"/>
                <a:cs typeface="微软雅黑" panose="020B0503020204020204" pitchFamily="34" charset="-122"/>
              </a:rPr>
              <a:t>Global</a:t>
            </a:r>
            <a:r>
              <a:rPr sz="1000" b="1" dirty="0">
                <a:latin typeface="微软雅黑" panose="020B0503020204020204" pitchFamily="34" charset="-122"/>
                <a:cs typeface="微软雅黑" panose="020B0503020204020204" pitchFamily="34" charset="-122"/>
              </a:rPr>
              <a:t> </a:t>
            </a:r>
            <a:r>
              <a:rPr sz="1000" b="1" spc="-5" dirty="0">
                <a:latin typeface="微软雅黑" panose="020B0503020204020204" pitchFamily="34" charset="-122"/>
                <a:cs typeface="微软雅黑" panose="020B0503020204020204" pitchFamily="34" charset="-122"/>
              </a:rPr>
              <a:t>intelligence(全局智能)</a:t>
            </a:r>
            <a:endParaRPr sz="1000">
              <a:latin typeface="微软雅黑" panose="020B0503020204020204" pitchFamily="34" charset="-122"/>
              <a:cs typeface="微软雅黑" panose="020B0503020204020204" pitchFamily="34" charset="-122"/>
            </a:endParaRPr>
          </a:p>
          <a:p>
            <a:pPr marL="120015" marR="5080" algn="just">
              <a:lnSpc>
                <a:spcPct val="100000"/>
              </a:lnSpc>
              <a:spcBef>
                <a:spcPts val="835"/>
              </a:spcBef>
            </a:pPr>
            <a:r>
              <a:rPr sz="1000" spc="-5" dirty="0">
                <a:latin typeface="微软雅黑" panose="020B0503020204020204" pitchFamily="34" charset="-122"/>
                <a:cs typeface="微软雅黑" panose="020B0503020204020204" pitchFamily="34" charset="-122"/>
              </a:rPr>
              <a:t>云端需要处理边缘收集的数据，进</a:t>
            </a:r>
            <a:r>
              <a:rPr sz="1000" spc="0" dirty="0">
                <a:latin typeface="微软雅黑" panose="020B0503020204020204" pitchFamily="34" charset="-122"/>
                <a:cs typeface="微软雅黑" panose="020B0503020204020204" pitchFamily="34" charset="-122"/>
              </a:rPr>
              <a:t>行</a:t>
            </a:r>
            <a:r>
              <a:rPr sz="1000" spc="-5" dirty="0">
                <a:latin typeface="微软雅黑" panose="020B0503020204020204" pitchFamily="34" charset="-122"/>
                <a:cs typeface="微软雅黑" panose="020B0503020204020204" pitchFamily="34" charset="-122"/>
              </a:rPr>
              <a:t>可操</a:t>
            </a:r>
            <a:r>
              <a:rPr sz="1000" spc="0" dirty="0">
                <a:latin typeface="微软雅黑" panose="020B0503020204020204" pitchFamily="34" charset="-122"/>
                <a:cs typeface="微软雅黑" panose="020B0503020204020204" pitchFamily="34" charset="-122"/>
              </a:rPr>
              <a:t>作</a:t>
            </a:r>
            <a:r>
              <a:rPr sz="1000" spc="-5" dirty="0">
                <a:latin typeface="微软雅黑" panose="020B0503020204020204" pitchFamily="34" charset="-122"/>
                <a:cs typeface="微软雅黑" panose="020B0503020204020204" pitchFamily="34" charset="-122"/>
              </a:rPr>
              <a:t>的 决策反馈，包括人工智能计算，其中</a:t>
            </a:r>
            <a:endParaRPr sz="1000">
              <a:latin typeface="微软雅黑" panose="020B0503020204020204" pitchFamily="34" charset="-122"/>
              <a:cs typeface="微软雅黑" panose="020B0503020204020204" pitchFamily="34" charset="-122"/>
            </a:endParaRPr>
          </a:p>
          <a:p>
            <a:pPr>
              <a:lnSpc>
                <a:spcPct val="100000"/>
              </a:lnSpc>
              <a:spcBef>
                <a:spcPts val="50"/>
              </a:spcBef>
            </a:pPr>
            <a:endParaRPr sz="1000">
              <a:latin typeface="Times New Roman" panose="02020603050405020304"/>
              <a:cs typeface="Times New Roman" panose="02020603050405020304"/>
            </a:endParaRPr>
          </a:p>
          <a:p>
            <a:pPr marL="120015" marR="5080" algn="just">
              <a:lnSpc>
                <a:spcPct val="100000"/>
              </a:lnSpc>
            </a:pPr>
            <a:r>
              <a:rPr sz="1000" spc="-5" dirty="0">
                <a:latin typeface="微软雅黑" panose="020B0503020204020204" pitchFamily="34" charset="-122"/>
                <a:cs typeface="微软雅黑" panose="020B0503020204020204" pitchFamily="34" charset="-122"/>
              </a:rPr>
              <a:t>云端执行</a:t>
            </a:r>
            <a:r>
              <a:rPr sz="1000" spc="-10" dirty="0">
                <a:latin typeface="微软雅黑" panose="020B0503020204020204" pitchFamily="34" charset="-122"/>
                <a:cs typeface="微软雅黑" panose="020B0503020204020204" pitchFamily="34" charset="-122"/>
              </a:rPr>
              <a:t>AI</a:t>
            </a:r>
            <a:r>
              <a:rPr sz="1000" spc="-5" dirty="0">
                <a:latin typeface="微软雅黑" panose="020B0503020204020204" pitchFamily="34" charset="-122"/>
                <a:cs typeface="微软雅黑" panose="020B0503020204020204" pitchFamily="34" charset="-122"/>
              </a:rPr>
              <a:t>中的Training任务，从BEC</a:t>
            </a:r>
            <a:r>
              <a:rPr sz="1000" dirty="0">
                <a:latin typeface="微软雅黑" panose="020B0503020204020204" pitchFamily="34" charset="-122"/>
                <a:cs typeface="微软雅黑" panose="020B0503020204020204" pitchFamily="34" charset="-122"/>
              </a:rPr>
              <a:t>节</a:t>
            </a:r>
            <a:r>
              <a:rPr sz="1000" spc="-5" dirty="0">
                <a:latin typeface="微软雅黑" panose="020B0503020204020204" pitchFamily="34" charset="-122"/>
                <a:cs typeface="微软雅黑" panose="020B0503020204020204" pitchFamily="34" charset="-122"/>
              </a:rPr>
              <a:t>点接 </a:t>
            </a:r>
            <a:r>
              <a:rPr sz="1000" spc="-10" dirty="0">
                <a:latin typeface="微软雅黑" panose="020B0503020204020204" pitchFamily="34" charset="-122"/>
                <a:cs typeface="微软雅黑" panose="020B0503020204020204" pitchFamily="34" charset="-122"/>
              </a:rPr>
              <a:t>收返回的数据，不断进行训练过程</a:t>
            </a:r>
            <a:r>
              <a:rPr sz="1000" spc="-5" dirty="0">
                <a:latin typeface="微软雅黑" panose="020B0503020204020204" pitchFamily="34" charset="-122"/>
                <a:cs typeface="微软雅黑" panose="020B0503020204020204" pitchFamily="34" charset="-122"/>
              </a:rPr>
              <a:t>，</a:t>
            </a:r>
            <a:r>
              <a:rPr sz="1000" spc="-10" dirty="0">
                <a:latin typeface="微软雅黑" panose="020B0503020204020204" pitchFamily="34" charset="-122"/>
                <a:cs typeface="微软雅黑" panose="020B0503020204020204" pitchFamily="34" charset="-122"/>
              </a:rPr>
              <a:t>并将</a:t>
            </a:r>
            <a:r>
              <a:rPr sz="1000" spc="-5" dirty="0">
                <a:latin typeface="微软雅黑" panose="020B0503020204020204" pitchFamily="34" charset="-122"/>
                <a:cs typeface="微软雅黑" panose="020B0503020204020204" pitchFamily="34" charset="-122"/>
              </a:rPr>
              <a:t>训练 好的结果推送至BEC节点的特征库，</a:t>
            </a:r>
            <a:r>
              <a:rPr sz="1000" dirty="0">
                <a:latin typeface="微软雅黑" panose="020B0503020204020204" pitchFamily="34" charset="-122"/>
                <a:cs typeface="微软雅黑" panose="020B0503020204020204" pitchFamily="34" charset="-122"/>
              </a:rPr>
              <a:t>此</a:t>
            </a:r>
            <a:r>
              <a:rPr sz="1000" spc="-5" dirty="0">
                <a:latin typeface="微软雅黑" panose="020B0503020204020204" pitchFamily="34" charset="-122"/>
                <a:cs typeface="微软雅黑" panose="020B0503020204020204" pitchFamily="34" charset="-122"/>
              </a:rPr>
              <a:t>过程耗 时很高</a:t>
            </a:r>
            <a:endParaRPr sz="1000">
              <a:latin typeface="微软雅黑" panose="020B0503020204020204" pitchFamily="34" charset="-122"/>
              <a:cs typeface="微软雅黑" panose="020B0503020204020204" pitchFamily="34" charset="-122"/>
            </a:endParaRPr>
          </a:p>
        </p:txBody>
      </p:sp>
      <p:sp>
        <p:nvSpPr>
          <p:cNvPr id="158" name="object 81"/>
          <p:cNvSpPr/>
          <p:nvPr/>
        </p:nvSpPr>
        <p:spPr>
          <a:xfrm>
            <a:off x="6181344" y="4141482"/>
            <a:ext cx="2897124" cy="1674876"/>
          </a:xfrm>
          <a:prstGeom prst="rect">
            <a:avLst/>
          </a:prstGeom>
          <a:blipFill>
            <a:blip r:embed="rId28" cstate="print"/>
            <a:stretch>
              <a:fillRect/>
            </a:stretch>
          </a:blipFill>
        </p:spPr>
        <p:txBody>
          <a:bodyPr wrap="square" lIns="0" tIns="0" rIns="0" bIns="0" rtlCol="0"/>
          <a:p/>
        </p:txBody>
      </p:sp>
      <p:sp>
        <p:nvSpPr>
          <p:cNvPr id="159" name="object 82"/>
          <p:cNvSpPr/>
          <p:nvPr/>
        </p:nvSpPr>
        <p:spPr>
          <a:xfrm>
            <a:off x="6228588" y="4168902"/>
            <a:ext cx="2807208" cy="1584960"/>
          </a:xfrm>
          <a:prstGeom prst="rect">
            <a:avLst/>
          </a:prstGeom>
          <a:blipFill>
            <a:blip r:embed="rId29" cstate="print"/>
            <a:stretch>
              <a:fillRect/>
            </a:stretch>
          </a:blipFill>
        </p:spPr>
        <p:txBody>
          <a:bodyPr wrap="square" lIns="0" tIns="0" rIns="0" bIns="0" rtlCol="0"/>
          <a:p/>
        </p:txBody>
      </p:sp>
      <p:sp>
        <p:nvSpPr>
          <p:cNvPr id="161" name="object 84"/>
          <p:cNvSpPr/>
          <p:nvPr/>
        </p:nvSpPr>
        <p:spPr>
          <a:xfrm>
            <a:off x="6201155" y="4213034"/>
            <a:ext cx="1732788" cy="347535"/>
          </a:xfrm>
          <a:prstGeom prst="rect">
            <a:avLst/>
          </a:prstGeom>
          <a:blipFill>
            <a:blip r:embed="rId30" cstate="print"/>
            <a:stretch>
              <a:fillRect/>
            </a:stretch>
          </a:blipFill>
        </p:spPr>
        <p:txBody>
          <a:bodyPr wrap="square" lIns="0" tIns="0" rIns="0" bIns="0" rtlCol="0"/>
          <a:p/>
        </p:txBody>
      </p:sp>
      <p:sp>
        <p:nvSpPr>
          <p:cNvPr id="162" name="object 85"/>
          <p:cNvSpPr txBox="1"/>
          <p:nvPr/>
        </p:nvSpPr>
        <p:spPr>
          <a:xfrm>
            <a:off x="6307963" y="4257040"/>
            <a:ext cx="1525905" cy="165735"/>
          </a:xfrm>
          <a:prstGeom prst="rect">
            <a:avLst/>
          </a:prstGeom>
        </p:spPr>
        <p:txBody>
          <a:bodyPr vert="horz" wrap="square" lIns="0" tIns="12065" rIns="0" bIns="0" rtlCol="0">
            <a:spAutoFit/>
          </a:bodyPr>
          <a:p>
            <a:pPr marL="12700">
              <a:lnSpc>
                <a:spcPct val="100000"/>
              </a:lnSpc>
              <a:spcBef>
                <a:spcPts val="95"/>
              </a:spcBef>
            </a:pPr>
            <a:r>
              <a:rPr sz="1000" b="1" spc="-5" dirty="0">
                <a:latin typeface="微软雅黑" panose="020B0503020204020204" pitchFamily="34" charset="-122"/>
                <a:cs typeface="微软雅黑" panose="020B0503020204020204" pitchFamily="34" charset="-122"/>
              </a:rPr>
              <a:t>Local</a:t>
            </a:r>
            <a:r>
              <a:rPr sz="1000" b="1" spc="-30" dirty="0">
                <a:latin typeface="微软雅黑" panose="020B0503020204020204" pitchFamily="34" charset="-122"/>
                <a:cs typeface="微软雅黑" panose="020B0503020204020204" pitchFamily="34" charset="-122"/>
              </a:rPr>
              <a:t> </a:t>
            </a:r>
            <a:r>
              <a:rPr sz="1000" b="1" spc="-5" dirty="0">
                <a:latin typeface="微软雅黑" panose="020B0503020204020204" pitchFamily="34" charset="-122"/>
                <a:cs typeface="微软雅黑" panose="020B0503020204020204" pitchFamily="34" charset="-122"/>
              </a:rPr>
              <a:t>decision(本地决策)</a:t>
            </a:r>
            <a:endParaRPr sz="1000">
              <a:latin typeface="微软雅黑" panose="020B0503020204020204" pitchFamily="34" charset="-122"/>
              <a:cs typeface="微软雅黑" panose="020B0503020204020204" pitchFamily="34" charset="-122"/>
            </a:endParaRPr>
          </a:p>
        </p:txBody>
      </p:sp>
      <p:sp>
        <p:nvSpPr>
          <p:cNvPr id="163" name="object 86"/>
          <p:cNvSpPr/>
          <p:nvPr/>
        </p:nvSpPr>
        <p:spPr>
          <a:xfrm>
            <a:off x="6201155" y="4775453"/>
            <a:ext cx="2900172" cy="804697"/>
          </a:xfrm>
          <a:prstGeom prst="rect">
            <a:avLst/>
          </a:prstGeom>
          <a:blipFill>
            <a:blip r:embed="rId31" cstate="print"/>
            <a:stretch>
              <a:fillRect/>
            </a:stretch>
          </a:blipFill>
        </p:spPr>
        <p:txBody>
          <a:bodyPr wrap="square" lIns="0" tIns="0" rIns="0" bIns="0" rtlCol="0"/>
          <a:p/>
        </p:txBody>
      </p:sp>
      <p:sp>
        <p:nvSpPr>
          <p:cNvPr id="164" name="object 87"/>
          <p:cNvSpPr txBox="1"/>
          <p:nvPr/>
        </p:nvSpPr>
        <p:spPr>
          <a:xfrm>
            <a:off x="6307963" y="4820970"/>
            <a:ext cx="2690495" cy="627380"/>
          </a:xfrm>
          <a:prstGeom prst="rect">
            <a:avLst/>
          </a:prstGeom>
        </p:spPr>
        <p:txBody>
          <a:bodyPr vert="horz" wrap="square" lIns="0" tIns="12065" rIns="0" bIns="0" rtlCol="0">
            <a:spAutoFit/>
          </a:bodyPr>
          <a:p>
            <a:pPr marL="12700" marR="5080">
              <a:lnSpc>
                <a:spcPct val="100000"/>
              </a:lnSpc>
              <a:spcBef>
                <a:spcPts val="95"/>
              </a:spcBef>
            </a:pPr>
            <a:r>
              <a:rPr sz="1000" spc="-5" dirty="0">
                <a:latin typeface="微软雅黑" panose="020B0503020204020204" pitchFamily="34" charset="-122"/>
                <a:cs typeface="微软雅黑" panose="020B0503020204020204" pitchFamily="34" charset="-122"/>
              </a:rPr>
              <a:t>BEC节点接收设备（传感器）等发送</a:t>
            </a:r>
            <a:r>
              <a:rPr sz="1000" dirty="0">
                <a:latin typeface="微软雅黑" panose="020B0503020204020204" pitchFamily="34" charset="-122"/>
                <a:cs typeface="微软雅黑" panose="020B0503020204020204" pitchFamily="34" charset="-122"/>
              </a:rPr>
              <a:t>的</a:t>
            </a:r>
            <a:r>
              <a:rPr sz="1000" spc="-5" dirty="0">
                <a:latin typeface="微软雅黑" panose="020B0503020204020204" pitchFamily="34" charset="-122"/>
                <a:cs typeface="微软雅黑" panose="020B0503020204020204" pitchFamily="34" charset="-122"/>
              </a:rPr>
              <a:t>数据，  进行处</a:t>
            </a:r>
            <a:r>
              <a:rPr sz="1000" spc="0" dirty="0">
                <a:latin typeface="微软雅黑" panose="020B0503020204020204" pitchFamily="34" charset="-122"/>
                <a:cs typeface="微软雅黑" panose="020B0503020204020204" pitchFamily="34" charset="-122"/>
              </a:rPr>
              <a:t>理</a:t>
            </a:r>
            <a:r>
              <a:rPr sz="1000" spc="-5" dirty="0">
                <a:latin typeface="微软雅黑" panose="020B0503020204020204" pitchFamily="34" charset="-122"/>
                <a:cs typeface="微软雅黑" panose="020B0503020204020204" pitchFamily="34" charset="-122"/>
              </a:rPr>
              <a:t>，并</a:t>
            </a:r>
            <a:r>
              <a:rPr sz="1000" spc="0" dirty="0">
                <a:latin typeface="微软雅黑" panose="020B0503020204020204" pitchFamily="34" charset="-122"/>
                <a:cs typeface="微软雅黑" panose="020B0503020204020204" pitchFamily="34" charset="-122"/>
              </a:rPr>
              <a:t>将</a:t>
            </a:r>
            <a:r>
              <a:rPr sz="1000" spc="-5" dirty="0">
                <a:latin typeface="微软雅黑" panose="020B0503020204020204" pitchFamily="34" charset="-122"/>
                <a:cs typeface="微软雅黑" panose="020B0503020204020204" pitchFamily="34" charset="-122"/>
              </a:rPr>
              <a:t>数据</a:t>
            </a:r>
            <a:r>
              <a:rPr sz="1000" spc="0" dirty="0">
                <a:latin typeface="微软雅黑" panose="020B0503020204020204" pitchFamily="34" charset="-122"/>
                <a:cs typeface="微软雅黑" panose="020B0503020204020204" pitchFamily="34" charset="-122"/>
              </a:rPr>
              <a:t>与</a:t>
            </a:r>
            <a:r>
              <a:rPr sz="1000" spc="-5" dirty="0">
                <a:latin typeface="微软雅黑" panose="020B0503020204020204" pitchFamily="34" charset="-122"/>
                <a:cs typeface="微软雅黑" panose="020B0503020204020204" pitchFamily="34" charset="-122"/>
              </a:rPr>
              <a:t>现</a:t>
            </a:r>
            <a:r>
              <a:rPr sz="1000" spc="0" dirty="0">
                <a:latin typeface="微软雅黑" panose="020B0503020204020204" pitchFamily="34" charset="-122"/>
                <a:cs typeface="微软雅黑" panose="020B0503020204020204" pitchFamily="34" charset="-122"/>
              </a:rPr>
              <a:t>有</a:t>
            </a:r>
            <a:r>
              <a:rPr sz="1000" spc="-5" dirty="0">
                <a:latin typeface="微软雅黑" panose="020B0503020204020204" pitchFamily="34" charset="-122"/>
                <a:cs typeface="微软雅黑" panose="020B0503020204020204" pitchFamily="34" charset="-122"/>
              </a:rPr>
              <a:t>的特征</a:t>
            </a:r>
            <a:r>
              <a:rPr sz="1000" spc="0" dirty="0">
                <a:latin typeface="微软雅黑" panose="020B0503020204020204" pitchFamily="34" charset="-122"/>
                <a:cs typeface="微软雅黑" panose="020B0503020204020204" pitchFamily="34" charset="-122"/>
              </a:rPr>
              <a:t>库</a:t>
            </a:r>
            <a:r>
              <a:rPr sz="1000" spc="-5" dirty="0">
                <a:latin typeface="微软雅黑" panose="020B0503020204020204" pitchFamily="34" charset="-122"/>
                <a:cs typeface="微软雅黑" panose="020B0503020204020204" pitchFamily="34" charset="-122"/>
              </a:rPr>
              <a:t>进行</a:t>
            </a:r>
            <a:r>
              <a:rPr sz="1000" spc="0" dirty="0">
                <a:latin typeface="微软雅黑" panose="020B0503020204020204" pitchFamily="34" charset="-122"/>
                <a:cs typeface="微软雅黑" panose="020B0503020204020204" pitchFamily="34" charset="-122"/>
              </a:rPr>
              <a:t>匹</a:t>
            </a:r>
            <a:r>
              <a:rPr sz="1000" spc="-5" dirty="0">
                <a:latin typeface="微软雅黑" panose="020B0503020204020204" pitchFamily="34" charset="-122"/>
                <a:cs typeface="微软雅黑" panose="020B0503020204020204" pitchFamily="34" charset="-122"/>
              </a:rPr>
              <a:t>配， 最后将结果或控制信令返回本地，</a:t>
            </a:r>
            <a:r>
              <a:rPr sz="1000" dirty="0">
                <a:latin typeface="微软雅黑" panose="020B0503020204020204" pitchFamily="34" charset="-122"/>
                <a:cs typeface="微软雅黑" panose="020B0503020204020204" pitchFamily="34" charset="-122"/>
              </a:rPr>
              <a:t>此</a:t>
            </a:r>
            <a:r>
              <a:rPr sz="1000" spc="-5" dirty="0">
                <a:latin typeface="微软雅黑" panose="020B0503020204020204" pitchFamily="34" charset="-122"/>
                <a:cs typeface="微软雅黑" panose="020B0503020204020204" pitchFamily="34" charset="-122"/>
              </a:rPr>
              <a:t>过程</a:t>
            </a:r>
            <a:r>
              <a:rPr sz="1000" dirty="0">
                <a:latin typeface="微软雅黑" panose="020B0503020204020204" pitchFamily="34" charset="-122"/>
                <a:cs typeface="微软雅黑" panose="020B0503020204020204" pitchFamily="34" charset="-122"/>
              </a:rPr>
              <a:t>非</a:t>
            </a:r>
            <a:r>
              <a:rPr sz="1000" spc="-5" dirty="0">
                <a:latin typeface="微软雅黑" panose="020B0503020204020204" pitchFamily="34" charset="-122"/>
                <a:cs typeface="微软雅黑" panose="020B0503020204020204" pitchFamily="34" charset="-122"/>
              </a:rPr>
              <a:t>常 迅速</a:t>
            </a:r>
            <a:endParaRPr sz="1000">
              <a:latin typeface="微软雅黑" panose="020B0503020204020204" pitchFamily="34" charset="-122"/>
              <a:cs typeface="微软雅黑" panose="020B0503020204020204" pitchFamily="34" charset="-122"/>
            </a:endParaRPr>
          </a:p>
        </p:txBody>
      </p:sp>
      <p:sp>
        <p:nvSpPr>
          <p:cNvPr id="165" name="object 88"/>
          <p:cNvSpPr/>
          <p:nvPr/>
        </p:nvSpPr>
        <p:spPr>
          <a:xfrm>
            <a:off x="132587" y="2125217"/>
            <a:ext cx="2537460" cy="1458467"/>
          </a:xfrm>
          <a:prstGeom prst="rect">
            <a:avLst/>
          </a:prstGeom>
          <a:blipFill>
            <a:blip r:embed="rId32" cstate="print"/>
            <a:stretch>
              <a:fillRect/>
            </a:stretch>
          </a:blipFill>
        </p:spPr>
        <p:txBody>
          <a:bodyPr wrap="square" lIns="0" tIns="0" rIns="0" bIns="0" rtlCol="0"/>
          <a:p/>
        </p:txBody>
      </p:sp>
      <p:sp>
        <p:nvSpPr>
          <p:cNvPr id="166" name="object 89"/>
          <p:cNvSpPr/>
          <p:nvPr/>
        </p:nvSpPr>
        <p:spPr>
          <a:xfrm>
            <a:off x="179831" y="2152650"/>
            <a:ext cx="2447544" cy="1368552"/>
          </a:xfrm>
          <a:prstGeom prst="rect">
            <a:avLst/>
          </a:prstGeom>
          <a:blipFill>
            <a:blip r:embed="rId33" cstate="print"/>
            <a:stretch>
              <a:fillRect/>
            </a:stretch>
          </a:blipFill>
        </p:spPr>
        <p:txBody>
          <a:bodyPr wrap="square" lIns="0" tIns="0" rIns="0" bIns="0" rtlCol="0"/>
          <a:p/>
        </p:txBody>
      </p:sp>
      <p:sp>
        <p:nvSpPr>
          <p:cNvPr id="168" name="object 91"/>
          <p:cNvSpPr/>
          <p:nvPr/>
        </p:nvSpPr>
        <p:spPr>
          <a:xfrm>
            <a:off x="152400" y="2172398"/>
            <a:ext cx="486181" cy="347535"/>
          </a:xfrm>
          <a:prstGeom prst="rect">
            <a:avLst/>
          </a:prstGeom>
          <a:blipFill>
            <a:blip r:embed="rId34" cstate="print"/>
            <a:stretch>
              <a:fillRect/>
            </a:stretch>
          </a:blipFill>
        </p:spPr>
        <p:txBody>
          <a:bodyPr wrap="square" lIns="0" tIns="0" rIns="0" bIns="0" rtlCol="0"/>
          <a:p/>
        </p:txBody>
      </p:sp>
      <p:sp>
        <p:nvSpPr>
          <p:cNvPr id="169" name="object 92"/>
          <p:cNvSpPr txBox="1"/>
          <p:nvPr/>
        </p:nvSpPr>
        <p:spPr>
          <a:xfrm>
            <a:off x="258267" y="2215896"/>
            <a:ext cx="278765" cy="165735"/>
          </a:xfrm>
          <a:prstGeom prst="rect">
            <a:avLst/>
          </a:prstGeom>
        </p:spPr>
        <p:txBody>
          <a:bodyPr vert="horz" wrap="square" lIns="0" tIns="12065" rIns="0" bIns="0" rtlCol="0">
            <a:spAutoFit/>
          </a:bodyPr>
          <a:p>
            <a:pPr marL="12700">
              <a:lnSpc>
                <a:spcPct val="100000"/>
              </a:lnSpc>
              <a:spcBef>
                <a:spcPts val="95"/>
              </a:spcBef>
            </a:pPr>
            <a:r>
              <a:rPr sz="1000" b="1" spc="-5" dirty="0">
                <a:latin typeface="微软雅黑" panose="020B0503020204020204" pitchFamily="34" charset="-122"/>
                <a:cs typeface="微软雅黑" panose="020B0503020204020204" pitchFamily="34" charset="-122"/>
              </a:rPr>
              <a:t>需求</a:t>
            </a:r>
            <a:endParaRPr sz="1000">
              <a:latin typeface="微软雅黑" panose="020B0503020204020204" pitchFamily="34" charset="-122"/>
              <a:cs typeface="微软雅黑" panose="020B0503020204020204" pitchFamily="34" charset="-122"/>
            </a:endParaRPr>
          </a:p>
        </p:txBody>
      </p:sp>
      <p:sp>
        <p:nvSpPr>
          <p:cNvPr id="170" name="object 93"/>
          <p:cNvSpPr/>
          <p:nvPr/>
        </p:nvSpPr>
        <p:spPr>
          <a:xfrm>
            <a:off x="144779" y="2570238"/>
            <a:ext cx="2414016" cy="876287"/>
          </a:xfrm>
          <a:prstGeom prst="rect">
            <a:avLst/>
          </a:prstGeom>
          <a:blipFill>
            <a:blip r:embed="rId35" cstate="print"/>
            <a:stretch>
              <a:fillRect/>
            </a:stretch>
          </a:blipFill>
        </p:spPr>
        <p:txBody>
          <a:bodyPr wrap="square" lIns="0" tIns="0" rIns="0" bIns="0" rtlCol="0"/>
          <a:p/>
        </p:txBody>
      </p:sp>
      <p:sp>
        <p:nvSpPr>
          <p:cNvPr id="171" name="object 94"/>
          <p:cNvSpPr txBox="1"/>
          <p:nvPr/>
        </p:nvSpPr>
        <p:spPr>
          <a:xfrm>
            <a:off x="258267" y="2616708"/>
            <a:ext cx="2191385" cy="690245"/>
          </a:xfrm>
          <a:prstGeom prst="rect">
            <a:avLst/>
          </a:prstGeom>
        </p:spPr>
        <p:txBody>
          <a:bodyPr vert="horz" wrap="square" lIns="0" tIns="13335" rIns="0" bIns="0" rtlCol="0">
            <a:spAutoFit/>
          </a:bodyPr>
          <a:p>
            <a:pPr marL="12700">
              <a:lnSpc>
                <a:spcPct val="100000"/>
              </a:lnSpc>
              <a:spcBef>
                <a:spcPts val="105"/>
              </a:spcBef>
            </a:pPr>
            <a:r>
              <a:rPr sz="1100" dirty="0">
                <a:latin typeface="微软雅黑" panose="020B0503020204020204" pitchFamily="34" charset="-122"/>
                <a:cs typeface="微软雅黑" panose="020B0503020204020204" pitchFamily="34" charset="-122"/>
              </a:rPr>
              <a:t>人工智能算法中，分为</a:t>
            </a:r>
            <a:r>
              <a:rPr sz="1100" spc="-5" dirty="0">
                <a:latin typeface="微软雅黑" panose="020B0503020204020204" pitchFamily="34" charset="-122"/>
                <a:cs typeface="微软雅黑" panose="020B0503020204020204" pitchFamily="34" charset="-122"/>
              </a:rPr>
              <a:t>Training</a:t>
            </a:r>
            <a:r>
              <a:rPr sz="1100" dirty="0">
                <a:latin typeface="微软雅黑" panose="020B0503020204020204" pitchFamily="34" charset="-122"/>
                <a:cs typeface="微软雅黑" panose="020B0503020204020204" pitchFamily="34" charset="-122"/>
              </a:rPr>
              <a:t>和</a:t>
            </a:r>
            <a:endParaRPr sz="1100">
              <a:latin typeface="微软雅黑" panose="020B0503020204020204" pitchFamily="34" charset="-122"/>
              <a:cs typeface="微软雅黑" panose="020B0503020204020204" pitchFamily="34" charset="-122"/>
            </a:endParaRPr>
          </a:p>
          <a:p>
            <a:pPr marL="12700" marR="5080" algn="just">
              <a:lnSpc>
                <a:spcPct val="100000"/>
              </a:lnSpc>
            </a:pPr>
            <a:r>
              <a:rPr sz="1100" dirty="0">
                <a:latin typeface="微软雅黑" panose="020B0503020204020204" pitchFamily="34" charset="-122"/>
                <a:cs typeface="微软雅黑" panose="020B0503020204020204" pitchFamily="34" charset="-122"/>
              </a:rPr>
              <a:t>Inference两个阶段，其</a:t>
            </a:r>
            <a:r>
              <a:rPr sz="1100" spc="-15" dirty="0">
                <a:latin typeface="微软雅黑" panose="020B0503020204020204" pitchFamily="34" charset="-122"/>
                <a:cs typeface="微软雅黑" panose="020B0503020204020204" pitchFamily="34" charset="-122"/>
              </a:rPr>
              <a:t>中</a:t>
            </a:r>
            <a:r>
              <a:rPr sz="1100" spc="-5" dirty="0">
                <a:latin typeface="微软雅黑" panose="020B0503020204020204" pitchFamily="34" charset="-122"/>
                <a:cs typeface="微软雅黑" panose="020B0503020204020204" pitchFamily="34" charset="-122"/>
              </a:rPr>
              <a:t>Training  </a:t>
            </a:r>
            <a:r>
              <a:rPr sz="1100" dirty="0">
                <a:latin typeface="微软雅黑" panose="020B0503020204020204" pitchFamily="34" charset="-122"/>
                <a:cs typeface="微软雅黑" panose="020B0503020204020204" pitchFamily="34" charset="-122"/>
              </a:rPr>
              <a:t>任务复杂且耗时，Infer</a:t>
            </a:r>
            <a:r>
              <a:rPr sz="1100" spc="-5" dirty="0">
                <a:latin typeface="微软雅黑" panose="020B0503020204020204" pitchFamily="34" charset="-122"/>
                <a:cs typeface="微软雅黑" panose="020B0503020204020204" pitchFamily="34" charset="-122"/>
              </a:rPr>
              <a:t>e</a:t>
            </a:r>
            <a:r>
              <a:rPr sz="1100" dirty="0">
                <a:latin typeface="微软雅黑" panose="020B0503020204020204" pitchFamily="34" charset="-122"/>
                <a:cs typeface="微软雅黑" panose="020B0503020204020204" pitchFamily="34" charset="-122"/>
              </a:rPr>
              <a:t>n</a:t>
            </a:r>
            <a:r>
              <a:rPr sz="1100" spc="-5" dirty="0">
                <a:latin typeface="微软雅黑" panose="020B0503020204020204" pitchFamily="34" charset="-122"/>
                <a:cs typeface="微软雅黑" panose="020B0503020204020204" pitchFamily="34" charset="-122"/>
              </a:rPr>
              <a:t>ce</a:t>
            </a:r>
            <a:r>
              <a:rPr sz="1100" spc="-15" dirty="0">
                <a:latin typeface="微软雅黑" panose="020B0503020204020204" pitchFamily="34" charset="-122"/>
                <a:cs typeface="微软雅黑" panose="020B0503020204020204" pitchFamily="34" charset="-122"/>
              </a:rPr>
              <a:t>任</a:t>
            </a:r>
            <a:r>
              <a:rPr sz="1100" dirty="0">
                <a:latin typeface="微软雅黑" panose="020B0503020204020204" pitchFamily="34" charset="-122"/>
                <a:cs typeface="微软雅黑" panose="020B0503020204020204" pitchFamily="34" charset="-122"/>
              </a:rPr>
              <a:t>务复 杂度相对较低</a:t>
            </a:r>
            <a:endParaRPr sz="1100">
              <a:latin typeface="微软雅黑" panose="020B0503020204020204" pitchFamily="34" charset="-122"/>
              <a:cs typeface="微软雅黑" panose="020B0503020204020204" pitchFamily="34" charset="-122"/>
            </a:endParaRPr>
          </a:p>
        </p:txBody>
      </p:sp>
      <p:sp>
        <p:nvSpPr>
          <p:cNvPr id="172" name="object 95"/>
          <p:cNvSpPr/>
          <p:nvPr/>
        </p:nvSpPr>
        <p:spPr>
          <a:xfrm>
            <a:off x="132587" y="4214621"/>
            <a:ext cx="2537460" cy="1456943"/>
          </a:xfrm>
          <a:prstGeom prst="rect">
            <a:avLst/>
          </a:prstGeom>
          <a:blipFill>
            <a:blip r:embed="rId36" cstate="print"/>
            <a:stretch>
              <a:fillRect/>
            </a:stretch>
          </a:blipFill>
        </p:spPr>
        <p:txBody>
          <a:bodyPr wrap="square" lIns="0" tIns="0" rIns="0" bIns="0" rtlCol="0"/>
          <a:p/>
        </p:txBody>
      </p:sp>
      <p:sp>
        <p:nvSpPr>
          <p:cNvPr id="173" name="object 96"/>
          <p:cNvSpPr/>
          <p:nvPr/>
        </p:nvSpPr>
        <p:spPr>
          <a:xfrm>
            <a:off x="179831" y="4242053"/>
            <a:ext cx="2447544" cy="1367027"/>
          </a:xfrm>
          <a:prstGeom prst="rect">
            <a:avLst/>
          </a:prstGeom>
          <a:blipFill>
            <a:blip r:embed="rId37" cstate="print"/>
            <a:stretch>
              <a:fillRect/>
            </a:stretch>
          </a:blipFill>
        </p:spPr>
        <p:txBody>
          <a:bodyPr wrap="square" lIns="0" tIns="0" rIns="0" bIns="0" rtlCol="0"/>
          <a:p/>
        </p:txBody>
      </p:sp>
      <p:sp>
        <p:nvSpPr>
          <p:cNvPr id="175" name="object 98"/>
          <p:cNvSpPr/>
          <p:nvPr/>
        </p:nvSpPr>
        <p:spPr>
          <a:xfrm>
            <a:off x="152400" y="4260278"/>
            <a:ext cx="486181" cy="347535"/>
          </a:xfrm>
          <a:prstGeom prst="rect">
            <a:avLst/>
          </a:prstGeom>
          <a:blipFill>
            <a:blip r:embed="rId38" cstate="print"/>
            <a:stretch>
              <a:fillRect/>
            </a:stretch>
          </a:blipFill>
        </p:spPr>
        <p:txBody>
          <a:bodyPr wrap="square" lIns="0" tIns="0" rIns="0" bIns="0" rtlCol="0"/>
          <a:p/>
        </p:txBody>
      </p:sp>
      <p:sp>
        <p:nvSpPr>
          <p:cNvPr id="176" name="object 99"/>
          <p:cNvSpPr/>
          <p:nvPr/>
        </p:nvSpPr>
        <p:spPr>
          <a:xfrm>
            <a:off x="152400" y="4540758"/>
            <a:ext cx="2461260" cy="1109472"/>
          </a:xfrm>
          <a:prstGeom prst="rect">
            <a:avLst/>
          </a:prstGeom>
          <a:blipFill>
            <a:blip r:embed="rId39" cstate="print"/>
            <a:stretch>
              <a:fillRect/>
            </a:stretch>
          </a:blipFill>
        </p:spPr>
        <p:txBody>
          <a:bodyPr wrap="square" lIns="0" tIns="0" rIns="0" bIns="0" rtlCol="0"/>
          <a:p/>
        </p:txBody>
      </p:sp>
      <p:sp>
        <p:nvSpPr>
          <p:cNvPr id="177" name="object 100"/>
          <p:cNvSpPr txBox="1"/>
          <p:nvPr/>
        </p:nvSpPr>
        <p:spPr>
          <a:xfrm>
            <a:off x="258267" y="4304665"/>
            <a:ext cx="2253615" cy="1217930"/>
          </a:xfrm>
          <a:prstGeom prst="rect">
            <a:avLst/>
          </a:prstGeom>
        </p:spPr>
        <p:txBody>
          <a:bodyPr vert="horz" wrap="square" lIns="0" tIns="12065" rIns="0" bIns="0" rtlCol="0">
            <a:spAutoFit/>
          </a:bodyPr>
          <a:p>
            <a:pPr marL="12700">
              <a:lnSpc>
                <a:spcPct val="100000"/>
              </a:lnSpc>
              <a:spcBef>
                <a:spcPts val="95"/>
              </a:spcBef>
            </a:pPr>
            <a:r>
              <a:rPr sz="1000" b="1" spc="-5" dirty="0">
                <a:latin typeface="微软雅黑" panose="020B0503020204020204" pitchFamily="34" charset="-122"/>
                <a:cs typeface="微软雅黑" panose="020B0503020204020204" pitchFamily="34" charset="-122"/>
              </a:rPr>
              <a:t>优势</a:t>
            </a:r>
            <a:endParaRPr sz="1000">
              <a:latin typeface="微软雅黑" panose="020B0503020204020204" pitchFamily="34" charset="-122"/>
              <a:cs typeface="微软雅黑" panose="020B0503020204020204" pitchFamily="34" charset="-122"/>
            </a:endParaRPr>
          </a:p>
          <a:p>
            <a:pPr marL="12700">
              <a:lnSpc>
                <a:spcPct val="100000"/>
              </a:lnSpc>
              <a:spcBef>
                <a:spcPts val="1005"/>
              </a:spcBef>
            </a:pPr>
            <a:r>
              <a:rPr sz="1000" b="1" spc="-5" dirty="0">
                <a:latin typeface="微软雅黑" panose="020B0503020204020204" pitchFamily="34" charset="-122"/>
                <a:cs typeface="微软雅黑" panose="020B0503020204020204" pitchFamily="34" charset="-122"/>
              </a:rPr>
              <a:t>降低时延</a:t>
            </a:r>
            <a:endParaRPr sz="1000">
              <a:latin typeface="微软雅黑" panose="020B0503020204020204" pitchFamily="34" charset="-122"/>
              <a:cs typeface="微软雅黑" panose="020B0503020204020204" pitchFamily="34" charset="-122"/>
            </a:endParaRPr>
          </a:p>
          <a:p>
            <a:pPr marL="469900" marR="5080">
              <a:lnSpc>
                <a:spcPct val="100000"/>
              </a:lnSpc>
            </a:pPr>
            <a:r>
              <a:rPr sz="1000" spc="-5" dirty="0">
                <a:latin typeface="微软雅黑" panose="020B0503020204020204" pitchFamily="34" charset="-122"/>
                <a:cs typeface="微软雅黑" panose="020B0503020204020204" pitchFamily="34" charset="-122"/>
              </a:rPr>
              <a:t>不用返回云端进行处理，网络回 路大大降低</a:t>
            </a:r>
            <a:endParaRPr sz="1000">
              <a:latin typeface="微软雅黑" panose="020B0503020204020204" pitchFamily="34" charset="-122"/>
              <a:cs typeface="微软雅黑" panose="020B0503020204020204" pitchFamily="34" charset="-122"/>
            </a:endParaRPr>
          </a:p>
          <a:p>
            <a:pPr marL="12700">
              <a:lnSpc>
                <a:spcPct val="100000"/>
              </a:lnSpc>
            </a:pPr>
            <a:r>
              <a:rPr sz="1000" b="1" spc="-5" dirty="0">
                <a:latin typeface="微软雅黑" panose="020B0503020204020204" pitchFamily="34" charset="-122"/>
                <a:cs typeface="微软雅黑" panose="020B0503020204020204" pitchFamily="34" charset="-122"/>
              </a:rPr>
              <a:t>高安全</a:t>
            </a:r>
            <a:endParaRPr sz="1000">
              <a:latin typeface="微软雅黑" panose="020B0503020204020204" pitchFamily="34" charset="-122"/>
              <a:cs typeface="微软雅黑" panose="020B0503020204020204" pitchFamily="34" charset="-122"/>
            </a:endParaRPr>
          </a:p>
          <a:p>
            <a:pPr marL="469900" marR="5080">
              <a:lnSpc>
                <a:spcPct val="100000"/>
              </a:lnSpc>
            </a:pPr>
            <a:r>
              <a:rPr sz="1000" spc="-5" dirty="0">
                <a:latin typeface="微软雅黑" panose="020B0503020204020204" pitchFamily="34" charset="-122"/>
                <a:cs typeface="微软雅黑" panose="020B0503020204020204" pitchFamily="34" charset="-122"/>
              </a:rPr>
              <a:t>有较高隐私需求的数据不会在往 返云端的过程中被监听，窃取</a:t>
            </a:r>
            <a:endParaRPr sz="1000">
              <a:latin typeface="微软雅黑" panose="020B0503020204020204" pitchFamily="34" charset="-122"/>
              <a:cs typeface="微软雅黑" panose="020B0503020204020204" pitchFamily="34" charset="-122"/>
            </a:endParaRPr>
          </a:p>
        </p:txBody>
      </p:sp>
      <p:sp>
        <p:nvSpPr>
          <p:cNvPr id="178" name="object 101"/>
          <p:cNvSpPr/>
          <p:nvPr/>
        </p:nvSpPr>
        <p:spPr>
          <a:xfrm>
            <a:off x="7470647" y="3495268"/>
            <a:ext cx="318477" cy="813841"/>
          </a:xfrm>
          <a:prstGeom prst="rect">
            <a:avLst/>
          </a:prstGeom>
          <a:blipFill>
            <a:blip r:embed="rId40" cstate="print"/>
            <a:stretch>
              <a:fillRect/>
            </a:stretch>
          </a:blipFill>
        </p:spPr>
        <p:txBody>
          <a:bodyPr wrap="square" lIns="0" tIns="0" rIns="0" bIns="0" rtlCol="0"/>
          <a:p/>
        </p:txBody>
      </p:sp>
      <p:sp>
        <p:nvSpPr>
          <p:cNvPr id="179" name="object 102"/>
          <p:cNvSpPr/>
          <p:nvPr/>
        </p:nvSpPr>
        <p:spPr>
          <a:xfrm>
            <a:off x="7523988" y="3521201"/>
            <a:ext cx="216407" cy="720852"/>
          </a:xfrm>
          <a:prstGeom prst="rect">
            <a:avLst/>
          </a:prstGeom>
          <a:blipFill>
            <a:blip r:embed="rId41" cstate="print"/>
            <a:stretch>
              <a:fillRect/>
            </a:stretch>
          </a:blipFill>
        </p:spPr>
        <p:txBody>
          <a:bodyPr wrap="square" lIns="0" tIns="0" rIns="0" bIns="0" rtlCol="0"/>
          <a:p/>
        </p:txBody>
      </p:sp>
      <p:sp>
        <p:nvSpPr>
          <p:cNvPr id="180" name="object 103"/>
          <p:cNvSpPr/>
          <p:nvPr/>
        </p:nvSpPr>
        <p:spPr>
          <a:xfrm>
            <a:off x="7523988" y="3521201"/>
            <a:ext cx="216535" cy="721360"/>
          </a:xfrm>
          <a:custGeom>
            <a:avLst/>
            <a:gdLst/>
            <a:ahLst/>
            <a:cxnLst/>
            <a:rect l="l" t="t" r="r" b="b"/>
            <a:pathLst>
              <a:path w="216534" h="721360">
                <a:moveTo>
                  <a:pt x="0" y="108204"/>
                </a:moveTo>
                <a:lnTo>
                  <a:pt x="108203" y="0"/>
                </a:lnTo>
                <a:lnTo>
                  <a:pt x="216407" y="108204"/>
                </a:lnTo>
                <a:lnTo>
                  <a:pt x="162305" y="108204"/>
                </a:lnTo>
                <a:lnTo>
                  <a:pt x="162305" y="612648"/>
                </a:lnTo>
                <a:lnTo>
                  <a:pt x="216407" y="612648"/>
                </a:lnTo>
                <a:lnTo>
                  <a:pt x="108203" y="720852"/>
                </a:lnTo>
                <a:lnTo>
                  <a:pt x="0" y="612648"/>
                </a:lnTo>
                <a:lnTo>
                  <a:pt x="54101" y="612648"/>
                </a:lnTo>
                <a:lnTo>
                  <a:pt x="54101" y="108204"/>
                </a:lnTo>
                <a:lnTo>
                  <a:pt x="0" y="108204"/>
                </a:lnTo>
                <a:close/>
              </a:path>
            </a:pathLst>
          </a:custGeom>
          <a:ln w="9144">
            <a:solidFill>
              <a:srgbClr val="7D4D1E"/>
            </a:solidFill>
          </a:ln>
        </p:spPr>
        <p:txBody>
          <a:bodyPr wrap="square" lIns="0" tIns="0" rIns="0" bIns="0" rtlCol="0"/>
          <a:p/>
        </p:txBody>
      </p:sp>
      <p:sp>
        <p:nvSpPr>
          <p:cNvPr id="181" name="object 104"/>
          <p:cNvSpPr/>
          <p:nvPr/>
        </p:nvSpPr>
        <p:spPr>
          <a:xfrm>
            <a:off x="3299459" y="2055101"/>
            <a:ext cx="1892808" cy="698004"/>
          </a:xfrm>
          <a:prstGeom prst="rect">
            <a:avLst/>
          </a:prstGeom>
          <a:blipFill>
            <a:blip r:embed="rId42" cstate="print"/>
            <a:stretch>
              <a:fillRect/>
            </a:stretch>
          </a:blipFill>
        </p:spPr>
        <p:txBody>
          <a:bodyPr wrap="square" lIns="0" tIns="0" rIns="0" bIns="0" rtlCol="0"/>
          <a:p/>
        </p:txBody>
      </p:sp>
      <p:sp>
        <p:nvSpPr>
          <p:cNvPr id="182" name="object 105"/>
          <p:cNvSpPr/>
          <p:nvPr/>
        </p:nvSpPr>
        <p:spPr>
          <a:xfrm>
            <a:off x="3348246" y="2083435"/>
            <a:ext cx="1798955" cy="606425"/>
          </a:xfrm>
          <a:custGeom>
            <a:avLst/>
            <a:gdLst/>
            <a:ahLst/>
            <a:cxnLst/>
            <a:rect l="l" t="t" r="r" b="b"/>
            <a:pathLst>
              <a:path w="1798954" h="606425">
                <a:moveTo>
                  <a:pt x="162415" y="199390"/>
                </a:moveTo>
                <a:lnTo>
                  <a:pt x="174143" y="141395"/>
                </a:lnTo>
                <a:lnTo>
                  <a:pt x="237332" y="93103"/>
                </a:lnTo>
                <a:lnTo>
                  <a:pt x="284614" y="74774"/>
                </a:lnTo>
                <a:lnTo>
                  <a:pt x="340429" y="61483"/>
                </a:lnTo>
                <a:lnTo>
                  <a:pt x="403334" y="54102"/>
                </a:lnTo>
                <a:lnTo>
                  <a:pt x="450153" y="52966"/>
                </a:lnTo>
                <a:lnTo>
                  <a:pt x="496425" y="55403"/>
                </a:lnTo>
                <a:lnTo>
                  <a:pt x="541172" y="61317"/>
                </a:lnTo>
                <a:lnTo>
                  <a:pt x="583420" y="70612"/>
                </a:lnTo>
                <a:lnTo>
                  <a:pt x="618175" y="48358"/>
                </a:lnTo>
                <a:lnTo>
                  <a:pt x="662875" y="31651"/>
                </a:lnTo>
                <a:lnTo>
                  <a:pt x="714658" y="20891"/>
                </a:lnTo>
                <a:lnTo>
                  <a:pt x="770665" y="16481"/>
                </a:lnTo>
                <a:lnTo>
                  <a:pt x="828033" y="18824"/>
                </a:lnTo>
                <a:lnTo>
                  <a:pt x="883902" y="28321"/>
                </a:lnTo>
                <a:lnTo>
                  <a:pt x="923692" y="40768"/>
                </a:lnTo>
                <a:lnTo>
                  <a:pt x="935591" y="45720"/>
                </a:lnTo>
                <a:lnTo>
                  <a:pt x="969545" y="24060"/>
                </a:lnTo>
                <a:lnTo>
                  <a:pt x="1014930" y="8875"/>
                </a:lnTo>
                <a:lnTo>
                  <a:pt x="1067721" y="786"/>
                </a:lnTo>
                <a:lnTo>
                  <a:pt x="1123896" y="414"/>
                </a:lnTo>
                <a:lnTo>
                  <a:pt x="1179431" y="8382"/>
                </a:lnTo>
                <a:lnTo>
                  <a:pt x="1197479" y="13114"/>
                </a:lnTo>
                <a:lnTo>
                  <a:pt x="1214181" y="18716"/>
                </a:lnTo>
                <a:lnTo>
                  <a:pt x="1229383" y="25151"/>
                </a:lnTo>
                <a:lnTo>
                  <a:pt x="1242931" y="32385"/>
                </a:lnTo>
                <a:lnTo>
                  <a:pt x="1283224" y="15755"/>
                </a:lnTo>
                <a:lnTo>
                  <a:pt x="1330034" y="4924"/>
                </a:lnTo>
                <a:lnTo>
                  <a:pt x="1380646" y="0"/>
                </a:lnTo>
                <a:lnTo>
                  <a:pt x="1432349" y="1086"/>
                </a:lnTo>
                <a:lnTo>
                  <a:pt x="1482429" y="8290"/>
                </a:lnTo>
                <a:lnTo>
                  <a:pt x="1528173" y="21717"/>
                </a:lnTo>
                <a:lnTo>
                  <a:pt x="1572607" y="46053"/>
                </a:lnTo>
                <a:lnTo>
                  <a:pt x="1596372" y="75819"/>
                </a:lnTo>
                <a:lnTo>
                  <a:pt x="1661202" y="89343"/>
                </a:lnTo>
                <a:lnTo>
                  <a:pt x="1711791" y="110714"/>
                </a:lnTo>
                <a:lnTo>
                  <a:pt x="1745574" y="137870"/>
                </a:lnTo>
                <a:lnTo>
                  <a:pt x="1759984" y="168750"/>
                </a:lnTo>
                <a:lnTo>
                  <a:pt x="1752455" y="201295"/>
                </a:lnTo>
                <a:lnTo>
                  <a:pt x="1749788" y="205867"/>
                </a:lnTo>
                <a:lnTo>
                  <a:pt x="1746359" y="210312"/>
                </a:lnTo>
                <a:lnTo>
                  <a:pt x="1742295" y="214630"/>
                </a:lnTo>
                <a:lnTo>
                  <a:pt x="1779969" y="244768"/>
                </a:lnTo>
                <a:lnTo>
                  <a:pt x="1798452" y="277259"/>
                </a:lnTo>
                <a:lnTo>
                  <a:pt x="1798238" y="310372"/>
                </a:lnTo>
                <a:lnTo>
                  <a:pt x="1779821" y="342373"/>
                </a:lnTo>
                <a:lnTo>
                  <a:pt x="1743694" y="371530"/>
                </a:lnTo>
                <a:lnTo>
                  <a:pt x="1690352" y="396113"/>
                </a:lnTo>
                <a:lnTo>
                  <a:pt x="1627947" y="412781"/>
                </a:lnTo>
                <a:lnTo>
                  <a:pt x="1558399" y="421640"/>
                </a:lnTo>
                <a:lnTo>
                  <a:pt x="1549248" y="450960"/>
                </a:lnTo>
                <a:lnTo>
                  <a:pt x="1486406" y="499491"/>
                </a:lnTo>
                <a:lnTo>
                  <a:pt x="1437335" y="516598"/>
                </a:lnTo>
                <a:lnTo>
                  <a:pt x="1379579" y="527532"/>
                </a:lnTo>
                <a:lnTo>
                  <a:pt x="1315448" y="531241"/>
                </a:lnTo>
                <a:lnTo>
                  <a:pt x="1282354" y="530086"/>
                </a:lnTo>
                <a:lnTo>
                  <a:pt x="1250059" y="526859"/>
                </a:lnTo>
                <a:lnTo>
                  <a:pt x="1219025" y="521632"/>
                </a:lnTo>
                <a:lnTo>
                  <a:pt x="1189718" y="514477"/>
                </a:lnTo>
                <a:lnTo>
                  <a:pt x="1167801" y="538653"/>
                </a:lnTo>
                <a:lnTo>
                  <a:pt x="1098130" y="577286"/>
                </a:lnTo>
                <a:lnTo>
                  <a:pt x="1053193" y="591042"/>
                </a:lnTo>
                <a:lnTo>
                  <a:pt x="1003397" y="600624"/>
                </a:lnTo>
                <a:lnTo>
                  <a:pt x="950152" y="605684"/>
                </a:lnTo>
                <a:lnTo>
                  <a:pt x="894865" y="605872"/>
                </a:lnTo>
                <a:lnTo>
                  <a:pt x="838944" y="600837"/>
                </a:lnTo>
                <a:lnTo>
                  <a:pt x="793916" y="592524"/>
                </a:lnTo>
                <a:lnTo>
                  <a:pt x="752949" y="580913"/>
                </a:lnTo>
                <a:lnTo>
                  <a:pt x="716911" y="566279"/>
                </a:lnTo>
                <a:lnTo>
                  <a:pt x="686671" y="548894"/>
                </a:lnTo>
                <a:lnTo>
                  <a:pt x="634441" y="560569"/>
                </a:lnTo>
                <a:lnTo>
                  <a:pt x="580100" y="567581"/>
                </a:lnTo>
                <a:lnTo>
                  <a:pt x="524891" y="570074"/>
                </a:lnTo>
                <a:lnTo>
                  <a:pt x="470063" y="568193"/>
                </a:lnTo>
                <a:lnTo>
                  <a:pt x="416859" y="562082"/>
                </a:lnTo>
                <a:lnTo>
                  <a:pt x="366527" y="551885"/>
                </a:lnTo>
                <a:lnTo>
                  <a:pt x="320312" y="537746"/>
                </a:lnTo>
                <a:lnTo>
                  <a:pt x="279461" y="519810"/>
                </a:lnTo>
                <a:lnTo>
                  <a:pt x="245219" y="498221"/>
                </a:lnTo>
                <a:lnTo>
                  <a:pt x="244076" y="497332"/>
                </a:lnTo>
                <a:lnTo>
                  <a:pt x="242933" y="496443"/>
                </a:lnTo>
                <a:lnTo>
                  <a:pt x="241790" y="495554"/>
                </a:lnTo>
                <a:lnTo>
                  <a:pt x="183716" y="494459"/>
                </a:lnTo>
                <a:lnTo>
                  <a:pt x="131196" y="485428"/>
                </a:lnTo>
                <a:lnTo>
                  <a:pt x="87558" y="469667"/>
                </a:lnTo>
                <a:lnTo>
                  <a:pt x="56130" y="448383"/>
                </a:lnTo>
                <a:lnTo>
                  <a:pt x="40241" y="422783"/>
                </a:lnTo>
                <a:lnTo>
                  <a:pt x="39951" y="404669"/>
                </a:lnTo>
                <a:lnTo>
                  <a:pt x="48115" y="387127"/>
                </a:lnTo>
                <a:lnTo>
                  <a:pt x="64279" y="370776"/>
                </a:lnTo>
                <a:lnTo>
                  <a:pt x="87993" y="356235"/>
                </a:lnTo>
                <a:lnTo>
                  <a:pt x="34405" y="334180"/>
                </a:lnTo>
                <a:lnTo>
                  <a:pt x="4379" y="305339"/>
                </a:lnTo>
                <a:lnTo>
                  <a:pt x="0" y="273403"/>
                </a:lnTo>
                <a:lnTo>
                  <a:pt x="23350" y="242062"/>
                </a:lnTo>
                <a:lnTo>
                  <a:pt x="49055" y="226369"/>
                </a:lnTo>
                <a:lnTo>
                  <a:pt x="81547" y="214058"/>
                </a:lnTo>
                <a:lnTo>
                  <a:pt x="119326" y="205557"/>
                </a:lnTo>
                <a:lnTo>
                  <a:pt x="160891" y="201295"/>
                </a:lnTo>
                <a:lnTo>
                  <a:pt x="162415" y="199390"/>
                </a:lnTo>
                <a:close/>
              </a:path>
            </a:pathLst>
          </a:custGeom>
          <a:ln w="9143">
            <a:solidFill>
              <a:srgbClr val="000000"/>
            </a:solidFill>
          </a:ln>
        </p:spPr>
        <p:txBody>
          <a:bodyPr wrap="square" lIns="0" tIns="0" rIns="0" bIns="0" rtlCol="0"/>
          <a:p/>
        </p:txBody>
      </p:sp>
      <p:sp>
        <p:nvSpPr>
          <p:cNvPr id="183" name="object 106"/>
          <p:cNvSpPr/>
          <p:nvPr/>
        </p:nvSpPr>
        <p:spPr>
          <a:xfrm>
            <a:off x="3438271" y="2437383"/>
            <a:ext cx="106045" cy="11430"/>
          </a:xfrm>
          <a:custGeom>
            <a:avLst/>
            <a:gdLst/>
            <a:ahLst/>
            <a:cxnLst/>
            <a:rect l="l" t="t" r="r" b="b"/>
            <a:pathLst>
              <a:path w="106045" h="11430">
                <a:moveTo>
                  <a:pt x="105537" y="11175"/>
                </a:moveTo>
                <a:lnTo>
                  <a:pt x="77991" y="11179"/>
                </a:lnTo>
                <a:lnTo>
                  <a:pt x="50911" y="9302"/>
                </a:lnTo>
                <a:lnTo>
                  <a:pt x="24759" y="5568"/>
                </a:lnTo>
                <a:lnTo>
                  <a:pt x="0" y="0"/>
                </a:lnTo>
              </a:path>
            </a:pathLst>
          </a:custGeom>
          <a:ln w="9144">
            <a:solidFill>
              <a:srgbClr val="000000"/>
            </a:solidFill>
          </a:ln>
        </p:spPr>
        <p:txBody>
          <a:bodyPr wrap="square" lIns="0" tIns="0" rIns="0" bIns="0" rtlCol="0"/>
          <a:p/>
        </p:txBody>
      </p:sp>
      <p:sp>
        <p:nvSpPr>
          <p:cNvPr id="184" name="object 107"/>
          <p:cNvSpPr/>
          <p:nvPr/>
        </p:nvSpPr>
        <p:spPr>
          <a:xfrm>
            <a:off x="3590671" y="2570988"/>
            <a:ext cx="46355" cy="5715"/>
          </a:xfrm>
          <a:custGeom>
            <a:avLst/>
            <a:gdLst/>
            <a:ahLst/>
            <a:cxnLst/>
            <a:rect l="l" t="t" r="r" b="b"/>
            <a:pathLst>
              <a:path w="46354" h="5714">
                <a:moveTo>
                  <a:pt x="46227" y="0"/>
                </a:moveTo>
                <a:lnTo>
                  <a:pt x="34968" y="1905"/>
                </a:lnTo>
                <a:lnTo>
                  <a:pt x="23494" y="3429"/>
                </a:lnTo>
                <a:lnTo>
                  <a:pt x="11830" y="4572"/>
                </a:lnTo>
                <a:lnTo>
                  <a:pt x="0" y="5334"/>
                </a:lnTo>
              </a:path>
            </a:pathLst>
          </a:custGeom>
          <a:ln w="9144">
            <a:solidFill>
              <a:srgbClr val="000000"/>
            </a:solidFill>
          </a:ln>
        </p:spPr>
        <p:txBody>
          <a:bodyPr wrap="square" lIns="0" tIns="0" rIns="0" bIns="0" rtlCol="0"/>
          <a:p/>
        </p:txBody>
      </p:sp>
      <p:sp>
        <p:nvSpPr>
          <p:cNvPr id="185" name="object 108"/>
          <p:cNvSpPr/>
          <p:nvPr/>
        </p:nvSpPr>
        <p:spPr>
          <a:xfrm>
            <a:off x="4006977" y="2605404"/>
            <a:ext cx="27940" cy="24765"/>
          </a:xfrm>
          <a:custGeom>
            <a:avLst/>
            <a:gdLst/>
            <a:ahLst/>
            <a:cxnLst/>
            <a:rect l="l" t="t" r="r" b="b"/>
            <a:pathLst>
              <a:path w="27939" h="24764">
                <a:moveTo>
                  <a:pt x="27812" y="24511"/>
                </a:moveTo>
                <a:lnTo>
                  <a:pt x="19788" y="18627"/>
                </a:lnTo>
                <a:lnTo>
                  <a:pt x="12477" y="12588"/>
                </a:lnTo>
                <a:lnTo>
                  <a:pt x="5881" y="6383"/>
                </a:lnTo>
                <a:lnTo>
                  <a:pt x="0" y="0"/>
                </a:lnTo>
              </a:path>
            </a:pathLst>
          </a:custGeom>
          <a:ln w="9144">
            <a:solidFill>
              <a:srgbClr val="000000"/>
            </a:solidFill>
          </a:ln>
        </p:spPr>
        <p:txBody>
          <a:bodyPr wrap="square" lIns="0" tIns="0" rIns="0" bIns="0" rtlCol="0"/>
          <a:p/>
        </p:txBody>
      </p:sp>
      <p:sp>
        <p:nvSpPr>
          <p:cNvPr id="186" name="object 109"/>
          <p:cNvSpPr/>
          <p:nvPr/>
        </p:nvSpPr>
        <p:spPr>
          <a:xfrm>
            <a:off x="4538090" y="2568955"/>
            <a:ext cx="11430" cy="27305"/>
          </a:xfrm>
          <a:custGeom>
            <a:avLst/>
            <a:gdLst/>
            <a:ahLst/>
            <a:cxnLst/>
            <a:rect l="l" t="t" r="r" b="b"/>
            <a:pathLst>
              <a:path w="11429" h="27305">
                <a:moveTo>
                  <a:pt x="11175" y="0"/>
                </a:moveTo>
                <a:lnTo>
                  <a:pt x="9554" y="6758"/>
                </a:lnTo>
                <a:lnTo>
                  <a:pt x="7159" y="13493"/>
                </a:lnTo>
                <a:lnTo>
                  <a:pt x="3978" y="20181"/>
                </a:lnTo>
                <a:lnTo>
                  <a:pt x="0" y="26797"/>
                </a:lnTo>
              </a:path>
            </a:pathLst>
          </a:custGeom>
          <a:ln w="9144">
            <a:solidFill>
              <a:srgbClr val="000000"/>
            </a:solidFill>
          </a:ln>
        </p:spPr>
        <p:txBody>
          <a:bodyPr wrap="square" lIns="0" tIns="0" rIns="0" bIns="0" rtlCol="0"/>
          <a:p/>
        </p:txBody>
      </p:sp>
      <p:sp>
        <p:nvSpPr>
          <p:cNvPr id="187" name="object 110"/>
          <p:cNvSpPr/>
          <p:nvPr/>
        </p:nvSpPr>
        <p:spPr>
          <a:xfrm>
            <a:off x="4770120" y="2403347"/>
            <a:ext cx="135890" cy="100330"/>
          </a:xfrm>
          <a:custGeom>
            <a:avLst/>
            <a:gdLst/>
            <a:ahLst/>
            <a:cxnLst/>
            <a:rect l="l" t="t" r="r" b="b"/>
            <a:pathLst>
              <a:path w="135889" h="100330">
                <a:moveTo>
                  <a:pt x="0" y="0"/>
                </a:moveTo>
                <a:lnTo>
                  <a:pt x="56534" y="17478"/>
                </a:lnTo>
                <a:lnTo>
                  <a:pt x="99377" y="41052"/>
                </a:lnTo>
                <a:lnTo>
                  <a:pt x="126408" y="69151"/>
                </a:lnTo>
                <a:lnTo>
                  <a:pt x="135508" y="100202"/>
                </a:lnTo>
              </a:path>
            </a:pathLst>
          </a:custGeom>
          <a:ln w="9144">
            <a:solidFill>
              <a:srgbClr val="000000"/>
            </a:solidFill>
          </a:ln>
        </p:spPr>
        <p:txBody>
          <a:bodyPr wrap="square" lIns="0" tIns="0" rIns="0" bIns="0" rtlCol="0"/>
          <a:p/>
        </p:txBody>
      </p:sp>
      <p:sp>
        <p:nvSpPr>
          <p:cNvPr id="188" name="object 111"/>
          <p:cNvSpPr/>
          <p:nvPr/>
        </p:nvSpPr>
        <p:spPr>
          <a:xfrm>
            <a:off x="5029327" y="2296541"/>
            <a:ext cx="60325" cy="38100"/>
          </a:xfrm>
          <a:custGeom>
            <a:avLst/>
            <a:gdLst/>
            <a:ahLst/>
            <a:cxnLst/>
            <a:rect l="l" t="t" r="r" b="b"/>
            <a:pathLst>
              <a:path w="60325" h="38100">
                <a:moveTo>
                  <a:pt x="60325" y="0"/>
                </a:moveTo>
                <a:lnTo>
                  <a:pt x="48898" y="10606"/>
                </a:lnTo>
                <a:lnTo>
                  <a:pt x="34925" y="20462"/>
                </a:lnTo>
                <a:lnTo>
                  <a:pt x="18569" y="29485"/>
                </a:lnTo>
                <a:lnTo>
                  <a:pt x="0" y="37592"/>
                </a:lnTo>
              </a:path>
            </a:pathLst>
          </a:custGeom>
          <a:ln w="9144">
            <a:solidFill>
              <a:srgbClr val="000000"/>
            </a:solidFill>
          </a:ln>
        </p:spPr>
        <p:txBody>
          <a:bodyPr wrap="square" lIns="0" tIns="0" rIns="0" bIns="0" rtlCol="0"/>
          <a:p/>
        </p:txBody>
      </p:sp>
      <p:sp>
        <p:nvSpPr>
          <p:cNvPr id="189" name="object 112"/>
          <p:cNvSpPr/>
          <p:nvPr/>
        </p:nvSpPr>
        <p:spPr>
          <a:xfrm>
            <a:off x="4944871" y="2157222"/>
            <a:ext cx="3810" cy="17780"/>
          </a:xfrm>
          <a:custGeom>
            <a:avLst/>
            <a:gdLst/>
            <a:ahLst/>
            <a:cxnLst/>
            <a:rect l="l" t="t" r="r" b="b"/>
            <a:pathLst>
              <a:path w="3810" h="17780">
                <a:moveTo>
                  <a:pt x="0" y="0"/>
                </a:moveTo>
                <a:lnTo>
                  <a:pt x="2412" y="5841"/>
                </a:lnTo>
                <a:lnTo>
                  <a:pt x="3428" y="11811"/>
                </a:lnTo>
                <a:lnTo>
                  <a:pt x="3175" y="17779"/>
                </a:lnTo>
              </a:path>
            </a:pathLst>
          </a:custGeom>
          <a:ln w="9144">
            <a:solidFill>
              <a:srgbClr val="000000"/>
            </a:solidFill>
          </a:ln>
        </p:spPr>
        <p:txBody>
          <a:bodyPr wrap="square" lIns="0" tIns="0" rIns="0" bIns="0" rtlCol="0"/>
          <a:p/>
        </p:txBody>
      </p:sp>
      <p:sp>
        <p:nvSpPr>
          <p:cNvPr id="190" name="object 113"/>
          <p:cNvSpPr/>
          <p:nvPr/>
        </p:nvSpPr>
        <p:spPr>
          <a:xfrm>
            <a:off x="4559680" y="2113914"/>
            <a:ext cx="31115" cy="22860"/>
          </a:xfrm>
          <a:custGeom>
            <a:avLst/>
            <a:gdLst/>
            <a:ahLst/>
            <a:cxnLst/>
            <a:rect l="l" t="t" r="r" b="b"/>
            <a:pathLst>
              <a:path w="31114" h="22859">
                <a:moveTo>
                  <a:pt x="0" y="22606"/>
                </a:moveTo>
                <a:lnTo>
                  <a:pt x="6377" y="16537"/>
                </a:lnTo>
                <a:lnTo>
                  <a:pt x="13684" y="10731"/>
                </a:lnTo>
                <a:lnTo>
                  <a:pt x="21895" y="5210"/>
                </a:lnTo>
                <a:lnTo>
                  <a:pt x="30988" y="0"/>
                </a:lnTo>
              </a:path>
            </a:pathLst>
          </a:custGeom>
          <a:ln w="9144">
            <a:solidFill>
              <a:srgbClr val="000000"/>
            </a:solidFill>
          </a:ln>
        </p:spPr>
        <p:txBody>
          <a:bodyPr wrap="square" lIns="0" tIns="0" rIns="0" bIns="0" rtlCol="0"/>
          <a:p/>
        </p:txBody>
      </p:sp>
      <p:sp>
        <p:nvSpPr>
          <p:cNvPr id="191" name="object 114"/>
          <p:cNvSpPr/>
          <p:nvPr/>
        </p:nvSpPr>
        <p:spPr>
          <a:xfrm>
            <a:off x="4270628" y="2127758"/>
            <a:ext cx="15240" cy="19685"/>
          </a:xfrm>
          <a:custGeom>
            <a:avLst/>
            <a:gdLst/>
            <a:ahLst/>
            <a:cxnLst/>
            <a:rect l="l" t="t" r="r" b="b"/>
            <a:pathLst>
              <a:path w="15239" h="19684">
                <a:moveTo>
                  <a:pt x="0" y="19557"/>
                </a:moveTo>
                <a:lnTo>
                  <a:pt x="3301" y="12826"/>
                </a:lnTo>
                <a:lnTo>
                  <a:pt x="8255" y="6222"/>
                </a:lnTo>
                <a:lnTo>
                  <a:pt x="14986" y="0"/>
                </a:lnTo>
              </a:path>
            </a:pathLst>
          </a:custGeom>
          <a:ln w="9144">
            <a:solidFill>
              <a:srgbClr val="000000"/>
            </a:solidFill>
          </a:ln>
        </p:spPr>
        <p:txBody>
          <a:bodyPr wrap="square" lIns="0" tIns="0" rIns="0" bIns="0" rtlCol="0"/>
          <a:p/>
        </p:txBody>
      </p:sp>
      <p:sp>
        <p:nvSpPr>
          <p:cNvPr id="192" name="object 115"/>
          <p:cNvSpPr/>
          <p:nvPr/>
        </p:nvSpPr>
        <p:spPr>
          <a:xfrm>
            <a:off x="3931539" y="2153919"/>
            <a:ext cx="54610" cy="19050"/>
          </a:xfrm>
          <a:custGeom>
            <a:avLst/>
            <a:gdLst/>
            <a:ahLst/>
            <a:cxnLst/>
            <a:rect l="l" t="t" r="r" b="b"/>
            <a:pathLst>
              <a:path w="54610" h="19050">
                <a:moveTo>
                  <a:pt x="0" y="0"/>
                </a:moveTo>
                <a:lnTo>
                  <a:pt x="14472" y="4189"/>
                </a:lnTo>
                <a:lnTo>
                  <a:pt x="28336" y="8747"/>
                </a:lnTo>
                <a:lnTo>
                  <a:pt x="41558" y="13662"/>
                </a:lnTo>
                <a:lnTo>
                  <a:pt x="54101" y="18922"/>
                </a:lnTo>
              </a:path>
            </a:pathLst>
          </a:custGeom>
          <a:ln w="9144">
            <a:solidFill>
              <a:srgbClr val="000000"/>
            </a:solidFill>
          </a:ln>
        </p:spPr>
        <p:txBody>
          <a:bodyPr wrap="square" lIns="0" tIns="0" rIns="0" bIns="0" rtlCol="0"/>
          <a:p/>
        </p:txBody>
      </p:sp>
      <p:sp>
        <p:nvSpPr>
          <p:cNvPr id="193" name="object 116"/>
          <p:cNvSpPr/>
          <p:nvPr/>
        </p:nvSpPr>
        <p:spPr>
          <a:xfrm>
            <a:off x="3510660" y="2282825"/>
            <a:ext cx="9525" cy="20320"/>
          </a:xfrm>
          <a:custGeom>
            <a:avLst/>
            <a:gdLst/>
            <a:ahLst/>
            <a:cxnLst/>
            <a:rect l="l" t="t" r="r" b="b"/>
            <a:pathLst>
              <a:path w="9525" h="20319">
                <a:moveTo>
                  <a:pt x="9525" y="19938"/>
                </a:moveTo>
                <a:lnTo>
                  <a:pt x="5206" y="13335"/>
                </a:lnTo>
                <a:lnTo>
                  <a:pt x="2031" y="6730"/>
                </a:lnTo>
                <a:lnTo>
                  <a:pt x="0" y="0"/>
                </a:lnTo>
              </a:path>
            </a:pathLst>
          </a:custGeom>
          <a:ln w="9144">
            <a:solidFill>
              <a:srgbClr val="000000"/>
            </a:solidFill>
          </a:ln>
        </p:spPr>
        <p:txBody>
          <a:bodyPr wrap="square" lIns="0" tIns="0" rIns="0" bIns="0" rtlCol="0"/>
          <a:p/>
        </p:txBody>
      </p:sp>
      <p:sp>
        <p:nvSpPr>
          <p:cNvPr id="194" name="object 117"/>
          <p:cNvSpPr/>
          <p:nvPr/>
        </p:nvSpPr>
        <p:spPr>
          <a:xfrm>
            <a:off x="3732276" y="2198357"/>
            <a:ext cx="1025664" cy="377964"/>
          </a:xfrm>
          <a:prstGeom prst="rect">
            <a:avLst/>
          </a:prstGeom>
          <a:blipFill>
            <a:blip r:embed="rId43" cstate="print"/>
            <a:stretch>
              <a:fillRect/>
            </a:stretch>
          </a:blipFill>
        </p:spPr>
        <p:txBody>
          <a:bodyPr wrap="square" lIns="0" tIns="0" rIns="0" bIns="0" rtlCol="0"/>
          <a:p/>
        </p:txBody>
      </p:sp>
      <p:sp>
        <p:nvSpPr>
          <p:cNvPr id="195" name="object 118"/>
          <p:cNvSpPr/>
          <p:nvPr/>
        </p:nvSpPr>
        <p:spPr>
          <a:xfrm>
            <a:off x="3822191" y="2266899"/>
            <a:ext cx="848855" cy="266750"/>
          </a:xfrm>
          <a:prstGeom prst="rect">
            <a:avLst/>
          </a:prstGeom>
          <a:blipFill>
            <a:blip r:embed="rId44" cstate="print"/>
            <a:stretch>
              <a:fillRect/>
            </a:stretch>
          </a:blipFill>
        </p:spPr>
        <p:txBody>
          <a:bodyPr wrap="square" lIns="0" tIns="0" rIns="0" bIns="0" rtlCol="0"/>
          <a:p/>
        </p:txBody>
      </p:sp>
      <p:sp>
        <p:nvSpPr>
          <p:cNvPr id="196" name="object 119"/>
          <p:cNvSpPr/>
          <p:nvPr/>
        </p:nvSpPr>
        <p:spPr>
          <a:xfrm>
            <a:off x="3779520" y="2225802"/>
            <a:ext cx="935736" cy="288036"/>
          </a:xfrm>
          <a:prstGeom prst="rect">
            <a:avLst/>
          </a:prstGeom>
          <a:blipFill>
            <a:blip r:embed="rId45" cstate="print"/>
            <a:stretch>
              <a:fillRect/>
            </a:stretch>
          </a:blipFill>
        </p:spPr>
        <p:txBody>
          <a:bodyPr wrap="square" lIns="0" tIns="0" rIns="0" bIns="0" rtlCol="0"/>
          <a:p/>
        </p:txBody>
      </p:sp>
      <p:sp>
        <p:nvSpPr>
          <p:cNvPr id="197" name="object 120"/>
          <p:cNvSpPr txBox="1"/>
          <p:nvPr/>
        </p:nvSpPr>
        <p:spPr>
          <a:xfrm>
            <a:off x="3779520" y="2225802"/>
            <a:ext cx="935990" cy="194310"/>
          </a:xfrm>
          <a:prstGeom prst="rect">
            <a:avLst/>
          </a:prstGeom>
          <a:ln w="9144">
            <a:solidFill>
              <a:srgbClr val="7D4D1E"/>
            </a:solidFill>
          </a:ln>
        </p:spPr>
        <p:txBody>
          <a:bodyPr vert="horz" wrap="square" lIns="0" tIns="86995" rIns="0" bIns="0" rtlCol="0">
            <a:spAutoFit/>
          </a:bodyPr>
          <a:p>
            <a:pPr marL="138430">
              <a:lnSpc>
                <a:spcPct val="100000"/>
              </a:lnSpc>
              <a:spcBef>
                <a:spcPts val="685"/>
              </a:spcBef>
            </a:pPr>
            <a:r>
              <a:rPr sz="700" b="1" spc="-10" dirty="0">
                <a:latin typeface="微软雅黑" panose="020B0503020204020204" pitchFamily="34" charset="-122"/>
                <a:cs typeface="微软雅黑" panose="020B0503020204020204" pitchFamily="34" charset="-122"/>
              </a:rPr>
              <a:t>Cloud</a:t>
            </a:r>
            <a:r>
              <a:rPr sz="700" b="1" spc="10" dirty="0">
                <a:latin typeface="微软雅黑" panose="020B0503020204020204" pitchFamily="34" charset="-122"/>
                <a:cs typeface="微软雅黑" panose="020B0503020204020204" pitchFamily="34" charset="-122"/>
              </a:rPr>
              <a:t> </a:t>
            </a:r>
            <a:r>
              <a:rPr sz="700" b="1" spc="-5" dirty="0">
                <a:latin typeface="微软雅黑" panose="020B0503020204020204" pitchFamily="34" charset="-122"/>
                <a:cs typeface="微软雅黑" panose="020B0503020204020204" pitchFamily="34" charset="-122"/>
              </a:rPr>
              <a:t>Training</a:t>
            </a:r>
            <a:endParaRPr sz="700">
              <a:latin typeface="微软雅黑" panose="020B0503020204020204" pitchFamily="34" charset="-122"/>
              <a:cs typeface="微软雅黑" panose="020B0503020204020204" pitchFamily="34" charset="-122"/>
            </a:endParaRPr>
          </a:p>
        </p:txBody>
      </p:sp>
      <p:sp>
        <p:nvSpPr>
          <p:cNvPr id="198" name="object 121"/>
          <p:cNvSpPr/>
          <p:nvPr/>
        </p:nvSpPr>
        <p:spPr>
          <a:xfrm>
            <a:off x="2988564" y="4601845"/>
            <a:ext cx="2880360" cy="103505"/>
          </a:xfrm>
          <a:custGeom>
            <a:avLst/>
            <a:gdLst/>
            <a:ahLst/>
            <a:cxnLst/>
            <a:rect l="l" t="t" r="r" b="b"/>
            <a:pathLst>
              <a:path w="2880360" h="103504">
                <a:moveTo>
                  <a:pt x="2880360" y="45338"/>
                </a:moveTo>
                <a:lnTo>
                  <a:pt x="2842260" y="45338"/>
                </a:lnTo>
                <a:lnTo>
                  <a:pt x="2842260" y="58038"/>
                </a:lnTo>
                <a:lnTo>
                  <a:pt x="2880360" y="58038"/>
                </a:lnTo>
                <a:lnTo>
                  <a:pt x="2880360" y="45338"/>
                </a:lnTo>
                <a:close/>
              </a:path>
              <a:path w="2880360" h="103504">
                <a:moveTo>
                  <a:pt x="2829560" y="45338"/>
                </a:moveTo>
                <a:lnTo>
                  <a:pt x="2791460" y="45338"/>
                </a:lnTo>
                <a:lnTo>
                  <a:pt x="2791460" y="58038"/>
                </a:lnTo>
                <a:lnTo>
                  <a:pt x="2829560" y="58038"/>
                </a:lnTo>
                <a:lnTo>
                  <a:pt x="2829560" y="45338"/>
                </a:lnTo>
                <a:close/>
              </a:path>
              <a:path w="2880360" h="103504">
                <a:moveTo>
                  <a:pt x="2778760" y="45338"/>
                </a:moveTo>
                <a:lnTo>
                  <a:pt x="2740660" y="45338"/>
                </a:lnTo>
                <a:lnTo>
                  <a:pt x="2740660" y="58038"/>
                </a:lnTo>
                <a:lnTo>
                  <a:pt x="2778760" y="58038"/>
                </a:lnTo>
                <a:lnTo>
                  <a:pt x="2778760" y="45338"/>
                </a:lnTo>
                <a:close/>
              </a:path>
              <a:path w="2880360" h="103504">
                <a:moveTo>
                  <a:pt x="2727960" y="45338"/>
                </a:moveTo>
                <a:lnTo>
                  <a:pt x="2689860" y="45338"/>
                </a:lnTo>
                <a:lnTo>
                  <a:pt x="2689860" y="58038"/>
                </a:lnTo>
                <a:lnTo>
                  <a:pt x="2727960" y="58038"/>
                </a:lnTo>
                <a:lnTo>
                  <a:pt x="2727960" y="45338"/>
                </a:lnTo>
                <a:close/>
              </a:path>
              <a:path w="2880360" h="103504">
                <a:moveTo>
                  <a:pt x="2677160" y="45338"/>
                </a:moveTo>
                <a:lnTo>
                  <a:pt x="2639060" y="45338"/>
                </a:lnTo>
                <a:lnTo>
                  <a:pt x="2639060" y="58038"/>
                </a:lnTo>
                <a:lnTo>
                  <a:pt x="2677160" y="58038"/>
                </a:lnTo>
                <a:lnTo>
                  <a:pt x="2677160" y="45338"/>
                </a:lnTo>
                <a:close/>
              </a:path>
              <a:path w="2880360" h="103504">
                <a:moveTo>
                  <a:pt x="2626360" y="45338"/>
                </a:moveTo>
                <a:lnTo>
                  <a:pt x="2588260" y="45338"/>
                </a:lnTo>
                <a:lnTo>
                  <a:pt x="2588260" y="58038"/>
                </a:lnTo>
                <a:lnTo>
                  <a:pt x="2626360" y="58038"/>
                </a:lnTo>
                <a:lnTo>
                  <a:pt x="2626360" y="45338"/>
                </a:lnTo>
                <a:close/>
              </a:path>
              <a:path w="2880360" h="103504">
                <a:moveTo>
                  <a:pt x="2575560" y="45338"/>
                </a:moveTo>
                <a:lnTo>
                  <a:pt x="2537460" y="45338"/>
                </a:lnTo>
                <a:lnTo>
                  <a:pt x="2537460" y="58038"/>
                </a:lnTo>
                <a:lnTo>
                  <a:pt x="2575560" y="58038"/>
                </a:lnTo>
                <a:lnTo>
                  <a:pt x="2575560" y="45338"/>
                </a:lnTo>
                <a:close/>
              </a:path>
              <a:path w="2880360" h="103504">
                <a:moveTo>
                  <a:pt x="2524760" y="45338"/>
                </a:moveTo>
                <a:lnTo>
                  <a:pt x="2486660" y="45338"/>
                </a:lnTo>
                <a:lnTo>
                  <a:pt x="2486660" y="58038"/>
                </a:lnTo>
                <a:lnTo>
                  <a:pt x="2524760" y="58038"/>
                </a:lnTo>
                <a:lnTo>
                  <a:pt x="2524760" y="45338"/>
                </a:lnTo>
                <a:close/>
              </a:path>
              <a:path w="2880360" h="103504">
                <a:moveTo>
                  <a:pt x="2473960" y="45338"/>
                </a:moveTo>
                <a:lnTo>
                  <a:pt x="2435860" y="45338"/>
                </a:lnTo>
                <a:lnTo>
                  <a:pt x="2435860" y="58038"/>
                </a:lnTo>
                <a:lnTo>
                  <a:pt x="2473960" y="58038"/>
                </a:lnTo>
                <a:lnTo>
                  <a:pt x="2473960" y="45338"/>
                </a:lnTo>
                <a:close/>
              </a:path>
              <a:path w="2880360" h="103504">
                <a:moveTo>
                  <a:pt x="2423160" y="45338"/>
                </a:moveTo>
                <a:lnTo>
                  <a:pt x="2385060" y="45338"/>
                </a:lnTo>
                <a:lnTo>
                  <a:pt x="2385060" y="58038"/>
                </a:lnTo>
                <a:lnTo>
                  <a:pt x="2423160" y="58038"/>
                </a:lnTo>
                <a:lnTo>
                  <a:pt x="2423160" y="45338"/>
                </a:lnTo>
                <a:close/>
              </a:path>
              <a:path w="2880360" h="103504">
                <a:moveTo>
                  <a:pt x="2372360" y="45338"/>
                </a:moveTo>
                <a:lnTo>
                  <a:pt x="2334260" y="45338"/>
                </a:lnTo>
                <a:lnTo>
                  <a:pt x="2334260" y="58038"/>
                </a:lnTo>
                <a:lnTo>
                  <a:pt x="2372360" y="58038"/>
                </a:lnTo>
                <a:lnTo>
                  <a:pt x="2372360" y="45338"/>
                </a:lnTo>
                <a:close/>
              </a:path>
              <a:path w="2880360" h="103504">
                <a:moveTo>
                  <a:pt x="2321560" y="45338"/>
                </a:moveTo>
                <a:lnTo>
                  <a:pt x="2283460" y="45338"/>
                </a:lnTo>
                <a:lnTo>
                  <a:pt x="2283460" y="58038"/>
                </a:lnTo>
                <a:lnTo>
                  <a:pt x="2321560" y="58038"/>
                </a:lnTo>
                <a:lnTo>
                  <a:pt x="2321560" y="45338"/>
                </a:lnTo>
                <a:close/>
              </a:path>
              <a:path w="2880360" h="103504">
                <a:moveTo>
                  <a:pt x="2270760" y="45338"/>
                </a:moveTo>
                <a:lnTo>
                  <a:pt x="2232660" y="45338"/>
                </a:lnTo>
                <a:lnTo>
                  <a:pt x="2232660" y="58038"/>
                </a:lnTo>
                <a:lnTo>
                  <a:pt x="2270760" y="58038"/>
                </a:lnTo>
                <a:lnTo>
                  <a:pt x="2270760" y="45338"/>
                </a:lnTo>
                <a:close/>
              </a:path>
              <a:path w="2880360" h="103504">
                <a:moveTo>
                  <a:pt x="2219960" y="45338"/>
                </a:moveTo>
                <a:lnTo>
                  <a:pt x="2181860" y="45338"/>
                </a:lnTo>
                <a:lnTo>
                  <a:pt x="2181860" y="58038"/>
                </a:lnTo>
                <a:lnTo>
                  <a:pt x="2219960" y="58038"/>
                </a:lnTo>
                <a:lnTo>
                  <a:pt x="2219960" y="45338"/>
                </a:lnTo>
                <a:close/>
              </a:path>
              <a:path w="2880360" h="103504">
                <a:moveTo>
                  <a:pt x="2169160" y="45338"/>
                </a:moveTo>
                <a:lnTo>
                  <a:pt x="2131060" y="45338"/>
                </a:lnTo>
                <a:lnTo>
                  <a:pt x="2131060" y="58038"/>
                </a:lnTo>
                <a:lnTo>
                  <a:pt x="2169160" y="58038"/>
                </a:lnTo>
                <a:lnTo>
                  <a:pt x="2169160" y="45338"/>
                </a:lnTo>
                <a:close/>
              </a:path>
              <a:path w="2880360" h="103504">
                <a:moveTo>
                  <a:pt x="2118360" y="45338"/>
                </a:moveTo>
                <a:lnTo>
                  <a:pt x="2080260" y="45338"/>
                </a:lnTo>
                <a:lnTo>
                  <a:pt x="2080260" y="58038"/>
                </a:lnTo>
                <a:lnTo>
                  <a:pt x="2118360" y="58038"/>
                </a:lnTo>
                <a:lnTo>
                  <a:pt x="2118360" y="45338"/>
                </a:lnTo>
                <a:close/>
              </a:path>
              <a:path w="2880360" h="103504">
                <a:moveTo>
                  <a:pt x="2067560" y="45338"/>
                </a:moveTo>
                <a:lnTo>
                  <a:pt x="2029460" y="45338"/>
                </a:lnTo>
                <a:lnTo>
                  <a:pt x="2029460" y="58038"/>
                </a:lnTo>
                <a:lnTo>
                  <a:pt x="2067560" y="58038"/>
                </a:lnTo>
                <a:lnTo>
                  <a:pt x="2067560" y="45338"/>
                </a:lnTo>
                <a:close/>
              </a:path>
              <a:path w="2880360" h="103504">
                <a:moveTo>
                  <a:pt x="2016760" y="45338"/>
                </a:moveTo>
                <a:lnTo>
                  <a:pt x="1978660" y="45338"/>
                </a:lnTo>
                <a:lnTo>
                  <a:pt x="1978660" y="58038"/>
                </a:lnTo>
                <a:lnTo>
                  <a:pt x="2016760" y="58038"/>
                </a:lnTo>
                <a:lnTo>
                  <a:pt x="2016760" y="45338"/>
                </a:lnTo>
                <a:close/>
              </a:path>
              <a:path w="2880360" h="103504">
                <a:moveTo>
                  <a:pt x="1965960" y="45338"/>
                </a:moveTo>
                <a:lnTo>
                  <a:pt x="1927860" y="45338"/>
                </a:lnTo>
                <a:lnTo>
                  <a:pt x="1927860" y="58038"/>
                </a:lnTo>
                <a:lnTo>
                  <a:pt x="1965960" y="58038"/>
                </a:lnTo>
                <a:lnTo>
                  <a:pt x="1965960" y="45338"/>
                </a:lnTo>
                <a:close/>
              </a:path>
              <a:path w="2880360" h="103504">
                <a:moveTo>
                  <a:pt x="1915160" y="45338"/>
                </a:moveTo>
                <a:lnTo>
                  <a:pt x="1877060" y="45338"/>
                </a:lnTo>
                <a:lnTo>
                  <a:pt x="1877060" y="58038"/>
                </a:lnTo>
                <a:lnTo>
                  <a:pt x="1915160" y="58038"/>
                </a:lnTo>
                <a:lnTo>
                  <a:pt x="1915160" y="45338"/>
                </a:lnTo>
                <a:close/>
              </a:path>
              <a:path w="2880360" h="103504">
                <a:moveTo>
                  <a:pt x="1864360" y="45338"/>
                </a:moveTo>
                <a:lnTo>
                  <a:pt x="1826260" y="45338"/>
                </a:lnTo>
                <a:lnTo>
                  <a:pt x="1826260" y="58038"/>
                </a:lnTo>
                <a:lnTo>
                  <a:pt x="1864360" y="58038"/>
                </a:lnTo>
                <a:lnTo>
                  <a:pt x="1864360" y="45338"/>
                </a:lnTo>
                <a:close/>
              </a:path>
              <a:path w="2880360" h="103504">
                <a:moveTo>
                  <a:pt x="1813560" y="45338"/>
                </a:moveTo>
                <a:lnTo>
                  <a:pt x="1775460" y="45338"/>
                </a:lnTo>
                <a:lnTo>
                  <a:pt x="1775460" y="58038"/>
                </a:lnTo>
                <a:lnTo>
                  <a:pt x="1813560" y="58038"/>
                </a:lnTo>
                <a:lnTo>
                  <a:pt x="1813560" y="45338"/>
                </a:lnTo>
                <a:close/>
              </a:path>
              <a:path w="2880360" h="103504">
                <a:moveTo>
                  <a:pt x="1762760" y="45338"/>
                </a:moveTo>
                <a:lnTo>
                  <a:pt x="1724660" y="45338"/>
                </a:lnTo>
                <a:lnTo>
                  <a:pt x="1724660" y="58038"/>
                </a:lnTo>
                <a:lnTo>
                  <a:pt x="1762760" y="58038"/>
                </a:lnTo>
                <a:lnTo>
                  <a:pt x="1762760" y="45338"/>
                </a:lnTo>
                <a:close/>
              </a:path>
              <a:path w="2880360" h="103504">
                <a:moveTo>
                  <a:pt x="1711960" y="45338"/>
                </a:moveTo>
                <a:lnTo>
                  <a:pt x="1673860" y="45338"/>
                </a:lnTo>
                <a:lnTo>
                  <a:pt x="1673860" y="58038"/>
                </a:lnTo>
                <a:lnTo>
                  <a:pt x="1711960" y="58038"/>
                </a:lnTo>
                <a:lnTo>
                  <a:pt x="1711960" y="45338"/>
                </a:lnTo>
                <a:close/>
              </a:path>
              <a:path w="2880360" h="103504">
                <a:moveTo>
                  <a:pt x="1661160" y="45338"/>
                </a:moveTo>
                <a:lnTo>
                  <a:pt x="1623060" y="45338"/>
                </a:lnTo>
                <a:lnTo>
                  <a:pt x="1623060" y="58038"/>
                </a:lnTo>
                <a:lnTo>
                  <a:pt x="1661160" y="58038"/>
                </a:lnTo>
                <a:lnTo>
                  <a:pt x="1661160" y="45338"/>
                </a:lnTo>
                <a:close/>
              </a:path>
              <a:path w="2880360" h="103504">
                <a:moveTo>
                  <a:pt x="1610360" y="45338"/>
                </a:moveTo>
                <a:lnTo>
                  <a:pt x="1572260" y="45338"/>
                </a:lnTo>
                <a:lnTo>
                  <a:pt x="1572260" y="58038"/>
                </a:lnTo>
                <a:lnTo>
                  <a:pt x="1610360" y="58038"/>
                </a:lnTo>
                <a:lnTo>
                  <a:pt x="1610360" y="45338"/>
                </a:lnTo>
                <a:close/>
              </a:path>
              <a:path w="2880360" h="103504">
                <a:moveTo>
                  <a:pt x="1559560" y="45338"/>
                </a:moveTo>
                <a:lnTo>
                  <a:pt x="1521460" y="45338"/>
                </a:lnTo>
                <a:lnTo>
                  <a:pt x="1521460" y="58038"/>
                </a:lnTo>
                <a:lnTo>
                  <a:pt x="1559560" y="58038"/>
                </a:lnTo>
                <a:lnTo>
                  <a:pt x="1559560" y="45338"/>
                </a:lnTo>
                <a:close/>
              </a:path>
              <a:path w="2880360" h="103504">
                <a:moveTo>
                  <a:pt x="1508760" y="45338"/>
                </a:moveTo>
                <a:lnTo>
                  <a:pt x="1470660" y="45338"/>
                </a:lnTo>
                <a:lnTo>
                  <a:pt x="1470660" y="58038"/>
                </a:lnTo>
                <a:lnTo>
                  <a:pt x="1508760" y="58038"/>
                </a:lnTo>
                <a:lnTo>
                  <a:pt x="1508760" y="45338"/>
                </a:lnTo>
                <a:close/>
              </a:path>
              <a:path w="2880360" h="103504">
                <a:moveTo>
                  <a:pt x="1457960" y="45338"/>
                </a:moveTo>
                <a:lnTo>
                  <a:pt x="1419860" y="45338"/>
                </a:lnTo>
                <a:lnTo>
                  <a:pt x="1419860" y="58038"/>
                </a:lnTo>
                <a:lnTo>
                  <a:pt x="1457960" y="58038"/>
                </a:lnTo>
                <a:lnTo>
                  <a:pt x="1457960" y="45338"/>
                </a:lnTo>
                <a:close/>
              </a:path>
              <a:path w="2880360" h="103504">
                <a:moveTo>
                  <a:pt x="1407160" y="45338"/>
                </a:moveTo>
                <a:lnTo>
                  <a:pt x="1369060" y="45338"/>
                </a:lnTo>
                <a:lnTo>
                  <a:pt x="1369060" y="58038"/>
                </a:lnTo>
                <a:lnTo>
                  <a:pt x="1407160" y="58038"/>
                </a:lnTo>
                <a:lnTo>
                  <a:pt x="1407160" y="45338"/>
                </a:lnTo>
                <a:close/>
              </a:path>
              <a:path w="2880360" h="103504">
                <a:moveTo>
                  <a:pt x="1356360" y="45338"/>
                </a:moveTo>
                <a:lnTo>
                  <a:pt x="1318260" y="45338"/>
                </a:lnTo>
                <a:lnTo>
                  <a:pt x="1318260" y="58038"/>
                </a:lnTo>
                <a:lnTo>
                  <a:pt x="1356360" y="58038"/>
                </a:lnTo>
                <a:lnTo>
                  <a:pt x="1356360" y="45338"/>
                </a:lnTo>
                <a:close/>
              </a:path>
              <a:path w="2880360" h="103504">
                <a:moveTo>
                  <a:pt x="1305560" y="45338"/>
                </a:moveTo>
                <a:lnTo>
                  <a:pt x="1267460" y="45338"/>
                </a:lnTo>
                <a:lnTo>
                  <a:pt x="1267460" y="58038"/>
                </a:lnTo>
                <a:lnTo>
                  <a:pt x="1305560" y="58038"/>
                </a:lnTo>
                <a:lnTo>
                  <a:pt x="1305560" y="45338"/>
                </a:lnTo>
                <a:close/>
              </a:path>
              <a:path w="2880360" h="103504">
                <a:moveTo>
                  <a:pt x="1254760" y="45338"/>
                </a:moveTo>
                <a:lnTo>
                  <a:pt x="1216660" y="45338"/>
                </a:lnTo>
                <a:lnTo>
                  <a:pt x="1216660" y="58038"/>
                </a:lnTo>
                <a:lnTo>
                  <a:pt x="1254760" y="58038"/>
                </a:lnTo>
                <a:lnTo>
                  <a:pt x="1254760" y="45338"/>
                </a:lnTo>
                <a:close/>
              </a:path>
              <a:path w="2880360" h="103504">
                <a:moveTo>
                  <a:pt x="1203960" y="45338"/>
                </a:moveTo>
                <a:lnTo>
                  <a:pt x="1165860" y="45338"/>
                </a:lnTo>
                <a:lnTo>
                  <a:pt x="1165860" y="58038"/>
                </a:lnTo>
                <a:lnTo>
                  <a:pt x="1203960" y="58038"/>
                </a:lnTo>
                <a:lnTo>
                  <a:pt x="1203960" y="45338"/>
                </a:lnTo>
                <a:close/>
              </a:path>
              <a:path w="2880360" h="103504">
                <a:moveTo>
                  <a:pt x="1153160" y="45338"/>
                </a:moveTo>
                <a:lnTo>
                  <a:pt x="1115060" y="45338"/>
                </a:lnTo>
                <a:lnTo>
                  <a:pt x="1115060" y="58038"/>
                </a:lnTo>
                <a:lnTo>
                  <a:pt x="1153160" y="58038"/>
                </a:lnTo>
                <a:lnTo>
                  <a:pt x="1153160" y="45338"/>
                </a:lnTo>
                <a:close/>
              </a:path>
              <a:path w="2880360" h="103504">
                <a:moveTo>
                  <a:pt x="1102360" y="45338"/>
                </a:moveTo>
                <a:lnTo>
                  <a:pt x="1064260" y="45338"/>
                </a:lnTo>
                <a:lnTo>
                  <a:pt x="1064260" y="58038"/>
                </a:lnTo>
                <a:lnTo>
                  <a:pt x="1102360" y="58038"/>
                </a:lnTo>
                <a:lnTo>
                  <a:pt x="1102360" y="45338"/>
                </a:lnTo>
                <a:close/>
              </a:path>
              <a:path w="2880360" h="103504">
                <a:moveTo>
                  <a:pt x="1051560" y="45338"/>
                </a:moveTo>
                <a:lnTo>
                  <a:pt x="1013460" y="45338"/>
                </a:lnTo>
                <a:lnTo>
                  <a:pt x="1013460" y="58038"/>
                </a:lnTo>
                <a:lnTo>
                  <a:pt x="1051560" y="58038"/>
                </a:lnTo>
                <a:lnTo>
                  <a:pt x="1051560" y="45338"/>
                </a:lnTo>
                <a:close/>
              </a:path>
              <a:path w="2880360" h="103504">
                <a:moveTo>
                  <a:pt x="1000760" y="45338"/>
                </a:moveTo>
                <a:lnTo>
                  <a:pt x="962660" y="45338"/>
                </a:lnTo>
                <a:lnTo>
                  <a:pt x="962660" y="58038"/>
                </a:lnTo>
                <a:lnTo>
                  <a:pt x="1000760" y="58038"/>
                </a:lnTo>
                <a:lnTo>
                  <a:pt x="1000760" y="45338"/>
                </a:lnTo>
                <a:close/>
              </a:path>
              <a:path w="2880360" h="103504">
                <a:moveTo>
                  <a:pt x="949960" y="45338"/>
                </a:moveTo>
                <a:lnTo>
                  <a:pt x="911860" y="45338"/>
                </a:lnTo>
                <a:lnTo>
                  <a:pt x="911860" y="58038"/>
                </a:lnTo>
                <a:lnTo>
                  <a:pt x="949960" y="58038"/>
                </a:lnTo>
                <a:lnTo>
                  <a:pt x="949960" y="45338"/>
                </a:lnTo>
                <a:close/>
              </a:path>
              <a:path w="2880360" h="103504">
                <a:moveTo>
                  <a:pt x="899160" y="45338"/>
                </a:moveTo>
                <a:lnTo>
                  <a:pt x="861060" y="45338"/>
                </a:lnTo>
                <a:lnTo>
                  <a:pt x="861060" y="58038"/>
                </a:lnTo>
                <a:lnTo>
                  <a:pt x="899160" y="58038"/>
                </a:lnTo>
                <a:lnTo>
                  <a:pt x="899160" y="45338"/>
                </a:lnTo>
                <a:close/>
              </a:path>
              <a:path w="2880360" h="103504">
                <a:moveTo>
                  <a:pt x="848360" y="45338"/>
                </a:moveTo>
                <a:lnTo>
                  <a:pt x="810260" y="45338"/>
                </a:lnTo>
                <a:lnTo>
                  <a:pt x="810260" y="58038"/>
                </a:lnTo>
                <a:lnTo>
                  <a:pt x="848360" y="58038"/>
                </a:lnTo>
                <a:lnTo>
                  <a:pt x="848360" y="45338"/>
                </a:lnTo>
                <a:close/>
              </a:path>
              <a:path w="2880360" h="103504">
                <a:moveTo>
                  <a:pt x="797560" y="45338"/>
                </a:moveTo>
                <a:lnTo>
                  <a:pt x="759460" y="45338"/>
                </a:lnTo>
                <a:lnTo>
                  <a:pt x="759460" y="58038"/>
                </a:lnTo>
                <a:lnTo>
                  <a:pt x="797560" y="58038"/>
                </a:lnTo>
                <a:lnTo>
                  <a:pt x="797560" y="45338"/>
                </a:lnTo>
                <a:close/>
              </a:path>
              <a:path w="2880360" h="103504">
                <a:moveTo>
                  <a:pt x="746760" y="45338"/>
                </a:moveTo>
                <a:lnTo>
                  <a:pt x="708660" y="45338"/>
                </a:lnTo>
                <a:lnTo>
                  <a:pt x="708660" y="58038"/>
                </a:lnTo>
                <a:lnTo>
                  <a:pt x="746760" y="58038"/>
                </a:lnTo>
                <a:lnTo>
                  <a:pt x="746760" y="45338"/>
                </a:lnTo>
                <a:close/>
              </a:path>
              <a:path w="2880360" h="103504">
                <a:moveTo>
                  <a:pt x="695960" y="45338"/>
                </a:moveTo>
                <a:lnTo>
                  <a:pt x="657860" y="45338"/>
                </a:lnTo>
                <a:lnTo>
                  <a:pt x="657860" y="58038"/>
                </a:lnTo>
                <a:lnTo>
                  <a:pt x="695960" y="58038"/>
                </a:lnTo>
                <a:lnTo>
                  <a:pt x="695960" y="45338"/>
                </a:lnTo>
                <a:close/>
              </a:path>
              <a:path w="2880360" h="103504">
                <a:moveTo>
                  <a:pt x="645160" y="45338"/>
                </a:moveTo>
                <a:lnTo>
                  <a:pt x="607060" y="45338"/>
                </a:lnTo>
                <a:lnTo>
                  <a:pt x="607060" y="58038"/>
                </a:lnTo>
                <a:lnTo>
                  <a:pt x="645160" y="58038"/>
                </a:lnTo>
                <a:lnTo>
                  <a:pt x="645160" y="45338"/>
                </a:lnTo>
                <a:close/>
              </a:path>
              <a:path w="2880360" h="103504">
                <a:moveTo>
                  <a:pt x="594360" y="45338"/>
                </a:moveTo>
                <a:lnTo>
                  <a:pt x="556260" y="45338"/>
                </a:lnTo>
                <a:lnTo>
                  <a:pt x="556260" y="58038"/>
                </a:lnTo>
                <a:lnTo>
                  <a:pt x="594360" y="58038"/>
                </a:lnTo>
                <a:lnTo>
                  <a:pt x="594360" y="45338"/>
                </a:lnTo>
                <a:close/>
              </a:path>
              <a:path w="2880360" h="103504">
                <a:moveTo>
                  <a:pt x="543560" y="45338"/>
                </a:moveTo>
                <a:lnTo>
                  <a:pt x="505460" y="45338"/>
                </a:lnTo>
                <a:lnTo>
                  <a:pt x="505460" y="58038"/>
                </a:lnTo>
                <a:lnTo>
                  <a:pt x="543560" y="58038"/>
                </a:lnTo>
                <a:lnTo>
                  <a:pt x="543560" y="45338"/>
                </a:lnTo>
                <a:close/>
              </a:path>
              <a:path w="2880360" h="103504">
                <a:moveTo>
                  <a:pt x="492760" y="45338"/>
                </a:moveTo>
                <a:lnTo>
                  <a:pt x="454660" y="45338"/>
                </a:lnTo>
                <a:lnTo>
                  <a:pt x="454660" y="58038"/>
                </a:lnTo>
                <a:lnTo>
                  <a:pt x="492760" y="58038"/>
                </a:lnTo>
                <a:lnTo>
                  <a:pt x="492760" y="45338"/>
                </a:lnTo>
                <a:close/>
              </a:path>
              <a:path w="2880360" h="103504">
                <a:moveTo>
                  <a:pt x="441960" y="45338"/>
                </a:moveTo>
                <a:lnTo>
                  <a:pt x="403860" y="45338"/>
                </a:lnTo>
                <a:lnTo>
                  <a:pt x="403860" y="58038"/>
                </a:lnTo>
                <a:lnTo>
                  <a:pt x="441960" y="58038"/>
                </a:lnTo>
                <a:lnTo>
                  <a:pt x="441960" y="45338"/>
                </a:lnTo>
                <a:close/>
              </a:path>
              <a:path w="2880360" h="103504">
                <a:moveTo>
                  <a:pt x="391160" y="45338"/>
                </a:moveTo>
                <a:lnTo>
                  <a:pt x="353060" y="45338"/>
                </a:lnTo>
                <a:lnTo>
                  <a:pt x="353060" y="58038"/>
                </a:lnTo>
                <a:lnTo>
                  <a:pt x="391160" y="58038"/>
                </a:lnTo>
                <a:lnTo>
                  <a:pt x="391160" y="45338"/>
                </a:lnTo>
                <a:close/>
              </a:path>
              <a:path w="2880360" h="103504">
                <a:moveTo>
                  <a:pt x="340360" y="45338"/>
                </a:moveTo>
                <a:lnTo>
                  <a:pt x="302260" y="45338"/>
                </a:lnTo>
                <a:lnTo>
                  <a:pt x="302260" y="58038"/>
                </a:lnTo>
                <a:lnTo>
                  <a:pt x="340360" y="58038"/>
                </a:lnTo>
                <a:lnTo>
                  <a:pt x="340360" y="45338"/>
                </a:lnTo>
                <a:close/>
              </a:path>
              <a:path w="2880360" h="103504">
                <a:moveTo>
                  <a:pt x="289560" y="45338"/>
                </a:moveTo>
                <a:lnTo>
                  <a:pt x="251460" y="45338"/>
                </a:lnTo>
                <a:lnTo>
                  <a:pt x="251460" y="58038"/>
                </a:lnTo>
                <a:lnTo>
                  <a:pt x="289560" y="58038"/>
                </a:lnTo>
                <a:lnTo>
                  <a:pt x="289560" y="45338"/>
                </a:lnTo>
                <a:close/>
              </a:path>
              <a:path w="2880360" h="103504">
                <a:moveTo>
                  <a:pt x="238760" y="45338"/>
                </a:moveTo>
                <a:lnTo>
                  <a:pt x="200660" y="45338"/>
                </a:lnTo>
                <a:lnTo>
                  <a:pt x="200660" y="58038"/>
                </a:lnTo>
                <a:lnTo>
                  <a:pt x="238760" y="58038"/>
                </a:lnTo>
                <a:lnTo>
                  <a:pt x="238760" y="45338"/>
                </a:lnTo>
                <a:close/>
              </a:path>
              <a:path w="2880360" h="103504">
                <a:moveTo>
                  <a:pt x="187960" y="45338"/>
                </a:moveTo>
                <a:lnTo>
                  <a:pt x="149860" y="45338"/>
                </a:lnTo>
                <a:lnTo>
                  <a:pt x="149860" y="58038"/>
                </a:lnTo>
                <a:lnTo>
                  <a:pt x="187960" y="58038"/>
                </a:lnTo>
                <a:lnTo>
                  <a:pt x="187960" y="45338"/>
                </a:lnTo>
                <a:close/>
              </a:path>
              <a:path w="2880360" h="103504">
                <a:moveTo>
                  <a:pt x="137160" y="45338"/>
                </a:moveTo>
                <a:lnTo>
                  <a:pt x="99060" y="45338"/>
                </a:lnTo>
                <a:lnTo>
                  <a:pt x="99060" y="58038"/>
                </a:lnTo>
                <a:lnTo>
                  <a:pt x="137160" y="58038"/>
                </a:lnTo>
                <a:lnTo>
                  <a:pt x="137160" y="45338"/>
                </a:lnTo>
                <a:close/>
              </a:path>
              <a:path w="2880360" h="103504">
                <a:moveTo>
                  <a:pt x="88646" y="0"/>
                </a:moveTo>
                <a:lnTo>
                  <a:pt x="0" y="51688"/>
                </a:lnTo>
                <a:lnTo>
                  <a:pt x="88646" y="103377"/>
                </a:lnTo>
                <a:lnTo>
                  <a:pt x="92456" y="102361"/>
                </a:lnTo>
                <a:lnTo>
                  <a:pt x="96012" y="96265"/>
                </a:lnTo>
                <a:lnTo>
                  <a:pt x="94996" y="92455"/>
                </a:lnTo>
                <a:lnTo>
                  <a:pt x="35995" y="58038"/>
                </a:lnTo>
                <a:lnTo>
                  <a:pt x="12573" y="58038"/>
                </a:lnTo>
                <a:lnTo>
                  <a:pt x="12573" y="45338"/>
                </a:lnTo>
                <a:lnTo>
                  <a:pt x="35995" y="45338"/>
                </a:lnTo>
                <a:lnTo>
                  <a:pt x="94996" y="10921"/>
                </a:lnTo>
                <a:lnTo>
                  <a:pt x="96012" y="7111"/>
                </a:lnTo>
                <a:lnTo>
                  <a:pt x="92456" y="1015"/>
                </a:lnTo>
                <a:lnTo>
                  <a:pt x="88646" y="0"/>
                </a:lnTo>
                <a:close/>
              </a:path>
              <a:path w="2880360" h="103504">
                <a:moveTo>
                  <a:pt x="35560" y="45338"/>
                </a:moveTo>
                <a:lnTo>
                  <a:pt x="12573" y="45338"/>
                </a:lnTo>
                <a:lnTo>
                  <a:pt x="12573" y="58038"/>
                </a:lnTo>
                <a:lnTo>
                  <a:pt x="35560" y="58038"/>
                </a:lnTo>
                <a:lnTo>
                  <a:pt x="35560" y="57784"/>
                </a:lnTo>
                <a:lnTo>
                  <a:pt x="34471" y="57149"/>
                </a:lnTo>
                <a:lnTo>
                  <a:pt x="15748" y="57149"/>
                </a:lnTo>
                <a:lnTo>
                  <a:pt x="15748" y="46227"/>
                </a:lnTo>
                <a:lnTo>
                  <a:pt x="34471" y="46227"/>
                </a:lnTo>
                <a:lnTo>
                  <a:pt x="35560" y="45592"/>
                </a:lnTo>
                <a:lnTo>
                  <a:pt x="35560" y="45338"/>
                </a:lnTo>
                <a:close/>
              </a:path>
              <a:path w="2880360" h="103504">
                <a:moveTo>
                  <a:pt x="35560" y="57784"/>
                </a:moveTo>
                <a:lnTo>
                  <a:pt x="35560" y="58038"/>
                </a:lnTo>
                <a:lnTo>
                  <a:pt x="35995" y="58038"/>
                </a:lnTo>
                <a:lnTo>
                  <a:pt x="35560" y="57784"/>
                </a:lnTo>
                <a:close/>
              </a:path>
              <a:path w="2880360" h="103504">
                <a:moveTo>
                  <a:pt x="86360" y="45338"/>
                </a:moveTo>
                <a:lnTo>
                  <a:pt x="48260" y="45338"/>
                </a:lnTo>
                <a:lnTo>
                  <a:pt x="48260" y="58038"/>
                </a:lnTo>
                <a:lnTo>
                  <a:pt x="86360" y="58038"/>
                </a:lnTo>
                <a:lnTo>
                  <a:pt x="86360" y="45338"/>
                </a:lnTo>
                <a:close/>
              </a:path>
              <a:path w="2880360" h="103504">
                <a:moveTo>
                  <a:pt x="35560" y="45592"/>
                </a:moveTo>
                <a:lnTo>
                  <a:pt x="25109" y="51688"/>
                </a:lnTo>
                <a:lnTo>
                  <a:pt x="35560" y="57784"/>
                </a:lnTo>
                <a:lnTo>
                  <a:pt x="35560" y="45592"/>
                </a:lnTo>
                <a:close/>
              </a:path>
              <a:path w="2880360" h="103504">
                <a:moveTo>
                  <a:pt x="15748" y="46227"/>
                </a:moveTo>
                <a:lnTo>
                  <a:pt x="15748" y="57149"/>
                </a:lnTo>
                <a:lnTo>
                  <a:pt x="25109" y="51688"/>
                </a:lnTo>
                <a:lnTo>
                  <a:pt x="15748" y="46227"/>
                </a:lnTo>
                <a:close/>
              </a:path>
              <a:path w="2880360" h="103504">
                <a:moveTo>
                  <a:pt x="25109" y="51688"/>
                </a:moveTo>
                <a:lnTo>
                  <a:pt x="15748" y="57149"/>
                </a:lnTo>
                <a:lnTo>
                  <a:pt x="34471" y="57149"/>
                </a:lnTo>
                <a:lnTo>
                  <a:pt x="25109" y="51688"/>
                </a:lnTo>
                <a:close/>
              </a:path>
              <a:path w="2880360" h="103504">
                <a:moveTo>
                  <a:pt x="34471" y="46227"/>
                </a:moveTo>
                <a:lnTo>
                  <a:pt x="15748" y="46227"/>
                </a:lnTo>
                <a:lnTo>
                  <a:pt x="25109" y="51688"/>
                </a:lnTo>
                <a:lnTo>
                  <a:pt x="34471" y="46227"/>
                </a:lnTo>
                <a:close/>
              </a:path>
              <a:path w="2880360" h="103504">
                <a:moveTo>
                  <a:pt x="35995" y="45338"/>
                </a:moveTo>
                <a:lnTo>
                  <a:pt x="35560" y="45338"/>
                </a:lnTo>
                <a:lnTo>
                  <a:pt x="35560" y="45592"/>
                </a:lnTo>
                <a:lnTo>
                  <a:pt x="35995" y="45338"/>
                </a:lnTo>
                <a:close/>
              </a:path>
            </a:pathLst>
          </a:custGeom>
          <a:solidFill>
            <a:srgbClr val="0083D0"/>
          </a:solidFill>
        </p:spPr>
        <p:txBody>
          <a:bodyPr wrap="square" lIns="0" tIns="0" rIns="0" bIns="0" rtlCol="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3" name="文本框 7"/>
          <p:cNvSpPr txBox="1"/>
          <p:nvPr/>
        </p:nvSpPr>
        <p:spPr>
          <a:xfrm>
            <a:off x="457200" y="1013460"/>
            <a:ext cx="4474845"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应用场景</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工业级实时操作系统</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object 2"/>
          <p:cNvSpPr txBox="1"/>
          <p:nvPr/>
        </p:nvSpPr>
        <p:spPr>
          <a:xfrm>
            <a:off x="8946006" y="5752134"/>
            <a:ext cx="120014" cy="196850"/>
          </a:xfrm>
          <a:prstGeom prst="rect">
            <a:avLst/>
          </a:prstGeom>
        </p:spPr>
        <p:txBody>
          <a:bodyPr vert="horz" wrap="square" lIns="0" tIns="12700" rIns="0" bIns="0" rtlCol="0">
            <a:spAutoFit/>
          </a:bodyPr>
          <a:p>
            <a:pPr marL="12700">
              <a:lnSpc>
                <a:spcPct val="100000"/>
              </a:lnSpc>
              <a:spcBef>
                <a:spcPts val="100"/>
              </a:spcBef>
            </a:pPr>
            <a:r>
              <a:rPr sz="1200" b="1" dirty="0">
                <a:latin typeface="微软雅黑" panose="020B0503020204020204" pitchFamily="34" charset="-122"/>
                <a:cs typeface="微软雅黑" panose="020B0503020204020204" pitchFamily="34" charset="-122"/>
              </a:rPr>
              <a:t>7</a:t>
            </a:r>
            <a:endParaRPr sz="1200">
              <a:latin typeface="微软雅黑" panose="020B0503020204020204" pitchFamily="34" charset="-122"/>
              <a:cs typeface="微软雅黑" panose="020B0503020204020204" pitchFamily="34" charset="-122"/>
            </a:endParaRPr>
          </a:p>
        </p:txBody>
      </p:sp>
      <p:sp>
        <p:nvSpPr>
          <p:cNvPr id="50" name="object 45"/>
          <p:cNvSpPr/>
          <p:nvPr/>
        </p:nvSpPr>
        <p:spPr>
          <a:xfrm>
            <a:off x="3563111" y="1338821"/>
            <a:ext cx="1726691" cy="560844"/>
          </a:xfrm>
          <a:prstGeom prst="rect">
            <a:avLst/>
          </a:prstGeom>
          <a:blipFill>
            <a:blip r:embed="rId1" cstate="print"/>
            <a:stretch>
              <a:fillRect/>
            </a:stretch>
          </a:blipFill>
        </p:spPr>
        <p:txBody>
          <a:bodyPr wrap="square" lIns="0" tIns="0" rIns="0" bIns="0" rtlCol="0"/>
          <a:p/>
        </p:txBody>
      </p:sp>
      <p:sp>
        <p:nvSpPr>
          <p:cNvPr id="3" name="object 3"/>
          <p:cNvSpPr/>
          <p:nvPr/>
        </p:nvSpPr>
        <p:spPr>
          <a:xfrm>
            <a:off x="780287" y="4552937"/>
            <a:ext cx="7795259" cy="1315212"/>
          </a:xfrm>
          <a:prstGeom prst="rect">
            <a:avLst/>
          </a:prstGeom>
          <a:blipFill>
            <a:blip r:embed="rId2" cstate="print"/>
            <a:stretch>
              <a:fillRect/>
            </a:stretch>
          </a:blipFill>
        </p:spPr>
        <p:txBody>
          <a:bodyPr wrap="square" lIns="0" tIns="0" rIns="0" bIns="0" rtlCol="0"/>
          <a:p/>
        </p:txBody>
      </p:sp>
      <p:sp>
        <p:nvSpPr>
          <p:cNvPr id="2" name="object 4"/>
          <p:cNvSpPr/>
          <p:nvPr/>
        </p:nvSpPr>
        <p:spPr>
          <a:xfrm>
            <a:off x="827532" y="4580382"/>
            <a:ext cx="7705344" cy="1225296"/>
          </a:xfrm>
          <a:prstGeom prst="rect">
            <a:avLst/>
          </a:prstGeom>
          <a:blipFill>
            <a:blip r:embed="rId3" cstate="print"/>
            <a:stretch>
              <a:fillRect/>
            </a:stretch>
          </a:blipFill>
        </p:spPr>
        <p:txBody>
          <a:bodyPr wrap="square" lIns="0" tIns="0" rIns="0" bIns="0" rtlCol="0"/>
          <a:p/>
        </p:txBody>
      </p:sp>
      <p:sp>
        <p:nvSpPr>
          <p:cNvPr id="39" name="object 6"/>
          <p:cNvSpPr/>
          <p:nvPr/>
        </p:nvSpPr>
        <p:spPr>
          <a:xfrm>
            <a:off x="780287" y="1745741"/>
            <a:ext cx="3186684" cy="2249423"/>
          </a:xfrm>
          <a:prstGeom prst="rect">
            <a:avLst/>
          </a:prstGeom>
          <a:blipFill>
            <a:blip r:embed="rId4" cstate="print"/>
            <a:stretch>
              <a:fillRect/>
            </a:stretch>
          </a:blipFill>
        </p:spPr>
        <p:txBody>
          <a:bodyPr wrap="square" lIns="0" tIns="0" rIns="0" bIns="0" rtlCol="0"/>
          <a:p/>
        </p:txBody>
      </p:sp>
      <p:sp>
        <p:nvSpPr>
          <p:cNvPr id="43" name="object 7"/>
          <p:cNvSpPr/>
          <p:nvPr/>
        </p:nvSpPr>
        <p:spPr>
          <a:xfrm>
            <a:off x="827532" y="1773174"/>
            <a:ext cx="3096768" cy="2159508"/>
          </a:xfrm>
          <a:prstGeom prst="rect">
            <a:avLst/>
          </a:prstGeom>
          <a:blipFill>
            <a:blip r:embed="rId5" cstate="print"/>
            <a:stretch>
              <a:fillRect/>
            </a:stretch>
          </a:blipFill>
        </p:spPr>
        <p:txBody>
          <a:bodyPr wrap="square" lIns="0" tIns="0" rIns="0" bIns="0" rtlCol="0"/>
          <a:p/>
        </p:txBody>
      </p:sp>
      <p:sp>
        <p:nvSpPr>
          <p:cNvPr id="47" name="object 9"/>
          <p:cNvSpPr/>
          <p:nvPr/>
        </p:nvSpPr>
        <p:spPr>
          <a:xfrm>
            <a:off x="5244084" y="1817369"/>
            <a:ext cx="3115056" cy="1746503"/>
          </a:xfrm>
          <a:prstGeom prst="rect">
            <a:avLst/>
          </a:prstGeom>
          <a:blipFill>
            <a:blip r:embed="rId6" cstate="print"/>
            <a:stretch>
              <a:fillRect/>
            </a:stretch>
          </a:blipFill>
        </p:spPr>
        <p:txBody>
          <a:bodyPr wrap="square" lIns="0" tIns="0" rIns="0" bIns="0" rtlCol="0"/>
          <a:p/>
        </p:txBody>
      </p:sp>
      <p:sp>
        <p:nvSpPr>
          <p:cNvPr id="52" name="object 10"/>
          <p:cNvSpPr/>
          <p:nvPr/>
        </p:nvSpPr>
        <p:spPr>
          <a:xfrm>
            <a:off x="5291328" y="1844802"/>
            <a:ext cx="3025139" cy="1656588"/>
          </a:xfrm>
          <a:prstGeom prst="rect">
            <a:avLst/>
          </a:prstGeom>
          <a:blipFill>
            <a:blip r:embed="rId7" cstate="print"/>
            <a:stretch>
              <a:fillRect/>
            </a:stretch>
          </a:blipFill>
        </p:spPr>
        <p:txBody>
          <a:bodyPr wrap="square" lIns="0" tIns="0" rIns="0" bIns="0" rtlCol="0"/>
          <a:p/>
        </p:txBody>
      </p:sp>
      <p:sp>
        <p:nvSpPr>
          <p:cNvPr id="56" name="object 12"/>
          <p:cNvSpPr/>
          <p:nvPr/>
        </p:nvSpPr>
        <p:spPr>
          <a:xfrm>
            <a:off x="5244084" y="3185909"/>
            <a:ext cx="3115056" cy="377964"/>
          </a:xfrm>
          <a:prstGeom prst="rect">
            <a:avLst/>
          </a:prstGeom>
          <a:blipFill>
            <a:blip r:embed="rId8" cstate="print"/>
            <a:stretch>
              <a:fillRect/>
            </a:stretch>
          </a:blipFill>
        </p:spPr>
        <p:txBody>
          <a:bodyPr wrap="square" lIns="0" tIns="0" rIns="0" bIns="0" rtlCol="0"/>
          <a:p/>
        </p:txBody>
      </p:sp>
      <p:sp>
        <p:nvSpPr>
          <p:cNvPr id="58" name="object 13"/>
          <p:cNvSpPr/>
          <p:nvPr/>
        </p:nvSpPr>
        <p:spPr>
          <a:xfrm>
            <a:off x="6350508" y="3173742"/>
            <a:ext cx="917460" cy="454139"/>
          </a:xfrm>
          <a:prstGeom prst="rect">
            <a:avLst/>
          </a:prstGeom>
          <a:blipFill>
            <a:blip r:embed="rId9" cstate="print"/>
            <a:stretch>
              <a:fillRect/>
            </a:stretch>
          </a:blipFill>
        </p:spPr>
        <p:txBody>
          <a:bodyPr wrap="square" lIns="0" tIns="0" rIns="0" bIns="0" rtlCol="0"/>
          <a:p/>
        </p:txBody>
      </p:sp>
      <p:sp>
        <p:nvSpPr>
          <p:cNvPr id="61" name="object 14"/>
          <p:cNvSpPr/>
          <p:nvPr/>
        </p:nvSpPr>
        <p:spPr>
          <a:xfrm>
            <a:off x="5291328" y="3213354"/>
            <a:ext cx="3025139" cy="288036"/>
          </a:xfrm>
          <a:prstGeom prst="rect">
            <a:avLst/>
          </a:prstGeom>
          <a:blipFill>
            <a:blip r:embed="rId10" cstate="print"/>
            <a:stretch>
              <a:fillRect/>
            </a:stretch>
          </a:blipFill>
        </p:spPr>
        <p:txBody>
          <a:bodyPr wrap="square" lIns="0" tIns="0" rIns="0" bIns="0" rtlCol="0"/>
          <a:p/>
        </p:txBody>
      </p:sp>
      <p:sp>
        <p:nvSpPr>
          <p:cNvPr id="66" name="object 15"/>
          <p:cNvSpPr/>
          <p:nvPr/>
        </p:nvSpPr>
        <p:spPr>
          <a:xfrm>
            <a:off x="5244084" y="2393454"/>
            <a:ext cx="3115056" cy="810755"/>
          </a:xfrm>
          <a:prstGeom prst="rect">
            <a:avLst/>
          </a:prstGeom>
          <a:blipFill>
            <a:blip r:embed="rId11" cstate="print"/>
            <a:stretch>
              <a:fillRect/>
            </a:stretch>
          </a:blipFill>
        </p:spPr>
        <p:txBody>
          <a:bodyPr wrap="square" lIns="0" tIns="0" rIns="0" bIns="0" rtlCol="0"/>
          <a:p/>
        </p:txBody>
      </p:sp>
      <p:sp>
        <p:nvSpPr>
          <p:cNvPr id="69" name="object 16"/>
          <p:cNvSpPr/>
          <p:nvPr/>
        </p:nvSpPr>
        <p:spPr>
          <a:xfrm>
            <a:off x="5291328" y="2420874"/>
            <a:ext cx="3025139" cy="720851"/>
          </a:xfrm>
          <a:prstGeom prst="rect">
            <a:avLst/>
          </a:prstGeom>
          <a:blipFill>
            <a:blip r:embed="rId12" cstate="print"/>
            <a:stretch>
              <a:fillRect/>
            </a:stretch>
          </a:blipFill>
        </p:spPr>
        <p:txBody>
          <a:bodyPr wrap="square" lIns="0" tIns="0" rIns="0" bIns="0" rtlCol="0"/>
          <a:p/>
        </p:txBody>
      </p:sp>
      <p:sp>
        <p:nvSpPr>
          <p:cNvPr id="71" name="object 17"/>
          <p:cNvSpPr/>
          <p:nvPr/>
        </p:nvSpPr>
        <p:spPr>
          <a:xfrm>
            <a:off x="5244084" y="1817331"/>
            <a:ext cx="3115056" cy="594398"/>
          </a:xfrm>
          <a:prstGeom prst="rect">
            <a:avLst/>
          </a:prstGeom>
          <a:blipFill>
            <a:blip r:embed="rId13" cstate="print"/>
            <a:stretch>
              <a:fillRect/>
            </a:stretch>
          </a:blipFill>
        </p:spPr>
        <p:txBody>
          <a:bodyPr wrap="square" lIns="0" tIns="0" rIns="0" bIns="0" rtlCol="0"/>
          <a:p/>
        </p:txBody>
      </p:sp>
      <p:sp>
        <p:nvSpPr>
          <p:cNvPr id="78" name="object 18"/>
          <p:cNvSpPr/>
          <p:nvPr/>
        </p:nvSpPr>
        <p:spPr>
          <a:xfrm>
            <a:off x="5291328" y="1844802"/>
            <a:ext cx="3025139" cy="504444"/>
          </a:xfrm>
          <a:prstGeom prst="rect">
            <a:avLst/>
          </a:prstGeom>
          <a:blipFill>
            <a:blip r:embed="rId14" cstate="print"/>
            <a:stretch>
              <a:fillRect/>
            </a:stretch>
          </a:blipFill>
        </p:spPr>
        <p:txBody>
          <a:bodyPr wrap="square" lIns="0" tIns="0" rIns="0" bIns="0" rtlCol="0"/>
          <a:p/>
        </p:txBody>
      </p:sp>
      <p:sp>
        <p:nvSpPr>
          <p:cNvPr id="85" name="object 19"/>
          <p:cNvSpPr/>
          <p:nvPr/>
        </p:nvSpPr>
        <p:spPr>
          <a:xfrm>
            <a:off x="5388864" y="2465095"/>
            <a:ext cx="809243" cy="665962"/>
          </a:xfrm>
          <a:prstGeom prst="rect">
            <a:avLst/>
          </a:prstGeom>
          <a:blipFill>
            <a:blip r:embed="rId15" cstate="print"/>
            <a:stretch>
              <a:fillRect/>
            </a:stretch>
          </a:blipFill>
        </p:spPr>
        <p:txBody>
          <a:bodyPr wrap="square" lIns="0" tIns="0" rIns="0" bIns="0" rtlCol="0"/>
          <a:p/>
        </p:txBody>
      </p:sp>
      <p:sp>
        <p:nvSpPr>
          <p:cNvPr id="92" name="object 20"/>
          <p:cNvSpPr/>
          <p:nvPr/>
        </p:nvSpPr>
        <p:spPr>
          <a:xfrm>
            <a:off x="5422391" y="2567190"/>
            <a:ext cx="771156" cy="499859"/>
          </a:xfrm>
          <a:prstGeom prst="rect">
            <a:avLst/>
          </a:prstGeom>
          <a:blipFill>
            <a:blip r:embed="rId16" cstate="print"/>
            <a:stretch>
              <a:fillRect/>
            </a:stretch>
          </a:blipFill>
        </p:spPr>
        <p:txBody>
          <a:bodyPr wrap="square" lIns="0" tIns="0" rIns="0" bIns="0" rtlCol="0"/>
          <a:p/>
        </p:txBody>
      </p:sp>
      <p:sp>
        <p:nvSpPr>
          <p:cNvPr id="93" name="object 21"/>
          <p:cNvSpPr/>
          <p:nvPr/>
        </p:nvSpPr>
        <p:spPr>
          <a:xfrm>
            <a:off x="5436108" y="2492501"/>
            <a:ext cx="719327" cy="576072"/>
          </a:xfrm>
          <a:prstGeom prst="rect">
            <a:avLst/>
          </a:prstGeom>
          <a:blipFill>
            <a:blip r:embed="rId17" cstate="print"/>
            <a:stretch>
              <a:fillRect/>
            </a:stretch>
          </a:blipFill>
        </p:spPr>
        <p:txBody>
          <a:bodyPr wrap="square" lIns="0" tIns="0" rIns="0" bIns="0" rtlCol="0"/>
          <a:p/>
        </p:txBody>
      </p:sp>
      <p:sp>
        <p:nvSpPr>
          <p:cNvPr id="94" name="object 22"/>
          <p:cNvSpPr/>
          <p:nvPr/>
        </p:nvSpPr>
        <p:spPr>
          <a:xfrm>
            <a:off x="5436108" y="2492501"/>
            <a:ext cx="719455" cy="576580"/>
          </a:xfrm>
          <a:custGeom>
            <a:avLst/>
            <a:gdLst/>
            <a:ahLst/>
            <a:cxnLst/>
            <a:rect l="l" t="t" r="r" b="b"/>
            <a:pathLst>
              <a:path w="719454" h="576580">
                <a:moveTo>
                  <a:pt x="0" y="576072"/>
                </a:moveTo>
                <a:lnTo>
                  <a:pt x="719327" y="576072"/>
                </a:lnTo>
                <a:lnTo>
                  <a:pt x="719327" y="0"/>
                </a:lnTo>
                <a:lnTo>
                  <a:pt x="0" y="0"/>
                </a:lnTo>
                <a:lnTo>
                  <a:pt x="0" y="576072"/>
                </a:lnTo>
                <a:close/>
              </a:path>
            </a:pathLst>
          </a:custGeom>
          <a:ln w="9144">
            <a:solidFill>
              <a:srgbClr val="8DC31A"/>
            </a:solidFill>
          </a:ln>
        </p:spPr>
        <p:txBody>
          <a:bodyPr wrap="square" lIns="0" tIns="0" rIns="0" bIns="0" rtlCol="0"/>
          <a:p/>
        </p:txBody>
      </p:sp>
      <p:sp>
        <p:nvSpPr>
          <p:cNvPr id="95" name="object 23"/>
          <p:cNvSpPr/>
          <p:nvPr/>
        </p:nvSpPr>
        <p:spPr>
          <a:xfrm>
            <a:off x="7405116" y="2465095"/>
            <a:ext cx="809244" cy="665962"/>
          </a:xfrm>
          <a:prstGeom prst="rect">
            <a:avLst/>
          </a:prstGeom>
          <a:blipFill>
            <a:blip r:embed="rId15" cstate="print"/>
            <a:stretch>
              <a:fillRect/>
            </a:stretch>
          </a:blipFill>
        </p:spPr>
        <p:txBody>
          <a:bodyPr wrap="square" lIns="0" tIns="0" rIns="0" bIns="0" rtlCol="0"/>
          <a:p/>
        </p:txBody>
      </p:sp>
      <p:sp>
        <p:nvSpPr>
          <p:cNvPr id="96" name="object 24"/>
          <p:cNvSpPr/>
          <p:nvPr/>
        </p:nvSpPr>
        <p:spPr>
          <a:xfrm>
            <a:off x="7434071" y="2567190"/>
            <a:ext cx="749833" cy="499859"/>
          </a:xfrm>
          <a:prstGeom prst="rect">
            <a:avLst/>
          </a:prstGeom>
          <a:blipFill>
            <a:blip r:embed="rId18" cstate="print"/>
            <a:stretch>
              <a:fillRect/>
            </a:stretch>
          </a:blipFill>
        </p:spPr>
        <p:txBody>
          <a:bodyPr wrap="square" lIns="0" tIns="0" rIns="0" bIns="0" rtlCol="0"/>
          <a:p/>
        </p:txBody>
      </p:sp>
      <p:sp>
        <p:nvSpPr>
          <p:cNvPr id="97" name="object 25"/>
          <p:cNvSpPr/>
          <p:nvPr/>
        </p:nvSpPr>
        <p:spPr>
          <a:xfrm>
            <a:off x="7452359" y="2492501"/>
            <a:ext cx="719327" cy="576072"/>
          </a:xfrm>
          <a:prstGeom prst="rect">
            <a:avLst/>
          </a:prstGeom>
          <a:blipFill>
            <a:blip r:embed="rId19" cstate="print"/>
            <a:stretch>
              <a:fillRect/>
            </a:stretch>
          </a:blipFill>
        </p:spPr>
        <p:txBody>
          <a:bodyPr wrap="square" lIns="0" tIns="0" rIns="0" bIns="0" rtlCol="0"/>
          <a:p/>
        </p:txBody>
      </p:sp>
      <p:sp>
        <p:nvSpPr>
          <p:cNvPr id="98" name="object 26"/>
          <p:cNvSpPr/>
          <p:nvPr/>
        </p:nvSpPr>
        <p:spPr>
          <a:xfrm>
            <a:off x="7452359" y="2492501"/>
            <a:ext cx="719455" cy="576580"/>
          </a:xfrm>
          <a:custGeom>
            <a:avLst/>
            <a:gdLst/>
            <a:ahLst/>
            <a:cxnLst/>
            <a:rect l="l" t="t" r="r" b="b"/>
            <a:pathLst>
              <a:path w="719454" h="576580">
                <a:moveTo>
                  <a:pt x="0" y="576072"/>
                </a:moveTo>
                <a:lnTo>
                  <a:pt x="719327" y="576072"/>
                </a:lnTo>
                <a:lnTo>
                  <a:pt x="719327" y="0"/>
                </a:lnTo>
                <a:lnTo>
                  <a:pt x="0" y="0"/>
                </a:lnTo>
                <a:lnTo>
                  <a:pt x="0" y="576072"/>
                </a:lnTo>
                <a:close/>
              </a:path>
            </a:pathLst>
          </a:custGeom>
          <a:ln w="9144">
            <a:solidFill>
              <a:srgbClr val="FDCF00"/>
            </a:solidFill>
          </a:ln>
        </p:spPr>
        <p:txBody>
          <a:bodyPr wrap="square" lIns="0" tIns="0" rIns="0" bIns="0" rtlCol="0"/>
          <a:p/>
        </p:txBody>
      </p:sp>
      <p:sp>
        <p:nvSpPr>
          <p:cNvPr id="99" name="object 27"/>
          <p:cNvSpPr/>
          <p:nvPr/>
        </p:nvSpPr>
        <p:spPr>
          <a:xfrm>
            <a:off x="6284976" y="2622080"/>
            <a:ext cx="1033297" cy="400773"/>
          </a:xfrm>
          <a:prstGeom prst="rect">
            <a:avLst/>
          </a:prstGeom>
          <a:blipFill>
            <a:blip r:embed="rId20" cstate="print"/>
            <a:stretch>
              <a:fillRect/>
            </a:stretch>
          </a:blipFill>
        </p:spPr>
        <p:txBody>
          <a:bodyPr wrap="square" lIns="0" tIns="0" rIns="0" bIns="0" rtlCol="0"/>
          <a:p/>
        </p:txBody>
      </p:sp>
      <p:sp>
        <p:nvSpPr>
          <p:cNvPr id="100" name="object 28"/>
          <p:cNvSpPr/>
          <p:nvPr/>
        </p:nvSpPr>
        <p:spPr>
          <a:xfrm>
            <a:off x="5388864" y="1888985"/>
            <a:ext cx="809243" cy="451116"/>
          </a:xfrm>
          <a:prstGeom prst="rect">
            <a:avLst/>
          </a:prstGeom>
          <a:blipFill>
            <a:blip r:embed="rId21" cstate="print"/>
            <a:stretch>
              <a:fillRect/>
            </a:stretch>
          </a:blipFill>
        </p:spPr>
        <p:txBody>
          <a:bodyPr wrap="square" lIns="0" tIns="0" rIns="0" bIns="0" rtlCol="0"/>
          <a:p/>
        </p:txBody>
      </p:sp>
      <p:sp>
        <p:nvSpPr>
          <p:cNvPr id="101" name="object 29"/>
          <p:cNvSpPr/>
          <p:nvPr/>
        </p:nvSpPr>
        <p:spPr>
          <a:xfrm>
            <a:off x="5422391" y="1884438"/>
            <a:ext cx="771156" cy="499859"/>
          </a:xfrm>
          <a:prstGeom prst="rect">
            <a:avLst/>
          </a:prstGeom>
          <a:blipFill>
            <a:blip r:embed="rId16" cstate="print"/>
            <a:stretch>
              <a:fillRect/>
            </a:stretch>
          </a:blipFill>
        </p:spPr>
        <p:txBody>
          <a:bodyPr wrap="square" lIns="0" tIns="0" rIns="0" bIns="0" rtlCol="0"/>
          <a:p/>
        </p:txBody>
      </p:sp>
      <p:sp>
        <p:nvSpPr>
          <p:cNvPr id="102" name="object 30"/>
          <p:cNvSpPr/>
          <p:nvPr/>
        </p:nvSpPr>
        <p:spPr>
          <a:xfrm>
            <a:off x="5436108" y="1916430"/>
            <a:ext cx="719327" cy="361188"/>
          </a:xfrm>
          <a:prstGeom prst="rect">
            <a:avLst/>
          </a:prstGeom>
          <a:blipFill>
            <a:blip r:embed="rId22" cstate="print"/>
            <a:stretch>
              <a:fillRect/>
            </a:stretch>
          </a:blipFill>
        </p:spPr>
        <p:txBody>
          <a:bodyPr wrap="square" lIns="0" tIns="0" rIns="0" bIns="0" rtlCol="0"/>
          <a:p/>
        </p:txBody>
      </p:sp>
      <p:sp>
        <p:nvSpPr>
          <p:cNvPr id="103" name="object 31"/>
          <p:cNvSpPr/>
          <p:nvPr/>
        </p:nvSpPr>
        <p:spPr>
          <a:xfrm>
            <a:off x="5563108" y="2043430"/>
            <a:ext cx="719455" cy="361315"/>
          </a:xfrm>
          <a:custGeom>
            <a:avLst/>
            <a:gdLst/>
            <a:ahLst/>
            <a:cxnLst/>
            <a:rect l="l" t="t" r="r" b="b"/>
            <a:pathLst>
              <a:path w="719454" h="361315">
                <a:moveTo>
                  <a:pt x="0" y="361188"/>
                </a:moveTo>
                <a:lnTo>
                  <a:pt x="719327" y="361188"/>
                </a:lnTo>
                <a:lnTo>
                  <a:pt x="719327" y="0"/>
                </a:lnTo>
                <a:lnTo>
                  <a:pt x="0" y="0"/>
                </a:lnTo>
                <a:lnTo>
                  <a:pt x="0" y="361188"/>
                </a:lnTo>
                <a:close/>
              </a:path>
            </a:pathLst>
          </a:custGeom>
          <a:ln w="9144">
            <a:solidFill>
              <a:srgbClr val="8DC31A"/>
            </a:solidFill>
          </a:ln>
        </p:spPr>
        <p:txBody>
          <a:bodyPr wrap="square" lIns="0" tIns="0" rIns="0" bIns="0" rtlCol="0"/>
          <a:p/>
        </p:txBody>
      </p:sp>
      <p:sp>
        <p:nvSpPr>
          <p:cNvPr id="105" name="object 32"/>
          <p:cNvSpPr/>
          <p:nvPr/>
        </p:nvSpPr>
        <p:spPr>
          <a:xfrm>
            <a:off x="7333488" y="1888985"/>
            <a:ext cx="954036" cy="451116"/>
          </a:xfrm>
          <a:prstGeom prst="rect">
            <a:avLst/>
          </a:prstGeom>
          <a:blipFill>
            <a:blip r:embed="rId23" cstate="print"/>
            <a:stretch>
              <a:fillRect/>
            </a:stretch>
          </a:blipFill>
        </p:spPr>
        <p:txBody>
          <a:bodyPr wrap="square" lIns="0" tIns="0" rIns="0" bIns="0" rtlCol="0"/>
          <a:p/>
        </p:txBody>
      </p:sp>
      <p:sp>
        <p:nvSpPr>
          <p:cNvPr id="106" name="object 33"/>
          <p:cNvSpPr/>
          <p:nvPr/>
        </p:nvSpPr>
        <p:spPr>
          <a:xfrm>
            <a:off x="7357871" y="1884438"/>
            <a:ext cx="905281" cy="499859"/>
          </a:xfrm>
          <a:prstGeom prst="rect">
            <a:avLst/>
          </a:prstGeom>
          <a:blipFill>
            <a:blip r:embed="rId24" cstate="print"/>
            <a:stretch>
              <a:fillRect/>
            </a:stretch>
          </a:blipFill>
        </p:spPr>
        <p:txBody>
          <a:bodyPr wrap="square" lIns="0" tIns="0" rIns="0" bIns="0" rtlCol="0"/>
          <a:p/>
        </p:txBody>
      </p:sp>
      <p:sp>
        <p:nvSpPr>
          <p:cNvPr id="107" name="object 34"/>
          <p:cNvSpPr/>
          <p:nvPr/>
        </p:nvSpPr>
        <p:spPr>
          <a:xfrm>
            <a:off x="7380731" y="1916430"/>
            <a:ext cx="864107" cy="361188"/>
          </a:xfrm>
          <a:prstGeom prst="rect">
            <a:avLst/>
          </a:prstGeom>
          <a:blipFill>
            <a:blip r:embed="rId25" cstate="print"/>
            <a:stretch>
              <a:fillRect/>
            </a:stretch>
          </a:blipFill>
        </p:spPr>
        <p:txBody>
          <a:bodyPr wrap="square" lIns="0" tIns="0" rIns="0" bIns="0" rtlCol="0"/>
          <a:p/>
        </p:txBody>
      </p:sp>
      <p:sp>
        <p:nvSpPr>
          <p:cNvPr id="109" name="object 36"/>
          <p:cNvSpPr/>
          <p:nvPr/>
        </p:nvSpPr>
        <p:spPr>
          <a:xfrm>
            <a:off x="5244084" y="1529321"/>
            <a:ext cx="1746504" cy="377964"/>
          </a:xfrm>
          <a:prstGeom prst="rect">
            <a:avLst/>
          </a:prstGeom>
          <a:blipFill>
            <a:blip r:embed="rId26" cstate="print"/>
            <a:stretch>
              <a:fillRect/>
            </a:stretch>
          </a:blipFill>
        </p:spPr>
        <p:txBody>
          <a:bodyPr wrap="square" lIns="0" tIns="0" rIns="0" bIns="0" rtlCol="0"/>
          <a:p/>
        </p:txBody>
      </p:sp>
      <p:sp>
        <p:nvSpPr>
          <p:cNvPr id="110" name="object 37"/>
          <p:cNvSpPr/>
          <p:nvPr/>
        </p:nvSpPr>
        <p:spPr>
          <a:xfrm>
            <a:off x="5298947" y="1530896"/>
            <a:ext cx="1639824" cy="400773"/>
          </a:xfrm>
          <a:prstGeom prst="rect">
            <a:avLst/>
          </a:prstGeom>
          <a:blipFill>
            <a:blip r:embed="rId27" cstate="print"/>
            <a:stretch>
              <a:fillRect/>
            </a:stretch>
          </a:blipFill>
        </p:spPr>
        <p:txBody>
          <a:bodyPr wrap="square" lIns="0" tIns="0" rIns="0" bIns="0" rtlCol="0"/>
          <a:p/>
        </p:txBody>
      </p:sp>
      <p:sp>
        <p:nvSpPr>
          <p:cNvPr id="111" name="object 38"/>
          <p:cNvSpPr/>
          <p:nvPr/>
        </p:nvSpPr>
        <p:spPr>
          <a:xfrm>
            <a:off x="5291328" y="1556766"/>
            <a:ext cx="1656587" cy="288036"/>
          </a:xfrm>
          <a:prstGeom prst="rect">
            <a:avLst/>
          </a:prstGeom>
          <a:blipFill>
            <a:blip r:embed="rId28" cstate="print"/>
            <a:stretch>
              <a:fillRect/>
            </a:stretch>
          </a:blipFill>
        </p:spPr>
        <p:txBody>
          <a:bodyPr wrap="square" lIns="0" tIns="0" rIns="0" bIns="0" rtlCol="0"/>
          <a:p/>
        </p:txBody>
      </p:sp>
      <p:graphicFrame>
        <p:nvGraphicFramePr>
          <p:cNvPr id="112" name="object 39"/>
          <p:cNvGraphicFramePr>
            <a:graphicFrameLocks noGrp="1"/>
          </p:cNvGraphicFramePr>
          <p:nvPr/>
        </p:nvGraphicFramePr>
        <p:xfrm>
          <a:off x="5286755" y="1552194"/>
          <a:ext cx="3039110" cy="1953895"/>
        </p:xfrm>
        <a:graphic>
          <a:graphicData uri="http://schemas.openxmlformats.org/drawingml/2006/table">
            <a:tbl>
              <a:tblPr firstRow="1" bandRow="1">
                <a:tableStyleId>{2D5ABB26-0587-4C30-8999-92F81FD0307C}</a:tableStyleId>
              </a:tblPr>
              <a:tblGrid>
                <a:gridCol w="949325"/>
                <a:gridCol w="714375"/>
                <a:gridCol w="387350"/>
                <a:gridCol w="988060"/>
              </a:tblGrid>
              <a:tr h="297180">
                <a:tc gridSpan="2">
                  <a:txBody>
                    <a:bodyPr/>
                    <a:p>
                      <a:pPr marL="146050">
                        <a:lnSpc>
                          <a:spcPct val="100000"/>
                        </a:lnSpc>
                        <a:spcBef>
                          <a:spcPts val="365"/>
                        </a:spcBef>
                      </a:pPr>
                      <a:r>
                        <a:rPr sz="1200" b="1" dirty="0">
                          <a:latin typeface="Microsoft JhengHei" panose="020B0604030504040204" charset="-120"/>
                          <a:cs typeface="Microsoft JhengHei" panose="020B0604030504040204" charset="-120"/>
                        </a:rPr>
                        <a:t>实时性操</a:t>
                      </a:r>
                      <a:r>
                        <a:rPr sz="1200" b="1" spc="-5" dirty="0">
                          <a:latin typeface="Microsoft JhengHei" panose="020B0604030504040204" charset="-120"/>
                          <a:cs typeface="Microsoft JhengHei" panose="020B0604030504040204" charset="-120"/>
                        </a:rPr>
                        <a:t>作</a:t>
                      </a:r>
                      <a:r>
                        <a:rPr sz="1200" b="1" dirty="0">
                          <a:latin typeface="Microsoft JhengHei" panose="020B0604030504040204" charset="-120"/>
                          <a:cs typeface="Microsoft JhengHei" panose="020B0604030504040204" charset="-120"/>
                        </a:rPr>
                        <a:t>系</a:t>
                      </a:r>
                      <a:r>
                        <a:rPr sz="1200" b="1" spc="-5" dirty="0">
                          <a:latin typeface="Microsoft JhengHei" panose="020B0604030504040204" charset="-120"/>
                          <a:cs typeface="Microsoft JhengHei" panose="020B0604030504040204" charset="-120"/>
                        </a:rPr>
                        <a:t>统</a:t>
                      </a:r>
                      <a:r>
                        <a:rPr sz="1200" b="1" dirty="0">
                          <a:latin typeface="Microsoft JhengHei" panose="020B0604030504040204" charset="-120"/>
                          <a:cs typeface="Microsoft JhengHei" panose="020B0604030504040204" charset="-120"/>
                        </a:rPr>
                        <a:t>架构</a:t>
                      </a:r>
                      <a:endParaRPr sz="1200">
                        <a:latin typeface="Microsoft JhengHei" panose="020B0604030504040204" charset="-120"/>
                        <a:cs typeface="Microsoft JhengHei" panose="020B0604030504040204" charset="-120"/>
                      </a:endParaRPr>
                    </a:p>
                  </a:txBody>
                  <a:tcPr marL="0" marR="0" marT="46355" marB="0">
                    <a:lnL w="9525">
                      <a:solidFill>
                        <a:srgbClr val="7D4D1E"/>
                      </a:solidFill>
                      <a:prstDash val="solid"/>
                    </a:lnL>
                    <a:lnR w="9525">
                      <a:solidFill>
                        <a:srgbClr val="7D4D1E"/>
                      </a:solidFill>
                      <a:prstDash val="solid"/>
                    </a:lnR>
                    <a:lnT w="9525">
                      <a:solidFill>
                        <a:srgbClr val="7D4D1E"/>
                      </a:solidFill>
                      <a:prstDash val="solid"/>
                    </a:lnT>
                    <a:lnB w="9525">
                      <a:solidFill>
                        <a:srgbClr val="7D4D1E"/>
                      </a:solidFill>
                      <a:prstDash val="solid"/>
                    </a:lnB>
                  </a:tcPr>
                </a:tc>
                <a:tc hMerge="1">
                  <a:tcPr marL="0" marR="0" marT="0" marB="0"/>
                </a:tc>
                <a:tc gridSpan="2">
                  <a:txBody>
                    <a:bodyPr/>
                    <a:p>
                      <a:pPr>
                        <a:lnSpc>
                          <a:spcPct val="100000"/>
                        </a:lnSpc>
                      </a:pPr>
                      <a:endParaRPr sz="1100">
                        <a:latin typeface="Times New Roman" panose="02020603050405020304"/>
                        <a:cs typeface="Times New Roman" panose="02020603050405020304"/>
                      </a:endParaRPr>
                    </a:p>
                  </a:txBody>
                  <a:tcPr marL="0" marR="0" marT="0" marB="0">
                    <a:lnL w="9525">
                      <a:solidFill>
                        <a:srgbClr val="7D4D1E"/>
                      </a:solidFill>
                      <a:prstDash val="solid"/>
                    </a:lnL>
                    <a:lnB w="9525">
                      <a:solidFill>
                        <a:srgbClr val="0083D0"/>
                      </a:solidFill>
                      <a:prstDash val="solid"/>
                    </a:lnB>
                  </a:tcPr>
                </a:tc>
                <a:tc hMerge="1">
                  <a:tcPr marL="0" marR="0" marT="0" marB="0"/>
                </a:tc>
              </a:tr>
              <a:tr h="520700">
                <a:tc>
                  <a:txBody>
                    <a:bodyPr/>
                    <a:p>
                      <a:pPr marL="308610" marR="172720" indent="-53340">
                        <a:lnSpc>
                          <a:spcPct val="100000"/>
                        </a:lnSpc>
                        <a:spcBef>
                          <a:spcPts val="720"/>
                        </a:spcBef>
                      </a:pPr>
                      <a:r>
                        <a:rPr sz="1000" b="1" dirty="0">
                          <a:latin typeface="Calibri" panose="020F0502020204030204"/>
                          <a:cs typeface="Calibri" panose="020F0502020204030204"/>
                        </a:rPr>
                        <a:t>Rea</a:t>
                      </a:r>
                      <a:r>
                        <a:rPr sz="1000" b="1" spc="-5" dirty="0">
                          <a:latin typeface="Calibri" panose="020F0502020204030204"/>
                          <a:cs typeface="Calibri" panose="020F0502020204030204"/>
                        </a:rPr>
                        <a:t>l-</a:t>
                      </a:r>
                      <a:r>
                        <a:rPr sz="1000" b="1" dirty="0">
                          <a:latin typeface="Calibri" panose="020F0502020204030204"/>
                          <a:cs typeface="Calibri" panose="020F0502020204030204"/>
                        </a:rPr>
                        <a:t>time  </a:t>
                      </a:r>
                      <a:r>
                        <a:rPr sz="1000" b="1" spc="-5" dirty="0">
                          <a:latin typeface="Calibri" panose="020F0502020204030204"/>
                          <a:cs typeface="Calibri" panose="020F0502020204030204"/>
                        </a:rPr>
                        <a:t>process</a:t>
                      </a:r>
                      <a:endParaRPr sz="1000">
                        <a:latin typeface="Calibri" panose="020F0502020204030204"/>
                        <a:cs typeface="Calibri" panose="020F0502020204030204"/>
                      </a:endParaRPr>
                    </a:p>
                  </a:txBody>
                  <a:tcPr marL="0" marR="0" marT="91440" marB="0">
                    <a:lnL w="9525">
                      <a:solidFill>
                        <a:srgbClr val="0083D0"/>
                      </a:solidFill>
                      <a:prstDash val="solid"/>
                    </a:lnL>
                    <a:lnT w="9525">
                      <a:solidFill>
                        <a:srgbClr val="7D4D1E"/>
                      </a:solidFill>
                      <a:prstDash val="solid"/>
                    </a:lnT>
                    <a:lnB w="9525">
                      <a:solidFill>
                        <a:srgbClr val="0083D0"/>
                      </a:solidFill>
                      <a:prstDash val="solid"/>
                    </a:lnB>
                  </a:tcPr>
                </a:tc>
                <a:tc gridSpan="2">
                  <a:txBody>
                    <a:bodyPr/>
                    <a:p>
                      <a:pPr>
                        <a:lnSpc>
                          <a:spcPct val="100000"/>
                        </a:lnSpc>
                        <a:spcBef>
                          <a:spcPts val="45"/>
                        </a:spcBef>
                      </a:pPr>
                      <a:endParaRPr sz="1000">
                        <a:latin typeface="Times New Roman" panose="02020603050405020304"/>
                        <a:cs typeface="Times New Roman" panose="02020603050405020304"/>
                      </a:endParaRPr>
                    </a:p>
                    <a:p>
                      <a:pPr marL="231140">
                        <a:lnSpc>
                          <a:spcPct val="100000"/>
                        </a:lnSpc>
                      </a:pPr>
                      <a:r>
                        <a:rPr sz="1200" b="1" spc="-5" dirty="0">
                          <a:latin typeface="Calibri" panose="020F0502020204030204"/>
                          <a:cs typeface="Calibri" panose="020F0502020204030204"/>
                        </a:rPr>
                        <a:t>User</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space</a:t>
                      </a:r>
                      <a:endParaRPr sz="1200">
                        <a:latin typeface="Calibri" panose="020F0502020204030204"/>
                        <a:cs typeface="Calibri" panose="020F0502020204030204"/>
                      </a:endParaRPr>
                    </a:p>
                  </a:txBody>
                  <a:tcPr marL="0" marR="0" marT="5715" marB="0">
                    <a:lnT w="9525">
                      <a:solidFill>
                        <a:srgbClr val="7D4D1E"/>
                      </a:solidFill>
                      <a:prstDash val="solid"/>
                    </a:lnT>
                    <a:lnB w="9525">
                      <a:solidFill>
                        <a:srgbClr val="0083D0"/>
                      </a:solidFill>
                      <a:prstDash val="solid"/>
                    </a:lnB>
                  </a:tcPr>
                </a:tc>
                <a:tc hMerge="1">
                  <a:tcPr marL="0" marR="0" marT="0" marB="0"/>
                </a:tc>
                <a:tc>
                  <a:txBody>
                    <a:bodyPr/>
                    <a:p>
                      <a:pPr marL="148590" marR="155575" indent="77470">
                        <a:lnSpc>
                          <a:spcPct val="100000"/>
                        </a:lnSpc>
                        <a:spcBef>
                          <a:spcPts val="720"/>
                        </a:spcBef>
                      </a:pPr>
                      <a:r>
                        <a:rPr sz="1000" b="1" spc="-5" dirty="0">
                          <a:latin typeface="Calibri" panose="020F0502020204030204"/>
                          <a:cs typeface="Calibri" panose="020F0502020204030204"/>
                        </a:rPr>
                        <a:t>Non Real-  time</a:t>
                      </a:r>
                      <a:r>
                        <a:rPr sz="1000" b="1" spc="-55" dirty="0">
                          <a:latin typeface="Calibri" panose="020F0502020204030204"/>
                          <a:cs typeface="Calibri" panose="020F0502020204030204"/>
                        </a:rPr>
                        <a:t> </a:t>
                      </a:r>
                      <a:r>
                        <a:rPr sz="1000" b="1" spc="-5" dirty="0">
                          <a:latin typeface="Calibri" panose="020F0502020204030204"/>
                          <a:cs typeface="Calibri" panose="020F0502020204030204"/>
                        </a:rPr>
                        <a:t>process</a:t>
                      </a:r>
                      <a:endParaRPr sz="1000">
                        <a:latin typeface="Calibri" panose="020F0502020204030204"/>
                        <a:cs typeface="Calibri" panose="020F0502020204030204"/>
                      </a:endParaRPr>
                    </a:p>
                  </a:txBody>
                  <a:tcPr marL="0" marR="0" marT="91440" marB="0">
                    <a:lnR w="9525">
                      <a:solidFill>
                        <a:srgbClr val="0083D0"/>
                      </a:solidFill>
                      <a:prstDash val="solid"/>
                    </a:lnR>
                    <a:lnT w="9525">
                      <a:solidFill>
                        <a:srgbClr val="0083D0"/>
                      </a:solidFill>
                      <a:prstDash val="solid"/>
                    </a:lnT>
                    <a:lnB w="9525">
                      <a:solidFill>
                        <a:srgbClr val="0083D0"/>
                      </a:solidFill>
                      <a:prstDash val="solid"/>
                    </a:lnB>
                  </a:tcPr>
                </a:tc>
              </a:tr>
              <a:tr h="0">
                <a:tc gridSpan="4">
                  <a:txBody>
                    <a:bodyPr/>
                    <a:p>
                      <a:pPr>
                        <a:lnSpc>
                          <a:spcPct val="100000"/>
                        </a:lnSpc>
                      </a:pPr>
                      <a:endParaRPr sz="300">
                        <a:latin typeface="Times New Roman" panose="02020603050405020304"/>
                        <a:cs typeface="Times New Roman" panose="02020603050405020304"/>
                      </a:endParaRPr>
                    </a:p>
                  </a:txBody>
                  <a:tcPr marL="0" marR="0" marT="0" marB="0">
                    <a:lnL w="9525">
                      <a:solidFill>
                        <a:srgbClr val="FDCF00"/>
                      </a:solidFill>
                      <a:prstDash val="solid"/>
                    </a:lnL>
                    <a:lnR w="9525">
                      <a:solidFill>
                        <a:srgbClr val="FDCF00"/>
                      </a:solidFill>
                      <a:prstDash val="solid"/>
                    </a:lnR>
                    <a:lnT w="9525">
                      <a:solidFill>
                        <a:srgbClr val="0083D0"/>
                      </a:solidFill>
                      <a:prstDash val="solid"/>
                    </a:lnT>
                    <a:lnB w="9525">
                      <a:solidFill>
                        <a:srgbClr val="0083D0"/>
                      </a:solidFill>
                      <a:prstDash val="solid"/>
                    </a:lnB>
                  </a:tcPr>
                </a:tc>
                <a:tc hMerge="1">
                  <a:tcPr marL="0" marR="0" marT="0" marB="0"/>
                </a:tc>
                <a:tc hMerge="1">
                  <a:tcPr marL="0" marR="0" marT="0" marB="0"/>
                </a:tc>
                <a:tc hMerge="1">
                  <a:tcPr marL="0" marR="0" marT="0" marB="0"/>
                </a:tc>
              </a:tr>
              <a:tr h="744855">
                <a:tc>
                  <a:txBody>
                    <a:bodyPr/>
                    <a:p>
                      <a:pPr>
                        <a:lnSpc>
                          <a:spcPct val="100000"/>
                        </a:lnSpc>
                        <a:spcBef>
                          <a:spcPts val="20"/>
                        </a:spcBef>
                      </a:pPr>
                      <a:endParaRPr sz="1350">
                        <a:latin typeface="Times New Roman" panose="02020603050405020304"/>
                        <a:cs typeface="Times New Roman" panose="02020603050405020304"/>
                      </a:endParaRPr>
                    </a:p>
                    <a:p>
                      <a:pPr marL="400050" marR="172720" indent="-144780">
                        <a:lnSpc>
                          <a:spcPct val="100000"/>
                        </a:lnSpc>
                      </a:pPr>
                      <a:r>
                        <a:rPr sz="1000" b="1" dirty="0">
                          <a:latin typeface="Calibri" panose="020F0502020204030204"/>
                          <a:cs typeface="Calibri" panose="020F0502020204030204"/>
                        </a:rPr>
                        <a:t>Rea</a:t>
                      </a:r>
                      <a:r>
                        <a:rPr sz="1000" b="1" spc="-5" dirty="0">
                          <a:latin typeface="Calibri" panose="020F0502020204030204"/>
                          <a:cs typeface="Calibri" panose="020F0502020204030204"/>
                        </a:rPr>
                        <a:t>l-</a:t>
                      </a:r>
                      <a:r>
                        <a:rPr sz="1000" b="1" dirty="0">
                          <a:latin typeface="Calibri" panose="020F0502020204030204"/>
                          <a:cs typeface="Calibri" panose="020F0502020204030204"/>
                        </a:rPr>
                        <a:t>time  </a:t>
                      </a:r>
                      <a:r>
                        <a:rPr sz="1000" b="1" spc="-5" dirty="0">
                          <a:latin typeface="Calibri" panose="020F0502020204030204"/>
                          <a:cs typeface="Calibri" panose="020F0502020204030204"/>
                        </a:rPr>
                        <a:t>task</a:t>
                      </a:r>
                      <a:endParaRPr sz="1000">
                        <a:latin typeface="Calibri" panose="020F0502020204030204"/>
                        <a:cs typeface="Calibri" panose="020F0502020204030204"/>
                      </a:endParaRPr>
                    </a:p>
                  </a:txBody>
                  <a:tcPr marL="0" marR="0" marT="2540" marB="0">
                    <a:lnL w="9525">
                      <a:solidFill>
                        <a:srgbClr val="0083D0"/>
                      </a:solidFill>
                      <a:prstDash val="solid"/>
                    </a:lnL>
                    <a:lnT w="9525">
                      <a:solidFill>
                        <a:srgbClr val="0083D0"/>
                      </a:solidFill>
                      <a:prstDash val="solid"/>
                    </a:lnT>
                    <a:lnB w="9525">
                      <a:solidFill>
                        <a:srgbClr val="0083D0"/>
                      </a:solidFill>
                      <a:prstDash val="solid"/>
                    </a:lnB>
                  </a:tcPr>
                </a:tc>
                <a:tc gridSpan="2">
                  <a:txBody>
                    <a:bodyPr/>
                    <a:p>
                      <a:pPr>
                        <a:lnSpc>
                          <a:spcPct val="100000"/>
                        </a:lnSpc>
                        <a:spcBef>
                          <a:spcPts val="30"/>
                        </a:spcBef>
                      </a:pPr>
                      <a:endParaRPr sz="1750">
                        <a:latin typeface="Times New Roman" panose="02020603050405020304"/>
                        <a:cs typeface="Times New Roman" panose="02020603050405020304"/>
                      </a:endParaRPr>
                    </a:p>
                    <a:p>
                      <a:pPr marL="189230">
                        <a:lnSpc>
                          <a:spcPct val="100000"/>
                        </a:lnSpc>
                        <a:spcBef>
                          <a:spcPts val="5"/>
                        </a:spcBef>
                      </a:pPr>
                      <a:r>
                        <a:rPr sz="1200" b="1" spc="-5" dirty="0">
                          <a:latin typeface="Calibri" panose="020F0502020204030204"/>
                          <a:cs typeface="Calibri" panose="020F0502020204030204"/>
                        </a:rPr>
                        <a:t>Linux</a:t>
                      </a:r>
                      <a:r>
                        <a:rPr sz="1200" b="1" dirty="0">
                          <a:latin typeface="Calibri" panose="020F0502020204030204"/>
                          <a:cs typeface="Calibri" panose="020F0502020204030204"/>
                        </a:rPr>
                        <a:t> </a:t>
                      </a:r>
                      <a:r>
                        <a:rPr sz="1200" b="1" spc="-10" dirty="0">
                          <a:latin typeface="Calibri" panose="020F0502020204030204"/>
                          <a:cs typeface="Calibri" panose="020F0502020204030204"/>
                        </a:rPr>
                        <a:t>kernel</a:t>
                      </a:r>
                      <a:endParaRPr sz="1200">
                        <a:latin typeface="Calibri" panose="020F0502020204030204"/>
                        <a:cs typeface="Calibri" panose="020F0502020204030204"/>
                      </a:endParaRPr>
                    </a:p>
                  </a:txBody>
                  <a:tcPr marL="0" marR="0" marT="3810" marB="0">
                    <a:lnT w="9525">
                      <a:solidFill>
                        <a:srgbClr val="0083D0"/>
                      </a:solidFill>
                      <a:prstDash val="solid"/>
                    </a:lnT>
                    <a:lnB w="9525">
                      <a:solidFill>
                        <a:srgbClr val="0083D0"/>
                      </a:solidFill>
                      <a:prstDash val="solid"/>
                    </a:lnB>
                  </a:tcPr>
                </a:tc>
                <a:tc hMerge="1">
                  <a:tcPr marL="0" marR="0" marT="0" marB="0"/>
                </a:tc>
                <a:tc>
                  <a:txBody>
                    <a:bodyPr/>
                    <a:p>
                      <a:pPr>
                        <a:lnSpc>
                          <a:spcPct val="100000"/>
                        </a:lnSpc>
                        <a:spcBef>
                          <a:spcPts val="20"/>
                        </a:spcBef>
                      </a:pPr>
                      <a:endParaRPr sz="1350">
                        <a:latin typeface="Times New Roman" panose="02020603050405020304"/>
                        <a:cs typeface="Times New Roman" panose="02020603050405020304"/>
                      </a:endParaRPr>
                    </a:p>
                    <a:p>
                      <a:pPr marL="238760" marR="232410" indent="-13970">
                        <a:lnSpc>
                          <a:spcPct val="100000"/>
                        </a:lnSpc>
                      </a:pPr>
                      <a:r>
                        <a:rPr sz="1000" b="1" spc="-5" dirty="0">
                          <a:latin typeface="Calibri" panose="020F0502020204030204"/>
                          <a:cs typeface="Calibri" panose="020F0502020204030204"/>
                        </a:rPr>
                        <a:t>Non</a:t>
                      </a:r>
                      <a:r>
                        <a:rPr sz="1000" b="1" spc="-65" dirty="0">
                          <a:latin typeface="Calibri" panose="020F0502020204030204"/>
                          <a:cs typeface="Calibri" panose="020F0502020204030204"/>
                        </a:rPr>
                        <a:t> </a:t>
                      </a:r>
                      <a:r>
                        <a:rPr sz="1000" b="1" spc="-5" dirty="0">
                          <a:latin typeface="Calibri" panose="020F0502020204030204"/>
                          <a:cs typeface="Calibri" panose="020F0502020204030204"/>
                        </a:rPr>
                        <a:t>Real-  time</a:t>
                      </a:r>
                      <a:r>
                        <a:rPr sz="1000" b="1" spc="-50" dirty="0">
                          <a:latin typeface="Calibri" panose="020F0502020204030204"/>
                          <a:cs typeface="Calibri" panose="020F0502020204030204"/>
                        </a:rPr>
                        <a:t> </a:t>
                      </a:r>
                      <a:r>
                        <a:rPr sz="1000" b="1" spc="-5" dirty="0">
                          <a:latin typeface="Calibri" panose="020F0502020204030204"/>
                          <a:cs typeface="Calibri" panose="020F0502020204030204"/>
                        </a:rPr>
                        <a:t>task</a:t>
                      </a:r>
                      <a:endParaRPr sz="1000">
                        <a:latin typeface="Calibri" panose="020F0502020204030204"/>
                        <a:cs typeface="Calibri" panose="020F0502020204030204"/>
                      </a:endParaRPr>
                    </a:p>
                  </a:txBody>
                  <a:tcPr marL="0" marR="0" marT="2540" marB="0">
                    <a:lnR w="9525">
                      <a:solidFill>
                        <a:srgbClr val="0083D0"/>
                      </a:solidFill>
                      <a:prstDash val="solid"/>
                    </a:lnR>
                    <a:lnT w="9525">
                      <a:solidFill>
                        <a:srgbClr val="0083D0"/>
                      </a:solidFill>
                      <a:prstDash val="solid"/>
                    </a:lnT>
                    <a:lnB w="9525">
                      <a:solidFill>
                        <a:srgbClr val="0083D0"/>
                      </a:solidFill>
                      <a:prstDash val="solid"/>
                    </a:lnB>
                  </a:tcPr>
                </a:tc>
              </a:tr>
              <a:tr h="0">
                <a:tc gridSpan="4">
                  <a:txBody>
                    <a:bodyPr/>
                    <a:p>
                      <a:pPr>
                        <a:lnSpc>
                          <a:spcPct val="100000"/>
                        </a:lnSpc>
                      </a:pPr>
                      <a:endParaRPr sz="300">
                        <a:latin typeface="Times New Roman" panose="02020603050405020304"/>
                        <a:cs typeface="Times New Roman" panose="02020603050405020304"/>
                      </a:endParaRPr>
                    </a:p>
                  </a:txBody>
                  <a:tcPr marL="0" marR="0" marT="0" marB="0">
                    <a:lnL w="9525">
                      <a:solidFill>
                        <a:srgbClr val="FDCF00"/>
                      </a:solidFill>
                      <a:prstDash val="solid"/>
                    </a:lnL>
                    <a:lnR w="9525">
                      <a:solidFill>
                        <a:srgbClr val="FDCF00"/>
                      </a:solidFill>
                      <a:prstDash val="solid"/>
                    </a:lnR>
                    <a:lnT w="9525">
                      <a:solidFill>
                        <a:srgbClr val="0083D0"/>
                      </a:solidFill>
                      <a:prstDash val="solid"/>
                    </a:lnT>
                    <a:lnB w="9525">
                      <a:solidFill>
                        <a:srgbClr val="0083D0"/>
                      </a:solidFill>
                      <a:prstDash val="solid"/>
                    </a:lnB>
                  </a:tcPr>
                </a:tc>
                <a:tc hMerge="1">
                  <a:tcPr marL="0" marR="0" marT="0" marB="0"/>
                </a:tc>
                <a:tc hMerge="1">
                  <a:tcPr marL="0" marR="0" marT="0" marB="0"/>
                </a:tc>
                <a:tc hMerge="1">
                  <a:tcPr marL="0" marR="0" marT="0" marB="0"/>
                </a:tc>
              </a:tr>
              <a:tr h="297180">
                <a:tc gridSpan="4">
                  <a:txBody>
                    <a:bodyPr/>
                    <a:p>
                      <a:pPr marL="10795" algn="ctr">
                        <a:lnSpc>
                          <a:spcPct val="100000"/>
                        </a:lnSpc>
                        <a:spcBef>
                          <a:spcPts val="205"/>
                        </a:spcBef>
                      </a:pPr>
                      <a:r>
                        <a:rPr sz="1200" b="1" spc="-5" dirty="0">
                          <a:latin typeface="Calibri" panose="020F0502020204030204"/>
                          <a:cs typeface="Calibri" panose="020F0502020204030204"/>
                        </a:rPr>
                        <a:t>Hardwar</a:t>
                      </a:r>
                      <a:r>
                        <a:rPr sz="1400" b="1" spc="-5" dirty="0">
                          <a:latin typeface="Calibri" panose="020F0502020204030204"/>
                          <a:cs typeface="Calibri" panose="020F0502020204030204"/>
                        </a:rPr>
                        <a:t>e</a:t>
                      </a:r>
                      <a:endParaRPr sz="1400">
                        <a:latin typeface="Calibri" panose="020F0502020204030204"/>
                        <a:cs typeface="Calibri" panose="020F0502020204030204"/>
                      </a:endParaRPr>
                    </a:p>
                  </a:txBody>
                  <a:tcPr marL="0" marR="0" marT="26034" marB="0">
                    <a:lnL w="9525">
                      <a:solidFill>
                        <a:srgbClr val="0083D0"/>
                      </a:solidFill>
                      <a:prstDash val="solid"/>
                    </a:lnL>
                    <a:lnR w="9525">
                      <a:solidFill>
                        <a:srgbClr val="0083D0"/>
                      </a:solidFill>
                      <a:prstDash val="solid"/>
                    </a:lnR>
                    <a:lnT w="9525">
                      <a:solidFill>
                        <a:srgbClr val="0083D0"/>
                      </a:solidFill>
                      <a:prstDash val="solid"/>
                    </a:lnT>
                    <a:lnB w="9525">
                      <a:solidFill>
                        <a:srgbClr val="0083D0"/>
                      </a:solidFill>
                      <a:prstDash val="solid"/>
                    </a:lnB>
                  </a:tcPr>
                </a:tc>
                <a:tc hMerge="1">
                  <a:tcPr marL="0" marR="0" marT="0" marB="0"/>
                </a:tc>
                <a:tc hMerge="1">
                  <a:tcPr marL="0" marR="0" marT="0" marB="0"/>
                </a:tc>
                <a:tc hMerge="1">
                  <a:tcPr marL="0" marR="0" marT="0" marB="0"/>
                </a:tc>
              </a:tr>
            </a:tbl>
          </a:graphicData>
        </a:graphic>
      </p:graphicFrame>
      <p:sp>
        <p:nvSpPr>
          <p:cNvPr id="113" name="object 40"/>
          <p:cNvSpPr/>
          <p:nvPr/>
        </p:nvSpPr>
        <p:spPr>
          <a:xfrm>
            <a:off x="780287" y="4985765"/>
            <a:ext cx="1818132" cy="859561"/>
          </a:xfrm>
          <a:prstGeom prst="rect">
            <a:avLst/>
          </a:prstGeom>
          <a:blipFill>
            <a:blip r:embed="rId29" cstate="print"/>
            <a:stretch>
              <a:fillRect/>
            </a:stretch>
          </a:blipFill>
        </p:spPr>
        <p:txBody>
          <a:bodyPr wrap="square" lIns="0" tIns="0" rIns="0" bIns="0" rtlCol="0"/>
          <a:p/>
        </p:txBody>
      </p:sp>
      <p:sp>
        <p:nvSpPr>
          <p:cNvPr id="114" name="object 41"/>
          <p:cNvSpPr/>
          <p:nvPr/>
        </p:nvSpPr>
        <p:spPr>
          <a:xfrm>
            <a:off x="792480" y="4994909"/>
            <a:ext cx="1789176" cy="876287"/>
          </a:xfrm>
          <a:prstGeom prst="rect">
            <a:avLst/>
          </a:prstGeom>
          <a:blipFill>
            <a:blip r:embed="rId30" cstate="print"/>
            <a:stretch>
              <a:fillRect/>
            </a:stretch>
          </a:blipFill>
        </p:spPr>
        <p:txBody>
          <a:bodyPr wrap="square" lIns="0" tIns="0" rIns="0" bIns="0" rtlCol="0"/>
          <a:p/>
        </p:txBody>
      </p:sp>
      <p:sp>
        <p:nvSpPr>
          <p:cNvPr id="115" name="object 42"/>
          <p:cNvSpPr/>
          <p:nvPr/>
        </p:nvSpPr>
        <p:spPr>
          <a:xfrm>
            <a:off x="827532" y="5013197"/>
            <a:ext cx="1728216" cy="769620"/>
          </a:xfrm>
          <a:prstGeom prst="rect">
            <a:avLst/>
          </a:prstGeom>
          <a:blipFill>
            <a:blip r:embed="rId31" cstate="print"/>
            <a:stretch>
              <a:fillRect/>
            </a:stretch>
          </a:blipFill>
        </p:spPr>
        <p:txBody>
          <a:bodyPr wrap="square" lIns="0" tIns="0" rIns="0" bIns="0" rtlCol="0"/>
          <a:p/>
        </p:txBody>
      </p:sp>
      <p:sp>
        <p:nvSpPr>
          <p:cNvPr id="117" name="object 44"/>
          <p:cNvSpPr txBox="1"/>
          <p:nvPr/>
        </p:nvSpPr>
        <p:spPr>
          <a:xfrm>
            <a:off x="832103" y="5041341"/>
            <a:ext cx="1719580" cy="689610"/>
          </a:xfrm>
          <a:prstGeom prst="rect">
            <a:avLst/>
          </a:prstGeom>
        </p:spPr>
        <p:txBody>
          <a:bodyPr vert="horz" wrap="square" lIns="0" tIns="12700" rIns="0" bIns="0" rtlCol="0">
            <a:spAutoFit/>
          </a:bodyPr>
          <a:p>
            <a:pPr marL="86995" marR="81915" algn="just">
              <a:lnSpc>
                <a:spcPct val="100000"/>
              </a:lnSpc>
              <a:spcBef>
                <a:spcPts val="100"/>
              </a:spcBef>
            </a:pPr>
            <a:r>
              <a:rPr sz="1100" dirty="0">
                <a:latin typeface="微软雅黑" panose="020B0503020204020204" pitchFamily="34" charset="-122"/>
                <a:cs typeface="微软雅黑" panose="020B0503020204020204" pitchFamily="34" charset="-122"/>
              </a:rPr>
              <a:t>保障网络传递数据包的时 延，很多场景下有极致的 低时延应用需求，例如工 厂中的协同制造</a:t>
            </a:r>
            <a:endParaRPr sz="1100">
              <a:latin typeface="微软雅黑" panose="020B0503020204020204" pitchFamily="34" charset="-122"/>
              <a:cs typeface="微软雅黑" panose="020B0503020204020204" pitchFamily="34" charset="-122"/>
            </a:endParaRPr>
          </a:p>
        </p:txBody>
      </p:sp>
      <p:sp>
        <p:nvSpPr>
          <p:cNvPr id="118" name="object 45"/>
          <p:cNvSpPr/>
          <p:nvPr/>
        </p:nvSpPr>
        <p:spPr>
          <a:xfrm>
            <a:off x="4741164" y="4985765"/>
            <a:ext cx="1818132" cy="859561"/>
          </a:xfrm>
          <a:prstGeom prst="rect">
            <a:avLst/>
          </a:prstGeom>
          <a:blipFill>
            <a:blip r:embed="rId29" cstate="print"/>
            <a:stretch>
              <a:fillRect/>
            </a:stretch>
          </a:blipFill>
        </p:spPr>
        <p:txBody>
          <a:bodyPr wrap="square" lIns="0" tIns="0" rIns="0" bIns="0" rtlCol="0"/>
          <a:p/>
        </p:txBody>
      </p:sp>
      <p:sp>
        <p:nvSpPr>
          <p:cNvPr id="119" name="object 46"/>
          <p:cNvSpPr/>
          <p:nvPr/>
        </p:nvSpPr>
        <p:spPr>
          <a:xfrm>
            <a:off x="4753355" y="4994909"/>
            <a:ext cx="1789176" cy="876287"/>
          </a:xfrm>
          <a:prstGeom prst="rect">
            <a:avLst/>
          </a:prstGeom>
          <a:blipFill>
            <a:blip r:embed="rId30" cstate="print"/>
            <a:stretch>
              <a:fillRect/>
            </a:stretch>
          </a:blipFill>
        </p:spPr>
        <p:txBody>
          <a:bodyPr wrap="square" lIns="0" tIns="0" rIns="0" bIns="0" rtlCol="0"/>
          <a:p/>
        </p:txBody>
      </p:sp>
      <p:sp>
        <p:nvSpPr>
          <p:cNvPr id="120" name="object 47"/>
          <p:cNvSpPr/>
          <p:nvPr/>
        </p:nvSpPr>
        <p:spPr>
          <a:xfrm>
            <a:off x="4788408" y="5013197"/>
            <a:ext cx="1728215" cy="769620"/>
          </a:xfrm>
          <a:prstGeom prst="rect">
            <a:avLst/>
          </a:prstGeom>
          <a:blipFill>
            <a:blip r:embed="rId31" cstate="print"/>
            <a:stretch>
              <a:fillRect/>
            </a:stretch>
          </a:blipFill>
        </p:spPr>
        <p:txBody>
          <a:bodyPr wrap="square" lIns="0" tIns="0" rIns="0" bIns="0" rtlCol="0"/>
          <a:p/>
        </p:txBody>
      </p:sp>
      <p:sp>
        <p:nvSpPr>
          <p:cNvPr id="121" name="object 48"/>
          <p:cNvSpPr/>
          <p:nvPr/>
        </p:nvSpPr>
        <p:spPr>
          <a:xfrm>
            <a:off x="4788408" y="5013197"/>
            <a:ext cx="1728470" cy="769620"/>
          </a:xfrm>
          <a:custGeom>
            <a:avLst/>
            <a:gdLst/>
            <a:ahLst/>
            <a:cxnLst/>
            <a:rect l="l" t="t" r="r" b="b"/>
            <a:pathLst>
              <a:path w="1728470" h="769620">
                <a:moveTo>
                  <a:pt x="0" y="769619"/>
                </a:moveTo>
                <a:lnTo>
                  <a:pt x="1728215" y="769619"/>
                </a:lnTo>
                <a:lnTo>
                  <a:pt x="1728215" y="0"/>
                </a:lnTo>
                <a:lnTo>
                  <a:pt x="0" y="0"/>
                </a:lnTo>
                <a:lnTo>
                  <a:pt x="0" y="769619"/>
                </a:lnTo>
                <a:close/>
              </a:path>
            </a:pathLst>
          </a:custGeom>
          <a:ln w="9144">
            <a:solidFill>
              <a:srgbClr val="0083D0"/>
            </a:solidFill>
          </a:ln>
        </p:spPr>
        <p:txBody>
          <a:bodyPr wrap="square" lIns="0" tIns="0" rIns="0" bIns="0" rtlCol="0"/>
          <a:p/>
        </p:txBody>
      </p:sp>
      <p:sp>
        <p:nvSpPr>
          <p:cNvPr id="122" name="object 49"/>
          <p:cNvSpPr txBox="1"/>
          <p:nvPr/>
        </p:nvSpPr>
        <p:spPr>
          <a:xfrm>
            <a:off x="4792979" y="5041341"/>
            <a:ext cx="1719580" cy="689610"/>
          </a:xfrm>
          <a:prstGeom prst="rect">
            <a:avLst/>
          </a:prstGeom>
        </p:spPr>
        <p:txBody>
          <a:bodyPr vert="horz" wrap="square" lIns="0" tIns="12700" rIns="0" bIns="0" rtlCol="0">
            <a:spAutoFit/>
          </a:bodyPr>
          <a:p>
            <a:pPr marL="86995" marR="81280" algn="just">
              <a:lnSpc>
                <a:spcPct val="100000"/>
              </a:lnSpc>
              <a:spcBef>
                <a:spcPts val="100"/>
              </a:spcBef>
            </a:pPr>
            <a:r>
              <a:rPr sz="1100" dirty="0">
                <a:latin typeface="微软雅黑" panose="020B0503020204020204" pitchFamily="34" charset="-122"/>
                <a:cs typeface="微软雅黑" panose="020B0503020204020204" pitchFamily="34" charset="-122"/>
              </a:rPr>
              <a:t>网络中各设备之间严格时 钟同步，误差控制在很小 范围内，不能有相位误差 和相位误差积累</a:t>
            </a:r>
            <a:endParaRPr sz="1100">
              <a:latin typeface="微软雅黑" panose="020B0503020204020204" pitchFamily="34" charset="-122"/>
              <a:cs typeface="微软雅黑" panose="020B0503020204020204" pitchFamily="34" charset="-122"/>
            </a:endParaRPr>
          </a:p>
        </p:txBody>
      </p:sp>
      <p:sp>
        <p:nvSpPr>
          <p:cNvPr id="123" name="object 50"/>
          <p:cNvSpPr/>
          <p:nvPr/>
        </p:nvSpPr>
        <p:spPr>
          <a:xfrm>
            <a:off x="2796539" y="4985765"/>
            <a:ext cx="1674876" cy="859561"/>
          </a:xfrm>
          <a:prstGeom prst="rect">
            <a:avLst/>
          </a:prstGeom>
          <a:blipFill>
            <a:blip r:embed="rId32" cstate="print"/>
            <a:stretch>
              <a:fillRect/>
            </a:stretch>
          </a:blipFill>
        </p:spPr>
        <p:txBody>
          <a:bodyPr wrap="square" lIns="0" tIns="0" rIns="0" bIns="0" rtlCol="0"/>
          <a:p/>
        </p:txBody>
      </p:sp>
      <p:sp>
        <p:nvSpPr>
          <p:cNvPr id="124" name="object 51"/>
          <p:cNvSpPr/>
          <p:nvPr/>
        </p:nvSpPr>
        <p:spPr>
          <a:xfrm>
            <a:off x="2808732" y="4994909"/>
            <a:ext cx="1648968" cy="876287"/>
          </a:xfrm>
          <a:prstGeom prst="rect">
            <a:avLst/>
          </a:prstGeom>
          <a:blipFill>
            <a:blip r:embed="rId33" cstate="print"/>
            <a:stretch>
              <a:fillRect/>
            </a:stretch>
          </a:blipFill>
        </p:spPr>
        <p:txBody>
          <a:bodyPr wrap="square" lIns="0" tIns="0" rIns="0" bIns="0" rtlCol="0"/>
          <a:p/>
        </p:txBody>
      </p:sp>
      <p:sp>
        <p:nvSpPr>
          <p:cNvPr id="125" name="object 52"/>
          <p:cNvSpPr/>
          <p:nvPr/>
        </p:nvSpPr>
        <p:spPr>
          <a:xfrm>
            <a:off x="2843783" y="5013197"/>
            <a:ext cx="1584959" cy="769620"/>
          </a:xfrm>
          <a:prstGeom prst="rect">
            <a:avLst/>
          </a:prstGeom>
          <a:blipFill>
            <a:blip r:embed="rId34" cstate="print"/>
            <a:stretch>
              <a:fillRect/>
            </a:stretch>
          </a:blipFill>
        </p:spPr>
        <p:txBody>
          <a:bodyPr wrap="square" lIns="0" tIns="0" rIns="0" bIns="0" rtlCol="0"/>
          <a:p/>
        </p:txBody>
      </p:sp>
      <p:sp>
        <p:nvSpPr>
          <p:cNvPr id="127" name="object 54"/>
          <p:cNvSpPr txBox="1"/>
          <p:nvPr/>
        </p:nvSpPr>
        <p:spPr>
          <a:xfrm>
            <a:off x="2848355" y="5041341"/>
            <a:ext cx="1576070" cy="689610"/>
          </a:xfrm>
          <a:prstGeom prst="rect">
            <a:avLst/>
          </a:prstGeom>
        </p:spPr>
        <p:txBody>
          <a:bodyPr vert="horz" wrap="square" lIns="0" tIns="12700" rIns="0" bIns="0" rtlCol="0">
            <a:spAutoFit/>
          </a:bodyPr>
          <a:p>
            <a:pPr marL="86995" marR="78105" algn="just">
              <a:lnSpc>
                <a:spcPct val="100000"/>
              </a:lnSpc>
              <a:spcBef>
                <a:spcPts val="100"/>
              </a:spcBef>
            </a:pPr>
            <a:r>
              <a:rPr sz="1100" dirty="0">
                <a:latin typeface="微软雅黑" panose="020B0503020204020204" pitchFamily="34" charset="-122"/>
                <a:cs typeface="微软雅黑" panose="020B0503020204020204" pitchFamily="34" charset="-122"/>
              </a:rPr>
              <a:t>时延确定性，指网络中 的时延必须明确，特别 是交换机处抖动要保持 在一定范围</a:t>
            </a:r>
            <a:endParaRPr sz="1100">
              <a:latin typeface="微软雅黑" panose="020B0503020204020204" pitchFamily="34" charset="-122"/>
              <a:cs typeface="微软雅黑" panose="020B0503020204020204" pitchFamily="34" charset="-122"/>
            </a:endParaRPr>
          </a:p>
        </p:txBody>
      </p:sp>
      <p:sp>
        <p:nvSpPr>
          <p:cNvPr id="128" name="object 55"/>
          <p:cNvSpPr/>
          <p:nvPr/>
        </p:nvSpPr>
        <p:spPr>
          <a:xfrm>
            <a:off x="6829043" y="4985765"/>
            <a:ext cx="1673352" cy="690372"/>
          </a:xfrm>
          <a:prstGeom prst="rect">
            <a:avLst/>
          </a:prstGeom>
          <a:blipFill>
            <a:blip r:embed="rId35" cstate="print"/>
            <a:stretch>
              <a:fillRect/>
            </a:stretch>
          </a:blipFill>
        </p:spPr>
        <p:txBody>
          <a:bodyPr wrap="square" lIns="0" tIns="0" rIns="0" bIns="0" rtlCol="0"/>
          <a:p/>
        </p:txBody>
      </p:sp>
      <p:sp>
        <p:nvSpPr>
          <p:cNvPr id="129" name="object 56"/>
          <p:cNvSpPr/>
          <p:nvPr/>
        </p:nvSpPr>
        <p:spPr>
          <a:xfrm>
            <a:off x="6841235" y="4994909"/>
            <a:ext cx="1089672" cy="708659"/>
          </a:xfrm>
          <a:prstGeom prst="rect">
            <a:avLst/>
          </a:prstGeom>
          <a:blipFill>
            <a:blip r:embed="rId36" cstate="print"/>
            <a:stretch>
              <a:fillRect/>
            </a:stretch>
          </a:blipFill>
        </p:spPr>
        <p:txBody>
          <a:bodyPr wrap="square" lIns="0" tIns="0" rIns="0" bIns="0" rtlCol="0"/>
          <a:p/>
        </p:txBody>
      </p:sp>
      <p:sp>
        <p:nvSpPr>
          <p:cNvPr id="130" name="object 57"/>
          <p:cNvSpPr/>
          <p:nvPr/>
        </p:nvSpPr>
        <p:spPr>
          <a:xfrm>
            <a:off x="6876288" y="5013197"/>
            <a:ext cx="1583436" cy="600456"/>
          </a:xfrm>
          <a:prstGeom prst="rect">
            <a:avLst/>
          </a:prstGeom>
          <a:blipFill>
            <a:blip r:embed="rId37" cstate="print"/>
            <a:stretch>
              <a:fillRect/>
            </a:stretch>
          </a:blipFill>
        </p:spPr>
        <p:txBody>
          <a:bodyPr wrap="square" lIns="0" tIns="0" rIns="0" bIns="0" rtlCol="0"/>
          <a:p/>
        </p:txBody>
      </p:sp>
      <p:sp>
        <p:nvSpPr>
          <p:cNvPr id="131" name="object 58"/>
          <p:cNvSpPr/>
          <p:nvPr/>
        </p:nvSpPr>
        <p:spPr>
          <a:xfrm>
            <a:off x="6876288" y="5013197"/>
            <a:ext cx="1583690" cy="600710"/>
          </a:xfrm>
          <a:custGeom>
            <a:avLst/>
            <a:gdLst/>
            <a:ahLst/>
            <a:cxnLst/>
            <a:rect l="l" t="t" r="r" b="b"/>
            <a:pathLst>
              <a:path w="1583690" h="600710">
                <a:moveTo>
                  <a:pt x="0" y="600455"/>
                </a:moveTo>
                <a:lnTo>
                  <a:pt x="1583436" y="600455"/>
                </a:lnTo>
                <a:lnTo>
                  <a:pt x="1583436" y="0"/>
                </a:lnTo>
                <a:lnTo>
                  <a:pt x="0" y="0"/>
                </a:lnTo>
                <a:lnTo>
                  <a:pt x="0" y="600455"/>
                </a:lnTo>
                <a:close/>
              </a:path>
            </a:pathLst>
          </a:custGeom>
          <a:ln w="9144">
            <a:solidFill>
              <a:srgbClr val="0083D0"/>
            </a:solidFill>
          </a:ln>
        </p:spPr>
        <p:txBody>
          <a:bodyPr wrap="square" lIns="0" tIns="0" rIns="0" bIns="0" rtlCol="0"/>
          <a:p/>
        </p:txBody>
      </p:sp>
      <p:sp>
        <p:nvSpPr>
          <p:cNvPr id="132" name="object 59"/>
          <p:cNvSpPr txBox="1"/>
          <p:nvPr/>
        </p:nvSpPr>
        <p:spPr>
          <a:xfrm>
            <a:off x="6880859" y="5041341"/>
            <a:ext cx="1574800" cy="351790"/>
          </a:xfrm>
          <a:prstGeom prst="rect">
            <a:avLst/>
          </a:prstGeom>
        </p:spPr>
        <p:txBody>
          <a:bodyPr vert="horz" wrap="square" lIns="0" tIns="12700" rIns="0" bIns="0" rtlCol="0">
            <a:spAutoFit/>
          </a:bodyPr>
          <a:p>
            <a:pPr marL="87630" marR="636905">
              <a:lnSpc>
                <a:spcPct val="100000"/>
              </a:lnSpc>
              <a:spcBef>
                <a:spcPts val="100"/>
              </a:spcBef>
            </a:pPr>
            <a:r>
              <a:rPr sz="1100" dirty="0">
                <a:latin typeface="微软雅黑" panose="020B0503020204020204" pitchFamily="34" charset="-122"/>
                <a:cs typeface="微软雅黑" panose="020B0503020204020204" pitchFamily="34" charset="-122"/>
              </a:rPr>
              <a:t>自主访问控制 安全审计</a:t>
            </a:r>
            <a:endParaRPr sz="1100">
              <a:latin typeface="微软雅黑" panose="020B0503020204020204" pitchFamily="34" charset="-122"/>
              <a:cs typeface="微软雅黑" panose="020B0503020204020204" pitchFamily="34" charset="-122"/>
            </a:endParaRPr>
          </a:p>
          <a:p>
            <a:pPr marL="87630">
              <a:lnSpc>
                <a:spcPct val="100000"/>
              </a:lnSpc>
              <a:spcBef>
                <a:spcPts val="5"/>
              </a:spcBef>
            </a:pPr>
            <a:r>
              <a:rPr sz="1100" dirty="0">
                <a:latin typeface="微软雅黑" panose="020B0503020204020204" pitchFamily="34" charset="-122"/>
                <a:cs typeface="微软雅黑" panose="020B0503020204020204" pitchFamily="34" charset="-122"/>
              </a:rPr>
              <a:t>抵御攻击</a:t>
            </a:r>
            <a:endParaRPr sz="1100">
              <a:latin typeface="微软雅黑" panose="020B0503020204020204" pitchFamily="34" charset="-122"/>
              <a:cs typeface="微软雅黑" panose="020B0503020204020204" pitchFamily="34" charset="-122"/>
            </a:endParaRPr>
          </a:p>
        </p:txBody>
      </p:sp>
      <p:sp>
        <p:nvSpPr>
          <p:cNvPr id="133" name="object 60"/>
          <p:cNvSpPr/>
          <p:nvPr/>
        </p:nvSpPr>
        <p:spPr>
          <a:xfrm>
            <a:off x="780287" y="4697729"/>
            <a:ext cx="1040879" cy="377964"/>
          </a:xfrm>
          <a:prstGeom prst="rect">
            <a:avLst/>
          </a:prstGeom>
          <a:blipFill>
            <a:blip r:embed="rId38" cstate="print"/>
            <a:stretch>
              <a:fillRect/>
            </a:stretch>
          </a:blipFill>
        </p:spPr>
        <p:txBody>
          <a:bodyPr wrap="square" lIns="0" tIns="0" rIns="0" bIns="0" rtlCol="0"/>
          <a:p/>
        </p:txBody>
      </p:sp>
      <p:sp>
        <p:nvSpPr>
          <p:cNvPr id="135" name="object 61"/>
          <p:cNvSpPr/>
          <p:nvPr/>
        </p:nvSpPr>
        <p:spPr>
          <a:xfrm>
            <a:off x="784859" y="4709921"/>
            <a:ext cx="873252" cy="400773"/>
          </a:xfrm>
          <a:prstGeom prst="rect">
            <a:avLst/>
          </a:prstGeom>
          <a:blipFill>
            <a:blip r:embed="rId39" cstate="print"/>
            <a:stretch>
              <a:fillRect/>
            </a:stretch>
          </a:blipFill>
        </p:spPr>
        <p:txBody>
          <a:bodyPr wrap="square" lIns="0" tIns="0" rIns="0" bIns="0" rtlCol="0"/>
          <a:p/>
        </p:txBody>
      </p:sp>
      <p:sp>
        <p:nvSpPr>
          <p:cNvPr id="136" name="object 62"/>
          <p:cNvSpPr/>
          <p:nvPr/>
        </p:nvSpPr>
        <p:spPr>
          <a:xfrm>
            <a:off x="827532" y="4725161"/>
            <a:ext cx="950976" cy="288035"/>
          </a:xfrm>
          <a:prstGeom prst="rect">
            <a:avLst/>
          </a:prstGeom>
          <a:blipFill>
            <a:blip r:embed="rId40" cstate="print"/>
            <a:stretch>
              <a:fillRect/>
            </a:stretch>
          </a:blipFill>
        </p:spPr>
        <p:txBody>
          <a:bodyPr wrap="square" lIns="0" tIns="0" rIns="0" bIns="0" rtlCol="0"/>
          <a:p/>
        </p:txBody>
      </p:sp>
      <p:sp>
        <p:nvSpPr>
          <p:cNvPr id="138" name="object 64"/>
          <p:cNvSpPr txBox="1"/>
          <p:nvPr/>
        </p:nvSpPr>
        <p:spPr>
          <a:xfrm>
            <a:off x="827532" y="4725161"/>
            <a:ext cx="951230" cy="231775"/>
          </a:xfrm>
          <a:prstGeom prst="rect">
            <a:avLst/>
          </a:prstGeom>
          <a:ln w="9144">
            <a:solidFill>
              <a:srgbClr val="000000"/>
            </a:solidFill>
          </a:ln>
        </p:spPr>
        <p:txBody>
          <a:bodyPr vert="horz" wrap="square" lIns="0" tIns="47625" rIns="0" bIns="0" rtlCol="0">
            <a:spAutoFit/>
          </a:bodyPr>
          <a:p>
            <a:pPr marL="91440">
              <a:lnSpc>
                <a:spcPct val="100000"/>
              </a:lnSpc>
              <a:spcBef>
                <a:spcPts val="375"/>
              </a:spcBef>
            </a:pPr>
            <a:r>
              <a:rPr sz="1200" dirty="0">
                <a:latin typeface="微软雅黑" panose="020B0503020204020204" pitchFamily="34" charset="-122"/>
                <a:cs typeface="微软雅黑" panose="020B0503020204020204" pitchFamily="34" charset="-122"/>
              </a:rPr>
              <a:t>极低时延</a:t>
            </a:r>
            <a:endParaRPr sz="1200">
              <a:latin typeface="微软雅黑" panose="020B0503020204020204" pitchFamily="34" charset="-122"/>
              <a:cs typeface="微软雅黑" panose="020B0503020204020204" pitchFamily="34" charset="-122"/>
            </a:endParaRPr>
          </a:p>
        </p:txBody>
      </p:sp>
      <p:sp>
        <p:nvSpPr>
          <p:cNvPr id="139" name="object 65"/>
          <p:cNvSpPr/>
          <p:nvPr/>
        </p:nvSpPr>
        <p:spPr>
          <a:xfrm>
            <a:off x="4741164" y="4697729"/>
            <a:ext cx="1039355" cy="377964"/>
          </a:xfrm>
          <a:prstGeom prst="rect">
            <a:avLst/>
          </a:prstGeom>
          <a:blipFill>
            <a:blip r:embed="rId41" cstate="print"/>
            <a:stretch>
              <a:fillRect/>
            </a:stretch>
          </a:blipFill>
        </p:spPr>
        <p:txBody>
          <a:bodyPr wrap="square" lIns="0" tIns="0" rIns="0" bIns="0" rtlCol="0"/>
          <a:p/>
        </p:txBody>
      </p:sp>
      <p:sp>
        <p:nvSpPr>
          <p:cNvPr id="140" name="object 66"/>
          <p:cNvSpPr/>
          <p:nvPr/>
        </p:nvSpPr>
        <p:spPr>
          <a:xfrm>
            <a:off x="4745735" y="4709921"/>
            <a:ext cx="873251" cy="400773"/>
          </a:xfrm>
          <a:prstGeom prst="rect">
            <a:avLst/>
          </a:prstGeom>
          <a:blipFill>
            <a:blip r:embed="rId39" cstate="print"/>
            <a:stretch>
              <a:fillRect/>
            </a:stretch>
          </a:blipFill>
        </p:spPr>
        <p:txBody>
          <a:bodyPr wrap="square" lIns="0" tIns="0" rIns="0" bIns="0" rtlCol="0"/>
          <a:p/>
        </p:txBody>
      </p:sp>
      <p:sp>
        <p:nvSpPr>
          <p:cNvPr id="141" name="object 67"/>
          <p:cNvSpPr/>
          <p:nvPr/>
        </p:nvSpPr>
        <p:spPr>
          <a:xfrm>
            <a:off x="4788408" y="4725161"/>
            <a:ext cx="949451" cy="288035"/>
          </a:xfrm>
          <a:prstGeom prst="rect">
            <a:avLst/>
          </a:prstGeom>
          <a:blipFill>
            <a:blip r:embed="rId42" cstate="print"/>
            <a:stretch>
              <a:fillRect/>
            </a:stretch>
          </a:blipFill>
        </p:spPr>
        <p:txBody>
          <a:bodyPr wrap="square" lIns="0" tIns="0" rIns="0" bIns="0" rtlCol="0"/>
          <a:p/>
        </p:txBody>
      </p:sp>
      <p:sp>
        <p:nvSpPr>
          <p:cNvPr id="142" name="object 68"/>
          <p:cNvSpPr/>
          <p:nvPr/>
        </p:nvSpPr>
        <p:spPr>
          <a:xfrm>
            <a:off x="4788408" y="4725161"/>
            <a:ext cx="949960" cy="288290"/>
          </a:xfrm>
          <a:custGeom>
            <a:avLst/>
            <a:gdLst/>
            <a:ahLst/>
            <a:cxnLst/>
            <a:rect l="l" t="t" r="r" b="b"/>
            <a:pathLst>
              <a:path w="949960" h="288289">
                <a:moveTo>
                  <a:pt x="0" y="288035"/>
                </a:moveTo>
                <a:lnTo>
                  <a:pt x="949451" y="288035"/>
                </a:lnTo>
                <a:lnTo>
                  <a:pt x="949451" y="0"/>
                </a:lnTo>
                <a:lnTo>
                  <a:pt x="0" y="0"/>
                </a:lnTo>
                <a:lnTo>
                  <a:pt x="0" y="288035"/>
                </a:lnTo>
                <a:close/>
              </a:path>
            </a:pathLst>
          </a:custGeom>
          <a:ln w="9144">
            <a:solidFill>
              <a:srgbClr val="000000"/>
            </a:solidFill>
          </a:ln>
        </p:spPr>
        <p:txBody>
          <a:bodyPr wrap="square" lIns="0" tIns="0" rIns="0" bIns="0" rtlCol="0"/>
          <a:p/>
        </p:txBody>
      </p:sp>
      <p:sp>
        <p:nvSpPr>
          <p:cNvPr id="143" name="object 69"/>
          <p:cNvSpPr txBox="1"/>
          <p:nvPr/>
        </p:nvSpPr>
        <p:spPr>
          <a:xfrm>
            <a:off x="4788408" y="4725161"/>
            <a:ext cx="949960" cy="231775"/>
          </a:xfrm>
          <a:prstGeom prst="rect">
            <a:avLst/>
          </a:prstGeom>
          <a:ln w="9144">
            <a:solidFill>
              <a:srgbClr val="000000"/>
            </a:solidFill>
          </a:ln>
        </p:spPr>
        <p:txBody>
          <a:bodyPr vert="horz" wrap="square" lIns="0" tIns="47625" rIns="0" bIns="0" rtlCol="0">
            <a:spAutoFit/>
          </a:bodyPr>
          <a:p>
            <a:pPr marL="92075">
              <a:lnSpc>
                <a:spcPct val="100000"/>
              </a:lnSpc>
              <a:spcBef>
                <a:spcPts val="375"/>
              </a:spcBef>
            </a:pPr>
            <a:r>
              <a:rPr sz="1200" dirty="0">
                <a:latin typeface="微软雅黑" panose="020B0503020204020204" pitchFamily="34" charset="-122"/>
                <a:cs typeface="微软雅黑" panose="020B0503020204020204" pitchFamily="34" charset="-122"/>
              </a:rPr>
              <a:t>时钟同步</a:t>
            </a:r>
            <a:endParaRPr sz="1200">
              <a:latin typeface="微软雅黑" panose="020B0503020204020204" pitchFamily="34" charset="-122"/>
              <a:cs typeface="微软雅黑" panose="020B0503020204020204" pitchFamily="34" charset="-122"/>
            </a:endParaRPr>
          </a:p>
        </p:txBody>
      </p:sp>
      <p:sp>
        <p:nvSpPr>
          <p:cNvPr id="144" name="object 70"/>
          <p:cNvSpPr/>
          <p:nvPr/>
        </p:nvSpPr>
        <p:spPr>
          <a:xfrm>
            <a:off x="2796539" y="4697729"/>
            <a:ext cx="1098816" cy="377964"/>
          </a:xfrm>
          <a:prstGeom prst="rect">
            <a:avLst/>
          </a:prstGeom>
          <a:blipFill>
            <a:blip r:embed="rId43" cstate="print"/>
            <a:stretch>
              <a:fillRect/>
            </a:stretch>
          </a:blipFill>
        </p:spPr>
        <p:txBody>
          <a:bodyPr wrap="square" lIns="0" tIns="0" rIns="0" bIns="0" rtlCol="0"/>
          <a:p/>
        </p:txBody>
      </p:sp>
      <p:sp>
        <p:nvSpPr>
          <p:cNvPr id="145" name="object 71"/>
          <p:cNvSpPr/>
          <p:nvPr/>
        </p:nvSpPr>
        <p:spPr>
          <a:xfrm>
            <a:off x="2801111" y="4709921"/>
            <a:ext cx="1025664" cy="400773"/>
          </a:xfrm>
          <a:prstGeom prst="rect">
            <a:avLst/>
          </a:prstGeom>
          <a:blipFill>
            <a:blip r:embed="rId44" cstate="print"/>
            <a:stretch>
              <a:fillRect/>
            </a:stretch>
          </a:blipFill>
        </p:spPr>
        <p:txBody>
          <a:bodyPr wrap="square" lIns="0" tIns="0" rIns="0" bIns="0" rtlCol="0"/>
          <a:p/>
        </p:txBody>
      </p:sp>
      <p:sp>
        <p:nvSpPr>
          <p:cNvPr id="146" name="object 72"/>
          <p:cNvSpPr/>
          <p:nvPr/>
        </p:nvSpPr>
        <p:spPr>
          <a:xfrm>
            <a:off x="2843783" y="4725161"/>
            <a:ext cx="1008888" cy="288035"/>
          </a:xfrm>
          <a:prstGeom prst="rect">
            <a:avLst/>
          </a:prstGeom>
          <a:blipFill>
            <a:blip r:embed="rId45" cstate="print"/>
            <a:stretch>
              <a:fillRect/>
            </a:stretch>
          </a:blipFill>
        </p:spPr>
        <p:txBody>
          <a:bodyPr wrap="square" lIns="0" tIns="0" rIns="0" bIns="0" rtlCol="0"/>
          <a:p/>
        </p:txBody>
      </p:sp>
      <p:sp>
        <p:nvSpPr>
          <p:cNvPr id="148" name="object 73"/>
          <p:cNvSpPr txBox="1"/>
          <p:nvPr/>
        </p:nvSpPr>
        <p:spPr>
          <a:xfrm>
            <a:off x="2843783" y="4725161"/>
            <a:ext cx="1009015" cy="231775"/>
          </a:xfrm>
          <a:prstGeom prst="rect">
            <a:avLst/>
          </a:prstGeom>
          <a:ln w="9144">
            <a:solidFill>
              <a:srgbClr val="000000"/>
            </a:solidFill>
          </a:ln>
        </p:spPr>
        <p:txBody>
          <a:bodyPr vert="horz" wrap="square" lIns="0" tIns="47625" rIns="0" bIns="0" rtlCol="0">
            <a:spAutoFit/>
          </a:bodyPr>
          <a:p>
            <a:pPr marL="92075">
              <a:lnSpc>
                <a:spcPct val="100000"/>
              </a:lnSpc>
              <a:spcBef>
                <a:spcPts val="375"/>
              </a:spcBef>
            </a:pPr>
            <a:r>
              <a:rPr sz="1200" dirty="0">
                <a:latin typeface="微软雅黑" panose="020B0503020204020204" pitchFamily="34" charset="-122"/>
                <a:cs typeface="微软雅黑" panose="020B0503020204020204" pitchFamily="34" charset="-122"/>
              </a:rPr>
              <a:t>确定性时延</a:t>
            </a:r>
            <a:endParaRPr sz="1200">
              <a:latin typeface="微软雅黑" panose="020B0503020204020204" pitchFamily="34" charset="-122"/>
              <a:cs typeface="微软雅黑" panose="020B0503020204020204" pitchFamily="34" charset="-122"/>
            </a:endParaRPr>
          </a:p>
        </p:txBody>
      </p:sp>
      <p:sp>
        <p:nvSpPr>
          <p:cNvPr id="149" name="object 74"/>
          <p:cNvSpPr/>
          <p:nvPr/>
        </p:nvSpPr>
        <p:spPr>
          <a:xfrm>
            <a:off x="6829043" y="4697729"/>
            <a:ext cx="995159" cy="377964"/>
          </a:xfrm>
          <a:prstGeom prst="rect">
            <a:avLst/>
          </a:prstGeom>
          <a:blipFill>
            <a:blip r:embed="rId46" cstate="print"/>
            <a:stretch>
              <a:fillRect/>
            </a:stretch>
          </a:blipFill>
        </p:spPr>
        <p:txBody>
          <a:bodyPr wrap="square" lIns="0" tIns="0" rIns="0" bIns="0" rtlCol="0"/>
          <a:p/>
        </p:txBody>
      </p:sp>
      <p:sp>
        <p:nvSpPr>
          <p:cNvPr id="150" name="object 75"/>
          <p:cNvSpPr/>
          <p:nvPr/>
        </p:nvSpPr>
        <p:spPr>
          <a:xfrm>
            <a:off x="6833616" y="4709921"/>
            <a:ext cx="568477" cy="400773"/>
          </a:xfrm>
          <a:prstGeom prst="rect">
            <a:avLst/>
          </a:prstGeom>
          <a:blipFill>
            <a:blip r:embed="rId47" cstate="print"/>
            <a:stretch>
              <a:fillRect/>
            </a:stretch>
          </a:blipFill>
        </p:spPr>
        <p:txBody>
          <a:bodyPr wrap="square" lIns="0" tIns="0" rIns="0" bIns="0" rtlCol="0"/>
          <a:p/>
        </p:txBody>
      </p:sp>
      <p:sp>
        <p:nvSpPr>
          <p:cNvPr id="151" name="object 76"/>
          <p:cNvSpPr/>
          <p:nvPr/>
        </p:nvSpPr>
        <p:spPr>
          <a:xfrm>
            <a:off x="6876288" y="4725161"/>
            <a:ext cx="905255" cy="288035"/>
          </a:xfrm>
          <a:prstGeom prst="rect">
            <a:avLst/>
          </a:prstGeom>
          <a:blipFill>
            <a:blip r:embed="rId48" cstate="print"/>
            <a:stretch>
              <a:fillRect/>
            </a:stretch>
          </a:blipFill>
        </p:spPr>
        <p:txBody>
          <a:bodyPr wrap="square" lIns="0" tIns="0" rIns="0" bIns="0" rtlCol="0"/>
          <a:p/>
        </p:txBody>
      </p:sp>
      <p:sp>
        <p:nvSpPr>
          <p:cNvPr id="152" name="object 77"/>
          <p:cNvSpPr/>
          <p:nvPr/>
        </p:nvSpPr>
        <p:spPr>
          <a:xfrm>
            <a:off x="6876288" y="4725161"/>
            <a:ext cx="905510" cy="288290"/>
          </a:xfrm>
          <a:custGeom>
            <a:avLst/>
            <a:gdLst/>
            <a:ahLst/>
            <a:cxnLst/>
            <a:rect l="l" t="t" r="r" b="b"/>
            <a:pathLst>
              <a:path w="905509" h="288289">
                <a:moveTo>
                  <a:pt x="0" y="288035"/>
                </a:moveTo>
                <a:lnTo>
                  <a:pt x="905255" y="288035"/>
                </a:lnTo>
                <a:lnTo>
                  <a:pt x="905255" y="0"/>
                </a:lnTo>
                <a:lnTo>
                  <a:pt x="0" y="0"/>
                </a:lnTo>
                <a:lnTo>
                  <a:pt x="0" y="288035"/>
                </a:lnTo>
                <a:close/>
              </a:path>
            </a:pathLst>
          </a:custGeom>
          <a:ln w="9144">
            <a:solidFill>
              <a:srgbClr val="000000"/>
            </a:solidFill>
          </a:ln>
        </p:spPr>
        <p:txBody>
          <a:bodyPr wrap="square" lIns="0" tIns="0" rIns="0" bIns="0" rtlCol="0"/>
          <a:p/>
        </p:txBody>
      </p:sp>
      <p:sp>
        <p:nvSpPr>
          <p:cNvPr id="153" name="object 78"/>
          <p:cNvSpPr txBox="1"/>
          <p:nvPr/>
        </p:nvSpPr>
        <p:spPr>
          <a:xfrm>
            <a:off x="6876288" y="4725161"/>
            <a:ext cx="905510" cy="231775"/>
          </a:xfrm>
          <a:prstGeom prst="rect">
            <a:avLst/>
          </a:prstGeom>
          <a:ln w="9144">
            <a:solidFill>
              <a:srgbClr val="000000"/>
            </a:solidFill>
          </a:ln>
        </p:spPr>
        <p:txBody>
          <a:bodyPr vert="horz" wrap="square" lIns="0" tIns="47625" rIns="0" bIns="0" rtlCol="0">
            <a:spAutoFit/>
          </a:bodyPr>
          <a:p>
            <a:pPr marL="92075">
              <a:lnSpc>
                <a:spcPct val="100000"/>
              </a:lnSpc>
              <a:spcBef>
                <a:spcPts val="375"/>
              </a:spcBef>
            </a:pPr>
            <a:r>
              <a:rPr sz="1200" dirty="0">
                <a:latin typeface="微软雅黑" panose="020B0503020204020204" pitchFamily="34" charset="-122"/>
                <a:cs typeface="微软雅黑" panose="020B0503020204020204" pitchFamily="34" charset="-122"/>
              </a:rPr>
              <a:t>安全</a:t>
            </a:r>
            <a:endParaRPr sz="1200">
              <a:latin typeface="微软雅黑" panose="020B0503020204020204" pitchFamily="34" charset="-122"/>
              <a:cs typeface="微软雅黑" panose="020B0503020204020204" pitchFamily="34" charset="-122"/>
            </a:endParaRPr>
          </a:p>
        </p:txBody>
      </p:sp>
      <p:sp>
        <p:nvSpPr>
          <p:cNvPr id="155" name="object 79"/>
          <p:cNvSpPr/>
          <p:nvPr/>
        </p:nvSpPr>
        <p:spPr>
          <a:xfrm>
            <a:off x="780287" y="3617201"/>
            <a:ext cx="3186684" cy="377964"/>
          </a:xfrm>
          <a:prstGeom prst="rect">
            <a:avLst/>
          </a:prstGeom>
          <a:blipFill>
            <a:blip r:embed="rId49" cstate="print"/>
            <a:stretch>
              <a:fillRect/>
            </a:stretch>
          </a:blipFill>
        </p:spPr>
        <p:txBody>
          <a:bodyPr wrap="square" lIns="0" tIns="0" rIns="0" bIns="0" rtlCol="0"/>
          <a:p/>
        </p:txBody>
      </p:sp>
      <p:sp>
        <p:nvSpPr>
          <p:cNvPr id="156" name="object 80"/>
          <p:cNvSpPr/>
          <p:nvPr/>
        </p:nvSpPr>
        <p:spPr>
          <a:xfrm>
            <a:off x="2122932" y="3630968"/>
            <a:ext cx="498348" cy="400773"/>
          </a:xfrm>
          <a:prstGeom prst="rect">
            <a:avLst/>
          </a:prstGeom>
          <a:blipFill>
            <a:blip r:embed="rId50" cstate="print"/>
            <a:stretch>
              <a:fillRect/>
            </a:stretch>
          </a:blipFill>
        </p:spPr>
        <p:txBody>
          <a:bodyPr wrap="square" lIns="0" tIns="0" rIns="0" bIns="0" rtlCol="0"/>
          <a:p/>
        </p:txBody>
      </p:sp>
      <p:sp>
        <p:nvSpPr>
          <p:cNvPr id="157" name="object 81"/>
          <p:cNvSpPr/>
          <p:nvPr/>
        </p:nvSpPr>
        <p:spPr>
          <a:xfrm>
            <a:off x="827532" y="3644645"/>
            <a:ext cx="3096768" cy="288036"/>
          </a:xfrm>
          <a:prstGeom prst="rect">
            <a:avLst/>
          </a:prstGeom>
          <a:blipFill>
            <a:blip r:embed="rId51" cstate="print"/>
            <a:stretch>
              <a:fillRect/>
            </a:stretch>
          </a:blipFill>
        </p:spPr>
        <p:txBody>
          <a:bodyPr wrap="square" lIns="0" tIns="0" rIns="0" bIns="0" rtlCol="0"/>
          <a:p/>
        </p:txBody>
      </p:sp>
      <p:sp>
        <p:nvSpPr>
          <p:cNvPr id="158" name="object 82"/>
          <p:cNvSpPr/>
          <p:nvPr/>
        </p:nvSpPr>
        <p:spPr>
          <a:xfrm>
            <a:off x="827532" y="3644645"/>
            <a:ext cx="3096895" cy="288290"/>
          </a:xfrm>
          <a:custGeom>
            <a:avLst/>
            <a:gdLst/>
            <a:ahLst/>
            <a:cxnLst/>
            <a:rect l="l" t="t" r="r" b="b"/>
            <a:pathLst>
              <a:path w="3096895" h="288289">
                <a:moveTo>
                  <a:pt x="0" y="288036"/>
                </a:moveTo>
                <a:lnTo>
                  <a:pt x="3096768" y="288036"/>
                </a:lnTo>
                <a:lnTo>
                  <a:pt x="3096768" y="0"/>
                </a:lnTo>
                <a:lnTo>
                  <a:pt x="0" y="0"/>
                </a:lnTo>
                <a:lnTo>
                  <a:pt x="0" y="288036"/>
                </a:lnTo>
                <a:close/>
              </a:path>
            </a:pathLst>
          </a:custGeom>
          <a:ln w="9144">
            <a:solidFill>
              <a:srgbClr val="0083D0"/>
            </a:solidFill>
          </a:ln>
        </p:spPr>
        <p:txBody>
          <a:bodyPr wrap="square" lIns="0" tIns="0" rIns="0" bIns="0" rtlCol="0"/>
          <a:p/>
        </p:txBody>
      </p:sp>
      <p:sp>
        <p:nvSpPr>
          <p:cNvPr id="159" name="object 83"/>
          <p:cNvSpPr txBox="1"/>
          <p:nvPr/>
        </p:nvSpPr>
        <p:spPr>
          <a:xfrm>
            <a:off x="2257679" y="3676776"/>
            <a:ext cx="247650" cy="196850"/>
          </a:xfrm>
          <a:prstGeom prst="rect">
            <a:avLst/>
          </a:prstGeom>
        </p:spPr>
        <p:txBody>
          <a:bodyPr vert="horz" wrap="square" lIns="0" tIns="12700" rIns="0" bIns="0" rtlCol="0">
            <a:spAutoFit/>
          </a:bodyPr>
          <a:p>
            <a:pPr>
              <a:lnSpc>
                <a:spcPct val="100000"/>
              </a:lnSpc>
              <a:spcBef>
                <a:spcPts val="100"/>
              </a:spcBef>
            </a:pPr>
            <a:r>
              <a:rPr sz="1200" b="1" dirty="0">
                <a:latin typeface="Calibri" panose="020F0502020204030204"/>
                <a:cs typeface="Calibri" panose="020F0502020204030204"/>
              </a:rPr>
              <a:t>SoC</a:t>
            </a:r>
            <a:endParaRPr sz="1200">
              <a:latin typeface="Calibri" panose="020F0502020204030204"/>
              <a:cs typeface="Calibri" panose="020F0502020204030204"/>
            </a:endParaRPr>
          </a:p>
        </p:txBody>
      </p:sp>
      <p:sp>
        <p:nvSpPr>
          <p:cNvPr id="160" name="object 84"/>
          <p:cNvSpPr/>
          <p:nvPr/>
        </p:nvSpPr>
        <p:spPr>
          <a:xfrm>
            <a:off x="780287" y="3041103"/>
            <a:ext cx="3186684" cy="594398"/>
          </a:xfrm>
          <a:prstGeom prst="rect">
            <a:avLst/>
          </a:prstGeom>
          <a:blipFill>
            <a:blip r:embed="rId52" cstate="print"/>
            <a:stretch>
              <a:fillRect/>
            </a:stretch>
          </a:blipFill>
        </p:spPr>
        <p:txBody>
          <a:bodyPr wrap="square" lIns="0" tIns="0" rIns="0" bIns="0" rtlCol="0"/>
          <a:p/>
        </p:txBody>
      </p:sp>
      <p:sp>
        <p:nvSpPr>
          <p:cNvPr id="161" name="object 85"/>
          <p:cNvSpPr/>
          <p:nvPr/>
        </p:nvSpPr>
        <p:spPr>
          <a:xfrm>
            <a:off x="827532" y="3068573"/>
            <a:ext cx="3096768" cy="504444"/>
          </a:xfrm>
          <a:prstGeom prst="rect">
            <a:avLst/>
          </a:prstGeom>
          <a:blipFill>
            <a:blip r:embed="rId53" cstate="print"/>
            <a:stretch>
              <a:fillRect/>
            </a:stretch>
          </a:blipFill>
        </p:spPr>
        <p:txBody>
          <a:bodyPr wrap="square" lIns="0" tIns="0" rIns="0" bIns="0" rtlCol="0"/>
          <a:p/>
        </p:txBody>
      </p:sp>
      <p:sp>
        <p:nvSpPr>
          <p:cNvPr id="163" name="object 87"/>
          <p:cNvSpPr/>
          <p:nvPr/>
        </p:nvSpPr>
        <p:spPr>
          <a:xfrm>
            <a:off x="851916" y="3257537"/>
            <a:ext cx="739127" cy="377964"/>
          </a:xfrm>
          <a:prstGeom prst="rect">
            <a:avLst/>
          </a:prstGeom>
          <a:blipFill>
            <a:blip r:embed="rId54" cstate="print"/>
            <a:stretch>
              <a:fillRect/>
            </a:stretch>
          </a:blipFill>
        </p:spPr>
        <p:txBody>
          <a:bodyPr wrap="square" lIns="0" tIns="0" rIns="0" bIns="0" rtlCol="0"/>
          <a:p/>
        </p:txBody>
      </p:sp>
      <p:sp>
        <p:nvSpPr>
          <p:cNvPr id="164" name="object 88"/>
          <p:cNvSpPr/>
          <p:nvPr/>
        </p:nvSpPr>
        <p:spPr>
          <a:xfrm>
            <a:off x="891539" y="3292538"/>
            <a:ext cx="658393" cy="347535"/>
          </a:xfrm>
          <a:prstGeom prst="rect">
            <a:avLst/>
          </a:prstGeom>
          <a:blipFill>
            <a:blip r:embed="rId55" cstate="print"/>
            <a:stretch>
              <a:fillRect/>
            </a:stretch>
          </a:blipFill>
        </p:spPr>
        <p:txBody>
          <a:bodyPr wrap="square" lIns="0" tIns="0" rIns="0" bIns="0" rtlCol="0"/>
          <a:p/>
        </p:txBody>
      </p:sp>
      <p:sp>
        <p:nvSpPr>
          <p:cNvPr id="165" name="object 89"/>
          <p:cNvSpPr/>
          <p:nvPr/>
        </p:nvSpPr>
        <p:spPr>
          <a:xfrm>
            <a:off x="899160" y="3284982"/>
            <a:ext cx="649223" cy="288036"/>
          </a:xfrm>
          <a:prstGeom prst="rect">
            <a:avLst/>
          </a:prstGeom>
          <a:blipFill>
            <a:blip r:embed="rId56" cstate="print"/>
            <a:stretch>
              <a:fillRect/>
            </a:stretch>
          </a:blipFill>
        </p:spPr>
        <p:txBody>
          <a:bodyPr wrap="square" lIns="0" tIns="0" rIns="0" bIns="0" rtlCol="0"/>
          <a:p/>
        </p:txBody>
      </p:sp>
      <p:sp>
        <p:nvSpPr>
          <p:cNvPr id="166" name="object 90"/>
          <p:cNvSpPr/>
          <p:nvPr/>
        </p:nvSpPr>
        <p:spPr>
          <a:xfrm>
            <a:off x="899160" y="3284982"/>
            <a:ext cx="649605" cy="288290"/>
          </a:xfrm>
          <a:custGeom>
            <a:avLst/>
            <a:gdLst/>
            <a:ahLst/>
            <a:cxnLst/>
            <a:rect l="l" t="t" r="r" b="b"/>
            <a:pathLst>
              <a:path w="649605" h="288289">
                <a:moveTo>
                  <a:pt x="0" y="288036"/>
                </a:moveTo>
                <a:lnTo>
                  <a:pt x="649223" y="288036"/>
                </a:lnTo>
                <a:lnTo>
                  <a:pt x="649223" y="0"/>
                </a:lnTo>
                <a:lnTo>
                  <a:pt x="0" y="0"/>
                </a:lnTo>
                <a:lnTo>
                  <a:pt x="0" y="288036"/>
                </a:lnTo>
                <a:close/>
              </a:path>
            </a:pathLst>
          </a:custGeom>
          <a:ln w="9144">
            <a:solidFill>
              <a:srgbClr val="8DC31A"/>
            </a:solidFill>
          </a:ln>
        </p:spPr>
        <p:txBody>
          <a:bodyPr wrap="square" lIns="0" tIns="0" rIns="0" bIns="0" rtlCol="0"/>
          <a:p/>
        </p:txBody>
      </p:sp>
      <p:sp>
        <p:nvSpPr>
          <p:cNvPr id="168" name="object 91"/>
          <p:cNvSpPr txBox="1"/>
          <p:nvPr/>
        </p:nvSpPr>
        <p:spPr>
          <a:xfrm>
            <a:off x="899160" y="3284982"/>
            <a:ext cx="649605" cy="213995"/>
          </a:xfrm>
          <a:prstGeom prst="rect">
            <a:avLst/>
          </a:prstGeom>
          <a:ln w="9143">
            <a:solidFill>
              <a:srgbClr val="8DC31A"/>
            </a:solidFill>
          </a:ln>
        </p:spPr>
        <p:txBody>
          <a:bodyPr vert="horz" wrap="square" lIns="0" tIns="60325" rIns="0" bIns="0" rtlCol="0">
            <a:spAutoFit/>
          </a:bodyPr>
          <a:p>
            <a:pPr marL="111760">
              <a:lnSpc>
                <a:spcPct val="100000"/>
              </a:lnSpc>
              <a:spcBef>
                <a:spcPts val="475"/>
              </a:spcBef>
            </a:pPr>
            <a:r>
              <a:rPr sz="1000" b="1" spc="-5" dirty="0">
                <a:latin typeface="Calibri" panose="020F0502020204030204"/>
                <a:cs typeface="Calibri" panose="020F0502020204030204"/>
              </a:rPr>
              <a:t>Security</a:t>
            </a:r>
            <a:endParaRPr sz="1000">
              <a:latin typeface="Calibri" panose="020F0502020204030204"/>
              <a:cs typeface="Calibri" panose="020F0502020204030204"/>
            </a:endParaRPr>
          </a:p>
        </p:txBody>
      </p:sp>
      <p:sp>
        <p:nvSpPr>
          <p:cNvPr id="169" name="object 92"/>
          <p:cNvSpPr/>
          <p:nvPr/>
        </p:nvSpPr>
        <p:spPr>
          <a:xfrm>
            <a:off x="1452372" y="3018320"/>
            <a:ext cx="1697736" cy="400773"/>
          </a:xfrm>
          <a:prstGeom prst="rect">
            <a:avLst/>
          </a:prstGeom>
          <a:blipFill>
            <a:blip r:embed="rId57" cstate="print"/>
            <a:stretch>
              <a:fillRect/>
            </a:stretch>
          </a:blipFill>
        </p:spPr>
        <p:txBody>
          <a:bodyPr wrap="square" lIns="0" tIns="0" rIns="0" bIns="0" rtlCol="0"/>
          <a:p/>
        </p:txBody>
      </p:sp>
      <p:sp>
        <p:nvSpPr>
          <p:cNvPr id="170" name="object 93"/>
          <p:cNvSpPr txBox="1"/>
          <p:nvPr/>
        </p:nvSpPr>
        <p:spPr>
          <a:xfrm>
            <a:off x="832103" y="3064382"/>
            <a:ext cx="3088005" cy="196850"/>
          </a:xfrm>
          <a:prstGeom prst="rect">
            <a:avLst/>
          </a:prstGeom>
        </p:spPr>
        <p:txBody>
          <a:bodyPr vert="horz" wrap="square" lIns="0" tIns="12700" rIns="0" bIns="0" rtlCol="0">
            <a:spAutoFit/>
          </a:bodyPr>
          <a:p>
            <a:pPr marL="754380">
              <a:lnSpc>
                <a:spcPct val="100000"/>
              </a:lnSpc>
              <a:spcBef>
                <a:spcPts val="100"/>
              </a:spcBef>
            </a:pPr>
            <a:r>
              <a:rPr sz="1200" b="1" spc="-15" dirty="0">
                <a:latin typeface="Calibri" panose="020F0502020204030204"/>
                <a:cs typeface="Calibri" panose="020F0502020204030204"/>
              </a:rPr>
              <a:t>Trusted </a:t>
            </a:r>
            <a:r>
              <a:rPr sz="1200" b="1" spc="-5" dirty="0">
                <a:latin typeface="Calibri" panose="020F0502020204030204"/>
                <a:cs typeface="Calibri" panose="020F0502020204030204"/>
              </a:rPr>
              <a:t>Linux</a:t>
            </a:r>
            <a:r>
              <a:rPr sz="1200" b="1" spc="0" dirty="0">
                <a:latin typeface="Calibri" panose="020F0502020204030204"/>
                <a:cs typeface="Calibri" panose="020F0502020204030204"/>
              </a:rPr>
              <a:t> </a:t>
            </a:r>
            <a:r>
              <a:rPr sz="1200" b="1" spc="-5" dirty="0">
                <a:latin typeface="Calibri" panose="020F0502020204030204"/>
                <a:cs typeface="Calibri" panose="020F0502020204030204"/>
              </a:rPr>
              <a:t>Platform</a:t>
            </a:r>
            <a:endParaRPr sz="1200">
              <a:latin typeface="Calibri" panose="020F0502020204030204"/>
              <a:cs typeface="Calibri" panose="020F0502020204030204"/>
            </a:endParaRPr>
          </a:p>
        </p:txBody>
      </p:sp>
      <p:sp>
        <p:nvSpPr>
          <p:cNvPr id="171" name="object 94"/>
          <p:cNvSpPr/>
          <p:nvPr/>
        </p:nvSpPr>
        <p:spPr>
          <a:xfrm>
            <a:off x="1644395" y="3257537"/>
            <a:ext cx="1025664" cy="377964"/>
          </a:xfrm>
          <a:prstGeom prst="rect">
            <a:avLst/>
          </a:prstGeom>
          <a:blipFill>
            <a:blip r:embed="rId58" cstate="print"/>
            <a:stretch>
              <a:fillRect/>
            </a:stretch>
          </a:blipFill>
        </p:spPr>
        <p:txBody>
          <a:bodyPr wrap="square" lIns="0" tIns="0" rIns="0" bIns="0" rtlCol="0"/>
          <a:p/>
        </p:txBody>
      </p:sp>
      <p:sp>
        <p:nvSpPr>
          <p:cNvPr id="172" name="object 95"/>
          <p:cNvSpPr/>
          <p:nvPr/>
        </p:nvSpPr>
        <p:spPr>
          <a:xfrm>
            <a:off x="1684020" y="3292538"/>
            <a:ext cx="944892" cy="347535"/>
          </a:xfrm>
          <a:prstGeom prst="rect">
            <a:avLst/>
          </a:prstGeom>
          <a:blipFill>
            <a:blip r:embed="rId59" cstate="print"/>
            <a:stretch>
              <a:fillRect/>
            </a:stretch>
          </a:blipFill>
        </p:spPr>
        <p:txBody>
          <a:bodyPr wrap="square" lIns="0" tIns="0" rIns="0" bIns="0" rtlCol="0"/>
          <a:p/>
        </p:txBody>
      </p:sp>
      <p:sp>
        <p:nvSpPr>
          <p:cNvPr id="173" name="object 96"/>
          <p:cNvSpPr/>
          <p:nvPr/>
        </p:nvSpPr>
        <p:spPr>
          <a:xfrm>
            <a:off x="1691639" y="3284982"/>
            <a:ext cx="935736" cy="288036"/>
          </a:xfrm>
          <a:prstGeom prst="rect">
            <a:avLst/>
          </a:prstGeom>
          <a:blipFill>
            <a:blip r:embed="rId60" cstate="print"/>
            <a:stretch>
              <a:fillRect/>
            </a:stretch>
          </a:blipFill>
        </p:spPr>
        <p:txBody>
          <a:bodyPr wrap="square" lIns="0" tIns="0" rIns="0" bIns="0" rtlCol="0"/>
          <a:p/>
        </p:txBody>
      </p:sp>
      <p:sp>
        <p:nvSpPr>
          <p:cNvPr id="176" name="object 98"/>
          <p:cNvSpPr txBox="1"/>
          <p:nvPr/>
        </p:nvSpPr>
        <p:spPr>
          <a:xfrm>
            <a:off x="1691639" y="3284982"/>
            <a:ext cx="935990" cy="213995"/>
          </a:xfrm>
          <a:prstGeom prst="rect">
            <a:avLst/>
          </a:prstGeom>
          <a:ln w="9144">
            <a:solidFill>
              <a:srgbClr val="8DC31A"/>
            </a:solidFill>
          </a:ln>
        </p:spPr>
        <p:txBody>
          <a:bodyPr vert="horz" wrap="square" lIns="0" tIns="60325" rIns="0" bIns="0" rtlCol="0">
            <a:spAutoFit/>
          </a:bodyPr>
          <a:p>
            <a:pPr marL="111760">
              <a:lnSpc>
                <a:spcPct val="100000"/>
              </a:lnSpc>
              <a:spcBef>
                <a:spcPts val="475"/>
              </a:spcBef>
            </a:pPr>
            <a:r>
              <a:rPr sz="1000" b="1" spc="-10" dirty="0">
                <a:latin typeface="Calibri" panose="020F0502020204030204"/>
                <a:cs typeface="Calibri" panose="020F0502020204030204"/>
              </a:rPr>
              <a:t>Virtualization</a:t>
            </a:r>
            <a:endParaRPr sz="1000">
              <a:latin typeface="Calibri" panose="020F0502020204030204"/>
              <a:cs typeface="Calibri" panose="020F0502020204030204"/>
            </a:endParaRPr>
          </a:p>
        </p:txBody>
      </p:sp>
      <p:sp>
        <p:nvSpPr>
          <p:cNvPr id="177" name="object 99"/>
          <p:cNvSpPr/>
          <p:nvPr/>
        </p:nvSpPr>
        <p:spPr>
          <a:xfrm>
            <a:off x="2653283" y="3257537"/>
            <a:ext cx="1242047" cy="377964"/>
          </a:xfrm>
          <a:prstGeom prst="rect">
            <a:avLst/>
          </a:prstGeom>
          <a:blipFill>
            <a:blip r:embed="rId61" cstate="print"/>
            <a:stretch>
              <a:fillRect/>
            </a:stretch>
          </a:blipFill>
        </p:spPr>
        <p:txBody>
          <a:bodyPr wrap="square" lIns="0" tIns="0" rIns="0" bIns="0" rtlCol="0"/>
          <a:p/>
        </p:txBody>
      </p:sp>
      <p:sp>
        <p:nvSpPr>
          <p:cNvPr id="178" name="object 100"/>
          <p:cNvSpPr/>
          <p:nvPr/>
        </p:nvSpPr>
        <p:spPr>
          <a:xfrm>
            <a:off x="2686811" y="3292538"/>
            <a:ext cx="1171968" cy="347535"/>
          </a:xfrm>
          <a:prstGeom prst="rect">
            <a:avLst/>
          </a:prstGeom>
          <a:blipFill>
            <a:blip r:embed="rId62" cstate="print"/>
            <a:stretch>
              <a:fillRect/>
            </a:stretch>
          </a:blipFill>
        </p:spPr>
        <p:txBody>
          <a:bodyPr wrap="square" lIns="0" tIns="0" rIns="0" bIns="0" rtlCol="0"/>
          <a:p/>
        </p:txBody>
      </p:sp>
      <p:sp>
        <p:nvSpPr>
          <p:cNvPr id="179" name="object 101"/>
          <p:cNvSpPr/>
          <p:nvPr/>
        </p:nvSpPr>
        <p:spPr>
          <a:xfrm>
            <a:off x="2700527" y="3284982"/>
            <a:ext cx="1152144" cy="288036"/>
          </a:xfrm>
          <a:prstGeom prst="rect">
            <a:avLst/>
          </a:prstGeom>
          <a:blipFill>
            <a:blip r:embed="rId63" cstate="print"/>
            <a:stretch>
              <a:fillRect/>
            </a:stretch>
          </a:blipFill>
        </p:spPr>
        <p:txBody>
          <a:bodyPr wrap="square" lIns="0" tIns="0" rIns="0" bIns="0" rtlCol="0"/>
          <a:p/>
        </p:txBody>
      </p:sp>
      <p:sp>
        <p:nvSpPr>
          <p:cNvPr id="180" name="object 102"/>
          <p:cNvSpPr/>
          <p:nvPr/>
        </p:nvSpPr>
        <p:spPr>
          <a:xfrm>
            <a:off x="2700527" y="3284982"/>
            <a:ext cx="1152525" cy="288290"/>
          </a:xfrm>
          <a:custGeom>
            <a:avLst/>
            <a:gdLst/>
            <a:ahLst/>
            <a:cxnLst/>
            <a:rect l="l" t="t" r="r" b="b"/>
            <a:pathLst>
              <a:path w="1152525" h="288289">
                <a:moveTo>
                  <a:pt x="0" y="288036"/>
                </a:moveTo>
                <a:lnTo>
                  <a:pt x="1152144" y="288036"/>
                </a:lnTo>
                <a:lnTo>
                  <a:pt x="1152144" y="0"/>
                </a:lnTo>
                <a:lnTo>
                  <a:pt x="0" y="0"/>
                </a:lnTo>
                <a:lnTo>
                  <a:pt x="0" y="288036"/>
                </a:lnTo>
                <a:close/>
              </a:path>
            </a:pathLst>
          </a:custGeom>
          <a:ln w="9144">
            <a:solidFill>
              <a:srgbClr val="8DC31A"/>
            </a:solidFill>
          </a:ln>
        </p:spPr>
        <p:txBody>
          <a:bodyPr wrap="square" lIns="0" tIns="0" rIns="0" bIns="0" rtlCol="0"/>
          <a:p/>
        </p:txBody>
      </p:sp>
      <p:sp>
        <p:nvSpPr>
          <p:cNvPr id="181" name="object 103"/>
          <p:cNvSpPr txBox="1"/>
          <p:nvPr/>
        </p:nvSpPr>
        <p:spPr>
          <a:xfrm>
            <a:off x="2700527" y="3284982"/>
            <a:ext cx="1152525" cy="213995"/>
          </a:xfrm>
          <a:prstGeom prst="rect">
            <a:avLst/>
          </a:prstGeom>
          <a:ln w="9144">
            <a:solidFill>
              <a:srgbClr val="8DC31A"/>
            </a:solidFill>
          </a:ln>
        </p:spPr>
        <p:txBody>
          <a:bodyPr vert="horz" wrap="square" lIns="0" tIns="60325" rIns="0" bIns="0" rtlCol="0">
            <a:spAutoFit/>
          </a:bodyPr>
          <a:p>
            <a:pPr marL="105410">
              <a:lnSpc>
                <a:spcPct val="100000"/>
              </a:lnSpc>
              <a:spcBef>
                <a:spcPts val="475"/>
              </a:spcBef>
            </a:pPr>
            <a:r>
              <a:rPr sz="1000" b="1" spc="-5" dirty="0">
                <a:latin typeface="Calibri" panose="020F0502020204030204"/>
                <a:cs typeface="Calibri" panose="020F0502020204030204"/>
              </a:rPr>
              <a:t>Real-time</a:t>
            </a:r>
            <a:r>
              <a:rPr sz="1000" b="1" spc="-15" dirty="0">
                <a:latin typeface="Calibri" panose="020F0502020204030204"/>
                <a:cs typeface="Calibri" panose="020F0502020204030204"/>
              </a:rPr>
              <a:t> </a:t>
            </a:r>
            <a:r>
              <a:rPr sz="1000" b="1" spc="-5" dirty="0">
                <a:latin typeface="Calibri" panose="020F0502020204030204"/>
                <a:cs typeface="Calibri" panose="020F0502020204030204"/>
              </a:rPr>
              <a:t>process</a:t>
            </a:r>
            <a:endParaRPr sz="1000">
              <a:latin typeface="Calibri" panose="020F0502020204030204"/>
              <a:cs typeface="Calibri" panose="020F0502020204030204"/>
            </a:endParaRPr>
          </a:p>
        </p:txBody>
      </p:sp>
      <p:sp>
        <p:nvSpPr>
          <p:cNvPr id="182" name="object 104"/>
          <p:cNvSpPr/>
          <p:nvPr/>
        </p:nvSpPr>
        <p:spPr>
          <a:xfrm>
            <a:off x="780287" y="1745754"/>
            <a:ext cx="3186684" cy="737603"/>
          </a:xfrm>
          <a:prstGeom prst="rect">
            <a:avLst/>
          </a:prstGeom>
          <a:blipFill>
            <a:blip r:embed="rId64" cstate="print"/>
            <a:stretch>
              <a:fillRect/>
            </a:stretch>
          </a:blipFill>
        </p:spPr>
        <p:txBody>
          <a:bodyPr wrap="square" lIns="0" tIns="0" rIns="0" bIns="0" rtlCol="0"/>
          <a:p/>
        </p:txBody>
      </p:sp>
      <p:sp>
        <p:nvSpPr>
          <p:cNvPr id="183" name="object 105"/>
          <p:cNvSpPr/>
          <p:nvPr/>
        </p:nvSpPr>
        <p:spPr>
          <a:xfrm>
            <a:off x="827532" y="1773174"/>
            <a:ext cx="3096768" cy="647700"/>
          </a:xfrm>
          <a:prstGeom prst="rect">
            <a:avLst/>
          </a:prstGeom>
          <a:blipFill>
            <a:blip r:embed="rId65" cstate="print"/>
            <a:stretch>
              <a:fillRect/>
            </a:stretch>
          </a:blipFill>
        </p:spPr>
        <p:txBody>
          <a:bodyPr wrap="square" lIns="0" tIns="0" rIns="0" bIns="0" rtlCol="0"/>
          <a:p/>
        </p:txBody>
      </p:sp>
      <p:sp>
        <p:nvSpPr>
          <p:cNvPr id="185" name="object 107"/>
          <p:cNvSpPr/>
          <p:nvPr/>
        </p:nvSpPr>
        <p:spPr>
          <a:xfrm>
            <a:off x="851916" y="2033765"/>
            <a:ext cx="1027188" cy="377964"/>
          </a:xfrm>
          <a:prstGeom prst="rect">
            <a:avLst/>
          </a:prstGeom>
          <a:blipFill>
            <a:blip r:embed="rId66" cstate="print"/>
            <a:stretch>
              <a:fillRect/>
            </a:stretch>
          </a:blipFill>
        </p:spPr>
        <p:txBody>
          <a:bodyPr wrap="square" lIns="0" tIns="0" rIns="0" bIns="0" rtlCol="0"/>
          <a:p/>
        </p:txBody>
      </p:sp>
      <p:sp>
        <p:nvSpPr>
          <p:cNvPr id="186" name="object 108"/>
          <p:cNvSpPr/>
          <p:nvPr/>
        </p:nvSpPr>
        <p:spPr>
          <a:xfrm>
            <a:off x="894588" y="1991118"/>
            <a:ext cx="941857" cy="499859"/>
          </a:xfrm>
          <a:prstGeom prst="rect">
            <a:avLst/>
          </a:prstGeom>
          <a:blipFill>
            <a:blip r:embed="rId67" cstate="print"/>
            <a:stretch>
              <a:fillRect/>
            </a:stretch>
          </a:blipFill>
        </p:spPr>
        <p:txBody>
          <a:bodyPr wrap="square" lIns="0" tIns="0" rIns="0" bIns="0" rtlCol="0"/>
          <a:p/>
        </p:txBody>
      </p:sp>
      <p:sp>
        <p:nvSpPr>
          <p:cNvPr id="187" name="object 109"/>
          <p:cNvSpPr/>
          <p:nvPr/>
        </p:nvSpPr>
        <p:spPr>
          <a:xfrm>
            <a:off x="899160" y="2061210"/>
            <a:ext cx="937260" cy="288036"/>
          </a:xfrm>
          <a:prstGeom prst="rect">
            <a:avLst/>
          </a:prstGeom>
          <a:blipFill>
            <a:blip r:embed="rId68" cstate="print"/>
            <a:stretch>
              <a:fillRect/>
            </a:stretch>
          </a:blipFill>
        </p:spPr>
        <p:txBody>
          <a:bodyPr wrap="square" lIns="0" tIns="0" rIns="0" bIns="0" rtlCol="0"/>
          <a:p/>
        </p:txBody>
      </p:sp>
      <p:sp>
        <p:nvSpPr>
          <p:cNvPr id="188" name="object 110"/>
          <p:cNvSpPr/>
          <p:nvPr/>
        </p:nvSpPr>
        <p:spPr>
          <a:xfrm>
            <a:off x="1026160" y="2188210"/>
            <a:ext cx="937260" cy="288290"/>
          </a:xfrm>
          <a:custGeom>
            <a:avLst/>
            <a:gdLst/>
            <a:ahLst/>
            <a:cxnLst/>
            <a:rect l="l" t="t" r="r" b="b"/>
            <a:pathLst>
              <a:path w="937260" h="288290">
                <a:moveTo>
                  <a:pt x="0" y="288036"/>
                </a:moveTo>
                <a:lnTo>
                  <a:pt x="937260" y="288036"/>
                </a:lnTo>
                <a:lnTo>
                  <a:pt x="937260" y="0"/>
                </a:lnTo>
                <a:lnTo>
                  <a:pt x="0" y="0"/>
                </a:lnTo>
                <a:lnTo>
                  <a:pt x="0" y="288036"/>
                </a:lnTo>
                <a:close/>
              </a:path>
            </a:pathLst>
          </a:custGeom>
          <a:ln w="9144">
            <a:solidFill>
              <a:srgbClr val="8DC31A"/>
            </a:solidFill>
          </a:ln>
        </p:spPr>
        <p:txBody>
          <a:bodyPr wrap="square" lIns="0" tIns="0" rIns="0" bIns="0" rtlCol="0"/>
          <a:p/>
        </p:txBody>
      </p:sp>
      <p:sp>
        <p:nvSpPr>
          <p:cNvPr id="189" name="object 111"/>
          <p:cNvSpPr/>
          <p:nvPr/>
        </p:nvSpPr>
        <p:spPr>
          <a:xfrm>
            <a:off x="1315211" y="1757972"/>
            <a:ext cx="1973580" cy="400773"/>
          </a:xfrm>
          <a:prstGeom prst="rect">
            <a:avLst/>
          </a:prstGeom>
          <a:blipFill>
            <a:blip r:embed="rId69" cstate="print"/>
            <a:stretch>
              <a:fillRect/>
            </a:stretch>
          </a:blipFill>
        </p:spPr>
        <p:txBody>
          <a:bodyPr wrap="square" lIns="0" tIns="0" rIns="0" bIns="0" rtlCol="0"/>
          <a:p/>
        </p:txBody>
      </p:sp>
      <p:sp>
        <p:nvSpPr>
          <p:cNvPr id="190" name="object 112"/>
          <p:cNvSpPr txBox="1"/>
          <p:nvPr/>
        </p:nvSpPr>
        <p:spPr>
          <a:xfrm>
            <a:off x="832103" y="1748048"/>
            <a:ext cx="3088005" cy="452120"/>
          </a:xfrm>
          <a:prstGeom prst="rect">
            <a:avLst/>
          </a:prstGeom>
        </p:spPr>
        <p:txBody>
          <a:bodyPr vert="horz" wrap="square" lIns="0" tIns="67945" rIns="0" bIns="0" rtlCol="0">
            <a:spAutoFit/>
          </a:bodyPr>
          <a:p>
            <a:pPr marL="617220">
              <a:lnSpc>
                <a:spcPct val="100000"/>
              </a:lnSpc>
              <a:spcBef>
                <a:spcPts val="535"/>
              </a:spcBef>
            </a:pPr>
            <a:r>
              <a:rPr sz="1200" b="1" spc="-5" dirty="0">
                <a:latin typeface="Calibri" panose="020F0502020204030204"/>
                <a:cs typeface="Calibri" panose="020F0502020204030204"/>
              </a:rPr>
              <a:t>BEC </a:t>
            </a:r>
            <a:r>
              <a:rPr sz="1200" b="1" spc="-10" dirty="0">
                <a:latin typeface="Calibri" panose="020F0502020204030204"/>
                <a:cs typeface="Calibri" panose="020F0502020204030204"/>
              </a:rPr>
              <a:t>Management</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platform</a:t>
            </a:r>
            <a:endParaRPr sz="1200">
              <a:latin typeface="Calibri" panose="020F0502020204030204"/>
              <a:cs typeface="Calibri" panose="020F0502020204030204"/>
            </a:endParaRPr>
          </a:p>
          <a:p>
            <a:pPr marL="180340" marR="2191385" indent="179705">
              <a:lnSpc>
                <a:spcPct val="100000"/>
              </a:lnSpc>
              <a:spcBef>
                <a:spcPts val="360"/>
              </a:spcBef>
            </a:pPr>
            <a:r>
              <a:rPr sz="1000" b="1" spc="-5" dirty="0">
                <a:latin typeface="Calibri" panose="020F0502020204030204"/>
                <a:cs typeface="Calibri" panose="020F0502020204030204"/>
              </a:rPr>
              <a:t>Device  Mana</a:t>
            </a:r>
            <a:r>
              <a:rPr sz="1000" b="1" spc="-10" dirty="0">
                <a:latin typeface="Calibri" panose="020F0502020204030204"/>
                <a:cs typeface="Calibri" panose="020F0502020204030204"/>
              </a:rPr>
              <a:t>g</a:t>
            </a:r>
            <a:r>
              <a:rPr sz="1000" b="1" spc="-5" dirty="0">
                <a:latin typeface="Calibri" panose="020F0502020204030204"/>
                <a:cs typeface="Calibri" panose="020F0502020204030204"/>
              </a:rPr>
              <a:t>ement</a:t>
            </a:r>
            <a:endParaRPr sz="1000">
              <a:latin typeface="Calibri" panose="020F0502020204030204"/>
              <a:cs typeface="Calibri" panose="020F0502020204030204"/>
            </a:endParaRPr>
          </a:p>
        </p:txBody>
      </p:sp>
      <p:sp>
        <p:nvSpPr>
          <p:cNvPr id="191" name="object 113"/>
          <p:cNvSpPr/>
          <p:nvPr/>
        </p:nvSpPr>
        <p:spPr>
          <a:xfrm>
            <a:off x="1860804" y="2033765"/>
            <a:ext cx="1025664" cy="377964"/>
          </a:xfrm>
          <a:prstGeom prst="rect">
            <a:avLst/>
          </a:prstGeom>
          <a:blipFill>
            <a:blip r:embed="rId58" cstate="print"/>
            <a:stretch>
              <a:fillRect/>
            </a:stretch>
          </a:blipFill>
        </p:spPr>
        <p:txBody>
          <a:bodyPr wrap="square" lIns="0" tIns="0" rIns="0" bIns="0" rtlCol="0"/>
          <a:p/>
        </p:txBody>
      </p:sp>
      <p:sp>
        <p:nvSpPr>
          <p:cNvPr id="192" name="object 114"/>
          <p:cNvSpPr/>
          <p:nvPr/>
        </p:nvSpPr>
        <p:spPr>
          <a:xfrm>
            <a:off x="1906523" y="1991118"/>
            <a:ext cx="934224" cy="499859"/>
          </a:xfrm>
          <a:prstGeom prst="rect">
            <a:avLst/>
          </a:prstGeom>
          <a:blipFill>
            <a:blip r:embed="rId70" cstate="print"/>
            <a:stretch>
              <a:fillRect/>
            </a:stretch>
          </a:blipFill>
        </p:spPr>
        <p:txBody>
          <a:bodyPr wrap="square" lIns="0" tIns="0" rIns="0" bIns="0" rtlCol="0"/>
          <a:p/>
        </p:txBody>
      </p:sp>
      <p:sp>
        <p:nvSpPr>
          <p:cNvPr id="193" name="object 115"/>
          <p:cNvSpPr/>
          <p:nvPr/>
        </p:nvSpPr>
        <p:spPr>
          <a:xfrm>
            <a:off x="1908048" y="2061210"/>
            <a:ext cx="935736" cy="288036"/>
          </a:xfrm>
          <a:prstGeom prst="rect">
            <a:avLst/>
          </a:prstGeom>
          <a:blipFill>
            <a:blip r:embed="rId71" cstate="print"/>
            <a:stretch>
              <a:fillRect/>
            </a:stretch>
          </a:blipFill>
        </p:spPr>
        <p:txBody>
          <a:bodyPr wrap="square" lIns="0" tIns="0" rIns="0" bIns="0" rtlCol="0"/>
          <a:p/>
        </p:txBody>
      </p:sp>
      <p:sp>
        <p:nvSpPr>
          <p:cNvPr id="194" name="object 116"/>
          <p:cNvSpPr txBox="1"/>
          <p:nvPr/>
        </p:nvSpPr>
        <p:spPr>
          <a:xfrm>
            <a:off x="1908048" y="2061210"/>
            <a:ext cx="935990" cy="290195"/>
          </a:xfrm>
          <a:prstGeom prst="rect">
            <a:avLst/>
          </a:prstGeom>
          <a:ln w="9144">
            <a:solidFill>
              <a:srgbClr val="8DC31A"/>
            </a:solidFill>
          </a:ln>
        </p:spPr>
        <p:txBody>
          <a:bodyPr vert="horz" wrap="square" lIns="0" tIns="0" rIns="0" bIns="0" rtlCol="0">
            <a:spAutoFit/>
          </a:bodyPr>
          <a:p>
            <a:pPr marL="635" algn="ctr">
              <a:lnSpc>
                <a:spcPts val="1070"/>
              </a:lnSpc>
            </a:pPr>
            <a:r>
              <a:rPr sz="1000" b="1" spc="-10" dirty="0">
                <a:latin typeface="Calibri" panose="020F0502020204030204"/>
                <a:cs typeface="Calibri" panose="020F0502020204030204"/>
              </a:rPr>
              <a:t>APP</a:t>
            </a:r>
            <a:endParaRPr sz="1000">
              <a:latin typeface="Calibri" panose="020F0502020204030204"/>
              <a:cs typeface="Calibri" panose="020F0502020204030204"/>
            </a:endParaRPr>
          </a:p>
          <a:p>
            <a:pPr algn="ctr">
              <a:lnSpc>
                <a:spcPts val="1195"/>
              </a:lnSpc>
            </a:pPr>
            <a:r>
              <a:rPr sz="1000" b="1" spc="-5" dirty="0">
                <a:latin typeface="Calibri" panose="020F0502020204030204"/>
                <a:cs typeface="Calibri" panose="020F0502020204030204"/>
              </a:rPr>
              <a:t>management</a:t>
            </a:r>
            <a:endParaRPr sz="1000">
              <a:latin typeface="Calibri" panose="020F0502020204030204"/>
              <a:cs typeface="Calibri" panose="020F0502020204030204"/>
            </a:endParaRPr>
          </a:p>
        </p:txBody>
      </p:sp>
      <p:sp>
        <p:nvSpPr>
          <p:cNvPr id="195" name="object 117"/>
          <p:cNvSpPr/>
          <p:nvPr/>
        </p:nvSpPr>
        <p:spPr>
          <a:xfrm>
            <a:off x="2868167" y="2033765"/>
            <a:ext cx="1027188" cy="377964"/>
          </a:xfrm>
          <a:prstGeom prst="rect">
            <a:avLst/>
          </a:prstGeom>
          <a:blipFill>
            <a:blip r:embed="rId66" cstate="print"/>
            <a:stretch>
              <a:fillRect/>
            </a:stretch>
          </a:blipFill>
        </p:spPr>
        <p:txBody>
          <a:bodyPr wrap="square" lIns="0" tIns="0" rIns="0" bIns="0" rtlCol="0"/>
          <a:p/>
        </p:txBody>
      </p:sp>
      <p:sp>
        <p:nvSpPr>
          <p:cNvPr id="196" name="object 118"/>
          <p:cNvSpPr/>
          <p:nvPr/>
        </p:nvSpPr>
        <p:spPr>
          <a:xfrm>
            <a:off x="2904744" y="2067242"/>
            <a:ext cx="955547" cy="347535"/>
          </a:xfrm>
          <a:prstGeom prst="rect">
            <a:avLst/>
          </a:prstGeom>
          <a:blipFill>
            <a:blip r:embed="rId72" cstate="print"/>
            <a:stretch>
              <a:fillRect/>
            </a:stretch>
          </a:blipFill>
        </p:spPr>
        <p:txBody>
          <a:bodyPr wrap="square" lIns="0" tIns="0" rIns="0" bIns="0" rtlCol="0"/>
          <a:p/>
        </p:txBody>
      </p:sp>
      <p:sp>
        <p:nvSpPr>
          <p:cNvPr id="197" name="object 119"/>
          <p:cNvSpPr/>
          <p:nvPr/>
        </p:nvSpPr>
        <p:spPr>
          <a:xfrm>
            <a:off x="2915411" y="2061210"/>
            <a:ext cx="937260" cy="288036"/>
          </a:xfrm>
          <a:prstGeom prst="rect">
            <a:avLst/>
          </a:prstGeom>
          <a:blipFill>
            <a:blip r:embed="rId73" cstate="print"/>
            <a:stretch>
              <a:fillRect/>
            </a:stretch>
          </a:blipFill>
        </p:spPr>
        <p:txBody>
          <a:bodyPr wrap="square" lIns="0" tIns="0" rIns="0" bIns="0" rtlCol="0"/>
          <a:p/>
        </p:txBody>
      </p:sp>
      <p:sp>
        <p:nvSpPr>
          <p:cNvPr id="198" name="object 120"/>
          <p:cNvSpPr txBox="1"/>
          <p:nvPr/>
        </p:nvSpPr>
        <p:spPr>
          <a:xfrm>
            <a:off x="2915411" y="2061210"/>
            <a:ext cx="937260" cy="213360"/>
          </a:xfrm>
          <a:prstGeom prst="rect">
            <a:avLst/>
          </a:prstGeom>
          <a:ln w="9144">
            <a:solidFill>
              <a:srgbClr val="8DC31A"/>
            </a:solidFill>
          </a:ln>
        </p:spPr>
        <p:txBody>
          <a:bodyPr vert="horz" wrap="square" lIns="0" tIns="59690" rIns="0" bIns="0" rtlCol="0">
            <a:spAutoFit/>
          </a:bodyPr>
          <a:p>
            <a:pPr marL="107950">
              <a:lnSpc>
                <a:spcPct val="100000"/>
              </a:lnSpc>
              <a:spcBef>
                <a:spcPts val="470"/>
              </a:spcBef>
            </a:pPr>
            <a:r>
              <a:rPr sz="1000" b="1" spc="-5" dirty="0">
                <a:latin typeface="Calibri" panose="020F0502020204030204"/>
                <a:cs typeface="Calibri" panose="020F0502020204030204"/>
              </a:rPr>
              <a:t>Configuration</a:t>
            </a:r>
            <a:endParaRPr sz="1000">
              <a:latin typeface="Calibri" panose="020F0502020204030204"/>
              <a:cs typeface="Calibri" panose="020F0502020204030204"/>
            </a:endParaRPr>
          </a:p>
        </p:txBody>
      </p:sp>
      <p:sp>
        <p:nvSpPr>
          <p:cNvPr id="205" name="object 121"/>
          <p:cNvSpPr/>
          <p:nvPr/>
        </p:nvSpPr>
        <p:spPr>
          <a:xfrm>
            <a:off x="780287" y="2465031"/>
            <a:ext cx="1601724" cy="594398"/>
          </a:xfrm>
          <a:prstGeom prst="rect">
            <a:avLst/>
          </a:prstGeom>
          <a:blipFill>
            <a:blip r:embed="rId74" cstate="print"/>
            <a:stretch>
              <a:fillRect/>
            </a:stretch>
          </a:blipFill>
        </p:spPr>
        <p:txBody>
          <a:bodyPr wrap="square" lIns="0" tIns="0" rIns="0" bIns="0" rtlCol="0"/>
          <a:p/>
        </p:txBody>
      </p:sp>
      <p:sp>
        <p:nvSpPr>
          <p:cNvPr id="246" name="object 122"/>
          <p:cNvSpPr/>
          <p:nvPr/>
        </p:nvSpPr>
        <p:spPr>
          <a:xfrm>
            <a:off x="827532" y="2492501"/>
            <a:ext cx="1511808" cy="504444"/>
          </a:xfrm>
          <a:prstGeom prst="rect">
            <a:avLst/>
          </a:prstGeom>
          <a:blipFill>
            <a:blip r:embed="rId75" cstate="print"/>
            <a:stretch>
              <a:fillRect/>
            </a:stretch>
          </a:blipFill>
        </p:spPr>
        <p:txBody>
          <a:bodyPr wrap="square" lIns="0" tIns="0" rIns="0" bIns="0" rtlCol="0"/>
          <a:p/>
        </p:txBody>
      </p:sp>
      <p:sp>
        <p:nvSpPr>
          <p:cNvPr id="248" name="object 124"/>
          <p:cNvSpPr/>
          <p:nvPr/>
        </p:nvSpPr>
        <p:spPr>
          <a:xfrm>
            <a:off x="1014983" y="2442248"/>
            <a:ext cx="1132319" cy="400773"/>
          </a:xfrm>
          <a:prstGeom prst="rect">
            <a:avLst/>
          </a:prstGeom>
          <a:blipFill>
            <a:blip r:embed="rId76" cstate="print"/>
            <a:stretch>
              <a:fillRect/>
            </a:stretch>
          </a:blipFill>
        </p:spPr>
        <p:txBody>
          <a:bodyPr wrap="square" lIns="0" tIns="0" rIns="0" bIns="0" rtlCol="0"/>
          <a:p/>
        </p:txBody>
      </p:sp>
      <p:sp>
        <p:nvSpPr>
          <p:cNvPr id="249" name="object 125"/>
          <p:cNvSpPr txBox="1"/>
          <p:nvPr/>
        </p:nvSpPr>
        <p:spPr>
          <a:xfrm>
            <a:off x="832103" y="2487752"/>
            <a:ext cx="1503045" cy="196850"/>
          </a:xfrm>
          <a:prstGeom prst="rect">
            <a:avLst/>
          </a:prstGeom>
        </p:spPr>
        <p:txBody>
          <a:bodyPr vert="horz" wrap="square" lIns="0" tIns="12700" rIns="0" bIns="0" rtlCol="0">
            <a:spAutoFit/>
          </a:bodyPr>
          <a:p>
            <a:pPr marL="317500">
              <a:lnSpc>
                <a:spcPct val="100000"/>
              </a:lnSpc>
              <a:spcBef>
                <a:spcPts val="100"/>
              </a:spcBef>
            </a:pPr>
            <a:r>
              <a:rPr sz="1200" b="1" spc="-10" dirty="0">
                <a:latin typeface="Calibri" panose="020F0502020204030204"/>
                <a:cs typeface="Calibri" panose="020F0502020204030204"/>
              </a:rPr>
              <a:t>Edge</a:t>
            </a:r>
            <a:r>
              <a:rPr sz="1200" b="1" spc="-15" dirty="0">
                <a:latin typeface="Calibri" panose="020F0502020204030204"/>
                <a:cs typeface="Calibri" panose="020F0502020204030204"/>
              </a:rPr>
              <a:t> </a:t>
            </a:r>
            <a:r>
              <a:rPr sz="1200" b="1" spc="-5" dirty="0">
                <a:latin typeface="Calibri" panose="020F0502020204030204"/>
                <a:cs typeface="Calibri" panose="020F0502020204030204"/>
              </a:rPr>
              <a:t>Service1</a:t>
            </a:r>
            <a:endParaRPr sz="1200">
              <a:latin typeface="Calibri" panose="020F0502020204030204"/>
              <a:cs typeface="Calibri" panose="020F0502020204030204"/>
            </a:endParaRPr>
          </a:p>
        </p:txBody>
      </p:sp>
      <p:sp>
        <p:nvSpPr>
          <p:cNvPr id="250" name="object 126"/>
          <p:cNvSpPr/>
          <p:nvPr/>
        </p:nvSpPr>
        <p:spPr>
          <a:xfrm>
            <a:off x="780287" y="2681477"/>
            <a:ext cx="594398" cy="306324"/>
          </a:xfrm>
          <a:prstGeom prst="rect">
            <a:avLst/>
          </a:prstGeom>
          <a:blipFill>
            <a:blip r:embed="rId77" cstate="print"/>
            <a:stretch>
              <a:fillRect/>
            </a:stretch>
          </a:blipFill>
        </p:spPr>
        <p:txBody>
          <a:bodyPr wrap="square" lIns="0" tIns="0" rIns="0" bIns="0" rtlCol="0"/>
          <a:p/>
        </p:txBody>
      </p:sp>
      <p:sp>
        <p:nvSpPr>
          <p:cNvPr id="251" name="object 127"/>
          <p:cNvSpPr/>
          <p:nvPr/>
        </p:nvSpPr>
        <p:spPr>
          <a:xfrm>
            <a:off x="871727" y="2692082"/>
            <a:ext cx="408419" cy="320103"/>
          </a:xfrm>
          <a:prstGeom prst="rect">
            <a:avLst/>
          </a:prstGeom>
          <a:blipFill>
            <a:blip r:embed="rId78" cstate="print"/>
            <a:stretch>
              <a:fillRect/>
            </a:stretch>
          </a:blipFill>
        </p:spPr>
        <p:txBody>
          <a:bodyPr wrap="square" lIns="0" tIns="0" rIns="0" bIns="0" rtlCol="0"/>
          <a:p/>
        </p:txBody>
      </p:sp>
      <p:sp>
        <p:nvSpPr>
          <p:cNvPr id="252" name="object 128"/>
          <p:cNvSpPr/>
          <p:nvPr/>
        </p:nvSpPr>
        <p:spPr>
          <a:xfrm>
            <a:off x="827532" y="2708910"/>
            <a:ext cx="504444" cy="216407"/>
          </a:xfrm>
          <a:prstGeom prst="rect">
            <a:avLst/>
          </a:prstGeom>
          <a:blipFill>
            <a:blip r:embed="rId79" cstate="print"/>
            <a:stretch>
              <a:fillRect/>
            </a:stretch>
          </a:blipFill>
        </p:spPr>
        <p:txBody>
          <a:bodyPr wrap="square" lIns="0" tIns="0" rIns="0" bIns="0" rtlCol="0"/>
          <a:p/>
        </p:txBody>
      </p:sp>
      <p:sp>
        <p:nvSpPr>
          <p:cNvPr id="254" name="object 130"/>
          <p:cNvSpPr txBox="1"/>
          <p:nvPr/>
        </p:nvSpPr>
        <p:spPr>
          <a:xfrm>
            <a:off x="827532" y="2708910"/>
            <a:ext cx="504825" cy="170180"/>
          </a:xfrm>
          <a:prstGeom prst="rect">
            <a:avLst/>
          </a:prstGeom>
          <a:ln w="9143">
            <a:solidFill>
              <a:srgbClr val="8DC31A"/>
            </a:solidFill>
          </a:ln>
        </p:spPr>
        <p:txBody>
          <a:bodyPr vert="horz" wrap="square" lIns="0" tIns="31750" rIns="0" bIns="0" rtlCol="0">
            <a:spAutoFit/>
          </a:bodyPr>
          <a:p>
            <a:pPr marL="155575">
              <a:lnSpc>
                <a:spcPct val="100000"/>
              </a:lnSpc>
              <a:spcBef>
                <a:spcPts val="250"/>
              </a:spcBef>
            </a:pPr>
            <a:r>
              <a:rPr sz="900" b="1" spc="-10" dirty="0">
                <a:latin typeface="Calibri" panose="020F0502020204030204"/>
                <a:cs typeface="Calibri" panose="020F0502020204030204"/>
              </a:rPr>
              <a:t>APP</a:t>
            </a:r>
            <a:endParaRPr sz="900">
              <a:latin typeface="Calibri" panose="020F0502020204030204"/>
              <a:cs typeface="Calibri" panose="020F0502020204030204"/>
            </a:endParaRPr>
          </a:p>
        </p:txBody>
      </p:sp>
      <p:sp>
        <p:nvSpPr>
          <p:cNvPr id="255" name="object 131"/>
          <p:cNvSpPr/>
          <p:nvPr/>
        </p:nvSpPr>
        <p:spPr>
          <a:xfrm>
            <a:off x="1284732" y="2681477"/>
            <a:ext cx="594398" cy="306324"/>
          </a:xfrm>
          <a:prstGeom prst="rect">
            <a:avLst/>
          </a:prstGeom>
          <a:blipFill>
            <a:blip r:embed="rId77" cstate="print"/>
            <a:stretch>
              <a:fillRect/>
            </a:stretch>
          </a:blipFill>
        </p:spPr>
        <p:txBody>
          <a:bodyPr wrap="square" lIns="0" tIns="0" rIns="0" bIns="0" rtlCol="0"/>
          <a:p/>
        </p:txBody>
      </p:sp>
      <p:sp>
        <p:nvSpPr>
          <p:cNvPr id="256" name="object 132"/>
          <p:cNvSpPr/>
          <p:nvPr/>
        </p:nvSpPr>
        <p:spPr>
          <a:xfrm>
            <a:off x="1376172" y="2692082"/>
            <a:ext cx="408419" cy="320103"/>
          </a:xfrm>
          <a:prstGeom prst="rect">
            <a:avLst/>
          </a:prstGeom>
          <a:blipFill>
            <a:blip r:embed="rId78" cstate="print"/>
            <a:stretch>
              <a:fillRect/>
            </a:stretch>
          </a:blipFill>
        </p:spPr>
        <p:txBody>
          <a:bodyPr wrap="square" lIns="0" tIns="0" rIns="0" bIns="0" rtlCol="0"/>
          <a:p/>
        </p:txBody>
      </p:sp>
      <p:sp>
        <p:nvSpPr>
          <p:cNvPr id="257" name="object 133"/>
          <p:cNvSpPr/>
          <p:nvPr/>
        </p:nvSpPr>
        <p:spPr>
          <a:xfrm>
            <a:off x="1331975" y="2708910"/>
            <a:ext cx="504444" cy="216407"/>
          </a:xfrm>
          <a:prstGeom prst="rect">
            <a:avLst/>
          </a:prstGeom>
          <a:blipFill>
            <a:blip r:embed="rId80" cstate="print"/>
            <a:stretch>
              <a:fillRect/>
            </a:stretch>
          </a:blipFill>
        </p:spPr>
        <p:txBody>
          <a:bodyPr wrap="square" lIns="0" tIns="0" rIns="0" bIns="0" rtlCol="0"/>
          <a:p/>
        </p:txBody>
      </p:sp>
      <p:sp>
        <p:nvSpPr>
          <p:cNvPr id="258" name="object 134"/>
          <p:cNvSpPr/>
          <p:nvPr/>
        </p:nvSpPr>
        <p:spPr>
          <a:xfrm>
            <a:off x="1331975" y="2708910"/>
            <a:ext cx="504825" cy="216535"/>
          </a:xfrm>
          <a:custGeom>
            <a:avLst/>
            <a:gdLst/>
            <a:ahLst/>
            <a:cxnLst/>
            <a:rect l="l" t="t" r="r" b="b"/>
            <a:pathLst>
              <a:path w="504825" h="216535">
                <a:moveTo>
                  <a:pt x="0" y="216407"/>
                </a:moveTo>
                <a:lnTo>
                  <a:pt x="504444" y="216407"/>
                </a:lnTo>
                <a:lnTo>
                  <a:pt x="504444" y="0"/>
                </a:lnTo>
                <a:lnTo>
                  <a:pt x="0" y="0"/>
                </a:lnTo>
                <a:lnTo>
                  <a:pt x="0" y="216407"/>
                </a:lnTo>
                <a:close/>
              </a:path>
            </a:pathLst>
          </a:custGeom>
          <a:ln w="9144">
            <a:solidFill>
              <a:srgbClr val="8DC31A"/>
            </a:solidFill>
          </a:ln>
        </p:spPr>
        <p:txBody>
          <a:bodyPr wrap="square" lIns="0" tIns="0" rIns="0" bIns="0" rtlCol="0"/>
          <a:p/>
        </p:txBody>
      </p:sp>
      <p:sp>
        <p:nvSpPr>
          <p:cNvPr id="259" name="object 135"/>
          <p:cNvSpPr txBox="1"/>
          <p:nvPr/>
        </p:nvSpPr>
        <p:spPr>
          <a:xfrm>
            <a:off x="1331975" y="2708910"/>
            <a:ext cx="504825" cy="170180"/>
          </a:xfrm>
          <a:prstGeom prst="rect">
            <a:avLst/>
          </a:prstGeom>
          <a:ln w="9144">
            <a:solidFill>
              <a:srgbClr val="8DC31A"/>
            </a:solidFill>
          </a:ln>
        </p:spPr>
        <p:txBody>
          <a:bodyPr vert="horz" wrap="square" lIns="0" tIns="31750" rIns="0" bIns="0" rtlCol="0">
            <a:spAutoFit/>
          </a:bodyPr>
          <a:p>
            <a:pPr marL="155575">
              <a:lnSpc>
                <a:spcPct val="100000"/>
              </a:lnSpc>
              <a:spcBef>
                <a:spcPts val="250"/>
              </a:spcBef>
            </a:pPr>
            <a:r>
              <a:rPr sz="900" b="1" spc="-10" dirty="0">
                <a:latin typeface="Calibri" panose="020F0502020204030204"/>
                <a:cs typeface="Calibri" panose="020F0502020204030204"/>
              </a:rPr>
              <a:t>APP</a:t>
            </a:r>
            <a:endParaRPr sz="900">
              <a:latin typeface="Calibri" panose="020F0502020204030204"/>
              <a:cs typeface="Calibri" panose="020F0502020204030204"/>
            </a:endParaRPr>
          </a:p>
        </p:txBody>
      </p:sp>
      <p:sp>
        <p:nvSpPr>
          <p:cNvPr id="260" name="object 136"/>
          <p:cNvSpPr/>
          <p:nvPr/>
        </p:nvSpPr>
        <p:spPr>
          <a:xfrm>
            <a:off x="1789176" y="2681477"/>
            <a:ext cx="592810" cy="306324"/>
          </a:xfrm>
          <a:prstGeom prst="rect">
            <a:avLst/>
          </a:prstGeom>
          <a:blipFill>
            <a:blip r:embed="rId81" cstate="print"/>
            <a:stretch>
              <a:fillRect/>
            </a:stretch>
          </a:blipFill>
        </p:spPr>
        <p:txBody>
          <a:bodyPr wrap="square" lIns="0" tIns="0" rIns="0" bIns="0" rtlCol="0"/>
          <a:p/>
        </p:txBody>
      </p:sp>
      <p:sp>
        <p:nvSpPr>
          <p:cNvPr id="261" name="object 137"/>
          <p:cNvSpPr/>
          <p:nvPr/>
        </p:nvSpPr>
        <p:spPr>
          <a:xfrm>
            <a:off x="1880616" y="2692082"/>
            <a:ext cx="408419" cy="320103"/>
          </a:xfrm>
          <a:prstGeom prst="rect">
            <a:avLst/>
          </a:prstGeom>
          <a:blipFill>
            <a:blip r:embed="rId78" cstate="print"/>
            <a:stretch>
              <a:fillRect/>
            </a:stretch>
          </a:blipFill>
        </p:spPr>
        <p:txBody>
          <a:bodyPr wrap="square" lIns="0" tIns="0" rIns="0" bIns="0" rtlCol="0"/>
          <a:p/>
        </p:txBody>
      </p:sp>
      <p:sp>
        <p:nvSpPr>
          <p:cNvPr id="262" name="object 138"/>
          <p:cNvSpPr/>
          <p:nvPr/>
        </p:nvSpPr>
        <p:spPr>
          <a:xfrm>
            <a:off x="1836420" y="2708910"/>
            <a:ext cx="502919" cy="216407"/>
          </a:xfrm>
          <a:prstGeom prst="rect">
            <a:avLst/>
          </a:prstGeom>
          <a:blipFill>
            <a:blip r:embed="rId82" cstate="print"/>
            <a:stretch>
              <a:fillRect/>
            </a:stretch>
          </a:blipFill>
        </p:spPr>
        <p:txBody>
          <a:bodyPr wrap="square" lIns="0" tIns="0" rIns="0" bIns="0" rtlCol="0"/>
          <a:p/>
        </p:txBody>
      </p:sp>
      <p:sp>
        <p:nvSpPr>
          <p:cNvPr id="264" name="object 140"/>
          <p:cNvSpPr txBox="1"/>
          <p:nvPr/>
        </p:nvSpPr>
        <p:spPr>
          <a:xfrm>
            <a:off x="1836420" y="2708910"/>
            <a:ext cx="502920" cy="170180"/>
          </a:xfrm>
          <a:prstGeom prst="rect">
            <a:avLst/>
          </a:prstGeom>
          <a:ln w="9144">
            <a:solidFill>
              <a:srgbClr val="8DC31A"/>
            </a:solidFill>
          </a:ln>
        </p:spPr>
        <p:txBody>
          <a:bodyPr vert="horz" wrap="square" lIns="0" tIns="31750" rIns="0" bIns="0" rtlCol="0">
            <a:spAutoFit/>
          </a:bodyPr>
          <a:p>
            <a:pPr marL="154940">
              <a:lnSpc>
                <a:spcPct val="100000"/>
              </a:lnSpc>
              <a:spcBef>
                <a:spcPts val="250"/>
              </a:spcBef>
            </a:pPr>
            <a:r>
              <a:rPr sz="900" b="1" spc="-10" dirty="0">
                <a:latin typeface="Calibri" panose="020F0502020204030204"/>
                <a:cs typeface="Calibri" panose="020F0502020204030204"/>
              </a:rPr>
              <a:t>APP</a:t>
            </a:r>
            <a:endParaRPr sz="900">
              <a:latin typeface="Calibri" panose="020F0502020204030204"/>
              <a:cs typeface="Calibri" panose="020F0502020204030204"/>
            </a:endParaRPr>
          </a:p>
        </p:txBody>
      </p:sp>
      <p:sp>
        <p:nvSpPr>
          <p:cNvPr id="265" name="object 141"/>
          <p:cNvSpPr/>
          <p:nvPr/>
        </p:nvSpPr>
        <p:spPr>
          <a:xfrm>
            <a:off x="780287" y="1457693"/>
            <a:ext cx="2753867" cy="377964"/>
          </a:xfrm>
          <a:prstGeom prst="rect">
            <a:avLst/>
          </a:prstGeom>
          <a:blipFill>
            <a:blip r:embed="rId83" cstate="print"/>
            <a:stretch>
              <a:fillRect/>
            </a:stretch>
          </a:blipFill>
        </p:spPr>
        <p:txBody>
          <a:bodyPr wrap="square" lIns="0" tIns="0" rIns="0" bIns="0" rtlCol="0"/>
          <a:p/>
        </p:txBody>
      </p:sp>
      <p:sp>
        <p:nvSpPr>
          <p:cNvPr id="266" name="object 142"/>
          <p:cNvSpPr/>
          <p:nvPr/>
        </p:nvSpPr>
        <p:spPr>
          <a:xfrm>
            <a:off x="836675" y="1457705"/>
            <a:ext cx="2641092" cy="416051"/>
          </a:xfrm>
          <a:prstGeom prst="rect">
            <a:avLst/>
          </a:prstGeom>
          <a:blipFill>
            <a:blip r:embed="rId84" cstate="print"/>
            <a:stretch>
              <a:fillRect/>
            </a:stretch>
          </a:blipFill>
        </p:spPr>
        <p:txBody>
          <a:bodyPr wrap="square" lIns="0" tIns="0" rIns="0" bIns="0" rtlCol="0"/>
          <a:p/>
        </p:txBody>
      </p:sp>
      <p:sp>
        <p:nvSpPr>
          <p:cNvPr id="267" name="object 143"/>
          <p:cNvSpPr/>
          <p:nvPr/>
        </p:nvSpPr>
        <p:spPr>
          <a:xfrm>
            <a:off x="827532" y="1485137"/>
            <a:ext cx="2663951" cy="288036"/>
          </a:xfrm>
          <a:prstGeom prst="rect">
            <a:avLst/>
          </a:prstGeom>
          <a:blipFill>
            <a:blip r:embed="rId85" cstate="print"/>
            <a:stretch>
              <a:fillRect/>
            </a:stretch>
          </a:blipFill>
        </p:spPr>
        <p:txBody>
          <a:bodyPr wrap="square" lIns="0" tIns="0" rIns="0" bIns="0" rtlCol="0"/>
          <a:p/>
        </p:txBody>
      </p:sp>
      <p:sp>
        <p:nvSpPr>
          <p:cNvPr id="268" name="object 144"/>
          <p:cNvSpPr txBox="1"/>
          <p:nvPr/>
        </p:nvSpPr>
        <p:spPr>
          <a:xfrm>
            <a:off x="827532" y="1485137"/>
            <a:ext cx="2664460" cy="230505"/>
          </a:xfrm>
          <a:prstGeom prst="rect">
            <a:avLst/>
          </a:prstGeom>
          <a:ln w="9144">
            <a:solidFill>
              <a:srgbClr val="7D4D1E"/>
            </a:solidFill>
          </a:ln>
        </p:spPr>
        <p:txBody>
          <a:bodyPr vert="horz" wrap="square" lIns="0" tIns="46355" rIns="0" bIns="0" rtlCol="0">
            <a:spAutoFit/>
          </a:bodyPr>
          <a:p>
            <a:pPr marL="143510">
              <a:lnSpc>
                <a:spcPct val="100000"/>
              </a:lnSpc>
              <a:spcBef>
                <a:spcPts val="365"/>
              </a:spcBef>
            </a:pPr>
            <a:r>
              <a:rPr sz="1200" b="1" spc="0" dirty="0">
                <a:latin typeface="Microsoft JhengHei" panose="020B0604030504040204" charset="-120"/>
                <a:cs typeface="Microsoft JhengHei" panose="020B0604030504040204" charset="-120"/>
              </a:rPr>
              <a:t>基于实</a:t>
            </a:r>
            <a:r>
              <a:rPr sz="1200" b="1" dirty="0">
                <a:latin typeface="Microsoft JhengHei" panose="020B0604030504040204" charset="-120"/>
                <a:cs typeface="Microsoft JhengHei" panose="020B0604030504040204" charset="-120"/>
              </a:rPr>
              <a:t>时性操作系统的</a:t>
            </a:r>
            <a:r>
              <a:rPr sz="1200" b="1" spc="-5" dirty="0">
                <a:latin typeface="Calibri" panose="020F0502020204030204"/>
                <a:cs typeface="Calibri" panose="020F0502020204030204"/>
              </a:rPr>
              <a:t>BEC</a:t>
            </a:r>
            <a:r>
              <a:rPr sz="1200" b="1" dirty="0">
                <a:latin typeface="Microsoft JhengHei" panose="020B0604030504040204" charset="-120"/>
                <a:cs typeface="Microsoft JhengHei" panose="020B0604030504040204" charset="-120"/>
              </a:rPr>
              <a:t>管理架构</a:t>
            </a:r>
            <a:endParaRPr sz="1200">
              <a:latin typeface="Microsoft JhengHei" panose="020B0604030504040204" charset="-120"/>
              <a:cs typeface="Microsoft JhengHei" panose="020B0604030504040204" charset="-120"/>
            </a:endParaRPr>
          </a:p>
        </p:txBody>
      </p:sp>
      <p:sp>
        <p:nvSpPr>
          <p:cNvPr id="269" name="object 145"/>
          <p:cNvSpPr/>
          <p:nvPr/>
        </p:nvSpPr>
        <p:spPr>
          <a:xfrm>
            <a:off x="780287" y="4264901"/>
            <a:ext cx="1098816" cy="377964"/>
          </a:xfrm>
          <a:prstGeom prst="rect">
            <a:avLst/>
          </a:prstGeom>
          <a:blipFill>
            <a:blip r:embed="rId43" cstate="print"/>
            <a:stretch>
              <a:fillRect/>
            </a:stretch>
          </a:blipFill>
        </p:spPr>
        <p:txBody>
          <a:bodyPr wrap="square" lIns="0" tIns="0" rIns="0" bIns="0" rtlCol="0"/>
          <a:p/>
        </p:txBody>
      </p:sp>
      <p:sp>
        <p:nvSpPr>
          <p:cNvPr id="270" name="object 146"/>
          <p:cNvSpPr/>
          <p:nvPr/>
        </p:nvSpPr>
        <p:spPr>
          <a:xfrm>
            <a:off x="739140" y="4207002"/>
            <a:ext cx="812279" cy="560844"/>
          </a:xfrm>
          <a:prstGeom prst="rect">
            <a:avLst/>
          </a:prstGeom>
          <a:blipFill>
            <a:blip r:embed="rId86" cstate="print"/>
            <a:stretch>
              <a:fillRect/>
            </a:stretch>
          </a:blipFill>
        </p:spPr>
        <p:txBody>
          <a:bodyPr wrap="square" lIns="0" tIns="0" rIns="0" bIns="0" rtlCol="0"/>
          <a:p/>
        </p:txBody>
      </p:sp>
      <p:sp>
        <p:nvSpPr>
          <p:cNvPr id="271" name="object 147"/>
          <p:cNvSpPr/>
          <p:nvPr/>
        </p:nvSpPr>
        <p:spPr>
          <a:xfrm>
            <a:off x="827532" y="4292346"/>
            <a:ext cx="1008888" cy="288036"/>
          </a:xfrm>
          <a:prstGeom prst="rect">
            <a:avLst/>
          </a:prstGeom>
          <a:blipFill>
            <a:blip r:embed="rId87" cstate="print"/>
            <a:stretch>
              <a:fillRect/>
            </a:stretch>
          </a:blipFill>
        </p:spPr>
        <p:txBody>
          <a:bodyPr wrap="square" lIns="0" tIns="0" rIns="0" bIns="0" rtlCol="0"/>
          <a:p/>
        </p:txBody>
      </p:sp>
      <p:sp>
        <p:nvSpPr>
          <p:cNvPr id="272" name="object 148"/>
          <p:cNvSpPr/>
          <p:nvPr/>
        </p:nvSpPr>
        <p:spPr>
          <a:xfrm>
            <a:off x="827532" y="4292346"/>
            <a:ext cx="1009015" cy="288290"/>
          </a:xfrm>
          <a:custGeom>
            <a:avLst/>
            <a:gdLst/>
            <a:ahLst/>
            <a:cxnLst/>
            <a:rect l="l" t="t" r="r" b="b"/>
            <a:pathLst>
              <a:path w="1009014" h="288289">
                <a:moveTo>
                  <a:pt x="0" y="288035"/>
                </a:moveTo>
                <a:lnTo>
                  <a:pt x="1008888" y="288035"/>
                </a:lnTo>
                <a:lnTo>
                  <a:pt x="1008888" y="0"/>
                </a:lnTo>
                <a:lnTo>
                  <a:pt x="0" y="0"/>
                </a:lnTo>
                <a:lnTo>
                  <a:pt x="0" y="288035"/>
                </a:lnTo>
                <a:close/>
              </a:path>
            </a:pathLst>
          </a:custGeom>
          <a:ln w="9144">
            <a:solidFill>
              <a:srgbClr val="0083D0"/>
            </a:solidFill>
          </a:ln>
        </p:spPr>
        <p:txBody>
          <a:bodyPr wrap="square" lIns="0" tIns="0" rIns="0" bIns="0" rtlCol="0"/>
          <a:p/>
        </p:txBody>
      </p:sp>
      <p:sp>
        <p:nvSpPr>
          <p:cNvPr id="273" name="object 149"/>
          <p:cNvSpPr txBox="1"/>
          <p:nvPr/>
        </p:nvSpPr>
        <p:spPr>
          <a:xfrm>
            <a:off x="827532" y="4292346"/>
            <a:ext cx="1009015" cy="276225"/>
          </a:xfrm>
          <a:prstGeom prst="rect">
            <a:avLst/>
          </a:prstGeom>
          <a:ln w="9144">
            <a:solidFill>
              <a:srgbClr val="0083D0"/>
            </a:solidFill>
          </a:ln>
        </p:spPr>
        <p:txBody>
          <a:bodyPr vert="horz" wrap="square" lIns="0" tIns="0" rIns="0" bIns="0" rtlCol="0">
            <a:spAutoFit/>
          </a:bodyPr>
          <a:p>
            <a:pPr marL="91440">
              <a:lnSpc>
                <a:spcPts val="2155"/>
              </a:lnSpc>
            </a:pPr>
            <a:r>
              <a:rPr sz="1800" spc="-5" dirty="0">
                <a:latin typeface="微软雅黑" panose="020B0503020204020204" pitchFamily="34" charset="-122"/>
                <a:cs typeface="微软雅黑" panose="020B0503020204020204" pitchFamily="34" charset="-122"/>
              </a:rPr>
              <a:t>需求</a:t>
            </a:r>
            <a:endParaRPr sz="1800">
              <a:latin typeface="微软雅黑" panose="020B0503020204020204" pitchFamily="34" charset="-122"/>
              <a:cs typeface="微软雅黑" panose="020B0503020204020204" pitchFamily="34" charset="-122"/>
            </a:endParaRPr>
          </a:p>
        </p:txBody>
      </p:sp>
      <p:sp>
        <p:nvSpPr>
          <p:cNvPr id="274" name="object 150"/>
          <p:cNvSpPr/>
          <p:nvPr/>
        </p:nvSpPr>
        <p:spPr>
          <a:xfrm>
            <a:off x="2365248" y="2465031"/>
            <a:ext cx="1601724" cy="594398"/>
          </a:xfrm>
          <a:prstGeom prst="rect">
            <a:avLst/>
          </a:prstGeom>
          <a:blipFill>
            <a:blip r:embed="rId74" cstate="print"/>
            <a:stretch>
              <a:fillRect/>
            </a:stretch>
          </a:blipFill>
        </p:spPr>
        <p:txBody>
          <a:bodyPr wrap="square" lIns="0" tIns="0" rIns="0" bIns="0" rtlCol="0"/>
          <a:p/>
        </p:txBody>
      </p:sp>
      <p:sp>
        <p:nvSpPr>
          <p:cNvPr id="275" name="object 151"/>
          <p:cNvSpPr/>
          <p:nvPr/>
        </p:nvSpPr>
        <p:spPr>
          <a:xfrm>
            <a:off x="2412492" y="2492501"/>
            <a:ext cx="1511808" cy="504444"/>
          </a:xfrm>
          <a:prstGeom prst="rect">
            <a:avLst/>
          </a:prstGeom>
          <a:blipFill>
            <a:blip r:embed="rId88" cstate="print"/>
            <a:stretch>
              <a:fillRect/>
            </a:stretch>
          </a:blipFill>
        </p:spPr>
        <p:txBody>
          <a:bodyPr wrap="square" lIns="0" tIns="0" rIns="0" bIns="0" rtlCol="0"/>
          <a:p/>
        </p:txBody>
      </p:sp>
      <p:sp>
        <p:nvSpPr>
          <p:cNvPr id="277" name="object 153"/>
          <p:cNvSpPr/>
          <p:nvPr/>
        </p:nvSpPr>
        <p:spPr>
          <a:xfrm>
            <a:off x="2599944" y="2442248"/>
            <a:ext cx="1132319" cy="400773"/>
          </a:xfrm>
          <a:prstGeom prst="rect">
            <a:avLst/>
          </a:prstGeom>
          <a:blipFill>
            <a:blip r:embed="rId89" cstate="print"/>
            <a:stretch>
              <a:fillRect/>
            </a:stretch>
          </a:blipFill>
        </p:spPr>
        <p:txBody>
          <a:bodyPr wrap="square" lIns="0" tIns="0" rIns="0" bIns="0" rtlCol="0"/>
          <a:p/>
        </p:txBody>
      </p:sp>
      <p:sp>
        <p:nvSpPr>
          <p:cNvPr id="278" name="object 154"/>
          <p:cNvSpPr txBox="1"/>
          <p:nvPr/>
        </p:nvSpPr>
        <p:spPr>
          <a:xfrm>
            <a:off x="2417064" y="2487752"/>
            <a:ext cx="1503045" cy="196850"/>
          </a:xfrm>
          <a:prstGeom prst="rect">
            <a:avLst/>
          </a:prstGeom>
        </p:spPr>
        <p:txBody>
          <a:bodyPr vert="horz" wrap="square" lIns="0" tIns="12700" rIns="0" bIns="0" rtlCol="0">
            <a:spAutoFit/>
          </a:bodyPr>
          <a:p>
            <a:pPr marL="316865">
              <a:lnSpc>
                <a:spcPct val="100000"/>
              </a:lnSpc>
              <a:spcBef>
                <a:spcPts val="100"/>
              </a:spcBef>
            </a:pPr>
            <a:r>
              <a:rPr sz="1200" b="1" spc="-10" dirty="0">
                <a:latin typeface="Calibri" panose="020F0502020204030204"/>
                <a:cs typeface="Calibri" panose="020F0502020204030204"/>
              </a:rPr>
              <a:t>Edge</a:t>
            </a:r>
            <a:r>
              <a:rPr sz="1200" b="1" spc="-15" dirty="0">
                <a:latin typeface="Calibri" panose="020F0502020204030204"/>
                <a:cs typeface="Calibri" panose="020F0502020204030204"/>
              </a:rPr>
              <a:t> </a:t>
            </a:r>
            <a:r>
              <a:rPr sz="1200" b="1" spc="-5" dirty="0">
                <a:latin typeface="Calibri" panose="020F0502020204030204"/>
                <a:cs typeface="Calibri" panose="020F0502020204030204"/>
              </a:rPr>
              <a:t>Service2</a:t>
            </a:r>
            <a:endParaRPr sz="1200">
              <a:latin typeface="Calibri" panose="020F0502020204030204"/>
              <a:cs typeface="Calibri" panose="020F0502020204030204"/>
            </a:endParaRPr>
          </a:p>
        </p:txBody>
      </p:sp>
      <p:sp>
        <p:nvSpPr>
          <p:cNvPr id="279" name="object 155"/>
          <p:cNvSpPr/>
          <p:nvPr/>
        </p:nvSpPr>
        <p:spPr>
          <a:xfrm>
            <a:off x="2365248" y="2681477"/>
            <a:ext cx="592810" cy="306324"/>
          </a:xfrm>
          <a:prstGeom prst="rect">
            <a:avLst/>
          </a:prstGeom>
          <a:blipFill>
            <a:blip r:embed="rId81" cstate="print"/>
            <a:stretch>
              <a:fillRect/>
            </a:stretch>
          </a:blipFill>
        </p:spPr>
        <p:txBody>
          <a:bodyPr wrap="square" lIns="0" tIns="0" rIns="0" bIns="0" rtlCol="0"/>
          <a:p/>
        </p:txBody>
      </p:sp>
      <p:sp>
        <p:nvSpPr>
          <p:cNvPr id="280" name="object 156"/>
          <p:cNvSpPr/>
          <p:nvPr/>
        </p:nvSpPr>
        <p:spPr>
          <a:xfrm>
            <a:off x="2456688" y="2692082"/>
            <a:ext cx="408419" cy="320103"/>
          </a:xfrm>
          <a:prstGeom prst="rect">
            <a:avLst/>
          </a:prstGeom>
          <a:blipFill>
            <a:blip r:embed="rId78" cstate="print"/>
            <a:stretch>
              <a:fillRect/>
            </a:stretch>
          </a:blipFill>
        </p:spPr>
        <p:txBody>
          <a:bodyPr wrap="square" lIns="0" tIns="0" rIns="0" bIns="0" rtlCol="0"/>
          <a:p/>
        </p:txBody>
      </p:sp>
      <p:sp>
        <p:nvSpPr>
          <p:cNvPr id="281" name="object 157"/>
          <p:cNvSpPr/>
          <p:nvPr/>
        </p:nvSpPr>
        <p:spPr>
          <a:xfrm>
            <a:off x="2412492" y="2708910"/>
            <a:ext cx="502919" cy="216407"/>
          </a:xfrm>
          <a:prstGeom prst="rect">
            <a:avLst/>
          </a:prstGeom>
          <a:blipFill>
            <a:blip r:embed="rId90" cstate="print"/>
            <a:stretch>
              <a:fillRect/>
            </a:stretch>
          </a:blipFill>
        </p:spPr>
        <p:txBody>
          <a:bodyPr wrap="square" lIns="0" tIns="0" rIns="0" bIns="0" rtlCol="0"/>
          <a:p/>
        </p:txBody>
      </p:sp>
      <p:sp>
        <p:nvSpPr>
          <p:cNvPr id="283" name="object 159"/>
          <p:cNvSpPr txBox="1"/>
          <p:nvPr/>
        </p:nvSpPr>
        <p:spPr>
          <a:xfrm>
            <a:off x="2412492" y="2708910"/>
            <a:ext cx="502920" cy="170180"/>
          </a:xfrm>
          <a:prstGeom prst="rect">
            <a:avLst/>
          </a:prstGeom>
          <a:ln w="9144">
            <a:solidFill>
              <a:srgbClr val="8DC31A"/>
            </a:solidFill>
          </a:ln>
        </p:spPr>
        <p:txBody>
          <a:bodyPr vert="horz" wrap="square" lIns="0" tIns="31750" rIns="0" bIns="0" rtlCol="0">
            <a:spAutoFit/>
          </a:bodyPr>
          <a:p>
            <a:pPr marL="154940">
              <a:lnSpc>
                <a:spcPct val="100000"/>
              </a:lnSpc>
              <a:spcBef>
                <a:spcPts val="250"/>
              </a:spcBef>
            </a:pPr>
            <a:r>
              <a:rPr sz="900" b="1" spc="-10" dirty="0">
                <a:latin typeface="Calibri" panose="020F0502020204030204"/>
                <a:cs typeface="Calibri" panose="020F0502020204030204"/>
              </a:rPr>
              <a:t>APP</a:t>
            </a:r>
            <a:endParaRPr sz="900">
              <a:latin typeface="Calibri" panose="020F0502020204030204"/>
              <a:cs typeface="Calibri" panose="020F0502020204030204"/>
            </a:endParaRPr>
          </a:p>
        </p:txBody>
      </p:sp>
      <p:sp>
        <p:nvSpPr>
          <p:cNvPr id="284" name="object 160"/>
          <p:cNvSpPr/>
          <p:nvPr/>
        </p:nvSpPr>
        <p:spPr>
          <a:xfrm>
            <a:off x="2868167" y="2681477"/>
            <a:ext cx="594398" cy="306324"/>
          </a:xfrm>
          <a:prstGeom prst="rect">
            <a:avLst/>
          </a:prstGeom>
          <a:blipFill>
            <a:blip r:embed="rId77" cstate="print"/>
            <a:stretch>
              <a:fillRect/>
            </a:stretch>
          </a:blipFill>
        </p:spPr>
        <p:txBody>
          <a:bodyPr wrap="square" lIns="0" tIns="0" rIns="0" bIns="0" rtlCol="0"/>
          <a:p/>
        </p:txBody>
      </p:sp>
      <p:sp>
        <p:nvSpPr>
          <p:cNvPr id="285" name="object 161"/>
          <p:cNvSpPr/>
          <p:nvPr/>
        </p:nvSpPr>
        <p:spPr>
          <a:xfrm>
            <a:off x="2959607" y="2692082"/>
            <a:ext cx="408419" cy="320103"/>
          </a:xfrm>
          <a:prstGeom prst="rect">
            <a:avLst/>
          </a:prstGeom>
          <a:blipFill>
            <a:blip r:embed="rId78" cstate="print"/>
            <a:stretch>
              <a:fillRect/>
            </a:stretch>
          </a:blipFill>
        </p:spPr>
        <p:txBody>
          <a:bodyPr wrap="square" lIns="0" tIns="0" rIns="0" bIns="0" rtlCol="0"/>
          <a:p/>
        </p:txBody>
      </p:sp>
      <p:sp>
        <p:nvSpPr>
          <p:cNvPr id="286" name="object 162"/>
          <p:cNvSpPr/>
          <p:nvPr/>
        </p:nvSpPr>
        <p:spPr>
          <a:xfrm>
            <a:off x="2915411" y="2708910"/>
            <a:ext cx="504443" cy="216407"/>
          </a:xfrm>
          <a:prstGeom prst="rect">
            <a:avLst/>
          </a:prstGeom>
          <a:blipFill>
            <a:blip r:embed="rId79" cstate="print"/>
            <a:stretch>
              <a:fillRect/>
            </a:stretch>
          </a:blipFill>
        </p:spPr>
        <p:txBody>
          <a:bodyPr wrap="square" lIns="0" tIns="0" rIns="0" bIns="0" rtlCol="0"/>
          <a:p/>
        </p:txBody>
      </p:sp>
      <p:sp>
        <p:nvSpPr>
          <p:cNvPr id="288" name="object 164"/>
          <p:cNvSpPr txBox="1"/>
          <p:nvPr/>
        </p:nvSpPr>
        <p:spPr>
          <a:xfrm>
            <a:off x="2915411" y="2708910"/>
            <a:ext cx="504825" cy="170180"/>
          </a:xfrm>
          <a:prstGeom prst="rect">
            <a:avLst/>
          </a:prstGeom>
          <a:ln w="9144">
            <a:solidFill>
              <a:srgbClr val="8DC31A"/>
            </a:solidFill>
          </a:ln>
        </p:spPr>
        <p:txBody>
          <a:bodyPr vert="horz" wrap="square" lIns="0" tIns="31750" rIns="0" bIns="0" rtlCol="0">
            <a:spAutoFit/>
          </a:bodyPr>
          <a:p>
            <a:pPr marL="156210">
              <a:lnSpc>
                <a:spcPct val="100000"/>
              </a:lnSpc>
              <a:spcBef>
                <a:spcPts val="250"/>
              </a:spcBef>
            </a:pPr>
            <a:r>
              <a:rPr sz="900" b="1" spc="-10" dirty="0">
                <a:latin typeface="Calibri" panose="020F0502020204030204"/>
                <a:cs typeface="Calibri" panose="020F0502020204030204"/>
              </a:rPr>
              <a:t>APP</a:t>
            </a:r>
            <a:endParaRPr sz="900">
              <a:latin typeface="Calibri" panose="020F0502020204030204"/>
              <a:cs typeface="Calibri" panose="020F0502020204030204"/>
            </a:endParaRPr>
          </a:p>
        </p:txBody>
      </p:sp>
      <p:sp>
        <p:nvSpPr>
          <p:cNvPr id="289" name="object 165"/>
          <p:cNvSpPr/>
          <p:nvPr/>
        </p:nvSpPr>
        <p:spPr>
          <a:xfrm>
            <a:off x="3372611" y="2681477"/>
            <a:ext cx="594398" cy="306324"/>
          </a:xfrm>
          <a:prstGeom prst="rect">
            <a:avLst/>
          </a:prstGeom>
          <a:blipFill>
            <a:blip r:embed="rId77" cstate="print"/>
            <a:stretch>
              <a:fillRect/>
            </a:stretch>
          </a:blipFill>
        </p:spPr>
        <p:txBody>
          <a:bodyPr wrap="square" lIns="0" tIns="0" rIns="0" bIns="0" rtlCol="0"/>
          <a:p/>
        </p:txBody>
      </p:sp>
      <p:sp>
        <p:nvSpPr>
          <p:cNvPr id="290" name="object 166"/>
          <p:cNvSpPr/>
          <p:nvPr/>
        </p:nvSpPr>
        <p:spPr>
          <a:xfrm>
            <a:off x="3464052" y="2692082"/>
            <a:ext cx="408419" cy="320103"/>
          </a:xfrm>
          <a:prstGeom prst="rect">
            <a:avLst/>
          </a:prstGeom>
          <a:blipFill>
            <a:blip r:embed="rId78" cstate="print"/>
            <a:stretch>
              <a:fillRect/>
            </a:stretch>
          </a:blipFill>
        </p:spPr>
        <p:txBody>
          <a:bodyPr wrap="square" lIns="0" tIns="0" rIns="0" bIns="0" rtlCol="0"/>
          <a:p/>
        </p:txBody>
      </p:sp>
      <p:sp>
        <p:nvSpPr>
          <p:cNvPr id="291" name="object 167"/>
          <p:cNvSpPr/>
          <p:nvPr/>
        </p:nvSpPr>
        <p:spPr>
          <a:xfrm>
            <a:off x="3419855" y="2708910"/>
            <a:ext cx="504444" cy="216407"/>
          </a:xfrm>
          <a:prstGeom prst="rect">
            <a:avLst/>
          </a:prstGeom>
          <a:blipFill>
            <a:blip r:embed="rId91" cstate="print"/>
            <a:stretch>
              <a:fillRect/>
            </a:stretch>
          </a:blipFill>
        </p:spPr>
        <p:txBody>
          <a:bodyPr wrap="square" lIns="0" tIns="0" rIns="0" bIns="0" rtlCol="0"/>
          <a:p/>
        </p:txBody>
      </p:sp>
      <p:sp>
        <p:nvSpPr>
          <p:cNvPr id="292" name="object 168"/>
          <p:cNvSpPr/>
          <p:nvPr/>
        </p:nvSpPr>
        <p:spPr>
          <a:xfrm>
            <a:off x="3419855" y="2708910"/>
            <a:ext cx="504825" cy="216535"/>
          </a:xfrm>
          <a:custGeom>
            <a:avLst/>
            <a:gdLst/>
            <a:ahLst/>
            <a:cxnLst/>
            <a:rect l="l" t="t" r="r" b="b"/>
            <a:pathLst>
              <a:path w="504825" h="216535">
                <a:moveTo>
                  <a:pt x="0" y="216407"/>
                </a:moveTo>
                <a:lnTo>
                  <a:pt x="504444" y="216407"/>
                </a:lnTo>
                <a:lnTo>
                  <a:pt x="504444" y="0"/>
                </a:lnTo>
                <a:lnTo>
                  <a:pt x="0" y="0"/>
                </a:lnTo>
                <a:lnTo>
                  <a:pt x="0" y="216407"/>
                </a:lnTo>
                <a:close/>
              </a:path>
            </a:pathLst>
          </a:custGeom>
          <a:ln w="9144">
            <a:solidFill>
              <a:srgbClr val="8DC31A"/>
            </a:solidFill>
          </a:ln>
        </p:spPr>
        <p:txBody>
          <a:bodyPr wrap="square" lIns="0" tIns="0" rIns="0" bIns="0" rtlCol="0"/>
          <a:p/>
        </p:txBody>
      </p:sp>
      <p:sp>
        <p:nvSpPr>
          <p:cNvPr id="293" name="object 169"/>
          <p:cNvSpPr txBox="1"/>
          <p:nvPr/>
        </p:nvSpPr>
        <p:spPr>
          <a:xfrm>
            <a:off x="3419855" y="2708910"/>
            <a:ext cx="504825" cy="170180"/>
          </a:xfrm>
          <a:prstGeom prst="rect">
            <a:avLst/>
          </a:prstGeom>
          <a:ln w="9144">
            <a:solidFill>
              <a:srgbClr val="8DC31A"/>
            </a:solidFill>
          </a:ln>
        </p:spPr>
        <p:txBody>
          <a:bodyPr vert="horz" wrap="square" lIns="0" tIns="31750" rIns="0" bIns="0" rtlCol="0">
            <a:spAutoFit/>
          </a:bodyPr>
          <a:p>
            <a:pPr marL="156210">
              <a:lnSpc>
                <a:spcPct val="100000"/>
              </a:lnSpc>
              <a:spcBef>
                <a:spcPts val="250"/>
              </a:spcBef>
            </a:pPr>
            <a:r>
              <a:rPr sz="900" b="1" spc="-10" dirty="0">
                <a:latin typeface="Calibri" panose="020F0502020204030204"/>
                <a:cs typeface="Calibri" panose="020F0502020204030204"/>
              </a:rPr>
              <a:t>APP</a:t>
            </a:r>
            <a:endParaRPr sz="900">
              <a:latin typeface="Calibri" panose="020F0502020204030204"/>
              <a:cs typeface="Calibri" panose="020F0502020204030204"/>
            </a:endParaRPr>
          </a:p>
        </p:txBody>
      </p:sp>
      <p:sp>
        <p:nvSpPr>
          <p:cNvPr id="294" name="object 170"/>
          <p:cNvSpPr/>
          <p:nvPr/>
        </p:nvSpPr>
        <p:spPr>
          <a:xfrm>
            <a:off x="4860797" y="1409700"/>
            <a:ext cx="3744595" cy="2380615"/>
          </a:xfrm>
          <a:custGeom>
            <a:avLst/>
            <a:gdLst/>
            <a:ahLst/>
            <a:cxnLst/>
            <a:rect l="l" t="t" r="r" b="b"/>
            <a:pathLst>
              <a:path w="3744595" h="2380615">
                <a:moveTo>
                  <a:pt x="0" y="396748"/>
                </a:moveTo>
                <a:lnTo>
                  <a:pt x="2669" y="350486"/>
                </a:lnTo>
                <a:lnTo>
                  <a:pt x="10480" y="305790"/>
                </a:lnTo>
                <a:lnTo>
                  <a:pt x="23134" y="262958"/>
                </a:lnTo>
                <a:lnTo>
                  <a:pt x="40333" y="222287"/>
                </a:lnTo>
                <a:lnTo>
                  <a:pt x="61779" y="184075"/>
                </a:lnTo>
                <a:lnTo>
                  <a:pt x="87174" y="148620"/>
                </a:lnTo>
                <a:lnTo>
                  <a:pt x="116220" y="116220"/>
                </a:lnTo>
                <a:lnTo>
                  <a:pt x="148620" y="87174"/>
                </a:lnTo>
                <a:lnTo>
                  <a:pt x="184075" y="61779"/>
                </a:lnTo>
                <a:lnTo>
                  <a:pt x="222287" y="40333"/>
                </a:lnTo>
                <a:lnTo>
                  <a:pt x="262958" y="23134"/>
                </a:lnTo>
                <a:lnTo>
                  <a:pt x="305790" y="10480"/>
                </a:lnTo>
                <a:lnTo>
                  <a:pt x="350486" y="2669"/>
                </a:lnTo>
                <a:lnTo>
                  <a:pt x="396748" y="0"/>
                </a:lnTo>
                <a:lnTo>
                  <a:pt x="3347720" y="0"/>
                </a:lnTo>
                <a:lnTo>
                  <a:pt x="3393981" y="2669"/>
                </a:lnTo>
                <a:lnTo>
                  <a:pt x="3438677" y="10480"/>
                </a:lnTo>
                <a:lnTo>
                  <a:pt x="3481509" y="23134"/>
                </a:lnTo>
                <a:lnTo>
                  <a:pt x="3522180" y="40333"/>
                </a:lnTo>
                <a:lnTo>
                  <a:pt x="3560392" y="61779"/>
                </a:lnTo>
                <a:lnTo>
                  <a:pt x="3595847" y="87174"/>
                </a:lnTo>
                <a:lnTo>
                  <a:pt x="3628247" y="116220"/>
                </a:lnTo>
                <a:lnTo>
                  <a:pt x="3657293" y="148620"/>
                </a:lnTo>
                <a:lnTo>
                  <a:pt x="3682688" y="184075"/>
                </a:lnTo>
                <a:lnTo>
                  <a:pt x="3704134" y="222287"/>
                </a:lnTo>
                <a:lnTo>
                  <a:pt x="3721333" y="262958"/>
                </a:lnTo>
                <a:lnTo>
                  <a:pt x="3733987" y="305790"/>
                </a:lnTo>
                <a:lnTo>
                  <a:pt x="3741798" y="350486"/>
                </a:lnTo>
                <a:lnTo>
                  <a:pt x="3744468" y="396748"/>
                </a:lnTo>
                <a:lnTo>
                  <a:pt x="3744468" y="1983739"/>
                </a:lnTo>
                <a:lnTo>
                  <a:pt x="3741798" y="2030001"/>
                </a:lnTo>
                <a:lnTo>
                  <a:pt x="3733987" y="2074697"/>
                </a:lnTo>
                <a:lnTo>
                  <a:pt x="3721333" y="2117529"/>
                </a:lnTo>
                <a:lnTo>
                  <a:pt x="3704134" y="2158200"/>
                </a:lnTo>
                <a:lnTo>
                  <a:pt x="3682688" y="2196412"/>
                </a:lnTo>
                <a:lnTo>
                  <a:pt x="3657293" y="2231867"/>
                </a:lnTo>
                <a:lnTo>
                  <a:pt x="3628247" y="2264267"/>
                </a:lnTo>
                <a:lnTo>
                  <a:pt x="3595847" y="2293313"/>
                </a:lnTo>
                <a:lnTo>
                  <a:pt x="3560392" y="2318708"/>
                </a:lnTo>
                <a:lnTo>
                  <a:pt x="3522180" y="2340154"/>
                </a:lnTo>
                <a:lnTo>
                  <a:pt x="3481509" y="2357353"/>
                </a:lnTo>
                <a:lnTo>
                  <a:pt x="3438677" y="2370007"/>
                </a:lnTo>
                <a:lnTo>
                  <a:pt x="3393981" y="2377818"/>
                </a:lnTo>
                <a:lnTo>
                  <a:pt x="3347720" y="2380488"/>
                </a:lnTo>
                <a:lnTo>
                  <a:pt x="396748" y="2380488"/>
                </a:lnTo>
                <a:lnTo>
                  <a:pt x="350486" y="2377818"/>
                </a:lnTo>
                <a:lnTo>
                  <a:pt x="305790" y="2370007"/>
                </a:lnTo>
                <a:lnTo>
                  <a:pt x="262958" y="2357353"/>
                </a:lnTo>
                <a:lnTo>
                  <a:pt x="222287" y="2340154"/>
                </a:lnTo>
                <a:lnTo>
                  <a:pt x="184075" y="2318708"/>
                </a:lnTo>
                <a:lnTo>
                  <a:pt x="148620" y="2293313"/>
                </a:lnTo>
                <a:lnTo>
                  <a:pt x="116220" y="2264267"/>
                </a:lnTo>
                <a:lnTo>
                  <a:pt x="87174" y="2231867"/>
                </a:lnTo>
                <a:lnTo>
                  <a:pt x="61779" y="2196412"/>
                </a:lnTo>
                <a:lnTo>
                  <a:pt x="40333" y="2158200"/>
                </a:lnTo>
                <a:lnTo>
                  <a:pt x="23134" y="2117529"/>
                </a:lnTo>
                <a:lnTo>
                  <a:pt x="10480" y="2074697"/>
                </a:lnTo>
                <a:lnTo>
                  <a:pt x="2669" y="2030001"/>
                </a:lnTo>
                <a:lnTo>
                  <a:pt x="0" y="1983739"/>
                </a:lnTo>
                <a:lnTo>
                  <a:pt x="0" y="396748"/>
                </a:lnTo>
                <a:close/>
              </a:path>
            </a:pathLst>
          </a:custGeom>
          <a:ln w="25908">
            <a:solidFill>
              <a:srgbClr val="000000"/>
            </a:solidFill>
          </a:ln>
        </p:spPr>
        <p:txBody>
          <a:bodyPr wrap="square" lIns="0" tIns="0" rIns="0" bIns="0" rtlCol="0"/>
          <a:p/>
        </p:txBody>
      </p:sp>
      <p:sp>
        <p:nvSpPr>
          <p:cNvPr id="295" name="object 171"/>
          <p:cNvSpPr/>
          <p:nvPr/>
        </p:nvSpPr>
        <p:spPr>
          <a:xfrm>
            <a:off x="3916171" y="2599944"/>
            <a:ext cx="945515" cy="733425"/>
          </a:xfrm>
          <a:custGeom>
            <a:avLst/>
            <a:gdLst/>
            <a:ahLst/>
            <a:cxnLst/>
            <a:rect l="l" t="t" r="r" b="b"/>
            <a:pathLst>
              <a:path w="945514" h="733425">
                <a:moveTo>
                  <a:pt x="867339" y="41632"/>
                </a:moveTo>
                <a:lnTo>
                  <a:pt x="0" y="710310"/>
                </a:lnTo>
                <a:lnTo>
                  <a:pt x="17779" y="733297"/>
                </a:lnTo>
                <a:lnTo>
                  <a:pt x="884979" y="64505"/>
                </a:lnTo>
                <a:lnTo>
                  <a:pt x="867339" y="41632"/>
                </a:lnTo>
                <a:close/>
              </a:path>
              <a:path w="945514" h="733425">
                <a:moveTo>
                  <a:pt x="929170" y="32765"/>
                </a:moveTo>
                <a:lnTo>
                  <a:pt x="878839" y="32765"/>
                </a:lnTo>
                <a:lnTo>
                  <a:pt x="896492" y="55625"/>
                </a:lnTo>
                <a:lnTo>
                  <a:pt x="884979" y="64505"/>
                </a:lnTo>
                <a:lnTo>
                  <a:pt x="902715" y="87502"/>
                </a:lnTo>
                <a:lnTo>
                  <a:pt x="929170" y="32765"/>
                </a:lnTo>
                <a:close/>
              </a:path>
              <a:path w="945514" h="733425">
                <a:moveTo>
                  <a:pt x="878839" y="32765"/>
                </a:moveTo>
                <a:lnTo>
                  <a:pt x="867339" y="41632"/>
                </a:lnTo>
                <a:lnTo>
                  <a:pt x="884979" y="64505"/>
                </a:lnTo>
                <a:lnTo>
                  <a:pt x="896492" y="55625"/>
                </a:lnTo>
                <a:lnTo>
                  <a:pt x="878839" y="32765"/>
                </a:lnTo>
                <a:close/>
              </a:path>
              <a:path w="945514" h="733425">
                <a:moveTo>
                  <a:pt x="945006" y="0"/>
                </a:moveTo>
                <a:lnTo>
                  <a:pt x="849629" y="18668"/>
                </a:lnTo>
                <a:lnTo>
                  <a:pt x="867339" y="41632"/>
                </a:lnTo>
                <a:lnTo>
                  <a:pt x="878839" y="32765"/>
                </a:lnTo>
                <a:lnTo>
                  <a:pt x="929170" y="32765"/>
                </a:lnTo>
                <a:lnTo>
                  <a:pt x="945006" y="0"/>
                </a:lnTo>
                <a:close/>
              </a:path>
            </a:pathLst>
          </a:custGeom>
          <a:solidFill>
            <a:srgbClr val="000000"/>
          </a:solidFill>
        </p:spPr>
        <p:txBody>
          <a:bodyPr wrap="square" lIns="0" tIns="0" rIns="0" bIns="0" rtlCol="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3"/>
          <p:cNvSpPr/>
          <p:nvPr/>
        </p:nvSpPr>
        <p:spPr>
          <a:xfrm>
            <a:off x="0" y="2350294"/>
            <a:ext cx="5250656" cy="1885950"/>
          </a:xfrm>
          <a:prstGeom prst="rect">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25603" name="文本框 4"/>
          <p:cNvSpPr txBox="1"/>
          <p:nvPr/>
        </p:nvSpPr>
        <p:spPr>
          <a:xfrm>
            <a:off x="712470" y="2698115"/>
            <a:ext cx="4073525" cy="645160"/>
          </a:xfrm>
          <a:prstGeom prst="rect">
            <a:avLst/>
          </a:prstGeom>
          <a:noFill/>
          <a:ln w="9525">
            <a:noFill/>
          </a:ln>
        </p:spPr>
        <p:txBody>
          <a:bodyPr wrap="square">
            <a:spAutoFit/>
          </a:bodyPr>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四、实验仿真平台</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5604" name="直接连接符 6"/>
          <p:cNvCxnSpPr/>
          <p:nvPr/>
        </p:nvCxnSpPr>
        <p:spPr>
          <a:xfrm>
            <a:off x="1921669" y="3321844"/>
            <a:ext cx="2778919" cy="0"/>
          </a:xfrm>
          <a:prstGeom prst="line">
            <a:avLst/>
          </a:prstGeom>
          <a:ln w="6350" cap="flat" cmpd="sng">
            <a:solidFill>
              <a:schemeClr val="bg1"/>
            </a:solidFill>
            <a:prstDash val="solid"/>
            <a:headEnd type="none" w="med" len="med"/>
            <a:tailEnd type="none" w="med" len="med"/>
          </a:ln>
        </p:spPr>
      </p:cxnSp>
      <p:sp>
        <p:nvSpPr>
          <p:cNvPr id="25605" name="文本框 7"/>
          <p:cNvSpPr txBox="1"/>
          <p:nvPr/>
        </p:nvSpPr>
        <p:spPr>
          <a:xfrm>
            <a:off x="967740" y="3343275"/>
            <a:ext cx="4187825" cy="414020"/>
          </a:xfrm>
          <a:prstGeom prst="rect">
            <a:avLst/>
          </a:prstGeom>
          <a:noFill/>
          <a:ln w="9525">
            <a:noFill/>
          </a:ln>
        </p:spPr>
        <p:txBody>
          <a:bodyPr wrap="square">
            <a:spAutoFit/>
          </a:bodyPr>
          <a:p>
            <a:pPr eaLnBrk="1" hangingPunct="1"/>
            <a:r>
              <a:rPr lang="zh-CN" altLang="en-US" sz="1050" dirty="0">
                <a:solidFill>
                  <a:schemeClr val="bg1"/>
                </a:solidFill>
                <a:latin typeface="微软雅黑" panose="020B0503020204020204" pitchFamily="34" charset="-122"/>
                <a:ea typeface="微软雅黑" panose="020B0503020204020204" pitchFamily="34" charset="-122"/>
              </a:rPr>
              <a:t>涉及</a:t>
            </a:r>
            <a:r>
              <a:rPr lang="en-US" altLang="zh-CN" sz="1050" dirty="0">
                <a:solidFill>
                  <a:schemeClr val="bg1"/>
                </a:solidFill>
                <a:latin typeface="微软雅黑" panose="020B0503020204020204" pitchFamily="34" charset="-122"/>
                <a:ea typeface="微软雅黑" panose="020B0503020204020204" pitchFamily="34" charset="-122"/>
              </a:rPr>
              <a:t>Intel</a:t>
            </a:r>
            <a:r>
              <a:rPr lang="zh-CN" altLang="en-US" sz="1050" dirty="0">
                <a:solidFill>
                  <a:schemeClr val="bg1"/>
                </a:solidFill>
                <a:latin typeface="微软雅黑" panose="020B0503020204020204" pitchFamily="34" charset="-122"/>
                <a:ea typeface="微软雅黑" panose="020B0503020204020204" pitchFamily="34" charset="-122"/>
              </a:rPr>
              <a:t>网络边缘虚拟化开发套件、</a:t>
            </a:r>
            <a:r>
              <a:rPr lang="en-US" altLang="zh-CN" sz="1050" dirty="0">
                <a:solidFill>
                  <a:schemeClr val="bg1"/>
                </a:solidFill>
                <a:latin typeface="微软雅黑" panose="020B0503020204020204" pitchFamily="34" charset="-122"/>
                <a:ea typeface="微软雅黑" panose="020B0503020204020204" pitchFamily="34" charset="-122"/>
              </a:rPr>
              <a:t>iFogSim</a:t>
            </a:r>
            <a:r>
              <a:rPr lang="zh-CN" altLang="en-US" sz="1050" dirty="0">
                <a:solidFill>
                  <a:schemeClr val="bg1"/>
                </a:solidFill>
                <a:latin typeface="微软雅黑" panose="020B0503020204020204" pitchFamily="34" charset="-122"/>
                <a:ea typeface="微软雅黑" panose="020B0503020204020204" pitchFamily="34" charset="-122"/>
              </a:rPr>
              <a:t>、</a:t>
            </a:r>
            <a:r>
              <a:rPr lang="en-US" altLang="zh-CN" sz="1050" dirty="0">
                <a:solidFill>
                  <a:schemeClr val="bg1"/>
                </a:solidFill>
                <a:latin typeface="微软雅黑" panose="020B0503020204020204" pitchFamily="34" charset="-122"/>
                <a:ea typeface="微软雅黑" panose="020B0503020204020204" pitchFamily="34" charset="-122"/>
              </a:rPr>
              <a:t>JADE</a:t>
            </a:r>
            <a:r>
              <a:rPr lang="zh-CN" altLang="en-US" sz="1050" dirty="0">
                <a:solidFill>
                  <a:schemeClr val="bg1"/>
                </a:solidFill>
                <a:latin typeface="微软雅黑" panose="020B0503020204020204" pitchFamily="34" charset="-122"/>
                <a:ea typeface="微软雅黑" panose="020B0503020204020204" pitchFamily="34" charset="-122"/>
              </a:rPr>
              <a:t>、</a:t>
            </a:r>
            <a:r>
              <a:rPr lang="en-US" altLang="zh-CN" sz="1050" dirty="0">
                <a:solidFill>
                  <a:schemeClr val="bg1"/>
                </a:solidFill>
                <a:latin typeface="微软雅黑" panose="020B0503020204020204" pitchFamily="34" charset="-122"/>
                <a:ea typeface="微软雅黑" panose="020B0503020204020204" pitchFamily="34" charset="-122"/>
              </a:rPr>
              <a:t>OAI</a:t>
            </a:r>
            <a:r>
              <a:rPr lang="zh-CN" altLang="en-US" sz="1050" dirty="0">
                <a:solidFill>
                  <a:schemeClr val="bg1"/>
                </a:solidFill>
                <a:latin typeface="微软雅黑" panose="020B0503020204020204" pitchFamily="34" charset="-122"/>
                <a:ea typeface="微软雅黑" panose="020B0503020204020204" pitchFamily="34" charset="-122"/>
              </a:rPr>
              <a:t>、</a:t>
            </a:r>
            <a:r>
              <a:rPr lang="en-US" altLang="zh-CN" sz="1050" dirty="0">
                <a:solidFill>
                  <a:schemeClr val="bg1"/>
                </a:solidFill>
                <a:latin typeface="微软雅黑" panose="020B0503020204020204" pitchFamily="34" charset="-122"/>
                <a:ea typeface="微软雅黑" panose="020B0503020204020204" pitchFamily="34" charset="-122"/>
              </a:rPr>
              <a:t>OpenStack</a:t>
            </a:r>
            <a:r>
              <a:rPr lang="zh-CN" altLang="en-US" sz="1050" dirty="0">
                <a:solidFill>
                  <a:schemeClr val="bg1"/>
                </a:solidFill>
                <a:latin typeface="微软雅黑" panose="020B0503020204020204" pitchFamily="34" charset="-122"/>
                <a:ea typeface="微软雅黑" panose="020B0503020204020204" pitchFamily="34" charset="-122"/>
              </a:rPr>
              <a:t>、</a:t>
            </a:r>
            <a:r>
              <a:rPr lang="en-US" altLang="zh-CN" sz="1050" dirty="0">
                <a:solidFill>
                  <a:schemeClr val="bg1"/>
                </a:solidFill>
                <a:latin typeface="微软雅黑" panose="020B0503020204020204" pitchFamily="34" charset="-122"/>
                <a:ea typeface="微软雅黑" panose="020B0503020204020204" pitchFamily="34" charset="-122"/>
              </a:rPr>
              <a:t>Docker</a:t>
            </a:r>
            <a:r>
              <a:rPr lang="zh-CN" altLang="en-US" sz="1050" dirty="0">
                <a:solidFill>
                  <a:schemeClr val="bg1"/>
                </a:solidFill>
                <a:latin typeface="微软雅黑" panose="020B0503020204020204" pitchFamily="34" charset="-122"/>
                <a:ea typeface="微软雅黑" panose="020B0503020204020204" pitchFamily="34" charset="-122"/>
              </a:rPr>
              <a:t>、</a:t>
            </a:r>
            <a:r>
              <a:rPr lang="en-US" altLang="zh-CN" sz="1050" dirty="0">
                <a:solidFill>
                  <a:schemeClr val="bg1"/>
                </a:solidFill>
                <a:latin typeface="微软雅黑" panose="020B0503020204020204" pitchFamily="34" charset="-122"/>
                <a:ea typeface="微软雅黑" panose="020B0503020204020204" pitchFamily="34" charset="-122"/>
              </a:rPr>
              <a:t>OpenLTE</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2"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30723" name="文本框 7"/>
          <p:cNvSpPr txBox="1"/>
          <p:nvPr/>
        </p:nvSpPr>
        <p:spPr>
          <a:xfrm>
            <a:off x="457200" y="1013460"/>
            <a:ext cx="2465705" cy="368300"/>
          </a:xfrm>
          <a:prstGeom prst="rect">
            <a:avLst/>
          </a:prstGeom>
          <a:noFill/>
          <a:ln w="9525">
            <a:noFill/>
          </a:ln>
        </p:spPr>
        <p:txBody>
          <a:bodyPr wrap="square" anchor="t">
            <a:spAutoFit/>
          </a:bodyPr>
          <a:p>
            <a:r>
              <a:rPr lang="zh-CN" altLang="en-US" b="1" dirty="0">
                <a:solidFill>
                  <a:srgbClr val="404040"/>
                </a:solidFill>
                <a:latin typeface="微软雅黑" panose="020B0503020204020204" pitchFamily="34" charset="-122"/>
                <a:ea typeface="微软雅黑" panose="020B0503020204020204" pitchFamily="34" charset="-122"/>
              </a:rPr>
              <a:t>应用场景</a:t>
            </a:r>
            <a:r>
              <a:rPr lang="en-US" altLang="zh-CN" b="1" dirty="0">
                <a:solidFill>
                  <a:srgbClr val="404040"/>
                </a:solidFill>
                <a:latin typeface="微软雅黑" panose="020B0503020204020204" pitchFamily="34" charset="-122"/>
                <a:ea typeface="微软雅黑" panose="020B0503020204020204" pitchFamily="34" charset="-122"/>
              </a:rPr>
              <a:t>-lora</a:t>
            </a:r>
            <a:r>
              <a:rPr lang="zh-CN" altLang="en-US" b="1" dirty="0">
                <a:solidFill>
                  <a:srgbClr val="404040"/>
                </a:solidFill>
                <a:latin typeface="微软雅黑" panose="020B0503020204020204" pitchFamily="34" charset="-122"/>
                <a:ea typeface="微软雅黑" panose="020B0503020204020204" pitchFamily="34" charset="-122"/>
              </a:rPr>
              <a:t>网关</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945005" y="1848485"/>
            <a:ext cx="4784725" cy="36017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3"/>
          <p:cNvSpPr/>
          <p:nvPr/>
        </p:nvSpPr>
        <p:spPr>
          <a:xfrm>
            <a:off x="0" y="2378869"/>
            <a:ext cx="5250656" cy="1885950"/>
          </a:xfrm>
          <a:prstGeom prst="rect">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25603" name="文本框 4"/>
          <p:cNvSpPr txBox="1"/>
          <p:nvPr/>
        </p:nvSpPr>
        <p:spPr>
          <a:xfrm>
            <a:off x="811530" y="2698115"/>
            <a:ext cx="3974465" cy="645160"/>
          </a:xfrm>
          <a:prstGeom prst="rect">
            <a:avLst/>
          </a:prstGeom>
          <a:noFill/>
          <a:ln w="9525">
            <a:noFill/>
          </a:ln>
        </p:spPr>
        <p:txBody>
          <a:bodyPr wrap="square">
            <a:spAutoFit/>
          </a:bodyPr>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五、参考文献书籍</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5604" name="直接连接符 6"/>
          <p:cNvCxnSpPr/>
          <p:nvPr/>
        </p:nvCxnSpPr>
        <p:spPr>
          <a:xfrm>
            <a:off x="1921669" y="3321844"/>
            <a:ext cx="2778919" cy="0"/>
          </a:xfrm>
          <a:prstGeom prst="line">
            <a:avLst/>
          </a:prstGeom>
          <a:ln w="6350" cap="flat" cmpd="sng">
            <a:solidFill>
              <a:schemeClr val="bg1"/>
            </a:solidFill>
            <a:prstDash val="soli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3"/>
          <p:cNvSpPr/>
          <p:nvPr/>
        </p:nvSpPr>
        <p:spPr>
          <a:xfrm>
            <a:off x="0" y="2350294"/>
            <a:ext cx="5250656" cy="1885950"/>
          </a:xfrm>
          <a:prstGeom prst="rect">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25603" name="文本框 4"/>
          <p:cNvSpPr txBox="1"/>
          <p:nvPr/>
        </p:nvSpPr>
        <p:spPr>
          <a:xfrm>
            <a:off x="820420" y="2698115"/>
            <a:ext cx="3965575" cy="645160"/>
          </a:xfrm>
          <a:prstGeom prst="rect">
            <a:avLst/>
          </a:prstGeom>
          <a:noFill/>
          <a:ln w="9525">
            <a:noFill/>
          </a:ln>
        </p:spPr>
        <p:txBody>
          <a:bodyPr wrap="square">
            <a:spAutoFit/>
          </a:bodyPr>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一、边缘计算概述</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5604" name="直接连接符 6"/>
          <p:cNvCxnSpPr/>
          <p:nvPr/>
        </p:nvCxnSpPr>
        <p:spPr>
          <a:xfrm>
            <a:off x="1921669" y="3321844"/>
            <a:ext cx="2778919" cy="0"/>
          </a:xfrm>
          <a:prstGeom prst="line">
            <a:avLst/>
          </a:prstGeom>
          <a:ln w="6350" cap="flat" cmpd="sng">
            <a:solidFill>
              <a:schemeClr val="bg1"/>
            </a:solidFill>
            <a:prstDash val="solid"/>
            <a:headEnd type="none" w="med" len="med"/>
            <a:tailEnd type="none" w="med" len="med"/>
          </a:ln>
        </p:spPr>
      </p:cxnSp>
      <p:sp>
        <p:nvSpPr>
          <p:cNvPr id="25605" name="文本框 7"/>
          <p:cNvSpPr txBox="1"/>
          <p:nvPr/>
        </p:nvSpPr>
        <p:spPr>
          <a:xfrm>
            <a:off x="1346200" y="3343275"/>
            <a:ext cx="3686175" cy="414020"/>
          </a:xfrm>
          <a:prstGeom prst="rect">
            <a:avLst/>
          </a:prstGeom>
          <a:noFill/>
          <a:ln w="9525">
            <a:noFill/>
          </a:ln>
        </p:spPr>
        <p:txBody>
          <a:bodyPr wrap="square">
            <a:spAutoFit/>
          </a:bodyPr>
          <a:p>
            <a:pPr eaLnBrk="1" hangingPunct="1"/>
            <a:r>
              <a:rPr lang="zh-CN" altLang="en-US" sz="1050" dirty="0">
                <a:solidFill>
                  <a:schemeClr val="bg1"/>
                </a:solidFill>
                <a:latin typeface="微软雅黑" panose="020B0503020204020204" pitchFamily="34" charset="-122"/>
                <a:ea typeface="微软雅黑" panose="020B0503020204020204" pitchFamily="34" charset="-122"/>
              </a:rPr>
              <a:t>涉及边缘计算的由来，定义，主要研究者，主要研究机构</a:t>
            </a:r>
            <a:endParaRPr lang="zh-CN" altLang="en-US" sz="1050"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1050" dirty="0">
                <a:solidFill>
                  <a:schemeClr val="bg1"/>
                </a:solidFill>
                <a:latin typeface="微软雅黑" panose="020B0503020204020204" pitchFamily="34" charset="-122"/>
                <a:ea typeface="微软雅黑" panose="020B0503020204020204" pitchFamily="34" charset="-122"/>
              </a:rPr>
              <a:t>开源组织。</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2610" y="650875"/>
            <a:ext cx="8302625" cy="5631180"/>
          </a:xfrm>
          <a:prstGeom prst="rect">
            <a:avLst/>
          </a:prstGeom>
          <a:noFill/>
        </p:spPr>
        <p:txBody>
          <a:bodyPr wrap="square" rtlCol="0" anchor="t">
            <a:spAutoFit/>
          </a:bodyPr>
          <a:p>
            <a:endParaRPr lang="zh-CN" altLang="en-US" sz="1200"/>
          </a:p>
          <a:p>
            <a:r>
              <a:rPr lang="en-US" altLang="zh-CN" sz="1200"/>
              <a:t>[1]</a:t>
            </a:r>
            <a:r>
              <a:rPr lang="zh-CN" altLang="en-US" sz="1200"/>
              <a:t>YC Hu，M Patel，D Sabella，</a:t>
            </a:r>
            <a:r>
              <a:rPr lang="zh-CN" altLang="en-US" sz="1200">
                <a:sym typeface="+mn-ea"/>
              </a:rPr>
              <a:t>et al. Mobile Edge Computing A key technology towards 5G</a:t>
            </a:r>
            <a:r>
              <a:rPr lang="zh-CN" altLang="en-US" sz="1200"/>
              <a:t> </a:t>
            </a:r>
            <a:endParaRPr lang="zh-CN" altLang="en-US" sz="1200"/>
          </a:p>
          <a:p>
            <a:r>
              <a:rPr lang="en-US" altLang="zh-CN" sz="1200"/>
              <a:t>[2]</a:t>
            </a:r>
            <a:r>
              <a:rPr lang="zh-CN" altLang="en-US" sz="1200"/>
              <a:t>Shi W, Cao J, Zhang Q, et al. Edge Computing: Vision and Challenges[J]. IEEE Internet of Things Journal, 2016, 3(5):637-646.</a:t>
            </a:r>
            <a:endParaRPr lang="zh-CN" altLang="en-US" sz="1200"/>
          </a:p>
          <a:p>
            <a:r>
              <a:rPr lang="en-US" altLang="zh-CN" sz="1200"/>
              <a:t>[3]http://openedgecomputing.org/</a:t>
            </a:r>
            <a:endParaRPr lang="en-US" altLang="zh-CN" sz="1200"/>
          </a:p>
          <a:p>
            <a:r>
              <a:rPr lang="en-US" altLang="zh-CN" sz="1200">
                <a:sym typeface="+mn-ea"/>
              </a:rPr>
              <a:t>[4]Xu Z, Liang W, Xu W, et al. Efficient Algorithms for Capacitated Cloudlet Placements[J]. IEEE Transactions on Parallel &amp; Distributed Systems, 2016, 27(10):2866-2880.</a:t>
            </a:r>
            <a:endParaRPr lang="en-US" altLang="zh-CN" sz="1200"/>
          </a:p>
          <a:p>
            <a:r>
              <a:rPr lang="en-US" altLang="zh-CN" sz="1200"/>
              <a:t>[5]Jia M, Cao J, Liang W. Optimal Cloudlet Placement and User to Cloudlet Allocation in Wireless Metropolitan Area Networks[J]. IEEE Transactions on Cloud Computing, 2015, PP(99):1-1.</a:t>
            </a:r>
            <a:endParaRPr lang="en-US" altLang="zh-CN" sz="1200"/>
          </a:p>
          <a:p>
            <a:r>
              <a:rPr lang="en-US" altLang="zh-CN" sz="1200"/>
              <a:t>[6]Xiang H, Xu X, Zheng H, et al. An Adaptive Cloudlet Placement Method for Mobile Applications over GPS Big Data[C]// Global Communications Conference. IEEE, 2017:1-6.</a:t>
            </a:r>
            <a:endParaRPr lang="en-US" altLang="zh-CN" sz="1200"/>
          </a:p>
          <a:p>
            <a:r>
              <a:rPr lang="en-US" altLang="zh-CN" sz="1200"/>
              <a:t>[7]Taleb T, Ksentini A, Frangoudis P. Follow-Me Cloud: When Cloud Services Follow Mobile Users[J]. IEEE Transactions on Cloud Computing, 2016, PP(99):1-1.</a:t>
            </a:r>
            <a:endParaRPr lang="en-US" altLang="zh-CN" sz="1200"/>
          </a:p>
          <a:p>
            <a:r>
              <a:rPr lang="en-US" altLang="zh-CN" sz="1200"/>
              <a:t>[8]Bittencourt L F, Lopes M M, Petri I, et al. Towards Virtual Machine Migration in Fog Computing[C]// International Conference on P2p, Parallel, Grid, Cloud and Internet Computing. IEEE Computer Society, 2015:1-8.</a:t>
            </a:r>
            <a:endParaRPr lang="en-US" altLang="zh-CN" sz="1200"/>
          </a:p>
          <a:p>
            <a:r>
              <a:rPr lang="en-US" altLang="zh-CN" sz="1200"/>
              <a:t>[9]Machen A, Wang S, Leung K K, et al. Poster: Migrating Running Applications Across Mobile Edge Clouds[C]// MOBICOM. 2016.</a:t>
            </a:r>
            <a:endParaRPr lang="en-US" altLang="zh-CN" sz="1200"/>
          </a:p>
          <a:p>
            <a:r>
              <a:rPr lang="en-US" altLang="zh-CN" sz="1200"/>
              <a:t>[10]施巍松, 孙辉, 曹杰,等. 边缘计算:万物互联时代新型计算模型[J]. 计算机研究与发展, 2017, 54(5):907-924.</a:t>
            </a:r>
            <a:endParaRPr lang="en-US" altLang="zh-CN" sz="1200"/>
          </a:p>
          <a:p>
            <a:r>
              <a:rPr lang="en-US" altLang="zh-CN" sz="1200"/>
              <a:t>[11]http://www.tiaa.org.cn/xq.aspx?newsid=658&amp;typeid=2,TIAA与ECC共同构建车联网边缘计算服务应用</a:t>
            </a:r>
            <a:endParaRPr lang="en-US" altLang="zh-CN" sz="1200"/>
          </a:p>
          <a:p>
            <a:r>
              <a:rPr lang="en-US" altLang="zh-CN" sz="1200"/>
              <a:t>[12]</a:t>
            </a:r>
            <a:r>
              <a:rPr lang="zh-CN" altLang="en-US" sz="1200"/>
              <a:t>英伟达</a:t>
            </a:r>
            <a:r>
              <a:rPr lang="en-US" altLang="zh-CN" sz="1200"/>
              <a:t>breaking new frontiers in robotics and edge compute with ai.pdf</a:t>
            </a:r>
            <a:endParaRPr lang="en-US" altLang="zh-CN" sz="1200"/>
          </a:p>
          <a:p>
            <a:r>
              <a:rPr lang="en-US" altLang="zh-CN" sz="1200"/>
              <a:t>[13]</a:t>
            </a:r>
            <a:r>
              <a:rPr lang="zh-CN" altLang="en-US" sz="1200"/>
              <a:t>通用电气</a:t>
            </a:r>
            <a:r>
              <a:rPr lang="en-US" altLang="zh-CN" sz="1200"/>
              <a:t>Edge-Computing-Driving-New-Outcomes from Intelligent Industrial Machines</a:t>
            </a:r>
            <a:endParaRPr lang="en-US" altLang="zh-CN" sz="1200"/>
          </a:p>
          <a:p>
            <a:r>
              <a:rPr lang="en-US" altLang="zh-CN" sz="1200"/>
              <a:t>[14]</a:t>
            </a:r>
            <a:r>
              <a:rPr lang="en-US" altLang="zh-CN" sz="1200">
                <a:sym typeface="+mn-ea"/>
              </a:rPr>
              <a:t>Li D, Salonidis T, Desai N V, et al. DeepCham: Collaborative Edge-Mediated Adaptive Deep Learning for Mobile Object Recognition[C]// Edge Computing. IEEE, 2016:64-76.</a:t>
            </a:r>
            <a:endParaRPr lang="en-US" altLang="zh-CN" sz="1200">
              <a:sym typeface="+mn-ea"/>
            </a:endParaRPr>
          </a:p>
          <a:p>
            <a:r>
              <a:rPr lang="en-US" altLang="zh-CN" sz="1200">
                <a:sym typeface="+mn-ea"/>
              </a:rPr>
              <a:t>[15]Zeng X, Cao K, Zhang M. MobileDeepPill : A Small-Footprint Mobile Deep Learning System for Recognizing Unconstrained Pill Images[C]// International Conference on Mobile Systems, Applications, and Services. ACM, 2017:56-67.</a:t>
            </a:r>
            <a:endParaRPr lang="en-US" altLang="zh-CN" sz="1200">
              <a:sym typeface="+mn-ea"/>
            </a:endParaRPr>
          </a:p>
          <a:p>
            <a:r>
              <a:rPr lang="en-US" altLang="zh-CN" sz="1200">
                <a:sym typeface="+mn-ea"/>
              </a:rPr>
              <a:t>[16]Mathur A, Bhattacharya S, Bhattacharya S, et al. DeepEye: Resource Efficient Local Execution of Multiple Deep Vision Models using Wearable Commodity Hardware[C]// International Conference on Mobile Systems, Applications, and Services. ACM, 2017:68-81.</a:t>
            </a:r>
            <a:endParaRPr lang="en-US" altLang="zh-CN" sz="1200">
              <a:sym typeface="+mn-ea"/>
            </a:endParaRPr>
          </a:p>
          <a:p>
            <a:r>
              <a:rPr lang="en-US" altLang="zh-CN" sz="1200">
                <a:sym typeface="+mn-ea"/>
              </a:rPr>
              <a:t>[17]Huynh L N, Balan R K, Lee Y. Demo: DeepMon: Building Mobile GPU Deep Learning Models for Continuous Vision Applications[C]// International Conference on Mobile Systems, Applications, and Services. ACM, 2017:186-186.</a:t>
            </a:r>
            <a:endParaRPr lang="en-US" altLang="zh-CN" sz="1200">
              <a:sym typeface="+mn-ea"/>
            </a:endParaRPr>
          </a:p>
          <a:p>
            <a:r>
              <a:rPr lang="en-US" altLang="zh-CN" sz="1200">
                <a:sym typeface="+mn-ea"/>
              </a:rPr>
              <a:t>[18]Hello Edge Keyword Spotting on Microcontrollers</a:t>
            </a:r>
            <a:endParaRPr lang="en-US" altLang="zh-CN" sz="1200">
              <a:sym typeface="+mn-ea"/>
            </a:endParaRPr>
          </a:p>
          <a:p>
            <a:endParaRPr lang="zh-CN"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024152"/>
            <a:ext cx="9144000" cy="1862048"/>
          </a:xfrm>
          <a:prstGeom prst="rect">
            <a:avLst/>
          </a:prstGeom>
          <a:solidFill>
            <a:srgbClr val="3CBBCE"/>
          </a:solidFill>
        </p:spPr>
        <p:txBody>
          <a:bodyPr wrap="square" rtlCol="0">
            <a:spAutoFit/>
          </a:bodyPr>
          <a:lstStyle/>
          <a:p>
            <a:pPr algn="ctr"/>
            <a:r>
              <a:rPr lang="en-US" altLang="zh-CN" sz="11500" dirty="0" smtClean="0">
                <a:solidFill>
                  <a:schemeClr val="bg1"/>
                </a:solidFill>
                <a:latin typeface="Arial" panose="020B0604020202020204" pitchFamily="34" charset="0"/>
                <a:cs typeface="Arial" panose="020B0604020202020204" pitchFamily="34" charset="0"/>
              </a:rPr>
              <a:t>THANKS</a:t>
            </a:r>
            <a:endParaRPr lang="zh-CN" altLang="en-US" sz="115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矩形 5"/>
          <p:cNvSpPr/>
          <p:nvPr/>
        </p:nvSpPr>
        <p:spPr>
          <a:xfrm>
            <a:off x="0" y="1035844"/>
            <a:ext cx="264319" cy="300038"/>
          </a:xfrm>
          <a:prstGeom prst="rect">
            <a:avLst/>
          </a:prstGeom>
          <a:solidFill>
            <a:srgbClr val="3CBBCE"/>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63" name="矩形 6"/>
          <p:cNvSpPr/>
          <p:nvPr/>
        </p:nvSpPr>
        <p:spPr>
          <a:xfrm>
            <a:off x="314325" y="1035844"/>
            <a:ext cx="92869" cy="300038"/>
          </a:xfrm>
          <a:prstGeom prst="rect">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64" name="文本框 7"/>
          <p:cNvSpPr txBox="1"/>
          <p:nvPr/>
        </p:nvSpPr>
        <p:spPr>
          <a:xfrm>
            <a:off x="457200" y="1013222"/>
            <a:ext cx="2020491" cy="368300"/>
          </a:xfrm>
          <a:prstGeom prst="rect">
            <a:avLst/>
          </a:prstGeom>
          <a:noFill/>
          <a:ln w="9525">
            <a:noFill/>
          </a:ln>
        </p:spPr>
        <p:txBody>
          <a:bodyPr>
            <a:spAutoFit/>
          </a:bodyPr>
          <a:p>
            <a:pPr eaLnBrk="1" hangingPunct="1"/>
            <a:r>
              <a:rPr lang="zh-CN" altLang="en-US" b="1" dirty="0">
                <a:solidFill>
                  <a:srgbClr val="404040"/>
                </a:solidFill>
                <a:latin typeface="微软雅黑" panose="020B0503020204020204" pitchFamily="34" charset="-122"/>
                <a:ea typeface="微软雅黑" panose="020B0503020204020204" pitchFamily="34" charset="-122"/>
              </a:rPr>
              <a:t>发展历程</a:t>
            </a:r>
            <a:endParaRPr lang="zh-CN" altLang="en-US" b="1" dirty="0">
              <a:solidFill>
                <a:srgbClr val="404040"/>
              </a:solidFill>
              <a:latin typeface="微软雅黑" panose="020B0503020204020204" pitchFamily="34" charset="-122"/>
              <a:ea typeface="微软雅黑" panose="020B0503020204020204" pitchFamily="34" charset="-122"/>
            </a:endParaRPr>
          </a:p>
        </p:txBody>
      </p:sp>
      <p:cxnSp>
        <p:nvCxnSpPr>
          <p:cNvPr id="40965" name="直接连接符 4"/>
          <p:cNvCxnSpPr/>
          <p:nvPr/>
        </p:nvCxnSpPr>
        <p:spPr>
          <a:xfrm>
            <a:off x="0" y="3599260"/>
            <a:ext cx="9144000" cy="55959"/>
          </a:xfrm>
          <a:prstGeom prst="line">
            <a:avLst/>
          </a:prstGeom>
          <a:ln w="6350" cap="flat" cmpd="sng">
            <a:solidFill>
              <a:srgbClr val="7F7F7F"/>
            </a:solidFill>
            <a:prstDash val="solid"/>
            <a:headEnd type="none" w="med" len="med"/>
            <a:tailEnd type="none" w="med" len="med"/>
          </a:ln>
        </p:spPr>
      </p:cxnSp>
      <p:pic>
        <p:nvPicPr>
          <p:cNvPr id="40966" name="组合 8"/>
          <p:cNvPicPr/>
          <p:nvPr/>
        </p:nvPicPr>
        <p:blipFill>
          <a:blip r:embed="rId1"/>
          <a:stretch>
            <a:fillRect/>
          </a:stretch>
        </p:blipFill>
        <p:spPr>
          <a:xfrm>
            <a:off x="1174432" y="2159794"/>
            <a:ext cx="872729" cy="1102519"/>
          </a:xfrm>
          <a:prstGeom prst="rect">
            <a:avLst/>
          </a:prstGeom>
          <a:noFill/>
          <a:ln w="9525">
            <a:noFill/>
          </a:ln>
        </p:spPr>
      </p:pic>
      <p:sp>
        <p:nvSpPr>
          <p:cNvPr id="40967" name="Freeform 239"/>
          <p:cNvSpPr>
            <a:spLocks noEditPoints="1"/>
          </p:cNvSpPr>
          <p:nvPr/>
        </p:nvSpPr>
        <p:spPr>
          <a:xfrm>
            <a:off x="1432799" y="2419350"/>
            <a:ext cx="371475" cy="371475"/>
          </a:xfrm>
          <a:custGeom>
            <a:avLst/>
            <a:gdLst/>
            <a:ahLst/>
            <a:cxnLst>
              <a:cxn ang="0">
                <a:pos x="247650" y="0"/>
              </a:cxn>
              <a:cxn ang="0">
                <a:pos x="0" y="247650"/>
              </a:cxn>
              <a:cxn ang="0">
                <a:pos x="247650" y="495300"/>
              </a:cxn>
              <a:cxn ang="0">
                <a:pos x="495300" y="247650"/>
              </a:cxn>
              <a:cxn ang="0">
                <a:pos x="247650" y="0"/>
              </a:cxn>
              <a:cxn ang="0">
                <a:pos x="349118" y="402431"/>
              </a:cxn>
              <a:cxn ang="0">
                <a:pos x="247650" y="247650"/>
              </a:cxn>
              <a:cxn ang="0">
                <a:pos x="144463" y="402431"/>
              </a:cxn>
              <a:cxn ang="0">
                <a:pos x="61913" y="247650"/>
              </a:cxn>
              <a:cxn ang="0">
                <a:pos x="247650" y="247650"/>
              </a:cxn>
              <a:cxn ang="0">
                <a:pos x="135864" y="99748"/>
              </a:cxn>
              <a:cxn ang="0">
                <a:pos x="247650" y="61913"/>
              </a:cxn>
              <a:cxn ang="0">
                <a:pos x="359436" y="99748"/>
              </a:cxn>
              <a:cxn ang="0">
                <a:pos x="247650" y="247650"/>
              </a:cxn>
              <a:cxn ang="0">
                <a:pos x="433388" y="247650"/>
              </a:cxn>
              <a:cxn ang="0">
                <a:pos x="349118" y="402431"/>
              </a:cxn>
            </a:cxnLst>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03" y="234"/>
                </a:moveTo>
                <a:cubicBezTo>
                  <a:pt x="144" y="144"/>
                  <a:pt x="144" y="144"/>
                  <a:pt x="144" y="144"/>
                </a:cubicBezTo>
                <a:cubicBezTo>
                  <a:pt x="84" y="234"/>
                  <a:pt x="84" y="234"/>
                  <a:pt x="84" y="234"/>
                </a:cubicBezTo>
                <a:cubicBezTo>
                  <a:pt x="55" y="214"/>
                  <a:pt x="36" y="181"/>
                  <a:pt x="36" y="144"/>
                </a:cubicBezTo>
                <a:cubicBezTo>
                  <a:pt x="144" y="144"/>
                  <a:pt x="144" y="144"/>
                  <a:pt x="144" y="144"/>
                </a:cubicBezTo>
                <a:cubicBezTo>
                  <a:pt x="79" y="58"/>
                  <a:pt x="79" y="58"/>
                  <a:pt x="79" y="58"/>
                </a:cubicBezTo>
                <a:cubicBezTo>
                  <a:pt x="97" y="44"/>
                  <a:pt x="120" y="36"/>
                  <a:pt x="144" y="36"/>
                </a:cubicBezTo>
                <a:cubicBezTo>
                  <a:pt x="168" y="36"/>
                  <a:pt x="191" y="44"/>
                  <a:pt x="209" y="58"/>
                </a:cubicBezTo>
                <a:cubicBezTo>
                  <a:pt x="144" y="144"/>
                  <a:pt x="144" y="144"/>
                  <a:pt x="144" y="144"/>
                </a:cubicBezTo>
                <a:cubicBezTo>
                  <a:pt x="252" y="144"/>
                  <a:pt x="252" y="144"/>
                  <a:pt x="252" y="144"/>
                </a:cubicBezTo>
                <a:cubicBezTo>
                  <a:pt x="252" y="182"/>
                  <a:pt x="233" y="215"/>
                  <a:pt x="203" y="234"/>
                </a:cubicBezTo>
                <a:close/>
              </a:path>
            </a:pathLst>
          </a:custGeom>
          <a:solidFill>
            <a:schemeClr val="bg1">
              <a:alpha val="100000"/>
            </a:schemeClr>
          </a:solidFill>
          <a:ln w="9525">
            <a:noFill/>
          </a:ln>
        </p:spPr>
        <p:txBody>
          <a:bodyPr/>
          <a:p>
            <a:endParaRPr lang="zh-CN" altLang="en-US" sz="1350"/>
          </a:p>
        </p:txBody>
      </p:sp>
      <p:cxnSp>
        <p:nvCxnSpPr>
          <p:cNvPr id="40968" name="直接连接符 12"/>
          <p:cNvCxnSpPr/>
          <p:nvPr/>
        </p:nvCxnSpPr>
        <p:spPr>
          <a:xfrm flipH="1">
            <a:off x="1609011" y="3259931"/>
            <a:ext cx="2381" cy="457200"/>
          </a:xfrm>
          <a:prstGeom prst="line">
            <a:avLst/>
          </a:prstGeom>
          <a:ln w="6350" cap="flat" cmpd="sng">
            <a:solidFill>
              <a:srgbClr val="3CBBCE"/>
            </a:solidFill>
            <a:prstDash val="solid"/>
            <a:headEnd type="none" w="med" len="med"/>
            <a:tailEnd type="none" w="med" len="med"/>
          </a:ln>
        </p:spPr>
      </p:cxnSp>
      <p:cxnSp>
        <p:nvCxnSpPr>
          <p:cNvPr id="40969" name="直接连接符 13"/>
          <p:cNvCxnSpPr/>
          <p:nvPr/>
        </p:nvCxnSpPr>
        <p:spPr>
          <a:xfrm>
            <a:off x="4617244" y="3215879"/>
            <a:ext cx="0" cy="383381"/>
          </a:xfrm>
          <a:prstGeom prst="line">
            <a:avLst/>
          </a:prstGeom>
          <a:ln w="6350" cap="flat" cmpd="sng">
            <a:solidFill>
              <a:srgbClr val="3CBBCE"/>
            </a:solidFill>
            <a:prstDash val="solid"/>
            <a:headEnd type="none" w="med" len="med"/>
            <a:tailEnd type="none" w="med" len="med"/>
          </a:ln>
        </p:spPr>
      </p:cxnSp>
      <p:cxnSp>
        <p:nvCxnSpPr>
          <p:cNvPr id="40970" name="直接连接符 14"/>
          <p:cNvCxnSpPr/>
          <p:nvPr/>
        </p:nvCxnSpPr>
        <p:spPr>
          <a:xfrm>
            <a:off x="7249716" y="3215879"/>
            <a:ext cx="7144" cy="439340"/>
          </a:xfrm>
          <a:prstGeom prst="line">
            <a:avLst/>
          </a:prstGeom>
          <a:ln w="6350" cap="flat" cmpd="sng">
            <a:solidFill>
              <a:srgbClr val="3CBBCE"/>
            </a:solidFill>
            <a:prstDash val="solid"/>
            <a:headEnd type="none" w="med" len="med"/>
            <a:tailEnd type="none" w="med" len="med"/>
          </a:ln>
        </p:spPr>
      </p:cxnSp>
      <p:cxnSp>
        <p:nvCxnSpPr>
          <p:cNvPr id="40971" name="直接连接符 15"/>
          <p:cNvCxnSpPr/>
          <p:nvPr/>
        </p:nvCxnSpPr>
        <p:spPr>
          <a:xfrm>
            <a:off x="3286125" y="3619500"/>
            <a:ext cx="0" cy="485775"/>
          </a:xfrm>
          <a:prstGeom prst="line">
            <a:avLst/>
          </a:prstGeom>
          <a:ln w="6350" cap="flat" cmpd="sng">
            <a:solidFill>
              <a:srgbClr val="3CBBCE"/>
            </a:solidFill>
            <a:prstDash val="solid"/>
            <a:headEnd type="none" w="med" len="med"/>
            <a:tailEnd type="none" w="med" len="med"/>
          </a:ln>
        </p:spPr>
      </p:cxnSp>
      <p:cxnSp>
        <p:nvCxnSpPr>
          <p:cNvPr id="40972" name="直接连接符 16"/>
          <p:cNvCxnSpPr/>
          <p:nvPr/>
        </p:nvCxnSpPr>
        <p:spPr>
          <a:xfrm>
            <a:off x="5897166" y="3627835"/>
            <a:ext cx="0" cy="506015"/>
          </a:xfrm>
          <a:prstGeom prst="line">
            <a:avLst/>
          </a:prstGeom>
          <a:ln w="6350" cap="flat" cmpd="sng">
            <a:solidFill>
              <a:srgbClr val="3CBBCE"/>
            </a:solidFill>
            <a:prstDash val="solid"/>
            <a:headEnd type="none" w="med" len="med"/>
            <a:tailEnd type="none" w="med" len="med"/>
          </a:ln>
        </p:spPr>
      </p:cxnSp>
      <p:sp>
        <p:nvSpPr>
          <p:cNvPr id="40973" name="椭圆 17"/>
          <p:cNvSpPr/>
          <p:nvPr/>
        </p:nvSpPr>
        <p:spPr>
          <a:xfrm>
            <a:off x="1504236" y="3515916"/>
            <a:ext cx="214313" cy="222647"/>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74" name="椭圆 18"/>
          <p:cNvSpPr/>
          <p:nvPr/>
        </p:nvSpPr>
        <p:spPr>
          <a:xfrm>
            <a:off x="3171825" y="3498056"/>
            <a:ext cx="213122" cy="222647"/>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75" name="椭圆 19"/>
          <p:cNvSpPr/>
          <p:nvPr/>
        </p:nvSpPr>
        <p:spPr>
          <a:xfrm>
            <a:off x="4510088" y="3517106"/>
            <a:ext cx="214313" cy="223838"/>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76" name="椭圆 20"/>
          <p:cNvSpPr/>
          <p:nvPr/>
        </p:nvSpPr>
        <p:spPr>
          <a:xfrm>
            <a:off x="5781675" y="3533775"/>
            <a:ext cx="214313" cy="223838"/>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77" name="椭圆 21"/>
          <p:cNvSpPr/>
          <p:nvPr/>
        </p:nvSpPr>
        <p:spPr>
          <a:xfrm>
            <a:off x="7160419" y="3515916"/>
            <a:ext cx="214313" cy="223838"/>
          </a:xfrm>
          <a:prstGeom prst="ellipse">
            <a:avLst/>
          </a:prstGeom>
          <a:solidFill>
            <a:srgbClr val="7F7F7F"/>
          </a:solidFill>
          <a:ln w="9525">
            <a:noFill/>
          </a:ln>
        </p:spPr>
        <p:txBody>
          <a:bodyPr anchor="ctr"/>
          <a:p>
            <a:pPr algn="ctr" eaLnBrk="1" hangingPunct="1"/>
            <a:endParaRPr lang="zh-CN" altLang="en-US" sz="1350" dirty="0">
              <a:solidFill>
                <a:srgbClr val="FFFFFF"/>
              </a:solidFill>
              <a:latin typeface="Calibri" panose="020F0502020204030204" charset="0"/>
            </a:endParaRPr>
          </a:p>
        </p:txBody>
      </p:sp>
      <p:sp>
        <p:nvSpPr>
          <p:cNvPr id="40978" name="文本框 22"/>
          <p:cNvSpPr txBox="1"/>
          <p:nvPr/>
        </p:nvSpPr>
        <p:spPr>
          <a:xfrm>
            <a:off x="998220" y="3956447"/>
            <a:ext cx="1177529" cy="1083945"/>
          </a:xfrm>
          <a:prstGeom prst="rect">
            <a:avLst/>
          </a:prstGeom>
          <a:noFill/>
          <a:ln w="9525">
            <a:noFill/>
          </a:ln>
        </p:spPr>
        <p:txBody>
          <a:bodyPr>
            <a:spAutoFit/>
          </a:bodyPr>
          <a:p>
            <a:pPr algn="ctr" eaLnBrk="1" hangingPunct="1"/>
            <a:r>
              <a:rPr lang="en-US" altLang="zh-CN" sz="1050" b="1" dirty="0">
                <a:solidFill>
                  <a:srgbClr val="000000"/>
                </a:solidFill>
                <a:latin typeface="微软雅黑" panose="020B0503020204020204" pitchFamily="34" charset="-122"/>
                <a:ea typeface="微软雅黑" panose="020B0503020204020204" pitchFamily="34" charset="-122"/>
              </a:rPr>
              <a:t>2013</a:t>
            </a:r>
            <a:endParaRPr lang="en-US" altLang="zh-CN" sz="1050" b="1" dirty="0">
              <a:solidFill>
                <a:srgbClr val="000000"/>
              </a:solidFill>
              <a:latin typeface="微软雅黑" panose="020B0503020204020204" pitchFamily="34" charset="-122"/>
              <a:ea typeface="微软雅黑" panose="020B0503020204020204" pitchFamily="34" charset="-122"/>
            </a:endParaRPr>
          </a:p>
          <a:p>
            <a:pPr algn="ctr" eaLnBrk="1" hangingPunct="1"/>
            <a:r>
              <a:rPr lang="en-US" altLang="zh-CN" sz="900">
                <a:sym typeface="+mn-ea"/>
              </a:rPr>
              <a:t>IBM,Nokia Siemens</a:t>
            </a:r>
            <a:r>
              <a:rPr lang="zh-CN" altLang="en-US" sz="900">
                <a:sym typeface="+mn-ea"/>
              </a:rPr>
              <a:t>共同推出一款计算平台，可在无线基站内部运行应用程序，相移动用户提供业务</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40979" name="文本框 23"/>
          <p:cNvSpPr txBox="1"/>
          <p:nvPr/>
        </p:nvSpPr>
        <p:spPr>
          <a:xfrm>
            <a:off x="2704862" y="2114391"/>
            <a:ext cx="1177528" cy="1083945"/>
          </a:xfrm>
          <a:prstGeom prst="rect">
            <a:avLst/>
          </a:prstGeom>
          <a:noFill/>
          <a:ln w="9525">
            <a:noFill/>
          </a:ln>
        </p:spPr>
        <p:txBody>
          <a:bodyPr>
            <a:spAutoFit/>
          </a:bodyPr>
          <a:p>
            <a:pPr algn="ctr" eaLnBrk="1" hangingPunct="1"/>
            <a:r>
              <a:rPr lang="en-US" altLang="zh-CN" sz="1050" b="1" dirty="0">
                <a:solidFill>
                  <a:srgbClr val="000000"/>
                </a:solidFill>
                <a:latin typeface="微软雅黑" panose="020B0503020204020204" pitchFamily="34" charset="-122"/>
                <a:ea typeface="微软雅黑" panose="020B0503020204020204" pitchFamily="34" charset="-122"/>
              </a:rPr>
              <a:t>2014</a:t>
            </a:r>
            <a:endParaRPr lang="en-US" altLang="zh-CN" sz="1050" b="1" dirty="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900" dirty="0">
                <a:solidFill>
                  <a:srgbClr val="000000"/>
                </a:solidFill>
                <a:latin typeface="微软雅黑" panose="020B0503020204020204" pitchFamily="34" charset="-122"/>
                <a:ea typeface="微软雅黑" panose="020B0503020204020204" pitchFamily="34" charset="-122"/>
                <a:sym typeface="+mn-ea"/>
              </a:rPr>
              <a:t>欧洲ETSI成立移动边缘计算规范工作组[1]，基本思想把</a:t>
            </a:r>
            <a:r>
              <a:rPr lang="zh-CN" altLang="en-US" sz="900" dirty="0">
                <a:solidFill>
                  <a:srgbClr val="FF0000"/>
                </a:solidFill>
                <a:latin typeface="微软雅黑" panose="020B0503020204020204" pitchFamily="34" charset="-122"/>
                <a:ea typeface="微软雅黑" panose="020B0503020204020204" pitchFamily="34" charset="-122"/>
                <a:sym typeface="+mn-ea"/>
              </a:rPr>
              <a:t>云计算平台从移动核心网络内部迁移到移动接入网边缘</a:t>
            </a:r>
            <a:endParaRPr lang="zh-CN" altLang="en-US" sz="900" dirty="0">
              <a:solidFill>
                <a:srgbClr val="FF0000"/>
              </a:solidFill>
              <a:latin typeface="微软雅黑" panose="020B0503020204020204" pitchFamily="34" charset="-122"/>
              <a:ea typeface="微软雅黑" panose="020B0503020204020204" pitchFamily="34" charset="-122"/>
              <a:sym typeface="+mn-ea"/>
            </a:endParaRPr>
          </a:p>
        </p:txBody>
      </p:sp>
      <p:sp>
        <p:nvSpPr>
          <p:cNvPr id="40980" name="文本框 24"/>
          <p:cNvSpPr txBox="1"/>
          <p:nvPr/>
        </p:nvSpPr>
        <p:spPr>
          <a:xfrm>
            <a:off x="5290820" y="2130425"/>
            <a:ext cx="1501775" cy="1222375"/>
          </a:xfrm>
          <a:prstGeom prst="rect">
            <a:avLst/>
          </a:prstGeom>
          <a:noFill/>
          <a:ln w="9525">
            <a:noFill/>
          </a:ln>
        </p:spPr>
        <p:txBody>
          <a:bodyPr wrap="square">
            <a:spAutoFit/>
          </a:bodyPr>
          <a:p>
            <a:pPr algn="l" eaLnBrk="1" hangingPunct="1"/>
            <a:r>
              <a:rPr lang="en-US" altLang="zh-CN" sz="1050" b="1" dirty="0">
                <a:solidFill>
                  <a:srgbClr val="000000"/>
                </a:solidFill>
                <a:latin typeface="微软雅黑" panose="020B0503020204020204" pitchFamily="34" charset="-122"/>
                <a:ea typeface="微软雅黑" panose="020B0503020204020204" pitchFamily="34" charset="-122"/>
              </a:rPr>
              <a:t>2016</a:t>
            </a:r>
            <a:endParaRPr lang="en-US" altLang="zh-CN" sz="1050" b="1" dirty="0">
              <a:solidFill>
                <a:srgbClr val="000000"/>
              </a:solidFill>
              <a:latin typeface="微软雅黑" panose="020B0503020204020204" pitchFamily="34" charset="-122"/>
              <a:ea typeface="微软雅黑" panose="020B0503020204020204" pitchFamily="34" charset="-122"/>
            </a:endParaRPr>
          </a:p>
          <a:p>
            <a:pPr algn="l" eaLnBrk="1" hangingPunct="1"/>
            <a:r>
              <a:rPr lang="en-US" altLang="zh-CN" sz="900" dirty="0">
                <a:solidFill>
                  <a:srgbClr val="000000"/>
                </a:solidFill>
                <a:latin typeface="微软雅黑" panose="020B0503020204020204" pitchFamily="34" charset="-122"/>
                <a:ea typeface="微软雅黑" panose="020B0503020204020204" pitchFamily="34" charset="-122"/>
              </a:rPr>
              <a:t>Mobile Edge Computing</a:t>
            </a:r>
            <a:r>
              <a:rPr lang="zh-CN" altLang="en-US" sz="900" dirty="0">
                <a:solidFill>
                  <a:srgbClr val="000000"/>
                </a:solidFill>
                <a:latin typeface="微软雅黑" panose="020B0503020204020204" pitchFamily="34" charset="-122"/>
                <a:ea typeface="微软雅黑" panose="020B0503020204020204" pitchFamily="34" charset="-122"/>
              </a:rPr>
              <a:t>扩展到</a:t>
            </a:r>
            <a:r>
              <a:rPr lang="en-US" altLang="zh-CN" sz="900" dirty="0">
                <a:solidFill>
                  <a:srgbClr val="000000"/>
                </a:solidFill>
                <a:latin typeface="微软雅黑" panose="020B0503020204020204" pitchFamily="34" charset="-122"/>
                <a:ea typeface="微软雅黑" panose="020B0503020204020204" pitchFamily="34" charset="-122"/>
              </a:rPr>
              <a:t>Multi-Access Edge Computing</a:t>
            </a:r>
            <a:r>
              <a:rPr lang="zh-CN" altLang="en-US" sz="900" dirty="0">
                <a:solidFill>
                  <a:srgbClr val="000000"/>
                </a:solidFill>
                <a:latin typeface="微软雅黑" panose="020B0503020204020204" pitchFamily="34" charset="-122"/>
                <a:ea typeface="微软雅黑" panose="020B0503020204020204" pitchFamily="34" charset="-122"/>
              </a:rPr>
              <a:t>。</a:t>
            </a:r>
            <a:endParaRPr lang="zh-CN" altLang="en-US" sz="900" dirty="0">
              <a:solidFill>
                <a:srgbClr val="000000"/>
              </a:solidFill>
              <a:latin typeface="微软雅黑" panose="020B0503020204020204" pitchFamily="34" charset="-122"/>
              <a:ea typeface="微软雅黑" panose="020B0503020204020204" pitchFamily="34" charset="-122"/>
            </a:endParaRPr>
          </a:p>
          <a:p>
            <a:pPr algn="l" eaLnBrk="1" hangingPunct="1"/>
            <a:r>
              <a:rPr lang="zh-CN" altLang="en-US" sz="900" dirty="0">
                <a:solidFill>
                  <a:srgbClr val="000000"/>
                </a:solidFill>
                <a:latin typeface="微软雅黑" panose="020B0503020204020204" pitchFamily="34" charset="-122"/>
                <a:ea typeface="微软雅黑" panose="020B0503020204020204" pitchFamily="34" charset="-122"/>
              </a:rPr>
              <a:t>电信蜂窝网络延伸到无线接入网络，并列入美国自然科学基金项目申请指南</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40981" name="文本框 25"/>
          <p:cNvSpPr txBox="1"/>
          <p:nvPr/>
        </p:nvSpPr>
        <p:spPr>
          <a:xfrm>
            <a:off x="4032647" y="3956447"/>
            <a:ext cx="1176338" cy="391160"/>
          </a:xfrm>
          <a:prstGeom prst="rect">
            <a:avLst/>
          </a:prstGeom>
          <a:noFill/>
          <a:ln w="9525">
            <a:noFill/>
          </a:ln>
        </p:spPr>
        <p:txBody>
          <a:bodyPr>
            <a:spAutoFit/>
          </a:bodyPr>
          <a:p>
            <a:pPr algn="ctr" eaLnBrk="1" hangingPunct="1"/>
            <a:r>
              <a:rPr lang="en-US" altLang="zh-CN" sz="1050" b="1" dirty="0">
                <a:solidFill>
                  <a:srgbClr val="000000"/>
                </a:solidFill>
                <a:latin typeface="微软雅黑" panose="020B0503020204020204" pitchFamily="34" charset="-122"/>
                <a:ea typeface="微软雅黑" panose="020B0503020204020204" pitchFamily="34" charset="-122"/>
              </a:rPr>
              <a:t>2015</a:t>
            </a:r>
            <a:endParaRPr lang="en-US" altLang="zh-CN" sz="1050" b="1" dirty="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900" dirty="0">
                <a:solidFill>
                  <a:srgbClr val="000000"/>
                </a:solidFill>
                <a:latin typeface="微软雅黑" panose="020B0503020204020204" pitchFamily="34" charset="-122"/>
                <a:ea typeface="微软雅黑" panose="020B0503020204020204" pitchFamily="34" charset="-122"/>
              </a:rPr>
              <a:t>进展</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40982" name="文本框 26"/>
          <p:cNvSpPr txBox="1"/>
          <p:nvPr/>
        </p:nvSpPr>
        <p:spPr>
          <a:xfrm>
            <a:off x="6679565" y="3966210"/>
            <a:ext cx="1835785" cy="1083945"/>
          </a:xfrm>
          <a:prstGeom prst="rect">
            <a:avLst/>
          </a:prstGeom>
          <a:noFill/>
          <a:ln w="9525">
            <a:noFill/>
          </a:ln>
        </p:spPr>
        <p:txBody>
          <a:bodyPr wrap="square">
            <a:spAutoFit/>
          </a:bodyPr>
          <a:p>
            <a:pPr algn="ctr" eaLnBrk="1" hangingPunct="1"/>
            <a:r>
              <a:rPr lang="en-US" altLang="zh-CN" sz="1050" b="1" dirty="0">
                <a:solidFill>
                  <a:srgbClr val="000000"/>
                </a:solidFill>
                <a:latin typeface="微软雅黑" panose="020B0503020204020204" pitchFamily="34" charset="-122"/>
                <a:ea typeface="微软雅黑" panose="020B0503020204020204" pitchFamily="34" charset="-122"/>
              </a:rPr>
              <a:t>2017</a:t>
            </a:r>
            <a:endParaRPr lang="en-US" altLang="zh-CN" sz="1050" b="1" dirty="0">
              <a:solidFill>
                <a:srgbClr val="000000"/>
              </a:solidFill>
              <a:latin typeface="微软雅黑" panose="020B0503020204020204" pitchFamily="34" charset="-122"/>
              <a:ea typeface="微软雅黑" panose="020B0503020204020204" pitchFamily="34" charset="-122"/>
            </a:endParaRPr>
          </a:p>
          <a:p>
            <a:pPr algn="just" eaLnBrk="1" hangingPunct="1"/>
            <a:r>
              <a:rPr lang="zh-CN" altLang="en-US" sz="900" dirty="0">
                <a:solidFill>
                  <a:srgbClr val="000000"/>
                </a:solidFill>
                <a:latin typeface="微软雅黑" panose="020B0503020204020204" pitchFamily="34" charset="-122"/>
                <a:ea typeface="微软雅黑" panose="020B0503020204020204" pitchFamily="34" charset="-122"/>
              </a:rPr>
              <a:t>第一届雾与边缘计算学术会议，第一届边缘计算学术会议，均在美国举行。</a:t>
            </a:r>
            <a:endParaRPr lang="zh-CN" altLang="en-US" sz="900" dirty="0">
              <a:solidFill>
                <a:srgbClr val="000000"/>
              </a:solidFill>
              <a:latin typeface="微软雅黑" panose="020B0503020204020204" pitchFamily="34" charset="-122"/>
              <a:ea typeface="微软雅黑" panose="020B0503020204020204" pitchFamily="34" charset="-122"/>
            </a:endParaRPr>
          </a:p>
          <a:p>
            <a:pPr algn="just" eaLnBrk="1" hangingPunct="1"/>
            <a:r>
              <a:rPr lang="zh-CN" altLang="zh-CN" sz="900" dirty="0">
                <a:solidFill>
                  <a:srgbClr val="000000"/>
                </a:solidFill>
                <a:latin typeface="微软雅黑" panose="020B0503020204020204" pitchFamily="34" charset="-122"/>
                <a:ea typeface="微软雅黑" panose="020B0503020204020204" pitchFamily="34" charset="-122"/>
              </a:rPr>
              <a:t>企业届提出边缘智能服务器、边缘智能网关、边缘智能节点等概念</a:t>
            </a:r>
            <a:endParaRPr lang="en-US" altLang="zh-CN" sz="900" dirty="0">
              <a:solidFill>
                <a:srgbClr val="000000"/>
              </a:solidFill>
              <a:latin typeface="微软雅黑" panose="020B0503020204020204" pitchFamily="34" charset="-122"/>
              <a:ea typeface="微软雅黑" panose="020B0503020204020204" pitchFamily="34" charset="-122"/>
            </a:endParaRPr>
          </a:p>
        </p:txBody>
      </p:sp>
      <p:pic>
        <p:nvPicPr>
          <p:cNvPr id="40983" name="组合 27"/>
          <p:cNvPicPr/>
          <p:nvPr/>
        </p:nvPicPr>
        <p:blipFill>
          <a:blip r:embed="rId2"/>
          <a:stretch>
            <a:fillRect/>
          </a:stretch>
        </p:blipFill>
        <p:spPr>
          <a:xfrm>
            <a:off x="4174331" y="2156222"/>
            <a:ext cx="869156" cy="1096565"/>
          </a:xfrm>
          <a:prstGeom prst="rect">
            <a:avLst/>
          </a:prstGeom>
          <a:noFill/>
          <a:ln w="9525">
            <a:noFill/>
          </a:ln>
        </p:spPr>
      </p:pic>
      <p:grpSp>
        <p:nvGrpSpPr>
          <p:cNvPr id="40984" name="组合 30"/>
          <p:cNvGrpSpPr/>
          <p:nvPr/>
        </p:nvGrpSpPr>
        <p:grpSpPr>
          <a:xfrm>
            <a:off x="4411266" y="2394347"/>
            <a:ext cx="421481" cy="421481"/>
            <a:chOff x="0" y="0"/>
            <a:chExt cx="414338" cy="414337"/>
          </a:xfrm>
        </p:grpSpPr>
        <p:sp>
          <p:nvSpPr>
            <p:cNvPr id="40991" name="Freeform 48"/>
            <p:cNvSpPr/>
            <p:nvPr/>
          </p:nvSpPr>
          <p:spPr>
            <a:xfrm>
              <a:off x="0" y="0"/>
              <a:ext cx="269875" cy="271462"/>
            </a:xfrm>
            <a:custGeom>
              <a:avLst/>
              <a:gdLst/>
              <a:ahLst/>
              <a:cxnLst>
                <a:cxn ang="0">
                  <a:pos x="233892" y="151566"/>
                </a:cxn>
                <a:cxn ang="0">
                  <a:pos x="269875" y="171926"/>
                </a:cxn>
                <a:cxn ang="0">
                  <a:pos x="256381" y="205859"/>
                </a:cxn>
                <a:cxn ang="0">
                  <a:pos x="215900" y="194548"/>
                </a:cxn>
                <a:cxn ang="0">
                  <a:pos x="193410" y="217170"/>
                </a:cxn>
                <a:cxn ang="0">
                  <a:pos x="204655" y="257889"/>
                </a:cxn>
                <a:cxn ang="0">
                  <a:pos x="170921" y="271462"/>
                </a:cxn>
                <a:cxn ang="0">
                  <a:pos x="148431" y="235267"/>
                </a:cxn>
                <a:cxn ang="0">
                  <a:pos x="134938" y="235267"/>
                </a:cxn>
                <a:cxn ang="0">
                  <a:pos x="119195" y="235267"/>
                </a:cxn>
                <a:cxn ang="0">
                  <a:pos x="119195" y="235267"/>
                </a:cxn>
                <a:cxn ang="0">
                  <a:pos x="98954" y="271462"/>
                </a:cxn>
                <a:cxn ang="0">
                  <a:pos x="65220" y="257889"/>
                </a:cxn>
                <a:cxn ang="0">
                  <a:pos x="76465" y="214907"/>
                </a:cxn>
                <a:cxn ang="0">
                  <a:pos x="53975" y="194548"/>
                </a:cxn>
                <a:cxn ang="0">
                  <a:pos x="13494" y="205859"/>
                </a:cxn>
                <a:cxn ang="0">
                  <a:pos x="0" y="171926"/>
                </a:cxn>
                <a:cxn ang="0">
                  <a:pos x="35983" y="149304"/>
                </a:cxn>
                <a:cxn ang="0">
                  <a:pos x="35983" y="135731"/>
                </a:cxn>
                <a:cxn ang="0">
                  <a:pos x="35983" y="119896"/>
                </a:cxn>
                <a:cxn ang="0">
                  <a:pos x="35983" y="119896"/>
                </a:cxn>
                <a:cxn ang="0">
                  <a:pos x="0" y="97274"/>
                </a:cxn>
                <a:cxn ang="0">
                  <a:pos x="13494" y="65603"/>
                </a:cxn>
                <a:cxn ang="0">
                  <a:pos x="53975" y="76914"/>
                </a:cxn>
                <a:cxn ang="0">
                  <a:pos x="76465" y="54292"/>
                </a:cxn>
                <a:cxn ang="0">
                  <a:pos x="65220" y="13573"/>
                </a:cxn>
                <a:cxn ang="0">
                  <a:pos x="98954" y="0"/>
                </a:cxn>
                <a:cxn ang="0">
                  <a:pos x="121444" y="36195"/>
                </a:cxn>
                <a:cxn ang="0">
                  <a:pos x="134938" y="36195"/>
                </a:cxn>
                <a:cxn ang="0">
                  <a:pos x="150680" y="36195"/>
                </a:cxn>
                <a:cxn ang="0">
                  <a:pos x="173170" y="0"/>
                </a:cxn>
                <a:cxn ang="0">
                  <a:pos x="204655" y="13573"/>
                </a:cxn>
                <a:cxn ang="0">
                  <a:pos x="195659" y="54292"/>
                </a:cxn>
                <a:cxn ang="0">
                  <a:pos x="215900" y="76914"/>
                </a:cxn>
                <a:cxn ang="0">
                  <a:pos x="256381" y="65603"/>
                </a:cxn>
                <a:cxn ang="0">
                  <a:pos x="269875" y="99536"/>
                </a:cxn>
                <a:cxn ang="0">
                  <a:pos x="233892" y="122158"/>
                </a:cxn>
                <a:cxn ang="0">
                  <a:pos x="233892" y="135731"/>
                </a:cxn>
                <a:cxn ang="0">
                  <a:pos x="233892" y="151566"/>
                </a:cxn>
              </a:cxnLst>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noFill/>
            <a:ln w="30163" cap="rnd" cmpd="sng">
              <a:solidFill>
                <a:srgbClr val="FFFFFF">
                  <a:alpha val="100000"/>
                </a:srgbClr>
              </a:solidFill>
              <a:prstDash val="solid"/>
              <a:bevel/>
              <a:headEnd type="none" w="med" len="med"/>
              <a:tailEnd type="none" w="med" len="med"/>
            </a:ln>
          </p:spPr>
          <p:txBody>
            <a:bodyPr/>
            <a:p>
              <a:endParaRPr lang="zh-CN" altLang="en-US" sz="1350"/>
            </a:p>
          </p:txBody>
        </p:sp>
        <p:sp>
          <p:nvSpPr>
            <p:cNvPr id="40992" name="Freeform 49"/>
            <p:cNvSpPr/>
            <p:nvPr/>
          </p:nvSpPr>
          <p:spPr>
            <a:xfrm>
              <a:off x="85725" y="85725"/>
              <a:ext cx="98425" cy="100012"/>
            </a:xfrm>
            <a:custGeom>
              <a:avLst/>
              <a:gdLst/>
              <a:ahLst/>
              <a:cxnLst>
                <a:cxn ang="0">
                  <a:pos x="17895" y="81828"/>
                </a:cxn>
                <a:cxn ang="0">
                  <a:pos x="80530" y="81828"/>
                </a:cxn>
                <a:cxn ang="0">
                  <a:pos x="80530" y="18184"/>
                </a:cxn>
                <a:cxn ang="0">
                  <a:pos x="17895" y="18184"/>
                </a:cxn>
                <a:cxn ang="0">
                  <a:pos x="17895" y="81828"/>
                </a:cxn>
              </a:cxnLst>
              <a:pathLst>
                <a:path w="44" h="44">
                  <a:moveTo>
                    <a:pt x="8" y="36"/>
                  </a:moveTo>
                  <a:cubicBezTo>
                    <a:pt x="16" y="44"/>
                    <a:pt x="28" y="44"/>
                    <a:pt x="36" y="36"/>
                  </a:cubicBezTo>
                  <a:cubicBezTo>
                    <a:pt x="44" y="28"/>
                    <a:pt x="44" y="16"/>
                    <a:pt x="36" y="8"/>
                  </a:cubicBezTo>
                  <a:cubicBezTo>
                    <a:pt x="28" y="0"/>
                    <a:pt x="16" y="0"/>
                    <a:pt x="8" y="8"/>
                  </a:cubicBezTo>
                  <a:cubicBezTo>
                    <a:pt x="0" y="16"/>
                    <a:pt x="0" y="28"/>
                    <a:pt x="8" y="36"/>
                  </a:cubicBezTo>
                  <a:close/>
                </a:path>
              </a:pathLst>
            </a:custGeom>
            <a:noFill/>
            <a:ln w="30163" cap="rnd" cmpd="sng">
              <a:solidFill>
                <a:srgbClr val="FFFFFF">
                  <a:alpha val="100000"/>
                </a:srgbClr>
              </a:solidFill>
              <a:prstDash val="solid"/>
              <a:bevel/>
              <a:headEnd type="none" w="med" len="med"/>
              <a:tailEnd type="none" w="med" len="med"/>
            </a:ln>
          </p:spPr>
          <p:txBody>
            <a:bodyPr/>
            <a:p>
              <a:endParaRPr lang="zh-CN" altLang="en-US" sz="1350"/>
            </a:p>
          </p:txBody>
        </p:sp>
        <p:sp>
          <p:nvSpPr>
            <p:cNvPr id="40993" name="Freeform 50"/>
            <p:cNvSpPr/>
            <p:nvPr/>
          </p:nvSpPr>
          <p:spPr>
            <a:xfrm>
              <a:off x="215900" y="217487"/>
              <a:ext cx="198438" cy="196850"/>
            </a:xfrm>
            <a:custGeom>
              <a:avLst/>
              <a:gdLst/>
              <a:ahLst/>
              <a:cxnLst>
                <a:cxn ang="0">
                  <a:pos x="169123" y="80530"/>
                </a:cxn>
                <a:cxn ang="0">
                  <a:pos x="198438" y="85003"/>
                </a:cxn>
                <a:cxn ang="0">
                  <a:pos x="198438" y="109610"/>
                </a:cxn>
                <a:cxn ang="0">
                  <a:pos x="169123" y="114084"/>
                </a:cxn>
                <a:cxn ang="0">
                  <a:pos x="160103" y="134216"/>
                </a:cxn>
                <a:cxn ang="0">
                  <a:pos x="178143" y="158822"/>
                </a:cxn>
                <a:cxn ang="0">
                  <a:pos x="160103" y="176718"/>
                </a:cxn>
                <a:cxn ang="0">
                  <a:pos x="137554" y="158822"/>
                </a:cxn>
                <a:cxn ang="0">
                  <a:pos x="128534" y="163296"/>
                </a:cxn>
                <a:cxn ang="0">
                  <a:pos x="117259" y="167770"/>
                </a:cxn>
                <a:cxn ang="0">
                  <a:pos x="117259" y="167770"/>
                </a:cxn>
                <a:cxn ang="0">
                  <a:pos x="112749" y="196850"/>
                </a:cxn>
                <a:cxn ang="0">
                  <a:pos x="87944" y="196850"/>
                </a:cxn>
                <a:cxn ang="0">
                  <a:pos x="83434" y="167770"/>
                </a:cxn>
                <a:cxn ang="0">
                  <a:pos x="63139" y="158822"/>
                </a:cxn>
                <a:cxn ang="0">
                  <a:pos x="38335" y="176718"/>
                </a:cxn>
                <a:cxn ang="0">
                  <a:pos x="20295" y="158822"/>
                </a:cxn>
                <a:cxn ang="0">
                  <a:pos x="38335" y="134216"/>
                </a:cxn>
                <a:cxn ang="0">
                  <a:pos x="33825" y="125268"/>
                </a:cxn>
                <a:cxn ang="0">
                  <a:pos x="29315" y="114084"/>
                </a:cxn>
                <a:cxn ang="0">
                  <a:pos x="29315" y="114084"/>
                </a:cxn>
                <a:cxn ang="0">
                  <a:pos x="0" y="111847"/>
                </a:cxn>
                <a:cxn ang="0">
                  <a:pos x="0" y="85003"/>
                </a:cxn>
                <a:cxn ang="0">
                  <a:pos x="29315" y="82766"/>
                </a:cxn>
                <a:cxn ang="0">
                  <a:pos x="38335" y="62634"/>
                </a:cxn>
                <a:cxn ang="0">
                  <a:pos x="20295" y="38028"/>
                </a:cxn>
                <a:cxn ang="0">
                  <a:pos x="38335" y="20132"/>
                </a:cxn>
                <a:cxn ang="0">
                  <a:pos x="63139" y="38028"/>
                </a:cxn>
                <a:cxn ang="0">
                  <a:pos x="72159" y="33554"/>
                </a:cxn>
                <a:cxn ang="0">
                  <a:pos x="81179" y="29080"/>
                </a:cxn>
                <a:cxn ang="0">
                  <a:pos x="85689" y="0"/>
                </a:cxn>
                <a:cxn ang="0">
                  <a:pos x="112749" y="0"/>
                </a:cxn>
                <a:cxn ang="0">
                  <a:pos x="115004" y="29080"/>
                </a:cxn>
                <a:cxn ang="0">
                  <a:pos x="135299" y="38028"/>
                </a:cxn>
                <a:cxn ang="0">
                  <a:pos x="160103" y="20132"/>
                </a:cxn>
                <a:cxn ang="0">
                  <a:pos x="178143" y="38028"/>
                </a:cxn>
                <a:cxn ang="0">
                  <a:pos x="160103" y="60397"/>
                </a:cxn>
                <a:cxn ang="0">
                  <a:pos x="164613" y="69345"/>
                </a:cxn>
                <a:cxn ang="0">
                  <a:pos x="169123" y="80530"/>
                </a:cxn>
              </a:cxnLst>
              <a:pathLst>
                <a:path w="88" h="88">
                  <a:moveTo>
                    <a:pt x="75" y="36"/>
                  </a:moveTo>
                  <a:cubicBezTo>
                    <a:pt x="88" y="38"/>
                    <a:pt x="88" y="38"/>
                    <a:pt x="88" y="38"/>
                  </a:cubicBezTo>
                  <a:cubicBezTo>
                    <a:pt x="88" y="49"/>
                    <a:pt x="88" y="49"/>
                    <a:pt x="88" y="49"/>
                  </a:cubicBezTo>
                  <a:cubicBezTo>
                    <a:pt x="75" y="51"/>
                    <a:pt x="75" y="51"/>
                    <a:pt x="75" y="51"/>
                  </a:cubicBezTo>
                  <a:cubicBezTo>
                    <a:pt x="74" y="54"/>
                    <a:pt x="73" y="57"/>
                    <a:pt x="71" y="60"/>
                  </a:cubicBezTo>
                  <a:cubicBezTo>
                    <a:pt x="79" y="71"/>
                    <a:pt x="79" y="71"/>
                    <a:pt x="79" y="71"/>
                  </a:cubicBezTo>
                  <a:cubicBezTo>
                    <a:pt x="71" y="79"/>
                    <a:pt x="71" y="79"/>
                    <a:pt x="71" y="79"/>
                  </a:cubicBezTo>
                  <a:cubicBezTo>
                    <a:pt x="61" y="71"/>
                    <a:pt x="61" y="71"/>
                    <a:pt x="61" y="71"/>
                  </a:cubicBezTo>
                  <a:cubicBezTo>
                    <a:pt x="59" y="72"/>
                    <a:pt x="58" y="72"/>
                    <a:pt x="57" y="73"/>
                  </a:cubicBezTo>
                  <a:cubicBezTo>
                    <a:pt x="55" y="74"/>
                    <a:pt x="54" y="74"/>
                    <a:pt x="52" y="75"/>
                  </a:cubicBezTo>
                  <a:cubicBezTo>
                    <a:pt x="52" y="75"/>
                    <a:pt x="52" y="75"/>
                    <a:pt x="52" y="75"/>
                  </a:cubicBezTo>
                  <a:cubicBezTo>
                    <a:pt x="50" y="88"/>
                    <a:pt x="50" y="88"/>
                    <a:pt x="50" y="88"/>
                  </a:cubicBezTo>
                  <a:cubicBezTo>
                    <a:pt x="39" y="88"/>
                    <a:pt x="39" y="88"/>
                    <a:pt x="39" y="88"/>
                  </a:cubicBezTo>
                  <a:cubicBezTo>
                    <a:pt x="37" y="75"/>
                    <a:pt x="37" y="75"/>
                    <a:pt x="37" y="75"/>
                  </a:cubicBezTo>
                  <a:cubicBezTo>
                    <a:pt x="34" y="74"/>
                    <a:pt x="31" y="73"/>
                    <a:pt x="28" y="71"/>
                  </a:cubicBezTo>
                  <a:cubicBezTo>
                    <a:pt x="17" y="79"/>
                    <a:pt x="17" y="79"/>
                    <a:pt x="17" y="79"/>
                  </a:cubicBezTo>
                  <a:cubicBezTo>
                    <a:pt x="9" y="71"/>
                    <a:pt x="9" y="71"/>
                    <a:pt x="9" y="71"/>
                  </a:cubicBezTo>
                  <a:cubicBezTo>
                    <a:pt x="17" y="60"/>
                    <a:pt x="17" y="60"/>
                    <a:pt x="17" y="60"/>
                  </a:cubicBezTo>
                  <a:cubicBezTo>
                    <a:pt x="16" y="59"/>
                    <a:pt x="16" y="58"/>
                    <a:pt x="15" y="56"/>
                  </a:cubicBezTo>
                  <a:cubicBezTo>
                    <a:pt x="14" y="55"/>
                    <a:pt x="14" y="53"/>
                    <a:pt x="13" y="51"/>
                  </a:cubicBezTo>
                  <a:cubicBezTo>
                    <a:pt x="13" y="51"/>
                    <a:pt x="13" y="51"/>
                    <a:pt x="13" y="51"/>
                  </a:cubicBezTo>
                  <a:cubicBezTo>
                    <a:pt x="0" y="50"/>
                    <a:pt x="0" y="50"/>
                    <a:pt x="0" y="50"/>
                  </a:cubicBezTo>
                  <a:cubicBezTo>
                    <a:pt x="0" y="38"/>
                    <a:pt x="0" y="38"/>
                    <a:pt x="0" y="38"/>
                  </a:cubicBezTo>
                  <a:cubicBezTo>
                    <a:pt x="13" y="37"/>
                    <a:pt x="13" y="37"/>
                    <a:pt x="13" y="37"/>
                  </a:cubicBezTo>
                  <a:cubicBezTo>
                    <a:pt x="14" y="33"/>
                    <a:pt x="15" y="30"/>
                    <a:pt x="17" y="28"/>
                  </a:cubicBezTo>
                  <a:cubicBezTo>
                    <a:pt x="9" y="17"/>
                    <a:pt x="9" y="17"/>
                    <a:pt x="9" y="17"/>
                  </a:cubicBezTo>
                  <a:cubicBezTo>
                    <a:pt x="17" y="9"/>
                    <a:pt x="17" y="9"/>
                    <a:pt x="17" y="9"/>
                  </a:cubicBezTo>
                  <a:cubicBezTo>
                    <a:pt x="28" y="17"/>
                    <a:pt x="28" y="17"/>
                    <a:pt x="28" y="17"/>
                  </a:cubicBezTo>
                  <a:cubicBezTo>
                    <a:pt x="29" y="16"/>
                    <a:pt x="30" y="15"/>
                    <a:pt x="32" y="15"/>
                  </a:cubicBezTo>
                  <a:cubicBezTo>
                    <a:pt x="33" y="14"/>
                    <a:pt x="35" y="14"/>
                    <a:pt x="36" y="13"/>
                  </a:cubicBezTo>
                  <a:cubicBezTo>
                    <a:pt x="38" y="0"/>
                    <a:pt x="38" y="0"/>
                    <a:pt x="38" y="0"/>
                  </a:cubicBezTo>
                  <a:cubicBezTo>
                    <a:pt x="50" y="0"/>
                    <a:pt x="50" y="0"/>
                    <a:pt x="50" y="0"/>
                  </a:cubicBezTo>
                  <a:cubicBezTo>
                    <a:pt x="51" y="13"/>
                    <a:pt x="51" y="13"/>
                    <a:pt x="51" y="13"/>
                  </a:cubicBezTo>
                  <a:cubicBezTo>
                    <a:pt x="55" y="14"/>
                    <a:pt x="58" y="15"/>
                    <a:pt x="60" y="17"/>
                  </a:cubicBezTo>
                  <a:cubicBezTo>
                    <a:pt x="71" y="9"/>
                    <a:pt x="71" y="9"/>
                    <a:pt x="71" y="9"/>
                  </a:cubicBezTo>
                  <a:cubicBezTo>
                    <a:pt x="79" y="17"/>
                    <a:pt x="79" y="17"/>
                    <a:pt x="79" y="17"/>
                  </a:cubicBezTo>
                  <a:cubicBezTo>
                    <a:pt x="71" y="27"/>
                    <a:pt x="71" y="27"/>
                    <a:pt x="71" y="27"/>
                  </a:cubicBezTo>
                  <a:cubicBezTo>
                    <a:pt x="72" y="29"/>
                    <a:pt x="73" y="30"/>
                    <a:pt x="73" y="31"/>
                  </a:cubicBezTo>
                  <a:cubicBezTo>
                    <a:pt x="74" y="33"/>
                    <a:pt x="74" y="35"/>
                    <a:pt x="75" y="36"/>
                  </a:cubicBezTo>
                  <a:close/>
                </a:path>
              </a:pathLst>
            </a:custGeom>
            <a:noFill/>
            <a:ln w="30163" cap="rnd" cmpd="sng">
              <a:solidFill>
                <a:srgbClr val="FFFFFF">
                  <a:alpha val="100000"/>
                </a:srgbClr>
              </a:solidFill>
              <a:prstDash val="solid"/>
              <a:bevel/>
              <a:headEnd type="none" w="med" len="med"/>
              <a:tailEnd type="none" w="med" len="med"/>
            </a:ln>
          </p:spPr>
          <p:txBody>
            <a:bodyPr/>
            <a:p>
              <a:endParaRPr lang="zh-CN" altLang="en-US" sz="1350"/>
            </a:p>
          </p:txBody>
        </p:sp>
        <p:sp>
          <p:nvSpPr>
            <p:cNvPr id="40994" name="Freeform 51"/>
            <p:cNvSpPr/>
            <p:nvPr/>
          </p:nvSpPr>
          <p:spPr>
            <a:xfrm>
              <a:off x="285750" y="284162"/>
              <a:ext cx="60325" cy="60325"/>
            </a:xfrm>
            <a:custGeom>
              <a:avLst/>
              <a:gdLst/>
              <a:ahLst/>
              <a:cxnLst>
                <a:cxn ang="0">
                  <a:pos x="20108" y="55856"/>
                </a:cxn>
                <a:cxn ang="0">
                  <a:pos x="53622" y="40217"/>
                </a:cxn>
                <a:cxn ang="0">
                  <a:pos x="40217" y="6703"/>
                </a:cxn>
                <a:cxn ang="0">
                  <a:pos x="4469" y="20108"/>
                </a:cxn>
                <a:cxn ang="0">
                  <a:pos x="20108" y="55856"/>
                </a:cxn>
              </a:cxnLst>
              <a:pathLst>
                <a:path w="27" h="27">
                  <a:moveTo>
                    <a:pt x="9" y="25"/>
                  </a:moveTo>
                  <a:cubicBezTo>
                    <a:pt x="15" y="27"/>
                    <a:pt x="22" y="24"/>
                    <a:pt x="24" y="18"/>
                  </a:cubicBezTo>
                  <a:cubicBezTo>
                    <a:pt x="27" y="12"/>
                    <a:pt x="24" y="5"/>
                    <a:pt x="18" y="3"/>
                  </a:cubicBezTo>
                  <a:cubicBezTo>
                    <a:pt x="11" y="0"/>
                    <a:pt x="4" y="3"/>
                    <a:pt x="2" y="9"/>
                  </a:cubicBezTo>
                  <a:cubicBezTo>
                    <a:pt x="0" y="16"/>
                    <a:pt x="3" y="23"/>
                    <a:pt x="9" y="25"/>
                  </a:cubicBezTo>
                  <a:close/>
                </a:path>
              </a:pathLst>
            </a:custGeom>
            <a:noFill/>
            <a:ln w="30163" cap="rnd" cmpd="sng">
              <a:solidFill>
                <a:srgbClr val="FFFFFF">
                  <a:alpha val="100000"/>
                </a:srgbClr>
              </a:solidFill>
              <a:prstDash val="solid"/>
              <a:bevel/>
              <a:headEnd type="none" w="med" len="med"/>
              <a:tailEnd type="none" w="med" len="med"/>
            </a:ln>
          </p:spPr>
          <p:txBody>
            <a:bodyPr/>
            <a:p>
              <a:endParaRPr lang="zh-CN" altLang="en-US" sz="1350"/>
            </a:p>
          </p:txBody>
        </p:sp>
      </p:grpSp>
      <p:pic>
        <p:nvPicPr>
          <p:cNvPr id="40985" name="组合 35"/>
          <p:cNvPicPr/>
          <p:nvPr/>
        </p:nvPicPr>
        <p:blipFill>
          <a:blip r:embed="rId1"/>
          <a:stretch>
            <a:fillRect/>
          </a:stretch>
        </p:blipFill>
        <p:spPr>
          <a:xfrm>
            <a:off x="6821091" y="2114550"/>
            <a:ext cx="873919" cy="1101329"/>
          </a:xfrm>
          <a:prstGeom prst="rect">
            <a:avLst/>
          </a:prstGeom>
          <a:noFill/>
          <a:ln w="9525">
            <a:noFill/>
          </a:ln>
        </p:spPr>
      </p:pic>
      <p:pic>
        <p:nvPicPr>
          <p:cNvPr id="40986" name="组合 38"/>
          <p:cNvPicPr/>
          <p:nvPr/>
        </p:nvPicPr>
        <p:blipFill>
          <a:blip r:embed="rId3"/>
          <a:stretch>
            <a:fillRect/>
          </a:stretch>
        </p:blipFill>
        <p:spPr>
          <a:xfrm>
            <a:off x="7059216" y="2439591"/>
            <a:ext cx="347663" cy="278606"/>
          </a:xfrm>
          <a:prstGeom prst="rect">
            <a:avLst/>
          </a:prstGeom>
          <a:noFill/>
          <a:ln w="9525">
            <a:noFill/>
          </a:ln>
        </p:spPr>
      </p:pic>
      <p:pic>
        <p:nvPicPr>
          <p:cNvPr id="40987" name="组合 43"/>
          <p:cNvPicPr/>
          <p:nvPr/>
        </p:nvPicPr>
        <p:blipFill>
          <a:blip r:embed="rId4"/>
          <a:stretch>
            <a:fillRect/>
          </a:stretch>
        </p:blipFill>
        <p:spPr>
          <a:xfrm>
            <a:off x="2857500" y="4102894"/>
            <a:ext cx="872729" cy="1102519"/>
          </a:xfrm>
          <a:prstGeom prst="rect">
            <a:avLst/>
          </a:prstGeom>
          <a:noFill/>
          <a:ln w="9525">
            <a:noFill/>
          </a:ln>
        </p:spPr>
      </p:pic>
      <p:pic>
        <p:nvPicPr>
          <p:cNvPr id="40988" name="组合 46"/>
          <p:cNvPicPr/>
          <p:nvPr/>
        </p:nvPicPr>
        <p:blipFill>
          <a:blip r:embed="rId5"/>
          <a:stretch>
            <a:fillRect/>
          </a:stretch>
        </p:blipFill>
        <p:spPr>
          <a:xfrm>
            <a:off x="3095625" y="4638675"/>
            <a:ext cx="383381" cy="351235"/>
          </a:xfrm>
          <a:prstGeom prst="rect">
            <a:avLst/>
          </a:prstGeom>
          <a:noFill/>
          <a:ln w="9525">
            <a:noFill/>
          </a:ln>
        </p:spPr>
      </p:pic>
      <p:pic>
        <p:nvPicPr>
          <p:cNvPr id="40989" name="组合 49"/>
          <p:cNvPicPr/>
          <p:nvPr/>
        </p:nvPicPr>
        <p:blipFill>
          <a:blip r:embed="rId6"/>
          <a:stretch>
            <a:fillRect/>
          </a:stretch>
        </p:blipFill>
        <p:spPr>
          <a:xfrm>
            <a:off x="5468541" y="4117181"/>
            <a:ext cx="867965" cy="1097756"/>
          </a:xfrm>
          <a:prstGeom prst="rect">
            <a:avLst/>
          </a:prstGeom>
          <a:noFill/>
          <a:ln w="9525">
            <a:noFill/>
          </a:ln>
        </p:spPr>
      </p:pic>
      <p:sp>
        <p:nvSpPr>
          <p:cNvPr id="40990" name="KSO_Shape"/>
          <p:cNvSpPr/>
          <p:nvPr/>
        </p:nvSpPr>
        <p:spPr>
          <a:xfrm>
            <a:off x="5692379" y="4483894"/>
            <a:ext cx="408384" cy="482204"/>
          </a:xfrm>
          <a:custGeom>
            <a:avLst/>
            <a:gdLst/>
            <a:ahLst/>
            <a:cxnLst>
              <a:cxn ang="0">
                <a:pos x="204200" y="108183"/>
              </a:cxn>
              <a:cxn ang="0">
                <a:pos x="204200" y="181124"/>
              </a:cxn>
              <a:cxn ang="0">
                <a:pos x="70002" y="370749"/>
              </a:cxn>
              <a:cxn ang="0">
                <a:pos x="272256" y="572953"/>
              </a:cxn>
              <a:cxn ang="0">
                <a:pos x="474510" y="370749"/>
              </a:cxn>
              <a:cxn ang="0">
                <a:pos x="340312" y="181124"/>
              </a:cxn>
              <a:cxn ang="0">
                <a:pos x="340312" y="108183"/>
              </a:cxn>
              <a:cxn ang="0">
                <a:pos x="544512" y="370749"/>
              </a:cxn>
              <a:cxn ang="0">
                <a:pos x="272256" y="642938"/>
              </a:cxn>
              <a:cxn ang="0">
                <a:pos x="0" y="370749"/>
              </a:cxn>
              <a:cxn ang="0">
                <a:pos x="204200" y="108183"/>
              </a:cxn>
              <a:cxn ang="0">
                <a:pos x="258444" y="0"/>
              </a:cxn>
              <a:cxn ang="0">
                <a:pos x="286068" y="0"/>
              </a:cxn>
              <a:cxn ang="0">
                <a:pos x="313090" y="27016"/>
              </a:cxn>
              <a:cxn ang="0">
                <a:pos x="313090" y="245143"/>
              </a:cxn>
              <a:cxn ang="0">
                <a:pos x="286068" y="272158"/>
              </a:cxn>
              <a:cxn ang="0">
                <a:pos x="258444" y="272158"/>
              </a:cxn>
              <a:cxn ang="0">
                <a:pos x="231422" y="245143"/>
              </a:cxn>
              <a:cxn ang="0">
                <a:pos x="231422" y="27016"/>
              </a:cxn>
              <a:cxn ang="0">
                <a:pos x="258444" y="0"/>
              </a:cxn>
            </a:cxnLst>
            <a:pathLst>
              <a:path w="720080" h="850452">
                <a:moveTo>
                  <a:pt x="270040" y="143100"/>
                </a:moveTo>
                <a:lnTo>
                  <a:pt x="270040" y="239584"/>
                </a:lnTo>
                <a:cubicBezTo>
                  <a:pt x="166428" y="275646"/>
                  <a:pt x="92573" y="374404"/>
                  <a:pt x="92573" y="490412"/>
                </a:cubicBezTo>
                <a:cubicBezTo>
                  <a:pt x="92573" y="638130"/>
                  <a:pt x="212322" y="757879"/>
                  <a:pt x="360040" y="757879"/>
                </a:cubicBezTo>
                <a:cubicBezTo>
                  <a:pt x="507758" y="757879"/>
                  <a:pt x="627507" y="638130"/>
                  <a:pt x="627507" y="490412"/>
                </a:cubicBezTo>
                <a:cubicBezTo>
                  <a:pt x="627507" y="374404"/>
                  <a:pt x="553652" y="275646"/>
                  <a:pt x="450040" y="239584"/>
                </a:cubicBezTo>
                <a:lnTo>
                  <a:pt x="450040" y="143100"/>
                </a:lnTo>
                <a:cubicBezTo>
                  <a:pt x="605499" y="181880"/>
                  <a:pt x="720080" y="322765"/>
                  <a:pt x="720080" y="490412"/>
                </a:cubicBezTo>
                <a:cubicBezTo>
                  <a:pt x="720080" y="689257"/>
                  <a:pt x="558885" y="850452"/>
                  <a:pt x="360040" y="850452"/>
                </a:cubicBezTo>
                <a:cubicBezTo>
                  <a:pt x="161195" y="850452"/>
                  <a:pt x="0" y="689257"/>
                  <a:pt x="0" y="490412"/>
                </a:cubicBezTo>
                <a:cubicBezTo>
                  <a:pt x="0" y="322765"/>
                  <a:pt x="114582" y="181880"/>
                  <a:pt x="270040" y="143100"/>
                </a:cubicBezTo>
                <a:close/>
                <a:moveTo>
                  <a:pt x="341775" y="0"/>
                </a:moveTo>
                <a:lnTo>
                  <a:pt x="378305" y="0"/>
                </a:lnTo>
                <a:cubicBezTo>
                  <a:pt x="398041" y="0"/>
                  <a:pt x="414040" y="15999"/>
                  <a:pt x="414040" y="35735"/>
                </a:cubicBezTo>
                <a:lnTo>
                  <a:pt x="414040" y="324265"/>
                </a:lnTo>
                <a:cubicBezTo>
                  <a:pt x="414040" y="344001"/>
                  <a:pt x="398041" y="360000"/>
                  <a:pt x="378305" y="360000"/>
                </a:cubicBezTo>
                <a:lnTo>
                  <a:pt x="341775" y="360000"/>
                </a:lnTo>
                <a:cubicBezTo>
                  <a:pt x="322039" y="360000"/>
                  <a:pt x="306040" y="344001"/>
                  <a:pt x="306040" y="324265"/>
                </a:cubicBezTo>
                <a:lnTo>
                  <a:pt x="306040" y="35735"/>
                </a:lnTo>
                <a:cubicBezTo>
                  <a:pt x="306040" y="15999"/>
                  <a:pt x="322039" y="0"/>
                  <a:pt x="341775" y="0"/>
                </a:cubicBezTo>
                <a:close/>
              </a:path>
            </a:pathLst>
          </a:custGeom>
          <a:solidFill>
            <a:schemeClr val="bg1">
              <a:alpha val="100000"/>
            </a:schemeClr>
          </a:solidFill>
          <a:ln w="9525">
            <a:noFill/>
          </a:ln>
        </p:spPr>
        <p:txBody>
          <a:bodyPr/>
          <a:p>
            <a:endParaRPr lang="zh-CN" altLang="en-US" sz="13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范例</a:t>
            </a:r>
            <a:r>
              <a:rPr lang="en-US" altLang="zh-CN" b="1" dirty="0">
                <a:solidFill>
                  <a:srgbClr val="404040"/>
                </a:solidFill>
                <a:latin typeface="微软雅黑" panose="020B0503020204020204" pitchFamily="34" charset="-122"/>
                <a:ea typeface="微软雅黑" panose="020B0503020204020204" pitchFamily="34" charset="-122"/>
              </a:rPr>
              <a:t>paradigm</a:t>
            </a:r>
            <a:endParaRPr lang="en-US" altLang="zh-CN"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53310" y="1464945"/>
            <a:ext cx="4438015" cy="1219200"/>
          </a:xfrm>
          <a:prstGeom prst="rect">
            <a:avLst/>
          </a:prstGeom>
        </p:spPr>
      </p:pic>
      <p:pic>
        <p:nvPicPr>
          <p:cNvPr id="3" name="图片 2"/>
          <p:cNvPicPr>
            <a:picLocks noChangeAspect="1"/>
          </p:cNvPicPr>
          <p:nvPr/>
        </p:nvPicPr>
        <p:blipFill>
          <a:blip r:embed="rId2"/>
          <a:stretch>
            <a:fillRect/>
          </a:stretch>
        </p:blipFill>
        <p:spPr>
          <a:xfrm>
            <a:off x="2647950" y="3122295"/>
            <a:ext cx="3580765" cy="3066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94435" y="607060"/>
            <a:ext cx="6755765" cy="2030095"/>
          </a:xfrm>
          <a:prstGeom prst="rect">
            <a:avLst/>
          </a:prstGeom>
          <a:noFill/>
        </p:spPr>
        <p:txBody>
          <a:bodyPr wrap="square" rtlCol="0">
            <a:spAutoFit/>
          </a:bodyPr>
          <a:p>
            <a:r>
              <a:rPr lang="zh-CN" altLang="en-US"/>
              <a:t>边缘计算：距离用户移动终端最近的无线接入网络内提供信息技术服务环境和云计算能力，以减少时延、提供网络运营效率、提高业务分发传送能力、优化用户体验。</a:t>
            </a:r>
            <a:endParaRPr lang="zh-CN" altLang="en-US"/>
          </a:p>
          <a:p>
            <a:endParaRPr lang="zh-CN" altLang="en-US"/>
          </a:p>
          <a:p>
            <a:r>
              <a:rPr lang="zh-CN" altLang="en-US"/>
              <a:t>边缘计算架构包括边缘设备、边缘云、远端云。</a:t>
            </a:r>
            <a:endParaRPr lang="zh-CN" altLang="en-US"/>
          </a:p>
          <a:p>
            <a:endParaRPr lang="zh-CN" altLang="en-US"/>
          </a:p>
          <a:p>
            <a:r>
              <a:rPr lang="en-US" altLang="zh-CN"/>
              <a:t>5G</a:t>
            </a:r>
            <a:r>
              <a:rPr lang="zh-CN" altLang="en-US"/>
              <a:t>关键技术</a:t>
            </a:r>
            <a:endParaRPr lang="zh-CN" altLang="en-US"/>
          </a:p>
        </p:txBody>
      </p:sp>
      <p:pic>
        <p:nvPicPr>
          <p:cNvPr id="5" name="图片 4"/>
          <p:cNvPicPr>
            <a:picLocks noChangeAspect="1"/>
          </p:cNvPicPr>
          <p:nvPr/>
        </p:nvPicPr>
        <p:blipFill>
          <a:blip r:embed="rId1"/>
          <a:stretch>
            <a:fillRect/>
          </a:stretch>
        </p:blipFill>
        <p:spPr>
          <a:xfrm>
            <a:off x="1768475" y="3239770"/>
            <a:ext cx="4430395" cy="2914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58545" y="4672965"/>
            <a:ext cx="6755765" cy="1198880"/>
          </a:xfrm>
          <a:prstGeom prst="rect">
            <a:avLst/>
          </a:prstGeom>
          <a:noFill/>
        </p:spPr>
        <p:txBody>
          <a:bodyPr wrap="square" rtlCol="0">
            <a:spAutoFit/>
          </a:bodyPr>
          <a:p>
            <a:r>
              <a:rPr lang="zh-CN" altLang="en-US"/>
              <a:t>雾计算的三个属性</a:t>
            </a:r>
            <a:endParaRPr lang="zh-CN" altLang="en-US"/>
          </a:p>
          <a:p>
            <a:r>
              <a:rPr lang="en-US" altLang="zh-CN"/>
              <a:t>1. </a:t>
            </a:r>
            <a:r>
              <a:rPr lang="zh-CN" altLang="en-US"/>
              <a:t>支持多个工业应用领域，部署或分发智能和服务到用户侧；</a:t>
            </a:r>
            <a:endParaRPr lang="zh-CN" altLang="en-US"/>
          </a:p>
          <a:p>
            <a:r>
              <a:rPr lang="en-US" altLang="zh-CN"/>
              <a:t>2. </a:t>
            </a:r>
            <a:r>
              <a:rPr lang="zh-CN" altLang="en-US"/>
              <a:t>云到物连续性；</a:t>
            </a:r>
            <a:endParaRPr lang="zh-CN" altLang="en-US"/>
          </a:p>
          <a:p>
            <a:r>
              <a:rPr lang="en-US" altLang="zh-CN"/>
              <a:t>3. </a:t>
            </a:r>
            <a:r>
              <a:rPr lang="zh-CN" altLang="en-US"/>
              <a:t>系统级</a:t>
            </a:r>
            <a:r>
              <a:rPr lang="en-US" altLang="zh-CN"/>
              <a:t>;</a:t>
            </a:r>
            <a:endParaRPr lang="en-US" altLang="zh-CN"/>
          </a:p>
        </p:txBody>
      </p:sp>
      <p:pic>
        <p:nvPicPr>
          <p:cNvPr id="2" name="图片 1"/>
          <p:cNvPicPr>
            <a:picLocks noChangeAspect="1"/>
          </p:cNvPicPr>
          <p:nvPr/>
        </p:nvPicPr>
        <p:blipFill>
          <a:blip r:embed="rId1"/>
          <a:stretch>
            <a:fillRect/>
          </a:stretch>
        </p:blipFill>
        <p:spPr>
          <a:xfrm>
            <a:off x="1261745" y="662940"/>
            <a:ext cx="6552565" cy="3590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16685" y="1035685"/>
            <a:ext cx="6755765" cy="368300"/>
          </a:xfrm>
          <a:prstGeom prst="rect">
            <a:avLst/>
          </a:prstGeom>
          <a:noFill/>
        </p:spPr>
        <p:txBody>
          <a:bodyPr wrap="square" rtlCol="0">
            <a:spAutoFit/>
          </a:bodyPr>
          <a:p>
            <a:r>
              <a:rPr lang="en-US"/>
              <a:t>ARM</a:t>
            </a:r>
            <a:r>
              <a:rPr lang="zh-CN" altLang="en-US"/>
              <a:t>对边缘计算</a:t>
            </a:r>
            <a:r>
              <a:rPr lang="en-US" altLang="zh-CN"/>
              <a:t>/</a:t>
            </a:r>
            <a:r>
              <a:rPr lang="zh-CN" altLang="en-US"/>
              <a:t>边缘智能的理解</a:t>
            </a:r>
            <a:endParaRPr lang="zh-CN" altLang="en-US"/>
          </a:p>
        </p:txBody>
      </p:sp>
      <p:pic>
        <p:nvPicPr>
          <p:cNvPr id="3" name="图片 2"/>
          <p:cNvPicPr>
            <a:picLocks noChangeAspect="1"/>
          </p:cNvPicPr>
          <p:nvPr/>
        </p:nvPicPr>
        <p:blipFill>
          <a:blip r:embed="rId1"/>
          <a:stretch>
            <a:fillRect/>
          </a:stretch>
        </p:blipFill>
        <p:spPr>
          <a:xfrm>
            <a:off x="647065" y="1409065"/>
            <a:ext cx="3667760" cy="5124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5"/>
          <p:cNvSpPr/>
          <p:nvPr/>
        </p:nvSpPr>
        <p:spPr>
          <a:xfrm>
            <a:off x="0" y="1035844"/>
            <a:ext cx="264319" cy="300038"/>
          </a:xfrm>
          <a:prstGeom prst="rect">
            <a:avLst/>
          </a:prstGeom>
          <a:solidFill>
            <a:srgbClr val="3CBBCE"/>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8" name="矩形 6"/>
          <p:cNvSpPr/>
          <p:nvPr/>
        </p:nvSpPr>
        <p:spPr>
          <a:xfrm>
            <a:off x="314325" y="1035844"/>
            <a:ext cx="92869" cy="300038"/>
          </a:xfrm>
          <a:prstGeom prst="rect">
            <a:avLst/>
          </a:prstGeom>
          <a:solidFill>
            <a:srgbClr val="7F7F7F"/>
          </a:solidFill>
          <a:ln w="9525">
            <a:noFill/>
          </a:ln>
        </p:spPr>
        <p:txBody>
          <a:bodyPr anchor="ctr"/>
          <a:p>
            <a:pPr algn="ctr"/>
            <a:endParaRPr lang="zh-CN" altLang="en-US" sz="1350" dirty="0">
              <a:solidFill>
                <a:srgbClr val="FFFFFF"/>
              </a:solidFill>
              <a:latin typeface="Calibri" panose="020F0502020204030204" charset="0"/>
              <a:ea typeface="宋体" panose="02010600030101010101" pitchFamily="2" charset="-122"/>
            </a:endParaRPr>
          </a:p>
        </p:txBody>
      </p:sp>
      <p:sp>
        <p:nvSpPr>
          <p:cNvPr id="29699" name="文本框 7"/>
          <p:cNvSpPr txBox="1"/>
          <p:nvPr/>
        </p:nvSpPr>
        <p:spPr>
          <a:xfrm>
            <a:off x="457200" y="1013222"/>
            <a:ext cx="2020491" cy="368300"/>
          </a:xfrm>
          <a:prstGeom prst="rect">
            <a:avLst/>
          </a:prstGeom>
          <a:noFill/>
          <a:ln w="9525">
            <a:noFill/>
          </a:ln>
        </p:spPr>
        <p:txBody>
          <a:bodyPr anchor="t">
            <a:spAutoFit/>
          </a:bodyPr>
          <a:p>
            <a:r>
              <a:rPr lang="zh-CN" altLang="en-US" b="1" dirty="0">
                <a:solidFill>
                  <a:srgbClr val="404040"/>
                </a:solidFill>
                <a:latin typeface="微软雅黑" panose="020B0503020204020204" pitchFamily="34" charset="-122"/>
                <a:ea typeface="微软雅黑" panose="020B0503020204020204" pitchFamily="34" charset="-122"/>
              </a:rPr>
              <a:t>优势</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94410" y="1645920"/>
            <a:ext cx="6755765" cy="2306955"/>
          </a:xfrm>
          <a:prstGeom prst="rect">
            <a:avLst/>
          </a:prstGeom>
          <a:noFill/>
        </p:spPr>
        <p:txBody>
          <a:bodyPr wrap="square" rtlCol="0">
            <a:spAutoFit/>
          </a:bodyPr>
          <a:p>
            <a:r>
              <a:rPr lang="zh-CN" altLang="en-US"/>
              <a:t>边缘计算：</a:t>
            </a:r>
            <a:endParaRPr lang="zh-CN" altLang="en-US"/>
          </a:p>
          <a:p>
            <a:r>
              <a:rPr lang="zh-CN" altLang="en-US"/>
              <a:t>通过低时延极大改善用户体验；</a:t>
            </a:r>
            <a:endParaRPr lang="zh-CN" altLang="en-US"/>
          </a:p>
          <a:p>
            <a:r>
              <a:rPr lang="zh-CN" altLang="en-US"/>
              <a:t>通过边缘侧的云服务（</a:t>
            </a:r>
            <a:r>
              <a:rPr lang="en-US" altLang="zh-CN"/>
              <a:t>eg.</a:t>
            </a:r>
            <a:r>
              <a:rPr lang="zh-CN" altLang="en-US"/>
              <a:t>大数据分析）减少数据通信量；</a:t>
            </a:r>
            <a:r>
              <a:rPr lang="en-US" altLang="zh-CN"/>
              <a:t>[3]</a:t>
            </a:r>
            <a:endParaRPr lang="en-US" altLang="zh-CN"/>
          </a:p>
          <a:p>
            <a:endParaRPr lang="en-US" altLang="zh-CN"/>
          </a:p>
          <a:p>
            <a:r>
              <a:rPr lang="zh-CN" altLang="en-US"/>
              <a:t>愿景：</a:t>
            </a:r>
            <a:endParaRPr lang="zh-CN" altLang="en-US"/>
          </a:p>
          <a:p>
            <a:r>
              <a:rPr lang="zh-CN" altLang="en-US"/>
              <a:t>所有边缘设备包括网关</a:t>
            </a:r>
            <a:r>
              <a:rPr lang="en-US" altLang="zh-CN"/>
              <a:t>, WiFi</a:t>
            </a:r>
            <a:r>
              <a:rPr lang="zh-CN" altLang="en-US"/>
              <a:t>接入点，基站，车辆，工业计算设备，通过开放和标准的机制，将计算能力提供给任意应用，设备，或者传感器等。</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6971</Words>
  <Application>WPS 演示</Application>
  <PresentationFormat>全屏显示(4:3)</PresentationFormat>
  <Paragraphs>427</Paragraphs>
  <Slides>31</Slides>
  <Notes>28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31</vt:i4>
      </vt:variant>
    </vt:vector>
  </HeadingPairs>
  <TitlesOfParts>
    <vt:vector size="47" baseType="lpstr">
      <vt:lpstr>Arial</vt:lpstr>
      <vt:lpstr>宋体</vt:lpstr>
      <vt:lpstr>Wingdings</vt:lpstr>
      <vt:lpstr>微软雅黑</vt:lpstr>
      <vt:lpstr>Calibri</vt:lpstr>
      <vt:lpstr>Calibri Light</vt:lpstr>
      <vt:lpstr>华文宋体</vt:lpstr>
      <vt:lpstr>经典行书简</vt:lpstr>
      <vt:lpstr>Arial Unicode MS</vt:lpstr>
      <vt:lpstr>Arial</vt:lpstr>
      <vt:lpstr>Times New Roman</vt:lpstr>
      <vt:lpstr>Calibri</vt:lpstr>
      <vt:lpstr>Microsoft JhengHei</vt:lpstr>
      <vt:lpstr>Office Theme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规划模板-演说非常道</dc:title>
  <dc:creator>shaoyou@taobao.com</dc:creator>
  <cp:lastModifiedBy>david_wang_wei</cp:lastModifiedBy>
  <cp:revision>352</cp:revision>
  <dcterms:created xsi:type="dcterms:W3CDTF">2006-08-16T00:00:00Z</dcterms:created>
  <dcterms:modified xsi:type="dcterms:W3CDTF">2018-06-28T23:38:28Z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