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301" r:id="rId6"/>
    <p:sldId id="302" r:id="rId7"/>
    <p:sldId id="482" r:id="rId8"/>
    <p:sldId id="303" r:id="rId9"/>
    <p:sldId id="304" r:id="rId10"/>
    <p:sldId id="429" r:id="rId11"/>
    <p:sldId id="430" r:id="rId12"/>
    <p:sldId id="431" r:id="rId13"/>
    <p:sldId id="432" r:id="rId14"/>
    <p:sldId id="349" r:id="rId15"/>
    <p:sldId id="451" r:id="rId16"/>
    <p:sldId id="404" r:id="rId17"/>
    <p:sldId id="468" r:id="rId18"/>
    <p:sldId id="405" r:id="rId19"/>
    <p:sldId id="504" r:id="rId20"/>
    <p:sldId id="470" r:id="rId21"/>
    <p:sldId id="420" r:id="rId22"/>
    <p:sldId id="474" r:id="rId23"/>
    <p:sldId id="476" r:id="rId24"/>
    <p:sldId id="477" r:id="rId25"/>
    <p:sldId id="478" r:id="rId26"/>
    <p:sldId id="480" r:id="rId27"/>
    <p:sldId id="513" r:id="rId28"/>
    <p:sldId id="257" r:id="rId2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0C1"/>
    <a:srgbClr val="D7D8D8"/>
    <a:srgbClr val="E0E2E3"/>
    <a:srgbClr val="C8C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870" y="-132"/>
      </p:cViewPr>
      <p:guideLst>
        <p:guide orient="horz" pos="2426"/>
        <p:guide pos="38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1" d="100"/>
        <a:sy n="3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32FFF-9F5F-434E-8955-B68B121274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84601-484A-4B2F-A872-198BDCF0F7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en-US"/>
              <a:t>Spinlight, </a:t>
            </a:r>
            <a:r>
              <a:rPr lang="zh-CN" altLang="en-US"/>
              <a:t>一种搞精度和鲁棒性的光定位系统，室内定位应用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4601-484A-4B2F-A872-198BDCF0F7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系统设计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发送器包括了一个红外</a:t>
            </a:r>
            <a:r>
              <a:rPr lang="en-US" altLang="zh-CN"/>
              <a:t>LED</a:t>
            </a:r>
            <a:r>
              <a:rPr lang="zh-CN" altLang="en-US"/>
              <a:t>芯片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几瓦，尺寸比较小</a:t>
            </a:r>
            <a:endParaRPr lang="zh-CN" altLang="en-US"/>
          </a:p>
          <a:p>
            <a:r>
              <a:rPr lang="zh-CN" altLang="en-US"/>
              <a:t>    点光源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mcu</a:t>
            </a:r>
            <a:r>
              <a:rPr lang="zh-CN" altLang="en-US"/>
              <a:t>控制下，以特定频率闪烁，不同与其他发送器</a:t>
            </a:r>
            <a:endParaRPr lang="zh-CN" altLang="en-US"/>
          </a:p>
          <a:p>
            <a:r>
              <a:rPr lang="en-US" altLang="zh-CN"/>
              <a:t>2  </a:t>
            </a:r>
            <a:r>
              <a:rPr lang="zh-CN" altLang="en-US"/>
              <a:t>半球光罩</a:t>
            </a:r>
            <a:endParaRPr lang="zh-CN" altLang="en-US"/>
          </a:p>
          <a:p>
            <a:r>
              <a:rPr lang="zh-CN" altLang="en-US"/>
              <a:t>    把</a:t>
            </a:r>
            <a:r>
              <a:rPr lang="en-US" altLang="zh-CN"/>
              <a:t>LED</a:t>
            </a:r>
            <a:r>
              <a:rPr lang="zh-CN" altLang="en-US"/>
              <a:t>芯片罩住</a:t>
            </a:r>
            <a:endParaRPr lang="zh-CN" altLang="en-US"/>
          </a:p>
          <a:p>
            <a:r>
              <a:rPr lang="zh-CN" altLang="en-US"/>
              <a:t>    水平方向旋转，固定速度，步进电机控制</a:t>
            </a:r>
            <a:endParaRPr lang="zh-CN" altLang="en-US"/>
          </a:p>
          <a:p>
            <a:r>
              <a:rPr lang="zh-CN" altLang="en-US"/>
              <a:t>    分为光罩圈</a:t>
            </a:r>
            <a:r>
              <a:rPr lang="en-US" altLang="zh-CN"/>
              <a:t>s-ring</a:t>
            </a:r>
            <a:r>
              <a:rPr lang="zh-CN" altLang="en-US"/>
              <a:t>和光格</a:t>
            </a:r>
            <a:r>
              <a:rPr lang="en-US" altLang="zh-CN"/>
              <a:t>s-cell</a:t>
            </a:r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光罩保持静止</a:t>
            </a:r>
            <a:endParaRPr lang="zh-CN" altLang="en-US"/>
          </a:p>
          <a:p>
            <a:r>
              <a:rPr lang="zh-CN" altLang="en-US"/>
              <a:t>    从光源的角度</a:t>
            </a:r>
            <a:endParaRPr lang="zh-CN" altLang="en-US"/>
          </a:p>
          <a:p>
            <a:r>
              <a:rPr lang="zh-CN" altLang="en-US"/>
              <a:t>    光罩圈投射形成圈</a:t>
            </a:r>
            <a:endParaRPr lang="en-US" altLang="zh-CN"/>
          </a:p>
          <a:p>
            <a:r>
              <a:rPr lang="zh-CN" altLang="en-US"/>
              <a:t>    每个光格投射到地板上</a:t>
            </a:r>
            <a:r>
              <a:rPr lang="en-US" altLang="zh-CN"/>
              <a:t>,</a:t>
            </a:r>
            <a:r>
              <a:rPr lang="zh-CN" altLang="en-US"/>
              <a:t>形成一个区域叫格子</a:t>
            </a:r>
            <a:r>
              <a:rPr lang="en-US" altLang="zh-CN"/>
              <a:t>cell</a:t>
            </a:r>
            <a:endParaRPr lang="en-US" altLang="zh-CN"/>
          </a:p>
          <a:p>
            <a:r>
              <a:rPr lang="en-US" altLang="zh-CN"/>
              <a:t>4. </a:t>
            </a:r>
            <a:r>
              <a:rPr lang="zh-CN" altLang="en-US"/>
              <a:t>光罩旋转</a:t>
            </a:r>
            <a:endParaRPr lang="zh-CN" altLang="en-US"/>
          </a:p>
          <a:p>
            <a:r>
              <a:rPr lang="zh-CN" altLang="en-US"/>
              <a:t>     光束旋转，光点移动像舞台那样，光点也会扫到接收器</a:t>
            </a:r>
            <a:endParaRPr lang="zh-CN" altLang="en-US"/>
          </a:p>
          <a:p>
            <a:r>
              <a:rPr lang="en-US" altLang="zh-CN"/>
              <a:t>5.  </a:t>
            </a:r>
            <a:r>
              <a:rPr lang="zh-CN" altLang="en-US"/>
              <a:t>光传感器</a:t>
            </a:r>
            <a:endParaRPr lang="zh-CN" altLang="en-US"/>
          </a:p>
          <a:p>
            <a:r>
              <a:rPr lang="zh-CN" altLang="en-US"/>
              <a:t>     识别光信号的窗口</a:t>
            </a:r>
            <a:endParaRPr lang="zh-CN" altLang="en-US"/>
          </a:p>
          <a:p>
            <a:r>
              <a:rPr lang="zh-CN" altLang="en-US"/>
              <a:t>     光罩圈的光罩格不同</a:t>
            </a:r>
            <a:endParaRPr lang="zh-CN" altLang="en-US"/>
          </a:p>
          <a:p>
            <a:r>
              <a:rPr lang="zh-CN" altLang="en-US"/>
              <a:t>     接收器识别不同闪烁模式</a:t>
            </a:r>
            <a:endParaRPr lang="zh-CN" altLang="en-US"/>
          </a:p>
          <a:p>
            <a:r>
              <a:rPr lang="en-US" altLang="zh-CN"/>
              <a:t>    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4601-484A-4B2F-A872-198BDCF0F7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对称性</a:t>
            </a:r>
            <a:endParaRPr lang="zh-CN" altLang="en-US"/>
          </a:p>
          <a:p>
            <a:r>
              <a:rPr lang="zh-CN" altLang="en-US"/>
              <a:t>   同一个圈，可以识别到相同的信号序列</a:t>
            </a:r>
            <a:endParaRPr lang="zh-CN" altLang="en-US"/>
          </a:p>
          <a:p>
            <a:r>
              <a:rPr lang="zh-CN" altLang="en-US"/>
              <a:t>    信号序列就能识别圈的</a:t>
            </a:r>
            <a:r>
              <a:rPr lang="en-US" altLang="zh-CN"/>
              <a:t>number</a:t>
            </a:r>
            <a:endParaRPr lang="en-US" altLang="zh-CN"/>
          </a:p>
          <a:p>
            <a:r>
              <a:rPr lang="zh-CN" altLang="en-US"/>
              <a:t>区分格</a:t>
            </a:r>
            <a:endParaRPr lang="zh-CN" altLang="en-US"/>
          </a:p>
          <a:p>
            <a:r>
              <a:rPr lang="zh-CN" altLang="en-US"/>
              <a:t>    同步机制</a:t>
            </a:r>
            <a:endParaRPr lang="zh-CN" altLang="en-US"/>
          </a:p>
          <a:p>
            <a:r>
              <a:rPr lang="zh-CN" altLang="en-US"/>
              <a:t>    起始点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LED</a:t>
            </a:r>
            <a:r>
              <a:rPr lang="zh-CN" altLang="en-US"/>
              <a:t>光切换两个不同闪烁频率，信号窗口宽度估计角度偏移</a:t>
            </a:r>
            <a:endParaRPr lang="zh-CN" altLang="en-US"/>
          </a:p>
          <a:p>
            <a:r>
              <a:rPr lang="zh-CN" altLang="en-US"/>
              <a:t>在一个格子内微调接收器的定位</a:t>
            </a:r>
            <a:endParaRPr lang="zh-CN" altLang="en-US"/>
          </a:p>
          <a:p>
            <a:r>
              <a:rPr lang="zh-CN" altLang="en-US"/>
              <a:t>   识别信号窗口，长度是接收器对边缘偏移的函数</a:t>
            </a:r>
            <a:endParaRPr lang="zh-CN" altLang="en-US"/>
          </a:p>
          <a:p>
            <a:r>
              <a:rPr lang="zh-CN" altLang="en-US"/>
              <a:t>   估计在格子内的相对位置</a:t>
            </a:r>
            <a:endParaRPr lang="zh-CN" altLang="en-US"/>
          </a:p>
          <a:p>
            <a:r>
              <a:rPr lang="zh-CN" altLang="en-US"/>
              <a:t>之前的高度已经知道，</a:t>
            </a:r>
            <a:endParaRPr lang="zh-CN" altLang="en-US"/>
          </a:p>
          <a:p>
            <a:r>
              <a:rPr lang="zh-CN" altLang="en-US"/>
              <a:t>    定位的模糊性增加</a:t>
            </a:r>
            <a:endParaRPr lang="zh-CN" altLang="en-US"/>
          </a:p>
          <a:p>
            <a:r>
              <a:rPr lang="zh-CN" altLang="en-US"/>
              <a:t>    使用两个发送器来定位</a:t>
            </a:r>
            <a:endParaRPr lang="zh-CN" altLang="en-US"/>
          </a:p>
          <a:p>
            <a:r>
              <a:rPr lang="zh-CN" altLang="en-US"/>
              <a:t>    交叉点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4601-484A-4B2F-A872-198BDCF0F7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光罩的旋转控制</a:t>
            </a:r>
            <a:endParaRPr lang="zh-CN" altLang="en-US"/>
          </a:p>
          <a:p>
            <a:r>
              <a:rPr lang="en-US" altLang="zh-CN"/>
              <a:t>   </a:t>
            </a:r>
            <a:r>
              <a:rPr lang="zh-CN" altLang="en-US"/>
              <a:t>让接收知道新的一圈开始</a:t>
            </a:r>
            <a:endParaRPr lang="zh-CN" altLang="en-US"/>
          </a:p>
          <a:p>
            <a:r>
              <a:rPr lang="zh-CN" altLang="en-US"/>
              <a:t>   计算与最初方向的角度</a:t>
            </a:r>
            <a:endParaRPr lang="zh-CN" altLang="en-US"/>
          </a:p>
          <a:p>
            <a:r>
              <a:rPr lang="zh-CN" altLang="en-US"/>
              <a:t>   编码设计</a:t>
            </a:r>
            <a:endParaRPr lang="zh-CN" altLang="en-US"/>
          </a:p>
          <a:p>
            <a:r>
              <a:rPr lang="zh-CN" altLang="en-US"/>
              <a:t>   极坐标格</a:t>
            </a:r>
            <a:endParaRPr lang="zh-CN" altLang="en-US"/>
          </a:p>
          <a:p>
            <a:r>
              <a:rPr lang="zh-CN" altLang="en-US"/>
              <a:t>极坐标</a:t>
            </a:r>
            <a:endParaRPr lang="zh-CN" altLang="en-US"/>
          </a:p>
          <a:p>
            <a:r>
              <a:rPr lang="zh-CN" altLang="en-US"/>
              <a:t>   步进电机控制</a:t>
            </a:r>
            <a:endParaRPr lang="zh-CN" altLang="en-US"/>
          </a:p>
          <a:p>
            <a:r>
              <a:rPr lang="zh-CN" altLang="en-US"/>
              <a:t>   在两个预定义频率之前开关光信号</a:t>
            </a:r>
            <a:endParaRPr lang="zh-CN" altLang="en-US"/>
          </a:p>
          <a:p>
            <a:r>
              <a:rPr lang="zh-CN" altLang="en-US"/>
              <a:t>   光耦和障碍物</a:t>
            </a:r>
            <a:endParaRPr lang="zh-CN" altLang="en-US"/>
          </a:p>
          <a:p>
            <a:r>
              <a:rPr lang="zh-CN" altLang="en-US"/>
              <a:t>光罩编码和格子的识别，</a:t>
            </a:r>
            <a:r>
              <a:rPr lang="en-US" altLang="zh-CN"/>
              <a:t>1</a:t>
            </a:r>
            <a:r>
              <a:rPr lang="zh-CN" altLang="en-US"/>
              <a:t>，孔，</a:t>
            </a:r>
            <a:r>
              <a:rPr lang="en-US" altLang="zh-CN"/>
              <a:t>0</a:t>
            </a:r>
            <a:r>
              <a:rPr lang="zh-CN" altLang="en-US"/>
              <a:t>，封</a:t>
            </a:r>
            <a:endParaRPr lang="zh-CN" altLang="en-US"/>
          </a:p>
          <a:p>
            <a:r>
              <a:rPr lang="zh-CN" altLang="en-US"/>
              <a:t>   每个光罩圈的编码包括三个部分，</a:t>
            </a:r>
            <a:r>
              <a:rPr lang="en-US" altLang="zh-CN"/>
              <a:t>leading bits, </a:t>
            </a:r>
            <a:r>
              <a:rPr lang="zh-CN" altLang="en-US"/>
              <a:t>圈</a:t>
            </a:r>
            <a:r>
              <a:rPr lang="en-US" altLang="zh-CN"/>
              <a:t>ID</a:t>
            </a:r>
            <a:r>
              <a:rPr lang="zh-CN" altLang="en-US"/>
              <a:t>， 扩展位</a:t>
            </a:r>
            <a:endParaRPr lang="zh-CN" altLang="en-US"/>
          </a:p>
          <a:p>
            <a:r>
              <a:rPr lang="zh-CN" altLang="en-US"/>
              <a:t>编码</a:t>
            </a:r>
            <a:endParaRPr lang="zh-CN" altLang="en-US"/>
          </a:p>
          <a:p>
            <a:r>
              <a:rPr lang="zh-CN" altLang="en-US"/>
              <a:t>   </a:t>
            </a:r>
            <a:r>
              <a:rPr lang="en-US" altLang="zh-CN"/>
              <a:t>11101</a:t>
            </a:r>
            <a:r>
              <a:rPr lang="zh-CN" altLang="en-US"/>
              <a:t>作为一个宏编码</a:t>
            </a:r>
            <a:r>
              <a:rPr lang="en-US" altLang="zh-CN"/>
              <a:t>0</a:t>
            </a:r>
            <a:r>
              <a:rPr lang="zh-CN" altLang="en-US"/>
              <a:t>，  </a:t>
            </a:r>
            <a:r>
              <a:rPr lang="en-US" altLang="zh-CN"/>
              <a:t>11110:1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4601-484A-4B2F-A872-198BDCF0F7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注意注意了，频率变化点到</a:t>
            </a:r>
            <a:r>
              <a:rPr lang="en-US" altLang="zh-CN"/>
              <a:t>leading bit</a:t>
            </a:r>
            <a:r>
              <a:rPr lang="zh-CN" altLang="en-US"/>
              <a:t>的时间间隔，计算格子的</a:t>
            </a:r>
            <a:r>
              <a:rPr lang="en-US" altLang="zh-CN"/>
              <a:t>number</a:t>
            </a:r>
            <a:endParaRPr lang="en-US" altLang="zh-CN"/>
          </a:p>
          <a:p>
            <a:r>
              <a:rPr lang="zh-CN" altLang="en-US"/>
              <a:t>接收器信号的来自多源的光信号；</a:t>
            </a:r>
            <a:endParaRPr lang="en-US" altLang="zh-CN"/>
          </a:p>
          <a:p>
            <a:r>
              <a:rPr lang="en-US" altLang="zh-CN"/>
              <a:t>1.  </a:t>
            </a:r>
            <a:r>
              <a:rPr lang="zh-CN" altLang="en-US"/>
              <a:t>图</a:t>
            </a:r>
            <a:r>
              <a:rPr lang="en-US" altLang="zh-CN"/>
              <a:t>a</a:t>
            </a:r>
            <a:r>
              <a:rPr lang="zh-CN" altLang="en-US"/>
              <a:t>主要显示接收器的信号系列和频谱分析；</a:t>
            </a:r>
            <a:endParaRPr lang="zh-CN" altLang="en-US"/>
          </a:p>
          <a:p>
            <a:r>
              <a:rPr lang="en-US" altLang="zh-CN"/>
              <a:t>2.  </a:t>
            </a:r>
            <a:r>
              <a:rPr lang="zh-CN" altLang="en-US"/>
              <a:t>信号的波动主要来自于有一个人在旁边走过的干扰</a:t>
            </a:r>
            <a:endParaRPr lang="zh-CN" altLang="en-US"/>
          </a:p>
          <a:p>
            <a:r>
              <a:rPr lang="en-US" altLang="zh-CN"/>
              <a:t>3.  </a:t>
            </a:r>
            <a:r>
              <a:rPr lang="zh-CN" altLang="en-US"/>
              <a:t>频谱图上，亮点用于</a:t>
            </a:r>
            <a:r>
              <a:rPr lang="en-US" altLang="zh-CN"/>
              <a:t>pass through</a:t>
            </a:r>
            <a:r>
              <a:rPr lang="zh-CN" altLang="en-US"/>
              <a:t>，暗点表达被遮挡</a:t>
            </a:r>
            <a:endParaRPr lang="zh-CN" altLang="en-US"/>
          </a:p>
          <a:p>
            <a:r>
              <a:rPr lang="en-US" altLang="zh-CN"/>
              <a:t>4.  </a:t>
            </a:r>
            <a:r>
              <a:rPr lang="zh-CN" altLang="en-US"/>
              <a:t>三个频率部分，</a:t>
            </a:r>
            <a:r>
              <a:rPr lang="en-US" altLang="zh-CN"/>
              <a:t>100hz Fluorescent lamp, F1, F2</a:t>
            </a:r>
            <a:endParaRPr lang="en-US" altLang="zh-CN"/>
          </a:p>
          <a:p>
            <a:r>
              <a:rPr lang="en-US" altLang="zh-CN"/>
              <a:t>5.  </a:t>
            </a:r>
            <a:r>
              <a:rPr lang="zh-CN" altLang="en-US"/>
              <a:t>亮暗相间代表光圈的编码，最初的连续光点，代表</a:t>
            </a:r>
            <a:r>
              <a:rPr lang="en-US" altLang="zh-CN"/>
              <a:t>leading bits</a:t>
            </a:r>
            <a:endParaRPr lang="en-US" altLang="zh-CN"/>
          </a:p>
          <a:p>
            <a:r>
              <a:rPr lang="en-US" altLang="zh-CN"/>
              <a:t>6. </a:t>
            </a:r>
            <a:r>
              <a:rPr lang="zh-CN" altLang="en-US"/>
              <a:t>能量函数，与机器学习中的能量函数到底什么关系</a:t>
            </a:r>
            <a:endParaRPr lang="zh-CN" altLang="en-US"/>
          </a:p>
          <a:p>
            <a:r>
              <a:rPr lang="en-US" altLang="zh-CN"/>
              <a:t>7.  </a:t>
            </a:r>
            <a:r>
              <a:rPr lang="zh-CN" altLang="en-US"/>
              <a:t>归一化</a:t>
            </a:r>
            <a:r>
              <a:rPr lang="en-US" altLang="zh-CN"/>
              <a:t>/normalizing the energy</a:t>
            </a:r>
            <a:r>
              <a:rPr lang="zh-CN" altLang="en-US"/>
              <a:t>这是什么鬼</a:t>
            </a:r>
            <a:endParaRPr lang="zh-CN" altLang="en-US"/>
          </a:p>
          <a:p>
            <a:r>
              <a:rPr lang="en-US" altLang="zh-CN"/>
              <a:t>8. </a:t>
            </a:r>
            <a:r>
              <a:rPr lang="zh-CN" altLang="en-US"/>
              <a:t>我们可以从图</a:t>
            </a:r>
            <a:r>
              <a:rPr lang="en-US" altLang="zh-CN"/>
              <a:t>c</a:t>
            </a:r>
            <a:r>
              <a:rPr lang="zh-CN" altLang="en-US"/>
              <a:t>中获得</a:t>
            </a:r>
            <a:r>
              <a:rPr lang="en-US" altLang="zh-CN"/>
              <a:t>ring code , </a:t>
            </a:r>
            <a:r>
              <a:rPr lang="zh-CN" altLang="en-US"/>
              <a:t>阻挡物的宽度跟</a:t>
            </a:r>
            <a:r>
              <a:rPr lang="en-US" altLang="zh-CN"/>
              <a:t>1</a:t>
            </a:r>
            <a:r>
              <a:rPr lang="zh-CN" altLang="en-US"/>
              <a:t>的数量成比例</a:t>
            </a:r>
            <a:endParaRPr lang="zh-CN" altLang="en-US"/>
          </a:p>
          <a:p>
            <a:r>
              <a:rPr lang="en-US" altLang="zh-CN"/>
              <a:t>9. </a:t>
            </a:r>
            <a:r>
              <a:rPr lang="zh-CN" altLang="en-US"/>
              <a:t>编码来实现</a:t>
            </a:r>
            <a:r>
              <a:rPr lang="en-US" altLang="zh-CN"/>
              <a:t>ring id</a:t>
            </a:r>
            <a:r>
              <a:rPr lang="zh-CN" altLang="en-US"/>
              <a:t>，第一个闪烁频率变化和</a:t>
            </a:r>
            <a:r>
              <a:rPr lang="en-US" altLang="zh-CN"/>
              <a:t>leading</a:t>
            </a:r>
            <a:r>
              <a:rPr lang="zh-CN" altLang="en-US"/>
              <a:t>的时间间隔作为</a:t>
            </a:r>
            <a:r>
              <a:rPr lang="en-US" altLang="zh-CN"/>
              <a:t>cell number</a:t>
            </a:r>
            <a:endParaRPr lang="en-US" altLang="zh-CN"/>
          </a:p>
          <a:p>
            <a:r>
              <a:rPr lang="en-US" altLang="zh-CN"/>
              <a:t>10. </a:t>
            </a:r>
            <a:r>
              <a:rPr lang="zh-CN" altLang="en-US"/>
              <a:t>判断的格的中央作为接收器的位置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4601-484A-4B2F-A872-198BDCF0F7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简单真实位置估计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改善精度，在光罩上创造高密度的</a:t>
            </a:r>
            <a:r>
              <a:rPr lang="en-US" altLang="zh-CN"/>
              <a:t>s-cell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现在底板上的</a:t>
            </a:r>
            <a:r>
              <a:rPr lang="en-US" altLang="zh-CN"/>
              <a:t>cell</a:t>
            </a:r>
            <a:r>
              <a:rPr lang="zh-CN" altLang="en-US"/>
              <a:t>的大小到厘米级别，</a:t>
            </a:r>
            <a:r>
              <a:rPr lang="en-US" altLang="zh-CN"/>
              <a:t>s-cell</a:t>
            </a:r>
            <a:r>
              <a:rPr lang="zh-CN" altLang="en-US"/>
              <a:t>就必须达到毫米级别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这样就会产生模糊的</a:t>
            </a:r>
            <a:r>
              <a:rPr lang="en-US" altLang="zh-CN"/>
              <a:t>cell</a:t>
            </a:r>
            <a:r>
              <a:rPr lang="zh-CN" altLang="en-US"/>
              <a:t>边界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导致接收器在检测</a:t>
            </a:r>
            <a:r>
              <a:rPr lang="en-US" altLang="zh-CN"/>
              <a:t>cellde</a:t>
            </a:r>
            <a:r>
              <a:rPr lang="zh-CN" altLang="en-US"/>
              <a:t>时候面临更多的不确定；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精巧的设计使得发送器的设计更复杂，增加了成本</a:t>
            </a:r>
            <a:endParaRPr lang="zh-CN" altLang="en-US"/>
          </a:p>
          <a:p>
            <a:r>
              <a:rPr lang="zh-CN" altLang="en-US"/>
              <a:t>更高粒度的定位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获得相对与</a:t>
            </a:r>
            <a:r>
              <a:rPr lang="en-US" altLang="zh-CN"/>
              <a:t>cell</a:t>
            </a:r>
            <a:r>
              <a:rPr lang="zh-CN" altLang="en-US"/>
              <a:t>边界的位置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內圆的半径，接收器的半径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提出了一种移动圆同步策略来解决这个问题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确保</a:t>
            </a:r>
            <a:endParaRPr lang="zh-CN" altLang="en-US"/>
          </a:p>
          <a:p>
            <a:r>
              <a:rPr lang="en-US" altLang="zh-CN"/>
              <a:t>5. </a:t>
            </a:r>
            <a:r>
              <a:rPr lang="zh-CN" altLang="en-US"/>
              <a:t>两个情况要处理这个角的偏移量</a:t>
            </a:r>
            <a:endParaRPr lang="zh-CN" altLang="en-US"/>
          </a:p>
          <a:p>
            <a:r>
              <a:rPr lang="en-US" altLang="zh-CN"/>
              <a:t>6. </a:t>
            </a:r>
            <a:r>
              <a:rPr lang="zh-CN" altLang="en-US"/>
              <a:t>格子周期的非整数倍</a:t>
            </a:r>
            <a:endParaRPr lang="zh-CN" altLang="en-US"/>
          </a:p>
          <a:p>
            <a:r>
              <a:rPr lang="en-US" altLang="zh-CN"/>
              <a:t>7. </a:t>
            </a:r>
            <a:r>
              <a:rPr lang="zh-CN" altLang="en-US"/>
              <a:t>确保这个</a:t>
            </a:r>
            <a:r>
              <a:rPr lang="en-US" altLang="zh-CN"/>
              <a:t>0-cell</a:t>
            </a:r>
            <a:r>
              <a:rPr lang="zh-CN" altLang="en-US"/>
              <a:t>暴露给光，计算的时候再做补偿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4601-484A-4B2F-A872-198BDCF0F7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精妙之处，</a:t>
            </a:r>
            <a:endParaRPr lang="zh-CN" altLang="en-US"/>
          </a:p>
          <a:p>
            <a:r>
              <a:rPr lang="zh-CN" altLang="en-US"/>
              <a:t>由于这个得光罩的光格不可能有连续的</a:t>
            </a:r>
            <a:r>
              <a:rPr lang="en-US" altLang="zh-CN"/>
              <a:t>blackout</a:t>
            </a:r>
            <a:r>
              <a:rPr lang="zh-CN" altLang="en-US"/>
              <a:t>区域，如果遇到</a:t>
            </a:r>
            <a:r>
              <a:rPr lang="en-US" altLang="zh-CN"/>
              <a:t>s-cell</a:t>
            </a:r>
            <a:r>
              <a:rPr lang="zh-CN" altLang="en-US"/>
              <a:t>是</a:t>
            </a:r>
            <a:r>
              <a:rPr lang="en-US" altLang="zh-CN"/>
              <a:t>0</a:t>
            </a:r>
            <a:r>
              <a:rPr lang="zh-CN" altLang="en-US"/>
              <a:t>的话，我们就平移一下这个区域，</a:t>
            </a:r>
            <a:endParaRPr lang="zh-CN" altLang="en-US"/>
          </a:p>
          <a:p>
            <a:r>
              <a:rPr lang="zh-CN" altLang="en-US"/>
              <a:t>下一次就一定能暴露给光信号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4601-484A-4B2F-A872-198BDCF0F7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怎么处理灰色区域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4601-484A-4B2F-A872-198BDCF0F7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 </a:t>
            </a:r>
            <a:r>
              <a:rPr lang="zh-CN" altLang="en-US"/>
              <a:t>假定一个已知的接收器高度，获得</a:t>
            </a:r>
            <a:r>
              <a:rPr lang="en-US" altLang="zh-CN"/>
              <a:t>2D</a:t>
            </a:r>
            <a:r>
              <a:rPr lang="zh-CN" altLang="en-US"/>
              <a:t>定位，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在固定的高度载体，对于机器人导航，目标跟随；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在灯泡的光罩上的孔产生</a:t>
            </a:r>
            <a:r>
              <a:rPr lang="en-US" altLang="zh-CN"/>
              <a:t>3D</a:t>
            </a:r>
            <a:r>
              <a:rPr lang="zh-CN" altLang="en-US"/>
              <a:t>空间光束，接收器检测到相同的闪烁模式；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通过找到</a:t>
            </a:r>
            <a:r>
              <a:rPr lang="en-US" altLang="zh-CN"/>
              <a:t>R1</a:t>
            </a:r>
            <a:r>
              <a:rPr lang="zh-CN" altLang="en-US"/>
              <a:t>和</a:t>
            </a:r>
            <a:r>
              <a:rPr lang="en-US" altLang="zh-CN"/>
              <a:t>R2</a:t>
            </a:r>
            <a:r>
              <a:rPr lang="zh-CN" altLang="en-US"/>
              <a:t>的，产生的两条光速，来实现定位；</a:t>
            </a:r>
            <a:endParaRPr lang="zh-CN" altLang="en-US"/>
          </a:p>
          <a:p>
            <a:r>
              <a:rPr lang="en-US" altLang="zh-CN"/>
              <a:t>5. </a:t>
            </a:r>
            <a:r>
              <a:rPr lang="zh-CN" altLang="en-US"/>
              <a:t>这样的交叉来给出接收器的定位；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4601-484A-4B2F-A872-198BDCF0F7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 </a:t>
            </a:r>
            <a:r>
              <a:rPr lang="zh-CN" altLang="en-US"/>
              <a:t>发送器包括一个</a:t>
            </a:r>
            <a:r>
              <a:rPr lang="en-US" altLang="zh-CN"/>
              <a:t>3w</a:t>
            </a:r>
            <a:r>
              <a:rPr lang="zh-CN" altLang="en-US"/>
              <a:t>的</a:t>
            </a:r>
            <a:r>
              <a:rPr lang="en-US" altLang="zh-CN"/>
              <a:t>led</a:t>
            </a:r>
            <a:r>
              <a:rPr lang="zh-CN" altLang="en-US"/>
              <a:t>芯片，</a:t>
            </a:r>
            <a:r>
              <a:rPr lang="en-US" altLang="zh-CN"/>
              <a:t>3d</a:t>
            </a:r>
            <a:r>
              <a:rPr lang="zh-CN" altLang="en-US"/>
              <a:t>打印的光罩</a:t>
            </a:r>
            <a:endParaRPr lang="zh-CN" altLang="en-US"/>
          </a:p>
          <a:p>
            <a:r>
              <a:rPr lang="en-US" altLang="zh-CN"/>
              <a:t>        </a:t>
            </a:r>
            <a:r>
              <a:rPr lang="zh-CN" altLang="en-US"/>
              <a:t>光罩编码，让发送器面对一面墙，距离在</a:t>
            </a:r>
            <a:r>
              <a:rPr lang="en-US" altLang="zh-CN"/>
              <a:t>2.8</a:t>
            </a:r>
            <a:r>
              <a:rPr lang="zh-CN" altLang="en-US"/>
              <a:t>米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接收器包括，</a:t>
            </a:r>
            <a:endParaRPr lang="zh-CN" altLang="en-US"/>
          </a:p>
          <a:p>
            <a:r>
              <a:rPr lang="zh-CN" altLang="en-US"/>
              <a:t>       单片机，光接收器，或者使用智能手机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定位误差小的位置点的比例越高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4601-484A-4B2F-A872-198BDCF0F7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4601-484A-4B2F-A872-198BDCF0F7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选论文的原因，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边缘计算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光定位的研究基础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光定位和</a:t>
            </a:r>
            <a:r>
              <a:rPr lang="en-US" altLang="zh-CN"/>
              <a:t>SLAM</a:t>
            </a:r>
            <a:endParaRPr lang="en-US" altLang="zh-CN"/>
          </a:p>
          <a:p>
            <a:r>
              <a:rPr lang="en-US" altLang="zh-CN"/>
              <a:t>4.bytelight</a:t>
            </a:r>
            <a:r>
              <a:rPr lang="zh-CN" altLang="en-US"/>
              <a:t>商业应用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4601-484A-4B2F-A872-198BDCF0F7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4601-484A-4B2F-A872-198BDCF0F7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部署问题和使用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4601-484A-4B2F-A872-198BDCF0F7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4601-484A-4B2F-A872-198BDCF0F7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4601-484A-4B2F-A872-198BDCF0F7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4601-484A-4B2F-A872-198BDCF0F7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系统的基本架构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4601-484A-4B2F-A872-198BDCF0F7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摘要</a:t>
            </a:r>
            <a:endParaRPr lang="zh-CN" altLang="en-US"/>
          </a:p>
          <a:p>
            <a:r>
              <a:rPr lang="en-US" altLang="zh-CN"/>
              <a:t>1. SpinLight</a:t>
            </a:r>
            <a:r>
              <a:rPr lang="zh-CN" altLang="en-US"/>
              <a:t>，是一种室内定位系统，采用红外</a:t>
            </a:r>
            <a:r>
              <a:rPr lang="en-US" altLang="zh-CN"/>
              <a:t>LED</a:t>
            </a:r>
            <a:r>
              <a:rPr lang="zh-CN" altLang="en-US"/>
              <a:t>灯泡作为信号发送器，光传感器作为接收器；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主要想法，将以光源为中心的空间分成光束，使用不同的独特的光时序来识别每个光速；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时序，编码的光罩，围绕</a:t>
            </a:r>
            <a:r>
              <a:rPr lang="en-US" altLang="zh-CN"/>
              <a:t>LED</a:t>
            </a:r>
            <a:r>
              <a:rPr lang="zh-CN" altLang="en-US"/>
              <a:t>旋转；按照预先定义的模式来挡住光线和让光线通过；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接收器，光传感器，通过识别光信号识别空间光束，然后在光束进一步优化；</a:t>
            </a:r>
            <a:endParaRPr lang="zh-CN" altLang="en-US"/>
          </a:p>
          <a:p>
            <a:r>
              <a:rPr lang="en-US" altLang="zh-CN"/>
              <a:t>5. 2D/3D</a:t>
            </a:r>
            <a:r>
              <a:rPr lang="zh-CN" altLang="en-US"/>
              <a:t>定位设计实现；</a:t>
            </a:r>
            <a:endParaRPr lang="zh-CN" altLang="en-US"/>
          </a:p>
          <a:p>
            <a:r>
              <a:rPr lang="en-US" altLang="zh-CN"/>
              <a:t>6. </a:t>
            </a:r>
            <a:r>
              <a:rPr lang="zh-CN" altLang="en-US"/>
              <a:t>定位误差</a:t>
            </a:r>
            <a:r>
              <a:rPr lang="en-US" altLang="zh-CN"/>
              <a:t>3.8</a:t>
            </a:r>
            <a:r>
              <a:rPr lang="zh-CN" altLang="en-US"/>
              <a:t>厘米</a:t>
            </a:r>
            <a:endParaRPr lang="zh-CN" altLang="en-US"/>
          </a:p>
          <a:p>
            <a:r>
              <a:rPr lang="en-US" altLang="zh-CN"/>
              <a:t>7. </a:t>
            </a:r>
            <a:r>
              <a:rPr lang="zh-CN" altLang="en-US"/>
              <a:t>接收器的低功耗设计；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4601-484A-4B2F-A872-198BDCF0F7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细粒度室内定位，将会带来大量应用；</a:t>
            </a:r>
            <a:endParaRPr lang="zh-CN" altLang="en-US"/>
          </a:p>
          <a:p>
            <a:r>
              <a:rPr lang="zh-CN" altLang="en-US"/>
              <a:t>    制造，仓库管理、机器人定位导航、医疗康养、超市购物中心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来自产业界和学术圈对于定位研究的努力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4601-484A-4B2F-A872-198BDCF0F7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使用可见光通信的室内定位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相比无线通信技术，光的传播更有预测性</a:t>
            </a:r>
            <a:endParaRPr lang="zh-CN" altLang="en-US"/>
          </a:p>
          <a:p>
            <a:r>
              <a:rPr lang="zh-CN" altLang="en-US"/>
              <a:t>    使用几何模型定位更可靠，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光定位的新方法的目标</a:t>
            </a:r>
            <a:endParaRPr lang="zh-CN" altLang="en-US"/>
          </a:p>
          <a:p>
            <a:r>
              <a:rPr lang="zh-CN" altLang="en-US"/>
              <a:t>    对光定位噪音和环境干扰的鲁棒性</a:t>
            </a:r>
            <a:endParaRPr lang="zh-CN" altLang="en-US"/>
          </a:p>
          <a:p>
            <a:r>
              <a:rPr lang="zh-CN" altLang="en-US"/>
              <a:t>    对接收器的方向不敏感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4601-484A-4B2F-A872-198BDCF0F7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介绍</a:t>
            </a:r>
            <a:r>
              <a:rPr lang="en-US" altLang="zh-CN"/>
              <a:t>SpinLight</a:t>
            </a:r>
            <a:endParaRPr lang="en-US" altLang="zh-CN"/>
          </a:p>
          <a:p>
            <a:r>
              <a:rPr lang="en-US" altLang="zh-CN"/>
              <a:t>1. 3D </a:t>
            </a:r>
            <a:r>
              <a:rPr lang="zh-CN" altLang="zh-CN"/>
              <a:t>空间分成很多空间光束</a:t>
            </a:r>
            <a:endParaRPr lang="zh-CN" altLang="zh-CN"/>
          </a:p>
          <a:p>
            <a:r>
              <a:rPr lang="en-US" altLang="zh-CN"/>
              <a:t>2.  </a:t>
            </a:r>
            <a:r>
              <a:rPr lang="zh-CN" altLang="en-US"/>
              <a:t>每条光束都可以被识别为一个独特的红外信号时序</a:t>
            </a:r>
            <a:endParaRPr lang="zh-CN" altLang="en-US"/>
          </a:p>
          <a:p>
            <a:r>
              <a:rPr lang="en-US" altLang="zh-CN"/>
              <a:t>3.  </a:t>
            </a:r>
            <a:r>
              <a:rPr lang="zh-CN" altLang="en-US"/>
              <a:t>红外光对人眼没有视觉干扰</a:t>
            </a:r>
            <a:endParaRPr lang="zh-CN" altLang="en-US"/>
          </a:p>
          <a:p>
            <a:r>
              <a:rPr lang="en-US" altLang="zh-CN"/>
              <a:t>4.  </a:t>
            </a:r>
            <a:r>
              <a:rPr lang="zh-CN" altLang="en-US"/>
              <a:t>由步进电机驱动的光罩，光罩被分为很多经纬度</a:t>
            </a:r>
            <a:endParaRPr lang="zh-CN" altLang="en-US"/>
          </a:p>
          <a:p>
            <a:r>
              <a:rPr lang="en-US" altLang="zh-CN"/>
              <a:t>5.  </a:t>
            </a:r>
            <a:r>
              <a:rPr lang="zh-CN" altLang="en-US"/>
              <a:t>光罩的旋转以不同的光束产生独特的光模式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4601-484A-4B2F-A872-198BDCF0F7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 Spinlight</a:t>
            </a:r>
            <a:r>
              <a:rPr lang="zh-CN" altLang="en-US"/>
              <a:t>的特征</a:t>
            </a:r>
            <a:endParaRPr lang="zh-CN" altLang="en-US"/>
          </a:p>
          <a:p>
            <a:r>
              <a:rPr lang="zh-CN" altLang="en-US"/>
              <a:t>    只有了数字方法，其他方法有光照强度，光照的角度</a:t>
            </a:r>
            <a:endParaRPr lang="zh-CN" altLang="en-US"/>
          </a:p>
          <a:p>
            <a:r>
              <a:rPr lang="zh-CN" altLang="en-US"/>
              <a:t>    现成光定位方法，</a:t>
            </a:r>
            <a:r>
              <a:rPr lang="en-US" altLang="zh-CN"/>
              <a:t>RSS</a:t>
            </a:r>
            <a:r>
              <a:rPr lang="zh-CN" altLang="en-US"/>
              <a:t>，接收信号强度</a:t>
            </a:r>
            <a:endParaRPr lang="zh-CN" altLang="en-US"/>
          </a:p>
          <a:p>
            <a:r>
              <a:rPr lang="zh-CN" altLang="en-US"/>
              <a:t>    数字特征，很少受噪音，干扰和多径效应影响</a:t>
            </a:r>
            <a:endParaRPr lang="zh-CN" altLang="en-US"/>
          </a:p>
          <a:p>
            <a:r>
              <a:rPr lang="zh-CN" altLang="en-US"/>
              <a:t>    定位精度，一个数量级的改进</a:t>
            </a:r>
            <a:endParaRPr lang="zh-CN" altLang="en-US"/>
          </a:p>
          <a:p>
            <a:r>
              <a:rPr lang="zh-CN" altLang="en-US"/>
              <a:t>    对于接收器的方向不敏感</a:t>
            </a:r>
            <a:endParaRPr lang="zh-CN" altLang="en-US"/>
          </a:p>
          <a:p>
            <a:r>
              <a:rPr lang="zh-CN" altLang="en-US"/>
              <a:t>    复杂的接收器设计</a:t>
            </a:r>
            <a:endParaRPr lang="zh-CN" altLang="en-US"/>
          </a:p>
          <a:p>
            <a:r>
              <a:rPr lang="en-US" altLang="zh-CN"/>
              <a:t>2. RFID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厘米级精度</a:t>
            </a:r>
            <a:endParaRPr lang="zh-CN" altLang="en-US"/>
          </a:p>
          <a:p>
            <a:r>
              <a:rPr lang="zh-CN" altLang="en-US"/>
              <a:t>    光线</a:t>
            </a:r>
            <a:endParaRPr lang="zh-CN" altLang="en-US"/>
          </a:p>
          <a:p>
            <a:r>
              <a:rPr lang="zh-CN" altLang="en-US"/>
              <a:t>    高密度的标签</a:t>
            </a:r>
            <a:endParaRPr lang="zh-CN" altLang="en-US"/>
          </a:p>
          <a:p>
            <a:r>
              <a:rPr lang="zh-CN" altLang="en-US"/>
              <a:t>    移动物体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4601-484A-4B2F-A872-198BDCF0F7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贡献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提出一种光定位的方法</a:t>
            </a:r>
            <a:endParaRPr lang="zh-CN" altLang="en-US"/>
          </a:p>
          <a:p>
            <a:r>
              <a:rPr lang="zh-CN" altLang="en-US"/>
              <a:t>       不同于</a:t>
            </a:r>
            <a:r>
              <a:rPr lang="en-US" altLang="zh-CN"/>
              <a:t>RSS</a:t>
            </a:r>
            <a:r>
              <a:rPr lang="zh-CN" altLang="en-US"/>
              <a:t>和</a:t>
            </a:r>
            <a:r>
              <a:rPr lang="en-US" altLang="zh-CN"/>
              <a:t>AoA</a:t>
            </a:r>
            <a:endParaRPr lang="en-US" altLang="zh-CN"/>
          </a:p>
          <a:p>
            <a:r>
              <a:rPr lang="en-US" altLang="zh-CN"/>
              <a:t>       </a:t>
            </a:r>
            <a:r>
              <a:rPr lang="zh-CN" altLang="en-US"/>
              <a:t>鲁棒性</a:t>
            </a:r>
            <a:endParaRPr lang="zh-CN" altLang="en-US"/>
          </a:p>
          <a:p>
            <a:r>
              <a:rPr lang="zh-CN" altLang="en-US"/>
              <a:t>       低功耗 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提出一系列的优化方案</a:t>
            </a:r>
            <a:endParaRPr lang="zh-CN" altLang="en-US"/>
          </a:p>
          <a:p>
            <a:r>
              <a:rPr lang="zh-CN" altLang="en-US"/>
              <a:t>      提炼定位结果</a:t>
            </a:r>
            <a:endParaRPr lang="zh-CN" altLang="en-US"/>
          </a:p>
          <a:p>
            <a:r>
              <a:rPr lang="zh-CN" altLang="en-US"/>
              <a:t>      处理灰色区域</a:t>
            </a:r>
            <a:endParaRPr lang="zh-CN" altLang="en-US"/>
          </a:p>
          <a:p>
            <a:r>
              <a:rPr lang="zh-CN" altLang="en-US"/>
              <a:t>      单个发送器，平均错误</a:t>
            </a:r>
            <a:r>
              <a:rPr lang="en-US" altLang="zh-CN"/>
              <a:t>3.6</a:t>
            </a:r>
            <a:r>
              <a:rPr lang="zh-CN" altLang="en-US"/>
              <a:t>厘米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4601-484A-4B2F-A872-198BDCF0F7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2C82588-4910-4499-ACF8-06CDCA2C7A2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436906EE-08AD-4A42-8A7A-F5A10B8363B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7AE386F-994E-41AF-8C56-42FA44179A4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FED6F612-EBD1-45AA-A73A-BCE209B8CDE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CADEF0B-01FE-453F-AE56-32CA4533F45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FDB4B816-9D15-4157-9CB9-6C850EEF8D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9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9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1DE56AC-8635-4EF9-8AE4-9B08E839242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D3366A4A-9B42-4AAF-ADD4-DDEBE0C5F12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fontAlgn="base"/>
            <a:r>
              <a:rPr lang="zh-CN" altLang="en-US" sz="105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fontAlgn="base"/>
            <a:r>
              <a:rPr lang="zh-CN" altLang="en-US" sz="105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5477384-634F-4F44-9724-839A8C30B66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8BCD807E-C70C-4298-BA27-8CD6220FFE5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528567F-0BFC-48B9-8616-0ED6B4C0705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25F41341-89E6-45A4-8ECA-D9DAF29B25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337C4E8-ADB2-43C9-951A-6234E67908F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EC4B1B6C-7D39-40F0-B571-A2B53A21EFB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146C2BD-D143-4C6F-A1FD-798C64E2E09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ED1F3B78-19A2-49A6-8FC9-760B3EBC21E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C45EBCA-0A41-4E4C-83A0-80638FFE669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EDA3CB2C-4798-4685-ABD6-67A6A6DFE71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1F0D2FF-DAF4-4A32-B2B0-93C0CED01EA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74F4E62B-90F6-4886-894E-04E6621BD1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28D34C8-A55B-4CD8-83C3-6F707655F83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F43DA948-EFF4-4118-90C0-A94D6A8C4C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17145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171450"/>
            <a:r>
              <a:rPr lang="zh-CN" altLang="en-US" dirty="0"/>
              <a:t>第二级</a:t>
            </a:r>
            <a:endParaRPr lang="zh-CN" altLang="en-US" dirty="0"/>
          </a:p>
          <a:p>
            <a:pPr lvl="2" indent="-171450"/>
            <a:r>
              <a:rPr lang="zh-CN" altLang="en-US" dirty="0"/>
              <a:t>第三级</a:t>
            </a:r>
            <a:endParaRPr lang="zh-CN" altLang="en-US" dirty="0"/>
          </a:p>
          <a:p>
            <a:pPr lvl="3" indent="-171450"/>
            <a:r>
              <a:rPr lang="zh-CN" altLang="en-US" dirty="0"/>
              <a:t>第四级</a:t>
            </a:r>
            <a:endParaRPr lang="zh-CN" altLang="en-US" dirty="0"/>
          </a:p>
          <a:p>
            <a:pPr lvl="4" indent="-17145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>
          <a:solidFill>
            <a:schemeClr val="tx1"/>
          </a:solidFill>
          <a:latin typeface="+mn-lt"/>
          <a:ea typeface="+mn-ea"/>
        </a:defRPr>
      </a:lvl2pPr>
      <a:lvl3pPr marL="8572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15430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8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4.wmf"/><Relationship Id="rId11" Type="http://schemas.openxmlformats.org/officeDocument/2006/relationships/notesSlide" Target="../notesSlides/notesSlide14.xml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07060" y="671195"/>
            <a:ext cx="6443980" cy="1198880"/>
          </a:xfrm>
          <a:prstGeom prst="rect">
            <a:avLst/>
          </a:prstGeom>
          <a:solidFill>
            <a:srgbClr val="1570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24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SpinLight: A high accuracy and robust light positioning system for indoor applications</a:t>
            </a:r>
            <a:endParaRPr lang="en-US" sz="24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377950" y="4488815"/>
            <a:ext cx="182308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SenSys 15’</a:t>
            </a:r>
            <a:endParaRPr lang="en-US" sz="1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377950" y="2672080"/>
            <a:ext cx="266382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Bo Xie, SIAT</a:t>
            </a: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Guang Tan, SIAT</a:t>
            </a: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Tian He, UMN</a:t>
            </a: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635" y="3405505"/>
            <a:ext cx="5904865" cy="3399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ldLvl="0" animBg="1"/>
      <p:bldP spid="2" grpId="1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直角三角形 39"/>
          <p:cNvSpPr/>
          <p:nvPr/>
        </p:nvSpPr>
        <p:spPr bwMode="auto">
          <a:xfrm rot="16200000" flipH="1">
            <a:off x="11182350" y="0"/>
            <a:ext cx="1009650" cy="100965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直角三角形 40"/>
          <p:cNvSpPr/>
          <p:nvPr/>
        </p:nvSpPr>
        <p:spPr bwMode="auto">
          <a:xfrm rot="16200000" flipH="1">
            <a:off x="11358563" y="0"/>
            <a:ext cx="833438" cy="83343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直角三角形 41"/>
          <p:cNvSpPr/>
          <p:nvPr/>
        </p:nvSpPr>
        <p:spPr bwMode="auto">
          <a:xfrm rot="16200000" flipV="1">
            <a:off x="0" y="5829300"/>
            <a:ext cx="1028700" cy="10287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直角三角形 42"/>
          <p:cNvSpPr/>
          <p:nvPr/>
        </p:nvSpPr>
        <p:spPr bwMode="auto">
          <a:xfrm rot="16200000" flipV="1">
            <a:off x="1" y="6008687"/>
            <a:ext cx="849312" cy="84931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文本框 17"/>
          <p:cNvSpPr txBox="1">
            <a:spLocks noChangeArrowheads="1"/>
          </p:cNvSpPr>
          <p:nvPr/>
        </p:nvSpPr>
        <p:spPr bwMode="auto">
          <a:xfrm>
            <a:off x="694055" y="426085"/>
            <a:ext cx="3134360" cy="583565"/>
          </a:xfrm>
          <a:prstGeom prst="rect">
            <a:avLst/>
          </a:prstGeom>
          <a:solidFill>
            <a:srgbClr val="1570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sz="32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I.  Introduction</a:t>
            </a:r>
            <a:endParaRPr lang="en-US" sz="3200" dirty="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4690" y="1328420"/>
            <a:ext cx="1113472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Contributions</a:t>
            </a:r>
            <a:endParaRPr lang="en-US" sz="20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propose a light positioning approach based on the idea of spatial division.</a:t>
            </a:r>
            <a:endParaRPr lang="en-US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differing from  RSS or AoA</a:t>
            </a:r>
            <a:endParaRPr lang="en-US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robust </a:t>
            </a:r>
            <a:endParaRPr lang="en-US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low power </a:t>
            </a:r>
            <a:endParaRPr lang="en-US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present a series of optimization schemes </a:t>
            </a:r>
            <a:endParaRPr lang="en-US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refine location results </a:t>
            </a:r>
            <a:endParaRPr lang="en-US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deal with gray areas,</a:t>
            </a:r>
            <a:endParaRPr lang="en-US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single transmitter , the median error is 3.6cm</a:t>
            </a:r>
            <a:endParaRPr lang="en-US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two transmitter, 3D implementation</a:t>
            </a:r>
            <a:endParaRPr lang="en-US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直角三角形 39"/>
          <p:cNvSpPr/>
          <p:nvPr/>
        </p:nvSpPr>
        <p:spPr bwMode="auto">
          <a:xfrm rot="16200000" flipH="1">
            <a:off x="11182350" y="0"/>
            <a:ext cx="1009650" cy="100965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直角三角形 40"/>
          <p:cNvSpPr/>
          <p:nvPr/>
        </p:nvSpPr>
        <p:spPr bwMode="auto">
          <a:xfrm rot="16200000" flipH="1">
            <a:off x="11358563" y="0"/>
            <a:ext cx="833438" cy="83343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直角三角形 41"/>
          <p:cNvSpPr/>
          <p:nvPr/>
        </p:nvSpPr>
        <p:spPr bwMode="auto">
          <a:xfrm rot="16200000" flipV="1">
            <a:off x="0" y="5829300"/>
            <a:ext cx="1028700" cy="10287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直角三角形 42"/>
          <p:cNvSpPr/>
          <p:nvPr/>
        </p:nvSpPr>
        <p:spPr bwMode="auto">
          <a:xfrm rot="16200000" flipV="1">
            <a:off x="1" y="6008687"/>
            <a:ext cx="849312" cy="84931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49630" y="1122680"/>
            <a:ext cx="9921240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transmitter contains an IR LED chip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at a few watts are quite small in size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 ponit light source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controlled by mcu to flash at specified rate, distinguish from other transmitter 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Hemispherical shade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cover the LED chip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rotate horizontally around the chip at a constant speed under the drive of the step motor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be divided to shade rings and shade cells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Shade stay still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from the viewpoint of the light source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s-cell projected onto floor ,forming an area called a cell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shade ring's projection on the floor is called a ring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Shade spin around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light beam rotate, light spot on floor move like dance floor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light spot sweep across the receiver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Light sensor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detect a window of light signal,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s-ring,create s-cell differently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receiver detect different flash patterns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>
              <a:buFont typeface="Wingdings" panose="05000000000000000000" charset="0"/>
              <a:buChar char=""/>
            </a:pP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7"/>
          <p:cNvSpPr txBox="1">
            <a:spLocks noChangeArrowheads="1"/>
          </p:cNvSpPr>
          <p:nvPr/>
        </p:nvSpPr>
        <p:spPr bwMode="auto">
          <a:xfrm>
            <a:off x="849630" y="426085"/>
            <a:ext cx="4429125" cy="583565"/>
          </a:xfrm>
          <a:prstGeom prst="rect">
            <a:avLst/>
          </a:prstGeom>
          <a:solidFill>
            <a:srgbClr val="1570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sz="32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II. System overview</a:t>
            </a:r>
            <a:endParaRPr lang="en-US" sz="3200" dirty="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014LL7M_Z~@U3DNT72}M`$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7775" y="3180080"/>
            <a:ext cx="4752340" cy="3475990"/>
          </a:xfrm>
          <a:prstGeom prst="rect">
            <a:avLst/>
          </a:prstGeom>
        </p:spPr>
      </p:pic>
      <p:pic>
        <p:nvPicPr>
          <p:cNvPr id="4" name="图片 3" descr="ZZAD6`4YNHV3~PF]AC%YQQ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597775" y="92075"/>
            <a:ext cx="3285490" cy="1692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直角三角形 39"/>
          <p:cNvSpPr/>
          <p:nvPr/>
        </p:nvSpPr>
        <p:spPr bwMode="auto">
          <a:xfrm rot="16200000" flipH="1">
            <a:off x="11182350" y="0"/>
            <a:ext cx="1009650" cy="100965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直角三角形 40"/>
          <p:cNvSpPr/>
          <p:nvPr/>
        </p:nvSpPr>
        <p:spPr bwMode="auto">
          <a:xfrm rot="16200000" flipH="1">
            <a:off x="11358563" y="0"/>
            <a:ext cx="833438" cy="83343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直角三角形 41"/>
          <p:cNvSpPr/>
          <p:nvPr/>
        </p:nvSpPr>
        <p:spPr bwMode="auto">
          <a:xfrm rot="16200000" flipV="1">
            <a:off x="0" y="5829300"/>
            <a:ext cx="1028700" cy="10287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直角三角形 42"/>
          <p:cNvSpPr/>
          <p:nvPr/>
        </p:nvSpPr>
        <p:spPr bwMode="auto">
          <a:xfrm rot="16200000" flipV="1">
            <a:off x="1" y="6008687"/>
            <a:ext cx="849312" cy="84931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49630" y="1122680"/>
            <a:ext cx="992124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symmetry</a:t>
            </a:r>
            <a:endParaRPr lang="en-US" altLang="zh-CN" sz="16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different cells of the same ring detect same sequence of signal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so, sequence of signal can determine the ring number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Differentiate the cells,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synchronization mechanism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mark a start point...shade' current direction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led light switch two different flash rate, signal window width estimate angular offset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Fine-tune the receiver's location in a cell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detect a signal window, length is a function  ,receiver's offsets to cell's edges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estimate the relative position within a cell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above highth is known, if the z is unkown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position ambiguity will arise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use two transmitter to create two candidate position for the receiver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intersection is the receiver's real position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7"/>
          <p:cNvSpPr txBox="1">
            <a:spLocks noChangeArrowheads="1"/>
          </p:cNvSpPr>
          <p:nvPr/>
        </p:nvSpPr>
        <p:spPr bwMode="auto">
          <a:xfrm>
            <a:off x="849630" y="426085"/>
            <a:ext cx="4429125" cy="583565"/>
          </a:xfrm>
          <a:prstGeom prst="rect">
            <a:avLst/>
          </a:prstGeom>
          <a:solidFill>
            <a:srgbClr val="1570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sz="32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II. System overview</a:t>
            </a:r>
            <a:endParaRPr lang="en-US" sz="3200" dirty="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直角三角形 39"/>
          <p:cNvSpPr/>
          <p:nvPr/>
        </p:nvSpPr>
        <p:spPr bwMode="auto">
          <a:xfrm rot="16200000" flipH="1">
            <a:off x="11182350" y="0"/>
            <a:ext cx="1009650" cy="100965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直角三角形 40"/>
          <p:cNvSpPr/>
          <p:nvPr/>
        </p:nvSpPr>
        <p:spPr bwMode="auto">
          <a:xfrm rot="16200000" flipH="1">
            <a:off x="11358563" y="0"/>
            <a:ext cx="833438" cy="83343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直角三角形 41"/>
          <p:cNvSpPr/>
          <p:nvPr/>
        </p:nvSpPr>
        <p:spPr bwMode="auto">
          <a:xfrm rot="16200000" flipV="1">
            <a:off x="0" y="5829300"/>
            <a:ext cx="1028700" cy="10287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直角三角形 42"/>
          <p:cNvSpPr/>
          <p:nvPr/>
        </p:nvSpPr>
        <p:spPr bwMode="auto">
          <a:xfrm rot="16200000" flipV="1">
            <a:off x="1" y="6008687"/>
            <a:ext cx="849312" cy="84931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28700" y="1105535"/>
            <a:ext cx="670179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l">
              <a:buFont typeface="Wingdings" panose="05000000000000000000" charset="0"/>
              <a:buChar char=""/>
            </a:pPr>
            <a:r>
              <a:rPr lang="en-US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first introduce the rotation control of shade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let receiver know when new round of shade rotation begin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calculate angle with respect to the initial direction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design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polar grid         inner arc, outer arc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>
              <a:buFont typeface="Wingdings" panose="05000000000000000000" charset="0"/>
              <a:buChar char=""/>
            </a:pPr>
            <a:r>
              <a:rPr lang="en-US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structure of transmitter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control the step motor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switch on and off the light at two pre-defined frequencies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opto-isolator and barrier , start point 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signal window to estimate the its angle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>
              <a:buFont typeface="Wingdings" panose="05000000000000000000" charset="0"/>
              <a:buChar char=""/>
            </a:pPr>
            <a:r>
              <a:rPr lang="en-US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Shade coding and cell recognition</a:t>
            </a:r>
            <a:endParaRPr lang="en-US" sz="16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 : hollow s-cell  0 : closed s-cell</a:t>
            </a:r>
            <a:endParaRPr lang="en-US" altLang="zh-CN" sz="1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code of each s-ring comprises three parts</a:t>
            </a:r>
            <a:endParaRPr lang="en-US" altLang="zh-CN" sz="1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leading bit, ring ID bit, extension bits</a:t>
            </a:r>
            <a:endParaRPr lang="en-US" altLang="zh-CN" sz="1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7"/>
          <p:cNvSpPr txBox="1">
            <a:spLocks noChangeArrowheads="1"/>
          </p:cNvSpPr>
          <p:nvPr/>
        </p:nvSpPr>
        <p:spPr bwMode="auto">
          <a:xfrm>
            <a:off x="849630" y="426085"/>
            <a:ext cx="9342120" cy="583565"/>
          </a:xfrm>
          <a:prstGeom prst="rect">
            <a:avLst/>
          </a:prstGeom>
          <a:solidFill>
            <a:srgbClr val="1570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sz="32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III. 2D Localization</a:t>
            </a:r>
            <a:endParaRPr lang="en-US" sz="3200" dirty="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YRS`VKVR589ZJK4}]`L}@T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4810" y="314325"/>
            <a:ext cx="3832860" cy="2737485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64485" y="2152650"/>
          <a:ext cx="3683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368300" imgH="203200" progId="Equation.KSEE3">
                  <p:embed/>
                </p:oleObj>
              </mc:Choice>
              <mc:Fallback>
                <p:oleObj name="" r:id="rId2" imgW="3683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64485" y="2152650"/>
                        <a:ext cx="3683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 descr="79FX)BMNXV2QBPKMCMKX]TQ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930" y="3051810"/>
            <a:ext cx="3380740" cy="2466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23765"/>
            <a:ext cx="8285480" cy="2134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直角三角形 39"/>
          <p:cNvSpPr/>
          <p:nvPr/>
        </p:nvSpPr>
        <p:spPr bwMode="auto">
          <a:xfrm rot="16200000" flipH="1">
            <a:off x="11182350" y="0"/>
            <a:ext cx="1009650" cy="100965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直角三角形 40"/>
          <p:cNvSpPr/>
          <p:nvPr/>
        </p:nvSpPr>
        <p:spPr bwMode="auto">
          <a:xfrm rot="16200000" flipH="1">
            <a:off x="11358563" y="0"/>
            <a:ext cx="833438" cy="83343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直角三角形 41"/>
          <p:cNvSpPr/>
          <p:nvPr/>
        </p:nvSpPr>
        <p:spPr bwMode="auto">
          <a:xfrm rot="16200000" flipV="1">
            <a:off x="0" y="5829300"/>
            <a:ext cx="1028700" cy="10287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直角三角形 42"/>
          <p:cNvSpPr/>
          <p:nvPr/>
        </p:nvSpPr>
        <p:spPr bwMode="auto">
          <a:xfrm rot="16200000" flipV="1">
            <a:off x="1" y="6008687"/>
            <a:ext cx="849312" cy="84931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28700" y="1105535"/>
            <a:ext cx="711835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l">
              <a:buFont typeface="Wingdings" panose="05000000000000000000" charset="0"/>
              <a:buChar char=""/>
            </a:pPr>
            <a:r>
              <a:rPr lang="en-US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receiver signal is a mixture of light signals from multiple source</a:t>
            </a:r>
            <a:endParaRPr lang="en-US" sz="16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multiple transmitters</a:t>
            </a:r>
            <a:endParaRPr lang="en-US" altLang="zh-CN" sz="1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daylight</a:t>
            </a:r>
            <a:endParaRPr lang="en-US" altLang="zh-CN" sz="1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ordinary lamps</a:t>
            </a:r>
            <a:endParaRPr lang="en-US" altLang="zh-CN" sz="1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>
              <a:buFont typeface="Wingdings" panose="05000000000000000000" charset="0"/>
              <a:buChar char=""/>
            </a:pPr>
            <a:r>
              <a:rPr lang="en-US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fluctuation of the signal is due to interference from a person walking by while collecting the data</a:t>
            </a:r>
            <a:endParaRPr lang="en-US" altLang="zh-CN" sz="1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143hz and 167hz</a:t>
            </a:r>
            <a:endParaRPr lang="en-US" altLang="zh-CN" sz="1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IR at 100hz</a:t>
            </a:r>
            <a:endParaRPr lang="en-US" altLang="zh-CN" sz="1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wavelet transform signal processing tool</a:t>
            </a:r>
            <a:endParaRPr lang="en-US" altLang="zh-CN" sz="1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>
              <a:buFont typeface="Wingdings" panose="05000000000000000000" charset="0"/>
              <a:buChar char=""/>
            </a:pPr>
            <a:r>
              <a:rPr lang="en-US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spectrogram of signal contains three frequency components</a:t>
            </a:r>
            <a:endParaRPr lang="en-US" altLang="zh-CN" sz="1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longest segment of consecutive bright spots , leading bits</a:t>
            </a:r>
            <a:endParaRPr lang="en-US" altLang="zh-CN" sz="1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top level is IR from lamp</a:t>
            </a:r>
            <a:endParaRPr lang="en-US" altLang="zh-CN" sz="1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>
              <a:buFont typeface="Wingdings" panose="05000000000000000000" charset="0"/>
              <a:buChar char=""/>
            </a:pPr>
            <a:r>
              <a:rPr lang="en-US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wavelet result</a:t>
            </a:r>
            <a:endParaRPr lang="en-US" altLang="zh-CN" sz="1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energy function of signal</a:t>
            </a:r>
            <a:endParaRPr lang="en-US" altLang="zh-CN" sz="1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endpoint detection</a:t>
            </a:r>
            <a:endParaRPr lang="en-US" altLang="zh-CN" sz="1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7"/>
          <p:cNvSpPr txBox="1">
            <a:spLocks noChangeArrowheads="1"/>
          </p:cNvSpPr>
          <p:nvPr/>
        </p:nvSpPr>
        <p:spPr bwMode="auto">
          <a:xfrm>
            <a:off x="849630" y="426085"/>
            <a:ext cx="9342120" cy="583565"/>
          </a:xfrm>
          <a:prstGeom prst="rect">
            <a:avLst/>
          </a:prstGeom>
          <a:solidFill>
            <a:srgbClr val="1570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sz="32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III. 2D Localization</a:t>
            </a:r>
            <a:endParaRPr lang="en-US" sz="3200" dirty="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7050" y="0"/>
            <a:ext cx="3818890" cy="32664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835" y="3863975"/>
            <a:ext cx="3634105" cy="2994025"/>
          </a:xfrm>
          <a:prstGeom prst="rect">
            <a:avLst/>
          </a:prstGeom>
        </p:spPr>
      </p:pic>
      <p:pic>
        <p:nvPicPr>
          <p:cNvPr id="10" name="图片 9" descr="XP93Q7$([TI3U1UPNWXOBG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950" y="4020185"/>
            <a:ext cx="3547745" cy="26809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28700" y="4979035"/>
            <a:ext cx="3650615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l">
              <a:buFont typeface="Wingdings" panose="05000000000000000000" charset="0"/>
              <a:buChar char=""/>
            </a:pPr>
            <a:r>
              <a:rPr lang="en-US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endpoint detection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like t</a:t>
            </a:r>
            <a:r>
              <a:rPr lang="en-US" altLang="zh-CN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hose adopted in the field of speech recognition, and normalizing the energy</a:t>
            </a:r>
            <a:endParaRPr lang="en-US" altLang="zh-C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直角三角形 39"/>
          <p:cNvSpPr/>
          <p:nvPr/>
        </p:nvSpPr>
        <p:spPr bwMode="auto">
          <a:xfrm rot="16200000" flipH="1">
            <a:off x="11182350" y="0"/>
            <a:ext cx="1009650" cy="100965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直角三角形 40"/>
          <p:cNvSpPr/>
          <p:nvPr/>
        </p:nvSpPr>
        <p:spPr bwMode="auto">
          <a:xfrm rot="16200000" flipH="1">
            <a:off x="11358563" y="0"/>
            <a:ext cx="833438" cy="83343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直角三角形 41"/>
          <p:cNvSpPr/>
          <p:nvPr/>
        </p:nvSpPr>
        <p:spPr bwMode="auto">
          <a:xfrm rot="16200000" flipV="1">
            <a:off x="0" y="5829300"/>
            <a:ext cx="1028700" cy="10287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直角三角形 42"/>
          <p:cNvSpPr/>
          <p:nvPr/>
        </p:nvSpPr>
        <p:spPr bwMode="auto">
          <a:xfrm rot="16200000" flipV="1">
            <a:off x="1" y="6008687"/>
            <a:ext cx="849312" cy="84931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49630" y="1122680"/>
            <a:ext cx="9466580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l">
              <a:buFont typeface="Wingdings" panose="05000000000000000000" charset="0"/>
              <a:buChar char=""/>
            </a:pPr>
            <a:r>
              <a:rPr lang="en-US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Rough estimate of real location</a:t>
            </a:r>
            <a:endParaRPr lang="en-US" sz="16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improve accuracy, create highly dense s-cell on the shade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limit the size of a cell on the floor to a centimeters, a s-cell may need sub-millimeter level size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generate blurry cell edge</a:t>
            </a:r>
            <a:endParaRPr lang="en-US" sz="1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as a result, receiver face more uncertainty in detecting cell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at the same time, delicate construction of the shade complicate the design of the transmitter, increase the cost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So we need a software approach to refine the location result and reliablity issues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l">
              <a:buFont typeface="Wingdings" panose="05000000000000000000" charset="0"/>
              <a:buNone/>
            </a:pP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>
              <a:buFont typeface="Wingdings" panose="05000000000000000000" charset="0"/>
              <a:buChar char=""/>
            </a:pPr>
            <a:r>
              <a:rPr lang="en-US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Fine-grained localization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obtain relative location to the edges of its cell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r' , the radius of its ring's inner circle;  r, the receiver's radius 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if the cell is 0, propose a shifted round synchronization strategy to solve the problem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ensure the cell exposed to light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two cases to deal with when determine 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as fig a, a 1 cell, can see a non-integral multiple of cell peroids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as fig b, a 0 cell, the methods must be changed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7"/>
          <p:cNvSpPr txBox="1">
            <a:spLocks noChangeArrowheads="1"/>
          </p:cNvSpPr>
          <p:nvPr/>
        </p:nvSpPr>
        <p:spPr bwMode="auto">
          <a:xfrm>
            <a:off x="849630" y="426085"/>
            <a:ext cx="9342120" cy="583565"/>
          </a:xfrm>
          <a:prstGeom prst="rect">
            <a:avLst/>
          </a:prstGeom>
          <a:solidFill>
            <a:srgbClr val="1570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sz="32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IV. 2D Localization: Optimizaions</a:t>
            </a:r>
            <a:endParaRPr lang="en-US" sz="3200" dirty="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19060" y="4088765"/>
          <a:ext cx="698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698500" imgH="279400" progId="Equation.KSEE3">
                  <p:embed/>
                </p:oleObj>
              </mc:Choice>
              <mc:Fallback>
                <p:oleObj name="" r:id="rId1" imgW="6985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719060" y="4088765"/>
                        <a:ext cx="698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56345" y="4088766"/>
          <a:ext cx="736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736600" imgH="279400" progId="Equation.KSEE3">
                  <p:embed/>
                </p:oleObj>
              </mc:Choice>
              <mc:Fallback>
                <p:oleObj name="" r:id="rId3" imgW="736600" imgH="279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56345" y="4088766"/>
                        <a:ext cx="736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PJ@CJ%2I8QFXZ%[Z8J828H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8560" y="9525"/>
            <a:ext cx="4663440" cy="1569085"/>
          </a:xfrm>
          <a:prstGeom prst="rect">
            <a:avLst/>
          </a:prstGeom>
        </p:spPr>
      </p:pic>
      <p:pic>
        <p:nvPicPr>
          <p:cNvPr id="8" name="图片 7" descr="%57D4__2K67RT}%}Q$8YN]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7480" y="5006340"/>
            <a:ext cx="3017520" cy="1851660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28335" y="4828859"/>
          <a:ext cx="241300" cy="17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241300" imgH="177165" progId="Equation.KSEE3">
                  <p:embed/>
                </p:oleObj>
              </mc:Choice>
              <mc:Fallback>
                <p:oleObj name="" r:id="rId7" imgW="241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28335" y="4828859"/>
                        <a:ext cx="241300" cy="177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直角三角形 39"/>
          <p:cNvSpPr/>
          <p:nvPr/>
        </p:nvSpPr>
        <p:spPr bwMode="auto">
          <a:xfrm rot="16200000" flipH="1">
            <a:off x="11182350" y="0"/>
            <a:ext cx="1009650" cy="100965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直角三角形 40"/>
          <p:cNvSpPr/>
          <p:nvPr/>
        </p:nvSpPr>
        <p:spPr bwMode="auto">
          <a:xfrm rot="16200000" flipH="1">
            <a:off x="11358563" y="0"/>
            <a:ext cx="833438" cy="83343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直角三角形 41"/>
          <p:cNvSpPr/>
          <p:nvPr/>
        </p:nvSpPr>
        <p:spPr bwMode="auto">
          <a:xfrm rot="16200000" flipV="1">
            <a:off x="0" y="5829300"/>
            <a:ext cx="1028700" cy="10287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直角三角形 42"/>
          <p:cNvSpPr/>
          <p:nvPr/>
        </p:nvSpPr>
        <p:spPr bwMode="auto">
          <a:xfrm rot="16200000" flipV="1">
            <a:off x="1" y="6008687"/>
            <a:ext cx="849312" cy="84931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49630" y="1122680"/>
            <a:ext cx="946658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l">
              <a:buFont typeface="Wingdings" panose="05000000000000000000" charset="0"/>
              <a:buChar char=""/>
            </a:pPr>
            <a:r>
              <a:rPr lang="en-US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Concrete example of estimating angular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spectrogram of signal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from blackout peroid, the receiver cannot know its relative position in cell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with our one-cell shift strategy, so the dark cell can be exposed to light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endParaRPr lang="en-US" altLang="zh-CN" sz="1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>
              <a:buFont typeface="Wingdings" panose="05000000000000000000" charset="0"/>
              <a:buChar char=""/>
            </a:pPr>
            <a:r>
              <a:rPr lang="en-US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determining delta radius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propose a solution based on the idea of variable windows length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uniformity cause the ambiguity of a receiver's radial coordinate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abb'a',cell,  indistinguishable to receiver on these two arcs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sub area a'b'c'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scan-arc as the intersection of this shadow area and circle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narrow tip of a triangular area may cause error radius due to gray area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7"/>
          <p:cNvSpPr txBox="1">
            <a:spLocks noChangeArrowheads="1"/>
          </p:cNvSpPr>
          <p:nvPr/>
        </p:nvSpPr>
        <p:spPr bwMode="auto">
          <a:xfrm>
            <a:off x="849630" y="426085"/>
            <a:ext cx="9342120" cy="583565"/>
          </a:xfrm>
          <a:prstGeom prst="rect">
            <a:avLst/>
          </a:prstGeom>
          <a:solidFill>
            <a:srgbClr val="1570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sz="32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IV. 2D Localization: Optimizaions</a:t>
            </a:r>
            <a:endParaRPr lang="en-US" sz="3200" dirty="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`48P2C}I4973H6}7ZT%M1`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55760" y="1445260"/>
            <a:ext cx="2761615" cy="2793365"/>
          </a:xfrm>
          <a:prstGeom prst="rect">
            <a:avLst/>
          </a:prstGeom>
        </p:spPr>
      </p:pic>
      <p:pic>
        <p:nvPicPr>
          <p:cNvPr id="11" name="图片 10" descr="PVMW`V{}RB%SM6W44GOPUY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370" y="4552950"/>
            <a:ext cx="3215005" cy="2110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直角三角形 39"/>
          <p:cNvSpPr/>
          <p:nvPr/>
        </p:nvSpPr>
        <p:spPr bwMode="auto">
          <a:xfrm rot="16200000" flipH="1">
            <a:off x="11182350" y="0"/>
            <a:ext cx="1009650" cy="100965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直角三角形 40"/>
          <p:cNvSpPr/>
          <p:nvPr/>
        </p:nvSpPr>
        <p:spPr bwMode="auto">
          <a:xfrm rot="16200000" flipH="1">
            <a:off x="11358563" y="0"/>
            <a:ext cx="833438" cy="83343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直角三角形 41"/>
          <p:cNvSpPr/>
          <p:nvPr/>
        </p:nvSpPr>
        <p:spPr bwMode="auto">
          <a:xfrm rot="16200000" flipV="1">
            <a:off x="0" y="5829300"/>
            <a:ext cx="1028700" cy="10287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直角三角形 42"/>
          <p:cNvSpPr/>
          <p:nvPr/>
        </p:nvSpPr>
        <p:spPr bwMode="auto">
          <a:xfrm rot="16200000" flipV="1">
            <a:off x="1" y="6008687"/>
            <a:ext cx="849312" cy="84931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49630" y="1122680"/>
            <a:ext cx="629539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l">
              <a:buFont typeface="Wingdings" panose="05000000000000000000" charset="0"/>
              <a:buChar char=""/>
            </a:pPr>
            <a:r>
              <a:rPr lang="en-US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Dealing with gray areas</a:t>
            </a:r>
            <a:endParaRPr lang="en-US" sz="16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a point source of light, this is not the case</a:t>
            </a:r>
            <a:endParaRPr lang="en-US" sz="1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create gray bands between cells</a:t>
            </a:r>
            <a:endParaRPr lang="en-US" sz="1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gray bands is an area with continuously decreasing gray degree from full darkness to full brightness</a:t>
            </a:r>
            <a:endParaRPr lang="en-US" sz="1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>
              <a:buFont typeface="Wingdings" panose="05000000000000000000" charset="0"/>
              <a:buChar char=""/>
            </a:pPr>
            <a:r>
              <a:rPr lang="en-US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gray band</a:t>
            </a:r>
            <a:endParaRPr lang="en-US" sz="1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occur between cells within the same ring or cross two neighboring rings, with width much smaller than a cell's side length</a:t>
            </a:r>
            <a:endParaRPr lang="en-US" sz="1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endParaRPr lang="en-US" altLang="zh-CN" sz="1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l">
              <a:buFont typeface="Wingdings" panose="05000000000000000000" charset="0"/>
              <a:buNone/>
            </a:pPr>
            <a:endParaRPr lang="en-US" altLang="zh-CN" sz="1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7"/>
          <p:cNvSpPr txBox="1">
            <a:spLocks noChangeArrowheads="1"/>
          </p:cNvSpPr>
          <p:nvPr/>
        </p:nvSpPr>
        <p:spPr bwMode="auto">
          <a:xfrm>
            <a:off x="849630" y="426085"/>
            <a:ext cx="9342120" cy="583565"/>
          </a:xfrm>
          <a:prstGeom prst="rect">
            <a:avLst/>
          </a:prstGeom>
          <a:solidFill>
            <a:srgbClr val="1570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sz="32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IV. 2D Localization: Optimizaions</a:t>
            </a:r>
            <a:endParaRPr lang="en-US" sz="3200" dirty="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GY__MM2`0E28OPW)G{``9F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6460" y="1288415"/>
            <a:ext cx="4676140" cy="2599690"/>
          </a:xfrm>
          <a:prstGeom prst="rect">
            <a:avLst/>
          </a:prstGeom>
        </p:spPr>
      </p:pic>
      <p:pic>
        <p:nvPicPr>
          <p:cNvPr id="5" name="图片 4" descr="4F{04EJH}7{OM5DL2W]T}N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980" y="4084955"/>
            <a:ext cx="4228465" cy="2666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直角三角形 39"/>
          <p:cNvSpPr/>
          <p:nvPr/>
        </p:nvSpPr>
        <p:spPr bwMode="auto">
          <a:xfrm rot="16200000" flipH="1">
            <a:off x="11182350" y="0"/>
            <a:ext cx="1009650" cy="100965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直角三角形 40"/>
          <p:cNvSpPr/>
          <p:nvPr/>
        </p:nvSpPr>
        <p:spPr bwMode="auto">
          <a:xfrm rot="16200000" flipH="1">
            <a:off x="11358563" y="0"/>
            <a:ext cx="833438" cy="83343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直角三角形 41"/>
          <p:cNvSpPr/>
          <p:nvPr/>
        </p:nvSpPr>
        <p:spPr bwMode="auto">
          <a:xfrm rot="16200000" flipV="1">
            <a:off x="0" y="5829300"/>
            <a:ext cx="1028700" cy="10287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直角三角形 42"/>
          <p:cNvSpPr/>
          <p:nvPr/>
        </p:nvSpPr>
        <p:spPr bwMode="auto">
          <a:xfrm rot="16200000" flipV="1">
            <a:off x="1" y="6008687"/>
            <a:ext cx="849312" cy="84931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49630" y="1122680"/>
            <a:ext cx="108680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Assuming a known height of the receiver, and obtained a 2D location.</a:t>
            </a:r>
            <a:endParaRPr lang="en-US" altLang="zh-CN" sz="16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useful for robot navigation, object tracking on fixed height carrier.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3D spatial beam generated by cell on the lamp shade, receiver detect same flash pattern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 example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its location by finding two candidate points R1 and R2, creating two rays O1R1 and O1R2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whose intersection gives the receiver's location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7"/>
          <p:cNvSpPr txBox="1">
            <a:spLocks noChangeArrowheads="1"/>
          </p:cNvSpPr>
          <p:nvPr/>
        </p:nvSpPr>
        <p:spPr bwMode="auto">
          <a:xfrm>
            <a:off x="849630" y="426085"/>
            <a:ext cx="9342120" cy="583565"/>
          </a:xfrm>
          <a:prstGeom prst="rect">
            <a:avLst/>
          </a:prstGeom>
          <a:solidFill>
            <a:srgbClr val="1570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sz="32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V. 3D Localization</a:t>
            </a:r>
            <a:endParaRPr lang="en-US" sz="3200" dirty="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3360" y="2633980"/>
            <a:ext cx="4695190" cy="3304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直角三角形 39"/>
          <p:cNvSpPr/>
          <p:nvPr/>
        </p:nvSpPr>
        <p:spPr bwMode="auto">
          <a:xfrm rot="16200000" flipH="1">
            <a:off x="11182350" y="0"/>
            <a:ext cx="1009650" cy="100965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直角三角形 40"/>
          <p:cNvSpPr/>
          <p:nvPr/>
        </p:nvSpPr>
        <p:spPr bwMode="auto">
          <a:xfrm rot="16200000" flipH="1">
            <a:off x="11358563" y="0"/>
            <a:ext cx="833438" cy="83343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直角三角形 41"/>
          <p:cNvSpPr/>
          <p:nvPr/>
        </p:nvSpPr>
        <p:spPr bwMode="auto">
          <a:xfrm rot="16200000" flipV="1">
            <a:off x="0" y="5829300"/>
            <a:ext cx="1028700" cy="10287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直角三角形 42"/>
          <p:cNvSpPr/>
          <p:nvPr/>
        </p:nvSpPr>
        <p:spPr bwMode="auto">
          <a:xfrm rot="16200000" flipV="1">
            <a:off x="1" y="6008687"/>
            <a:ext cx="849312" cy="84931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49630" y="1122680"/>
            <a:ext cx="1086802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l"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transmitter containing an LED chip of 3W covered by a 3D printed shade whose hollow cell</a:t>
            </a:r>
            <a:endParaRPr lang="en-US" altLang="zh-CN" sz="16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used code of the shade follows figure 5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let transmitter face a wall at a distance of 2.8m 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receiver comprise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mcu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Intersil ISL29023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used in smartphones such as the Motorola XT882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Compare five methods of light localization</a:t>
            </a:r>
            <a:endParaRPr lang="en-US" altLang="zh-CN" sz="16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7"/>
          <p:cNvSpPr txBox="1">
            <a:spLocks noChangeArrowheads="1"/>
          </p:cNvSpPr>
          <p:nvPr/>
        </p:nvSpPr>
        <p:spPr bwMode="auto">
          <a:xfrm>
            <a:off x="849630" y="426085"/>
            <a:ext cx="9342120" cy="583565"/>
          </a:xfrm>
          <a:prstGeom prst="rect">
            <a:avLst/>
          </a:prstGeom>
          <a:solidFill>
            <a:srgbClr val="1570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sz="32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VI. Experimental evaluation</a:t>
            </a:r>
            <a:endParaRPr lang="en-US" sz="3200" dirty="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04}__LU6%E$AP7]%12SJP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4235" y="2789555"/>
            <a:ext cx="4977765" cy="4068445"/>
          </a:xfrm>
          <a:prstGeom prst="rect">
            <a:avLst/>
          </a:prstGeom>
        </p:spPr>
      </p:pic>
      <p:pic>
        <p:nvPicPr>
          <p:cNvPr id="3" name="图片 2" descr="6[~G1P2J_D(}GRDT)7L7DG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10" y="3314700"/>
            <a:ext cx="4504690" cy="3209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文本框 17"/>
          <p:cNvSpPr txBox="1">
            <a:spLocks noChangeArrowheads="1"/>
          </p:cNvSpPr>
          <p:nvPr/>
        </p:nvSpPr>
        <p:spPr bwMode="auto">
          <a:xfrm>
            <a:off x="641985" y="426085"/>
            <a:ext cx="7750810" cy="583565"/>
          </a:xfrm>
          <a:prstGeom prst="rect">
            <a:avLst/>
          </a:prstGeom>
          <a:solidFill>
            <a:srgbClr val="1570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32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Why to select this one from papers?</a:t>
            </a:r>
            <a:endParaRPr lang="en-US" sz="32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直角三角形 39"/>
          <p:cNvSpPr/>
          <p:nvPr/>
        </p:nvSpPr>
        <p:spPr bwMode="auto">
          <a:xfrm rot="16200000" flipH="1">
            <a:off x="11182350" y="0"/>
            <a:ext cx="1009650" cy="100965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直角三角形 40"/>
          <p:cNvSpPr/>
          <p:nvPr/>
        </p:nvSpPr>
        <p:spPr bwMode="auto">
          <a:xfrm rot="16200000" flipH="1">
            <a:off x="11358563" y="0"/>
            <a:ext cx="833438" cy="83343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直角三角形 41"/>
          <p:cNvSpPr/>
          <p:nvPr/>
        </p:nvSpPr>
        <p:spPr bwMode="auto">
          <a:xfrm rot="16200000" flipV="1">
            <a:off x="0" y="5829300"/>
            <a:ext cx="1028700" cy="10287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直角三角形 42"/>
          <p:cNvSpPr/>
          <p:nvPr/>
        </p:nvSpPr>
        <p:spPr bwMode="auto">
          <a:xfrm rot="16200000" flipV="1">
            <a:off x="1" y="6008687"/>
            <a:ext cx="849312" cy="84931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049395" y="1454150"/>
            <a:ext cx="757809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 Edge computing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altLang="zh-CN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device(mcu, eg. stm32)  </a:t>
            </a: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endParaRPr lang="en-US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 light position, research basis</a:t>
            </a:r>
            <a:endParaRPr lang="en-US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wang zhe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l" eaLnBrk="1" hangingPunct="1">
              <a:buFont typeface="Wingdings" panose="05000000000000000000" charset="0"/>
              <a:buNone/>
            </a:pPr>
            <a:endParaRPr lang="en-US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light position and SLAM</a:t>
            </a:r>
            <a:endParaRPr lang="en-US" sz="20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related with simultaneous localization and mapping</a:t>
            </a:r>
            <a:endParaRPr lang="en-US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endParaRPr lang="en-US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commercial value</a:t>
            </a:r>
            <a:endParaRPr lang="en-US" sz="20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bytelight </a:t>
            </a:r>
            <a:endParaRPr lang="en-US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985" y="1877695"/>
            <a:ext cx="3056890" cy="2856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ldLvl="0" animBg="1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直角三角形 39"/>
          <p:cNvSpPr/>
          <p:nvPr/>
        </p:nvSpPr>
        <p:spPr bwMode="auto">
          <a:xfrm rot="16200000" flipH="1">
            <a:off x="11182350" y="0"/>
            <a:ext cx="1009650" cy="100965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直角三角形 40"/>
          <p:cNvSpPr/>
          <p:nvPr/>
        </p:nvSpPr>
        <p:spPr bwMode="auto">
          <a:xfrm rot="16200000" flipH="1">
            <a:off x="11358563" y="0"/>
            <a:ext cx="833438" cy="83343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直角三角形 41"/>
          <p:cNvSpPr/>
          <p:nvPr/>
        </p:nvSpPr>
        <p:spPr bwMode="auto">
          <a:xfrm rot="16200000" flipV="1">
            <a:off x="0" y="5829300"/>
            <a:ext cx="1028700" cy="10287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直角三角形 42"/>
          <p:cNvSpPr/>
          <p:nvPr/>
        </p:nvSpPr>
        <p:spPr bwMode="auto">
          <a:xfrm rot="16200000" flipV="1">
            <a:off x="1" y="6008687"/>
            <a:ext cx="849312" cy="84931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49630" y="1122680"/>
            <a:ext cx="108680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l"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Effect of distance</a:t>
            </a:r>
            <a:endParaRPr lang="en-US" altLang="zh-CN" sz="16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give some statistics of the errors</a:t>
            </a:r>
            <a:endParaRPr lang="en-US" altLang="zh-CN" sz="16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7"/>
          <p:cNvSpPr txBox="1">
            <a:spLocks noChangeArrowheads="1"/>
          </p:cNvSpPr>
          <p:nvPr/>
        </p:nvSpPr>
        <p:spPr bwMode="auto">
          <a:xfrm>
            <a:off x="849630" y="426085"/>
            <a:ext cx="9342120" cy="583565"/>
          </a:xfrm>
          <a:prstGeom prst="rect">
            <a:avLst/>
          </a:prstGeom>
          <a:solidFill>
            <a:srgbClr val="1570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sz="32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VI. Experimental evaluation</a:t>
            </a:r>
            <a:endParaRPr lang="en-US" sz="3200" dirty="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KW9{NJYRAHQSGMS%`CL0A}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525" y="2132965"/>
            <a:ext cx="4285615" cy="3371215"/>
          </a:xfrm>
          <a:prstGeom prst="rect">
            <a:avLst/>
          </a:prstGeom>
        </p:spPr>
      </p:pic>
      <p:pic>
        <p:nvPicPr>
          <p:cNvPr id="7" name="图片 6" descr="ZW`O7NGU`W]{5ZWNTQYHB3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110" y="2266315"/>
            <a:ext cx="4333240" cy="3237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直角三角形 39"/>
          <p:cNvSpPr/>
          <p:nvPr/>
        </p:nvSpPr>
        <p:spPr bwMode="auto">
          <a:xfrm rot="16200000" flipH="1">
            <a:off x="11182350" y="0"/>
            <a:ext cx="1009650" cy="100965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直角三角形 40"/>
          <p:cNvSpPr/>
          <p:nvPr/>
        </p:nvSpPr>
        <p:spPr bwMode="auto">
          <a:xfrm rot="16200000" flipH="1">
            <a:off x="11358563" y="0"/>
            <a:ext cx="833438" cy="83343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直角三角形 41"/>
          <p:cNvSpPr/>
          <p:nvPr/>
        </p:nvSpPr>
        <p:spPr bwMode="auto">
          <a:xfrm rot="16200000" flipV="1">
            <a:off x="0" y="5829300"/>
            <a:ext cx="1028700" cy="10287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直角三角形 42"/>
          <p:cNvSpPr/>
          <p:nvPr/>
        </p:nvSpPr>
        <p:spPr bwMode="auto">
          <a:xfrm rot="16200000" flipV="1">
            <a:off x="1" y="6008687"/>
            <a:ext cx="849312" cy="84931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49630" y="1122680"/>
            <a:ext cx="108680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l"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Effect of ambient light, receiver orientation 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7"/>
          <p:cNvSpPr txBox="1">
            <a:spLocks noChangeArrowheads="1"/>
          </p:cNvSpPr>
          <p:nvPr/>
        </p:nvSpPr>
        <p:spPr bwMode="auto">
          <a:xfrm>
            <a:off x="849630" y="426085"/>
            <a:ext cx="9342120" cy="583565"/>
          </a:xfrm>
          <a:prstGeom prst="rect">
            <a:avLst/>
          </a:prstGeom>
          <a:solidFill>
            <a:srgbClr val="1570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sz="32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VI. Experimental evaluation</a:t>
            </a:r>
            <a:endParaRPr lang="en-US" sz="3200" dirty="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S%%5`1L@KMQIPUU0QTAZQ~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020" y="1757680"/>
            <a:ext cx="4352290" cy="3342640"/>
          </a:xfrm>
          <a:prstGeom prst="rect">
            <a:avLst/>
          </a:prstGeom>
        </p:spPr>
      </p:pic>
      <p:pic>
        <p:nvPicPr>
          <p:cNvPr id="4" name="图片 3" descr="{D$BWC[USQ%JX7UO}]AB3S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475" y="1852930"/>
            <a:ext cx="4495165" cy="3247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直角三角形 39"/>
          <p:cNvSpPr/>
          <p:nvPr/>
        </p:nvSpPr>
        <p:spPr bwMode="auto">
          <a:xfrm rot="16200000" flipH="1">
            <a:off x="11182350" y="0"/>
            <a:ext cx="1009650" cy="100965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直角三角形 40"/>
          <p:cNvSpPr/>
          <p:nvPr/>
        </p:nvSpPr>
        <p:spPr bwMode="auto">
          <a:xfrm rot="16200000" flipH="1">
            <a:off x="11358563" y="0"/>
            <a:ext cx="833438" cy="83343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直角三角形 41"/>
          <p:cNvSpPr/>
          <p:nvPr/>
        </p:nvSpPr>
        <p:spPr bwMode="auto">
          <a:xfrm rot="16200000" flipV="1">
            <a:off x="0" y="5829300"/>
            <a:ext cx="1028700" cy="10287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直角三角形 42"/>
          <p:cNvSpPr/>
          <p:nvPr/>
        </p:nvSpPr>
        <p:spPr bwMode="auto">
          <a:xfrm rot="16200000" flipV="1">
            <a:off x="1" y="6008687"/>
            <a:ext cx="849312" cy="84931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49630" y="1122680"/>
            <a:ext cx="1086802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l"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Deployment issues and usability</a:t>
            </a:r>
            <a:endParaRPr lang="en-US" altLang="zh-CN" sz="16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LED light with only 3W power rate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cover an erea of around 95m2</a:t>
            </a:r>
            <a:r>
              <a:rPr lang="en-US" altLang="zh-CN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obviates the need for dense deployment of transmitters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targets both smartphone users and passive objects localization in LOS scenarios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smartphone front-facing light sensor, used for localization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operating system  doesnot allow the application to sample light signals fast enough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Localization delay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shade donot rotate at high speed due to the constraint of step motor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so we can use the household electric fans,  a few thousand revolutions per minutes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light sensor's sample rate between around 50hz to 40khz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Energy consumption of receiver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0.25mW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three oders of magnitude lower than CMOS image sensor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two orders of magnitude lower than BLE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7"/>
          <p:cNvSpPr txBox="1">
            <a:spLocks noChangeArrowheads="1"/>
          </p:cNvSpPr>
          <p:nvPr/>
        </p:nvSpPr>
        <p:spPr bwMode="auto">
          <a:xfrm>
            <a:off x="849630" y="426085"/>
            <a:ext cx="9342120" cy="583565"/>
          </a:xfrm>
          <a:prstGeom prst="rect">
            <a:avLst/>
          </a:prstGeom>
          <a:solidFill>
            <a:srgbClr val="1570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sz="32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VII. Discussion</a:t>
            </a:r>
            <a:endParaRPr lang="en-US" sz="3200" dirty="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直角三角形 39"/>
          <p:cNvSpPr/>
          <p:nvPr/>
        </p:nvSpPr>
        <p:spPr bwMode="auto">
          <a:xfrm rot="16200000" flipH="1">
            <a:off x="11182350" y="0"/>
            <a:ext cx="1009650" cy="100965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直角三角形 40"/>
          <p:cNvSpPr/>
          <p:nvPr/>
        </p:nvSpPr>
        <p:spPr bwMode="auto">
          <a:xfrm rot="16200000" flipH="1">
            <a:off x="11358563" y="0"/>
            <a:ext cx="833438" cy="83343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直角三角形 41"/>
          <p:cNvSpPr/>
          <p:nvPr/>
        </p:nvSpPr>
        <p:spPr bwMode="auto">
          <a:xfrm rot="16200000" flipV="1">
            <a:off x="0" y="5829300"/>
            <a:ext cx="1028700" cy="10287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直角三角形 42"/>
          <p:cNvSpPr/>
          <p:nvPr/>
        </p:nvSpPr>
        <p:spPr bwMode="auto">
          <a:xfrm rot="16200000" flipV="1">
            <a:off x="1" y="6008687"/>
            <a:ext cx="849312" cy="84931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49630" y="1122680"/>
            <a:ext cx="1086802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l"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RF based schemes</a:t>
            </a:r>
            <a:endParaRPr lang="en-US" altLang="zh-CN" sz="16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 large class of localization techniques are based on RF including wifi, cellular radio, FM radio, magnetism ,ultrasound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used property of RF is RSS, not the stable estimator for distance or location, because of indoor multipath reflections and shadowing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propagation model or fingerprint based, low to medium accuracy, a few meter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AoA 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antenna arrays are used to track RF phase to achieve sub-meter accuracy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RFID, both AoA and synthetic aperture radar approach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PinIt 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7"/>
          <p:cNvSpPr txBox="1">
            <a:spLocks noChangeArrowheads="1"/>
          </p:cNvSpPr>
          <p:nvPr/>
        </p:nvSpPr>
        <p:spPr bwMode="auto">
          <a:xfrm>
            <a:off x="849630" y="426085"/>
            <a:ext cx="9342120" cy="583565"/>
          </a:xfrm>
          <a:prstGeom prst="rect">
            <a:avLst/>
          </a:prstGeom>
          <a:solidFill>
            <a:srgbClr val="1570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sz="32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VIII. Related work</a:t>
            </a:r>
            <a:endParaRPr lang="en-US" sz="3200" dirty="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直角三角形 39"/>
          <p:cNvSpPr/>
          <p:nvPr/>
        </p:nvSpPr>
        <p:spPr bwMode="auto">
          <a:xfrm rot="16200000" flipH="1">
            <a:off x="11182350" y="0"/>
            <a:ext cx="1009650" cy="100965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直角三角形 40"/>
          <p:cNvSpPr/>
          <p:nvPr/>
        </p:nvSpPr>
        <p:spPr bwMode="auto">
          <a:xfrm rot="16200000" flipH="1">
            <a:off x="11358563" y="0"/>
            <a:ext cx="833438" cy="83343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直角三角形 41"/>
          <p:cNvSpPr/>
          <p:nvPr/>
        </p:nvSpPr>
        <p:spPr bwMode="auto">
          <a:xfrm rot="16200000" flipV="1">
            <a:off x="0" y="5829300"/>
            <a:ext cx="1028700" cy="10287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直角三角形 42"/>
          <p:cNvSpPr/>
          <p:nvPr/>
        </p:nvSpPr>
        <p:spPr bwMode="auto">
          <a:xfrm rot="16200000" flipV="1">
            <a:off x="1" y="6008687"/>
            <a:ext cx="849312" cy="84931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49630" y="1122680"/>
            <a:ext cx="1086802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Presented Spinlight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 light based localization system for indoor environment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main innovation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its use of a rotaing lamp shade to realized spatial division and coding for environment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by detecting the flash pattern of the light signal, receiver is able to identify the spatial beam 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optimization techiniques to refine its location to a few centimeters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Compared with other light positioning systems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take advantage of being less sensitive to environmental conditions and receiver orientation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low power consumption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Application 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robot navigation and product assembly line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Future work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transmitter involve a revolving shade,instability or increase error after long periods of operation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investigate the impact of mechanical vibration on location accuracy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improve algorithm to tolerate instability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more careful signal processing for a smaller localization delay for realtime positioning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7"/>
          <p:cNvSpPr txBox="1">
            <a:spLocks noChangeArrowheads="1"/>
          </p:cNvSpPr>
          <p:nvPr/>
        </p:nvSpPr>
        <p:spPr bwMode="auto">
          <a:xfrm>
            <a:off x="849630" y="426085"/>
            <a:ext cx="9342120" cy="583565"/>
          </a:xfrm>
          <a:prstGeom prst="rect">
            <a:avLst/>
          </a:prstGeom>
          <a:solidFill>
            <a:srgbClr val="1570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sz="32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VIIII. Conclusion</a:t>
            </a:r>
            <a:endParaRPr lang="en-US" sz="3200" dirty="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30213" y="3419475"/>
            <a:ext cx="522763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>
                <a:solidFill>
                  <a:schemeClr val="accent2"/>
                </a:solidFill>
                <a:latin typeface="DIN" pitchFamily="50" charset="0"/>
              </a:rPr>
              <a:t>THANK YOU</a:t>
            </a:r>
            <a:endParaRPr lang="zh-CN" altLang="en-US" sz="4400">
              <a:solidFill>
                <a:schemeClr val="accent2"/>
              </a:solidFill>
              <a:latin typeface="DIN" pitchFamily="50" charset="0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87388" y="1973263"/>
            <a:ext cx="4713287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8800" dirty="0" smtClean="0">
                <a:solidFill>
                  <a:schemeClr val="accent2"/>
                </a:solidFill>
                <a:latin typeface="DIN" pitchFamily="50" charset="0"/>
              </a:rPr>
              <a:t>2018</a:t>
            </a:r>
            <a:endParaRPr lang="zh-CN" altLang="en-US" sz="8800" dirty="0">
              <a:solidFill>
                <a:schemeClr val="accent2"/>
              </a:solidFill>
              <a:latin typeface="DIN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文本框 17"/>
          <p:cNvSpPr txBox="1">
            <a:spLocks noChangeArrowheads="1"/>
          </p:cNvSpPr>
          <p:nvPr/>
        </p:nvSpPr>
        <p:spPr bwMode="auto">
          <a:xfrm>
            <a:off x="728980" y="125095"/>
            <a:ext cx="2175510" cy="583565"/>
          </a:xfrm>
          <a:prstGeom prst="rect">
            <a:avLst/>
          </a:prstGeom>
          <a:solidFill>
            <a:srgbClr val="1570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sz="32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endParaRPr lang="en-US" sz="3200" dirty="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直角三角形 39"/>
          <p:cNvSpPr/>
          <p:nvPr/>
        </p:nvSpPr>
        <p:spPr bwMode="auto">
          <a:xfrm rot="16200000" flipH="1">
            <a:off x="11182350" y="0"/>
            <a:ext cx="1009650" cy="100965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直角三角形 40"/>
          <p:cNvSpPr/>
          <p:nvPr/>
        </p:nvSpPr>
        <p:spPr bwMode="auto">
          <a:xfrm rot="16200000" flipH="1">
            <a:off x="11358563" y="0"/>
            <a:ext cx="833438" cy="83343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直角三角形 41"/>
          <p:cNvSpPr/>
          <p:nvPr/>
        </p:nvSpPr>
        <p:spPr bwMode="auto">
          <a:xfrm rot="16200000" flipV="1">
            <a:off x="0" y="5829300"/>
            <a:ext cx="1028700" cy="10287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直角三角形 42"/>
          <p:cNvSpPr/>
          <p:nvPr/>
        </p:nvSpPr>
        <p:spPr bwMode="auto">
          <a:xfrm rot="16200000" flipV="1">
            <a:off x="1" y="6008687"/>
            <a:ext cx="849312" cy="84931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2" descr="014LL7M_Z~@U3DNT72}M`$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0295" y="1546860"/>
            <a:ext cx="4752340" cy="3475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文本框 17"/>
          <p:cNvSpPr txBox="1">
            <a:spLocks noChangeArrowheads="1"/>
          </p:cNvSpPr>
          <p:nvPr/>
        </p:nvSpPr>
        <p:spPr bwMode="auto">
          <a:xfrm>
            <a:off x="728980" y="125095"/>
            <a:ext cx="2175510" cy="583565"/>
          </a:xfrm>
          <a:prstGeom prst="rect">
            <a:avLst/>
          </a:prstGeom>
          <a:solidFill>
            <a:srgbClr val="1570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sz="32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endParaRPr lang="en-US" sz="3200" dirty="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直角三角形 39"/>
          <p:cNvSpPr/>
          <p:nvPr/>
        </p:nvSpPr>
        <p:spPr bwMode="auto">
          <a:xfrm rot="16200000" flipH="1">
            <a:off x="11182350" y="0"/>
            <a:ext cx="1009650" cy="100965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直角三角形 40"/>
          <p:cNvSpPr/>
          <p:nvPr/>
        </p:nvSpPr>
        <p:spPr bwMode="auto">
          <a:xfrm rot="16200000" flipH="1">
            <a:off x="11358563" y="0"/>
            <a:ext cx="833438" cy="83343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直角三角形 41"/>
          <p:cNvSpPr/>
          <p:nvPr/>
        </p:nvSpPr>
        <p:spPr bwMode="auto">
          <a:xfrm rot="16200000" flipV="1">
            <a:off x="0" y="5829300"/>
            <a:ext cx="1028700" cy="10287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直角三角形 42"/>
          <p:cNvSpPr/>
          <p:nvPr/>
        </p:nvSpPr>
        <p:spPr bwMode="auto">
          <a:xfrm rot="16200000" flipV="1">
            <a:off x="1" y="6008687"/>
            <a:ext cx="849312" cy="84931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49630" y="708660"/>
            <a:ext cx="1112901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eaLnBrk="1" hangingPunct="1">
              <a:buFont typeface="Wingdings" panose="05000000000000000000" charset="0"/>
              <a:buChar char=""/>
            </a:pPr>
            <a:r>
              <a:rPr lang="en-US" sz="20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1.Spinlight </a:t>
            </a:r>
            <a:endParaRPr lang="en-US" sz="20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 indoor positioning system </a:t>
            </a: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sz="20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infrared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LED  lamps as signal transmitters, light sensors as receivers.</a:t>
            </a: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 eaLnBrk="1" hangingPunct="1">
              <a:buFont typeface="Wingdings" panose="05000000000000000000" charset="0"/>
              <a:buChar char=""/>
            </a:pPr>
            <a:r>
              <a:rPr lang="en-US" sz="20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2.Idea </a:t>
            </a: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divide the space into spatial beams originating from light source</a:t>
            </a: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identify each beam with a unique time sequence of light signals</a:t>
            </a: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 eaLnBrk="1" hangingPunct="1">
              <a:buFont typeface="Wingdings" panose="05000000000000000000" charset="0"/>
              <a:buChar char=""/>
            </a:pPr>
            <a:r>
              <a:rPr lang="en-US" sz="20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3.Sequence</a:t>
            </a: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 coded shade that cover and rotates around LED.</a:t>
            </a: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blocking or allowing light to pass through according to predefined pattern</a:t>
            </a: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 eaLnBrk="1" hangingPunct="1">
              <a:buFont typeface="Wingdings" panose="05000000000000000000" charset="0"/>
              <a:buChar char=""/>
            </a:pPr>
            <a:r>
              <a:rPr lang="en-US" sz="20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4.receiver ( light sensor)</a:t>
            </a: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determine spatial beam by detecting light signal, </a:t>
            </a: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followed by optimization schemes to refine its location within that beam.</a:t>
            </a: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 eaLnBrk="1" hangingPunct="1">
              <a:buFont typeface="Wingdings" panose="05000000000000000000" charset="0"/>
              <a:buChar char=""/>
            </a:pPr>
            <a:r>
              <a:rPr lang="en-US" sz="20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5.2D/3D localization designs </a:t>
            </a: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 prototype implementation.</a:t>
            </a: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 eaLnBrk="1" hangingPunct="1">
              <a:buFont typeface="Wingdings" panose="05000000000000000000" charset="0"/>
              <a:buChar char=""/>
            </a:pPr>
            <a:r>
              <a:rPr lang="en-US" sz="20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6.Experiments </a:t>
            </a: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location error of 3.8 cm, </a:t>
            </a:r>
            <a:endParaRPr lang="en-US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lvl="0" indent="-285750" algn="l" eaLnBrk="1" hangingPunct="1">
              <a:buFont typeface="Wingdings" panose="05000000000000000000" charset="0"/>
              <a:buChar char=""/>
            </a:pPr>
            <a:r>
              <a:rPr lang="en-US" sz="20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7.Low power of the receiver design</a:t>
            </a: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operate for months to years from a button coin battery.</a:t>
            </a: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ldLvl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241" name="组合 3"/>
          <p:cNvGrpSpPr/>
          <p:nvPr/>
        </p:nvGrpSpPr>
        <p:grpSpPr>
          <a:xfrm>
            <a:off x="1855788" y="1325563"/>
            <a:ext cx="2722562" cy="3016250"/>
            <a:chOff x="0" y="0"/>
            <a:chExt cx="3926934" cy="4352253"/>
          </a:xfrm>
        </p:grpSpPr>
        <p:sp>
          <p:nvSpPr>
            <p:cNvPr id="16397" name="等腰三角形 4"/>
            <p:cNvSpPr/>
            <p:nvPr/>
          </p:nvSpPr>
          <p:spPr>
            <a:xfrm rot="-4373613">
              <a:off x="-268014" y="268014"/>
              <a:ext cx="3886200" cy="3350172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rgbClr val="7F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 algn="ctr" eaLnBrk="1" fontAlgn="base" hangingPunct="1"/>
              <a:endParaRPr lang="zh-CN" altLang="en-US" sz="1350" strike="noStrike" noProof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398" name="等腰三角形 5"/>
            <p:cNvSpPr/>
            <p:nvPr/>
          </p:nvSpPr>
          <p:spPr>
            <a:xfrm rot="-5400000">
              <a:off x="-55589" y="665583"/>
              <a:ext cx="3565365" cy="307359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 w="9525">
              <a:noFill/>
            </a:ln>
          </p:spPr>
          <p:txBody>
            <a:bodyPr anchor="ctr"/>
            <a:p>
              <a:pPr algn="ctr" eaLnBrk="1" fontAlgn="base" hangingPunct="1"/>
              <a:endParaRPr lang="zh-CN" altLang="en-US" sz="1350" strike="noStrike" noProof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399" name="椭圆 6"/>
            <p:cNvSpPr/>
            <p:nvPr/>
          </p:nvSpPr>
          <p:spPr>
            <a:xfrm>
              <a:off x="25197" y="1363044"/>
              <a:ext cx="228600" cy="228600"/>
            </a:xfrm>
            <a:prstGeom prst="ellipse">
              <a:avLst/>
            </a:prstGeom>
            <a:solidFill>
              <a:srgbClr val="7F7F7F"/>
            </a:solidFill>
            <a:ln w="9525">
              <a:noFill/>
            </a:ln>
          </p:spPr>
          <p:txBody>
            <a:bodyPr anchor="ctr"/>
            <a:p>
              <a:pPr algn="ctr" eaLnBrk="1" fontAlgn="base" hangingPunct="1"/>
              <a:endParaRPr lang="zh-CN" altLang="en-US" sz="1350" strike="noStrike" noProof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400" name="椭圆 7"/>
            <p:cNvSpPr/>
            <p:nvPr/>
          </p:nvSpPr>
          <p:spPr>
            <a:xfrm>
              <a:off x="2577897" y="4123653"/>
              <a:ext cx="228600" cy="228600"/>
            </a:xfrm>
            <a:prstGeom prst="ellipse">
              <a:avLst/>
            </a:prstGeom>
            <a:solidFill>
              <a:srgbClr val="7F7F7F"/>
            </a:solidFill>
            <a:ln w="9525">
              <a:noFill/>
            </a:ln>
          </p:spPr>
          <p:txBody>
            <a:bodyPr anchor="ctr"/>
            <a:p>
              <a:pPr algn="ctr" eaLnBrk="1" fontAlgn="base" hangingPunct="1"/>
              <a:endParaRPr lang="zh-CN" altLang="en-US" sz="1350" strike="noStrike" noProof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401" name="椭圆 8"/>
            <p:cNvSpPr/>
            <p:nvPr/>
          </p:nvSpPr>
          <p:spPr>
            <a:xfrm>
              <a:off x="3698334" y="500199"/>
              <a:ext cx="228600" cy="228600"/>
            </a:xfrm>
            <a:prstGeom prst="ellipse">
              <a:avLst/>
            </a:prstGeom>
            <a:solidFill>
              <a:srgbClr val="7F7F7F"/>
            </a:solidFill>
            <a:ln w="9525">
              <a:noFill/>
            </a:ln>
          </p:spPr>
          <p:txBody>
            <a:bodyPr anchor="ctr"/>
            <a:p>
              <a:pPr algn="ctr" eaLnBrk="1" fontAlgn="base" hangingPunct="1"/>
              <a:endParaRPr lang="zh-CN" altLang="en-US" sz="1350" strike="noStrike" noProof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0247" name="文本框 9"/>
          <p:cNvSpPr txBox="1"/>
          <p:nvPr/>
        </p:nvSpPr>
        <p:spPr>
          <a:xfrm>
            <a:off x="2379663" y="2644775"/>
            <a:ext cx="1738312" cy="414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9" name="等腰三角形 11"/>
          <p:cNvSpPr/>
          <p:nvPr/>
        </p:nvSpPr>
        <p:spPr>
          <a:xfrm rot="-5400000">
            <a:off x="5250656" y="818356"/>
            <a:ext cx="334963" cy="288925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 w="9525">
            <a:noFill/>
          </a:ln>
        </p:spPr>
        <p:txBody>
          <a:bodyPr anchor="ctr"/>
          <a:p>
            <a:pPr algn="ctr" eaLnBrk="1" fontAlgn="base" hangingPunct="1"/>
            <a:endParaRPr lang="zh-CN" altLang="en-US" sz="1350" strike="noStrike" noProof="1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249" name="文本框 12"/>
          <p:cNvSpPr txBox="1"/>
          <p:nvPr/>
        </p:nvSpPr>
        <p:spPr>
          <a:xfrm>
            <a:off x="5713413" y="795338"/>
            <a:ext cx="29559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I. Introduction</a:t>
            </a:r>
            <a:endParaRPr 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91" name="等腰三角形 14"/>
          <p:cNvSpPr/>
          <p:nvPr/>
        </p:nvSpPr>
        <p:spPr>
          <a:xfrm rot="-5400000">
            <a:off x="5249863" y="1303338"/>
            <a:ext cx="334963" cy="290513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 w="9525">
            <a:noFill/>
          </a:ln>
        </p:spPr>
        <p:txBody>
          <a:bodyPr anchor="ctr">
            <a:noAutofit/>
          </a:bodyPr>
          <a:p>
            <a:pPr lvl="0" algn="ctr" fontAlgn="base"/>
            <a:endParaRPr lang="zh-CN" altLang="en-US" sz="1350" strike="noStrike" noProof="1" dirty="0">
              <a:solidFill>
                <a:srgbClr val="FFFFFF"/>
              </a:solidFill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10251" name="文本框 15"/>
          <p:cNvSpPr txBox="1"/>
          <p:nvPr/>
        </p:nvSpPr>
        <p:spPr>
          <a:xfrm>
            <a:off x="5713413" y="1281113"/>
            <a:ext cx="39068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II. System overview</a:t>
            </a:r>
            <a:endParaRPr lang="en-US" altLang="zh-CN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93" name="等腰三角形 16"/>
          <p:cNvSpPr/>
          <p:nvPr/>
        </p:nvSpPr>
        <p:spPr>
          <a:xfrm rot="-5400000">
            <a:off x="5250656" y="1796256"/>
            <a:ext cx="334963" cy="288925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 w="9525">
            <a:noFill/>
          </a:ln>
        </p:spPr>
        <p:txBody>
          <a:bodyPr anchor="ctr">
            <a:noAutofit/>
          </a:bodyPr>
          <a:p>
            <a:pPr lvl="0" algn="ctr" fontAlgn="base"/>
            <a:endParaRPr lang="zh-CN" altLang="en-US" sz="1350" strike="noStrike" noProof="1" dirty="0">
              <a:solidFill>
                <a:srgbClr val="FFFFFF"/>
              </a:solidFill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10253" name="文本框 17"/>
          <p:cNvSpPr txBox="1"/>
          <p:nvPr/>
        </p:nvSpPr>
        <p:spPr>
          <a:xfrm>
            <a:off x="5713730" y="1773555"/>
            <a:ext cx="512000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III. 2D Localization</a:t>
            </a:r>
            <a:endParaRPr lang="en-US" altLang="zh-CN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95" name="等腰三角形 18"/>
          <p:cNvSpPr/>
          <p:nvPr/>
        </p:nvSpPr>
        <p:spPr>
          <a:xfrm rot="-5400000">
            <a:off x="5249863" y="2286000"/>
            <a:ext cx="334963" cy="290513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 w="9525">
            <a:noFill/>
          </a:ln>
        </p:spPr>
        <p:txBody>
          <a:bodyPr anchor="ctr">
            <a:noAutofit/>
          </a:bodyPr>
          <a:p>
            <a:pPr lvl="0" algn="ctr" fontAlgn="base"/>
            <a:endParaRPr lang="zh-CN" altLang="en-US" sz="1350" strike="noStrike" noProof="1" dirty="0">
              <a:solidFill>
                <a:srgbClr val="FFFFFF"/>
              </a:solidFill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10255" name="文本框 19"/>
          <p:cNvSpPr txBox="1"/>
          <p:nvPr/>
        </p:nvSpPr>
        <p:spPr>
          <a:xfrm>
            <a:off x="5713730" y="2327275"/>
            <a:ext cx="542671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IV. 2D Localization:optimizations</a:t>
            </a:r>
            <a:endParaRPr 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等腰三角形 18"/>
          <p:cNvSpPr/>
          <p:nvPr/>
        </p:nvSpPr>
        <p:spPr>
          <a:xfrm rot="-5400000">
            <a:off x="5249863" y="2847975"/>
            <a:ext cx="334963" cy="290513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 w="9525">
            <a:noFill/>
          </a:ln>
        </p:spPr>
        <p:txBody>
          <a:bodyPr anchor="ctr">
            <a:noAutofit/>
          </a:bodyPr>
          <a:p>
            <a:pPr lvl="0" algn="ctr" fontAlgn="base"/>
            <a:endParaRPr lang="zh-CN" altLang="en-US" sz="1350" strike="noStrike" noProof="1" dirty="0">
              <a:solidFill>
                <a:srgbClr val="FFFFFF"/>
              </a:solidFill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10257" name="文本框 19"/>
          <p:cNvSpPr txBox="1"/>
          <p:nvPr/>
        </p:nvSpPr>
        <p:spPr>
          <a:xfrm>
            <a:off x="5713413" y="2825750"/>
            <a:ext cx="311308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V. 3D Localization</a:t>
            </a:r>
            <a:endParaRPr lang="en-US" altLang="zh-CN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等腰三角形 16"/>
          <p:cNvSpPr/>
          <p:nvPr/>
        </p:nvSpPr>
        <p:spPr>
          <a:xfrm rot="-5400000">
            <a:off x="5234781" y="3399631"/>
            <a:ext cx="334963" cy="288925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 w="9525">
            <a:noFill/>
          </a:ln>
        </p:spPr>
        <p:txBody>
          <a:bodyPr anchor="ctr">
            <a:noAutofit/>
          </a:bodyPr>
          <a:p>
            <a:pPr lvl="0" algn="ctr" fontAlgn="base"/>
            <a:endParaRPr lang="zh-CN" altLang="en-US" sz="1350" strike="noStrike" noProof="1" dirty="0">
              <a:solidFill>
                <a:srgbClr val="FFFFFF"/>
              </a:solidFill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3" name="文本框 17"/>
          <p:cNvSpPr txBox="1"/>
          <p:nvPr/>
        </p:nvSpPr>
        <p:spPr>
          <a:xfrm>
            <a:off x="5697855" y="3376930"/>
            <a:ext cx="512000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VI. Experimental Evaluation</a:t>
            </a:r>
            <a:endParaRPr lang="en-US" altLang="zh-CN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等腰三角形 18"/>
          <p:cNvSpPr/>
          <p:nvPr/>
        </p:nvSpPr>
        <p:spPr>
          <a:xfrm rot="-5400000">
            <a:off x="5233988" y="3889375"/>
            <a:ext cx="334963" cy="290513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 w="9525">
            <a:noFill/>
          </a:ln>
        </p:spPr>
        <p:txBody>
          <a:bodyPr anchor="ctr">
            <a:noAutofit/>
          </a:bodyPr>
          <a:p>
            <a:pPr lvl="0" algn="ctr" fontAlgn="base"/>
            <a:endParaRPr lang="zh-CN" altLang="en-US" sz="1350" strike="noStrike" noProof="1" dirty="0">
              <a:solidFill>
                <a:srgbClr val="FFFFFF"/>
              </a:solidFill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6" name="文本框 19"/>
          <p:cNvSpPr txBox="1"/>
          <p:nvPr/>
        </p:nvSpPr>
        <p:spPr>
          <a:xfrm>
            <a:off x="5697855" y="3930650"/>
            <a:ext cx="542671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VII. Discussion</a:t>
            </a:r>
            <a:endParaRPr 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18"/>
          <p:cNvSpPr/>
          <p:nvPr/>
        </p:nvSpPr>
        <p:spPr>
          <a:xfrm rot="-5400000">
            <a:off x="5233988" y="4451350"/>
            <a:ext cx="334963" cy="290513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 w="9525">
            <a:noFill/>
          </a:ln>
        </p:spPr>
        <p:txBody>
          <a:bodyPr anchor="ctr">
            <a:noAutofit/>
          </a:bodyPr>
          <a:p>
            <a:pPr lvl="0" algn="ctr" fontAlgn="base"/>
            <a:endParaRPr lang="zh-CN" altLang="en-US" sz="1350" strike="noStrike" noProof="1" dirty="0">
              <a:solidFill>
                <a:srgbClr val="FFFFFF"/>
              </a:solidFill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8" name="文本框 19"/>
          <p:cNvSpPr txBox="1"/>
          <p:nvPr/>
        </p:nvSpPr>
        <p:spPr>
          <a:xfrm>
            <a:off x="5697538" y="4429125"/>
            <a:ext cx="311308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VIII. Related work</a:t>
            </a:r>
            <a:endParaRPr lang="en-US" altLang="zh-CN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等腰三角形 18"/>
          <p:cNvSpPr/>
          <p:nvPr/>
        </p:nvSpPr>
        <p:spPr>
          <a:xfrm rot="-5400000">
            <a:off x="5227638" y="4949825"/>
            <a:ext cx="334963" cy="290513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 w="9525">
            <a:noFill/>
          </a:ln>
        </p:spPr>
        <p:txBody>
          <a:bodyPr anchor="ctr">
            <a:noAutofit/>
          </a:bodyPr>
          <a:p>
            <a:pPr lvl="0" algn="ctr" fontAlgn="base"/>
            <a:endParaRPr lang="zh-CN" altLang="en-US" sz="1350" strike="noStrike" noProof="1" dirty="0">
              <a:solidFill>
                <a:srgbClr val="FFFFFF"/>
              </a:solidFill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10" name="文本框 19"/>
          <p:cNvSpPr txBox="1"/>
          <p:nvPr/>
        </p:nvSpPr>
        <p:spPr>
          <a:xfrm>
            <a:off x="5691188" y="4927600"/>
            <a:ext cx="311308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IX. Conclusion</a:t>
            </a:r>
            <a:endParaRPr lang="en-US" altLang="zh-CN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直角三角形 39"/>
          <p:cNvSpPr/>
          <p:nvPr/>
        </p:nvSpPr>
        <p:spPr bwMode="auto">
          <a:xfrm rot="16200000" flipH="1">
            <a:off x="11182350" y="0"/>
            <a:ext cx="1009650" cy="100965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直角三角形 40"/>
          <p:cNvSpPr/>
          <p:nvPr/>
        </p:nvSpPr>
        <p:spPr bwMode="auto">
          <a:xfrm rot="16200000" flipH="1">
            <a:off x="11358563" y="0"/>
            <a:ext cx="833438" cy="83343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直角三角形 41"/>
          <p:cNvSpPr/>
          <p:nvPr/>
        </p:nvSpPr>
        <p:spPr bwMode="auto">
          <a:xfrm rot="16200000" flipV="1">
            <a:off x="0" y="5829300"/>
            <a:ext cx="1028700" cy="10287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直角三角形 42"/>
          <p:cNvSpPr/>
          <p:nvPr/>
        </p:nvSpPr>
        <p:spPr bwMode="auto">
          <a:xfrm rot="16200000" flipV="1">
            <a:off x="1" y="6008687"/>
            <a:ext cx="849312" cy="84931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文本框 17"/>
          <p:cNvSpPr txBox="1">
            <a:spLocks noChangeArrowheads="1"/>
          </p:cNvSpPr>
          <p:nvPr/>
        </p:nvSpPr>
        <p:spPr bwMode="auto">
          <a:xfrm>
            <a:off x="694055" y="426085"/>
            <a:ext cx="3134360" cy="583565"/>
          </a:xfrm>
          <a:prstGeom prst="rect">
            <a:avLst/>
          </a:prstGeom>
          <a:solidFill>
            <a:srgbClr val="1570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sz="32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I.  Introduction</a:t>
            </a:r>
            <a:endParaRPr lang="en-US" sz="3200" dirty="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4690" y="1328420"/>
            <a:ext cx="1113472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Fine-grained indoor localization can enable a multitude of applications</a:t>
            </a: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altLang="zh-CN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manufacturing</a:t>
            </a:r>
            <a:endParaRPr lang="en-US" altLang="zh-CN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altLang="zh-CN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warehouse management</a:t>
            </a:r>
            <a:endParaRPr lang="en-US" altLang="zh-CN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altLang="zh-CN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robot localization and navigation </a:t>
            </a:r>
            <a:endParaRPr lang="en-US" altLang="zh-CN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altLang="zh-CN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healthcare application </a:t>
            </a:r>
            <a:endParaRPr lang="en-US" altLang="zh-CN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altLang="zh-CN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supermarkets and shopping malls</a:t>
            </a:r>
            <a:endParaRPr lang="en-US" altLang="zh-CN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algn="l" eaLnBrk="1" hangingPunct="1">
              <a:buFont typeface="Wingdings" panose="05000000000000000000" charset="0"/>
              <a:buNone/>
            </a:pP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both industry and academic community efforts</a:t>
            </a:r>
            <a:endParaRPr lang="en-US" sz="20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altLang="zh-CN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make tremendous efforts to realize inexpensive,reliable,easy-to-use location </a:t>
            </a:r>
            <a:endParaRPr lang="en-US" altLang="zh-CN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adoption of high accuracy indoor localition still in its infancy.</a:t>
            </a:r>
            <a:endParaRPr lang="en-US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直角三角形 39"/>
          <p:cNvSpPr/>
          <p:nvPr/>
        </p:nvSpPr>
        <p:spPr bwMode="auto">
          <a:xfrm rot="16200000" flipH="1">
            <a:off x="11182350" y="0"/>
            <a:ext cx="1009650" cy="100965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直角三角形 40"/>
          <p:cNvSpPr/>
          <p:nvPr/>
        </p:nvSpPr>
        <p:spPr bwMode="auto">
          <a:xfrm rot="16200000" flipH="1">
            <a:off x="11358563" y="0"/>
            <a:ext cx="833438" cy="83343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直角三角形 41"/>
          <p:cNvSpPr/>
          <p:nvPr/>
        </p:nvSpPr>
        <p:spPr bwMode="auto">
          <a:xfrm rot="16200000" flipV="1">
            <a:off x="0" y="5829300"/>
            <a:ext cx="1028700" cy="10287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直角三角形 42"/>
          <p:cNvSpPr/>
          <p:nvPr/>
        </p:nvSpPr>
        <p:spPr bwMode="auto">
          <a:xfrm rot="16200000" flipV="1">
            <a:off x="1" y="6008687"/>
            <a:ext cx="849312" cy="84931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文本框 17"/>
          <p:cNvSpPr txBox="1">
            <a:spLocks noChangeArrowheads="1"/>
          </p:cNvSpPr>
          <p:nvPr/>
        </p:nvSpPr>
        <p:spPr bwMode="auto">
          <a:xfrm>
            <a:off x="694055" y="426085"/>
            <a:ext cx="3134360" cy="583565"/>
          </a:xfrm>
          <a:prstGeom prst="rect">
            <a:avLst/>
          </a:prstGeom>
          <a:solidFill>
            <a:srgbClr val="1570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sz="32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I.  Introduction</a:t>
            </a:r>
            <a:endParaRPr lang="en-US" sz="3200" dirty="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4690" y="1328420"/>
            <a:ext cx="111347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Indoor localization using visual light communication(VLC)</a:t>
            </a:r>
            <a:endParaRPr lang="en-US" sz="20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compared with RF ,  propagation of light  more predictable</a:t>
            </a:r>
            <a:endParaRPr lang="en-US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allowing more reliable location estimation using geometric models.</a:t>
            </a:r>
            <a:endParaRPr lang="en-US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differentise with RSS-based model and AoA approach</a:t>
            </a:r>
            <a:endParaRPr lang="en-US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l" eaLnBrk="1" hangingPunct="1">
              <a:buFont typeface="Wingdings" panose="05000000000000000000" charset="0"/>
              <a:buNone/>
            </a:pPr>
            <a:endParaRPr lang="en-US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goal s of a New approach to light-based localization</a:t>
            </a:r>
            <a:endParaRPr lang="en-US" sz="20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robustness against light noise and ambient interference</a:t>
            </a:r>
            <a:endParaRPr lang="en-US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insensitivity to receiver orientation</a:t>
            </a:r>
            <a:endParaRPr lang="en-US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low energy consumption of location sensing,  important to small-sized tags</a:t>
            </a:r>
            <a:endParaRPr lang="en-US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直角三角形 39"/>
          <p:cNvSpPr/>
          <p:nvPr/>
        </p:nvSpPr>
        <p:spPr bwMode="auto">
          <a:xfrm rot="16200000" flipH="1">
            <a:off x="11182350" y="0"/>
            <a:ext cx="1009650" cy="100965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直角三角形 40"/>
          <p:cNvSpPr/>
          <p:nvPr/>
        </p:nvSpPr>
        <p:spPr bwMode="auto">
          <a:xfrm rot="16200000" flipH="1">
            <a:off x="11358563" y="0"/>
            <a:ext cx="833438" cy="83343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直角三角形 41"/>
          <p:cNvSpPr/>
          <p:nvPr/>
        </p:nvSpPr>
        <p:spPr bwMode="auto">
          <a:xfrm rot="16200000" flipV="1">
            <a:off x="0" y="5829300"/>
            <a:ext cx="1028700" cy="10287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直角三角形 42"/>
          <p:cNvSpPr/>
          <p:nvPr/>
        </p:nvSpPr>
        <p:spPr bwMode="auto">
          <a:xfrm rot="16200000" flipV="1">
            <a:off x="1" y="6008687"/>
            <a:ext cx="849312" cy="84931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文本框 17"/>
          <p:cNvSpPr txBox="1">
            <a:spLocks noChangeArrowheads="1"/>
          </p:cNvSpPr>
          <p:nvPr/>
        </p:nvSpPr>
        <p:spPr bwMode="auto">
          <a:xfrm>
            <a:off x="694055" y="426085"/>
            <a:ext cx="3134360" cy="583565"/>
          </a:xfrm>
          <a:prstGeom prst="rect">
            <a:avLst/>
          </a:prstGeom>
          <a:solidFill>
            <a:srgbClr val="1570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sz="32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I.  Introduction</a:t>
            </a:r>
            <a:endParaRPr lang="en-US" sz="3200" dirty="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4690" y="1328420"/>
            <a:ext cx="1113472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SpinLight</a:t>
            </a:r>
            <a:endParaRPr lang="en-US" sz="20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3D space is divided into spatial beams originating from transmitter(coordinates)</a:t>
            </a:r>
            <a:endParaRPr lang="en-US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Each beam is identified with a unique timed sequence of infrared signals</a:t>
            </a:r>
            <a:endParaRPr lang="en-US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IR no visual disturbance to human eyes</a:t>
            </a:r>
            <a:endParaRPr lang="en-US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timed sequence created by a hemispherical shade that covers and rotate around the LED by step motor.</a:t>
            </a:r>
            <a:endParaRPr lang="en-US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shade is divided into cells by its longitude and altitude lines, some cells are removed to allow light to pass through</a:t>
            </a:r>
            <a:endParaRPr lang="en-US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rotation of shade generates uniques light patterns in different spatial beams</a:t>
            </a:r>
            <a:endParaRPr lang="en-US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receiver(light sensor), determine spatial beam containing it by detecting and decoding signal pattern.</a:t>
            </a:r>
            <a:endParaRPr lang="en-US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receiver perform 2D localization, assuming a known height and one transmitter</a:t>
            </a:r>
            <a:endParaRPr lang="en-US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additional transmitter can be used to realize 3D localization </a:t>
            </a:r>
            <a:endParaRPr lang="en-US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直角三角形 39"/>
          <p:cNvSpPr/>
          <p:nvPr/>
        </p:nvSpPr>
        <p:spPr bwMode="auto">
          <a:xfrm rot="16200000" flipH="1">
            <a:off x="11182350" y="0"/>
            <a:ext cx="1009650" cy="100965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直角三角形 40"/>
          <p:cNvSpPr/>
          <p:nvPr/>
        </p:nvSpPr>
        <p:spPr bwMode="auto">
          <a:xfrm rot="16200000" flipH="1">
            <a:off x="11358563" y="0"/>
            <a:ext cx="833438" cy="83343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直角三角形 41"/>
          <p:cNvSpPr/>
          <p:nvPr/>
        </p:nvSpPr>
        <p:spPr bwMode="auto">
          <a:xfrm rot="16200000" flipV="1">
            <a:off x="0" y="5829300"/>
            <a:ext cx="1028700" cy="10287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直角三角形 42"/>
          <p:cNvSpPr/>
          <p:nvPr/>
        </p:nvSpPr>
        <p:spPr bwMode="auto">
          <a:xfrm rot="16200000" flipV="1">
            <a:off x="1" y="6008687"/>
            <a:ext cx="849312" cy="84931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文本框 17"/>
          <p:cNvSpPr txBox="1">
            <a:spLocks noChangeArrowheads="1"/>
          </p:cNvSpPr>
          <p:nvPr/>
        </p:nvSpPr>
        <p:spPr bwMode="auto">
          <a:xfrm>
            <a:off x="694055" y="426085"/>
            <a:ext cx="3134360" cy="583565"/>
          </a:xfrm>
          <a:prstGeom prst="rect">
            <a:avLst/>
          </a:prstGeom>
          <a:solidFill>
            <a:srgbClr val="1570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sz="32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I.  Introduction</a:t>
            </a:r>
            <a:endParaRPr lang="en-US" sz="3200" dirty="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4690" y="1328420"/>
            <a:ext cx="1113472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SpinLight feature</a:t>
            </a:r>
            <a:endParaRPr lang="en-US" sz="20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digital-only approach</a:t>
            </a:r>
            <a:endParaRPr lang="en-US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existing light positioning approaches ,RSS </a:t>
            </a:r>
            <a:endParaRPr lang="en-US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digital nature , less affected by noise, interference, and multipath effect </a:t>
            </a:r>
            <a:endParaRPr lang="en-US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enjoying an order of magnitude improvement in location accuracy.</a:t>
            </a:r>
            <a:endParaRPr lang="en-US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insensitive to receiver orientation, critical for RSS or AoA </a:t>
            </a:r>
            <a:endParaRPr lang="en-US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complicated receiver design</a:t>
            </a:r>
            <a:endParaRPr lang="en-US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l" eaLnBrk="1" hangingPunct="1">
              <a:buFont typeface="Wingdings" panose="05000000000000000000" charset="0"/>
              <a:buNone/>
            </a:pPr>
            <a:endParaRPr lang="en-US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RFID </a:t>
            </a:r>
            <a:endParaRPr lang="en-US" sz="20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achieve centimeter-level accuracy</a:t>
            </a:r>
            <a:endParaRPr lang="en-US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without line of light</a:t>
            </a:r>
            <a:endParaRPr lang="en-US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highly dense deployment of reference tags</a:t>
            </a:r>
            <a:endParaRPr lang="en-US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 eaLnBrk="1" hangingPunct="1">
              <a:buFont typeface="Wingdings" panose="05000000000000000000" charset="0"/>
              <a:buChar char=""/>
            </a:pPr>
            <a:r>
              <a:rPr 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work for mobile objects</a:t>
            </a:r>
            <a:endParaRPr lang="en-US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00B0F0"/>
      </a:accent1>
      <a:accent2>
        <a:srgbClr val="1570C1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11134</Words>
  <Application>WPS 演示</Application>
  <PresentationFormat>自定义</PresentationFormat>
  <Paragraphs>342</Paragraphs>
  <Slides>25</Slides>
  <Notes>41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25</vt:i4>
      </vt:variant>
    </vt:vector>
  </HeadingPairs>
  <TitlesOfParts>
    <vt:vector size="41" baseType="lpstr">
      <vt:lpstr>Arial</vt:lpstr>
      <vt:lpstr>宋体</vt:lpstr>
      <vt:lpstr>Wingdings</vt:lpstr>
      <vt:lpstr>Calibri</vt:lpstr>
      <vt:lpstr>Calibri Light</vt:lpstr>
      <vt:lpstr>微软雅黑</vt:lpstr>
      <vt:lpstr>Wingdings</vt:lpstr>
      <vt:lpstr>Arial Unicode MS</vt:lpstr>
      <vt:lpstr>DIN</vt:lpstr>
      <vt:lpstr>Segoe Print</vt:lpstr>
      <vt:lpstr>Office 主题</vt:lpstr>
      <vt:lpstr>1_Office 主题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/>
  <cp:keywords>https://800sucai.taobao.com/</cp:keywords>
  <dc:description>https://800sucai.taobao.com/</dc:description>
  <dc:subject>哎呀小小草</dc:subject>
  <cp:category>https://800sucai.taobao.com/</cp:category>
  <cp:lastModifiedBy>david_wang_wei</cp:lastModifiedBy>
  <cp:revision>529</cp:revision>
  <dcterms:created xsi:type="dcterms:W3CDTF">2015-06-07T14:37:00Z</dcterms:created>
  <dcterms:modified xsi:type="dcterms:W3CDTF">2018-06-24T05:50:24Z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