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78" r:id="rId5"/>
    <p:sldId id="288" r:id="rId6"/>
    <p:sldId id="258" r:id="rId7"/>
    <p:sldId id="260" r:id="rId8"/>
    <p:sldId id="271" r:id="rId9"/>
    <p:sldId id="265" r:id="rId10"/>
    <p:sldId id="269" r:id="rId11"/>
    <p:sldId id="289" r:id="rId12"/>
    <p:sldId id="262" r:id="rId13"/>
    <p:sldId id="297" r:id="rId14"/>
    <p:sldId id="263" r:id="rId15"/>
    <p:sldId id="259" r:id="rId16"/>
    <p:sldId id="298" r:id="rId17"/>
    <p:sldId id="300" r:id="rId18"/>
    <p:sldId id="270" r:id="rId19"/>
    <p:sldId id="30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fld>
            <a:endParaRPr lang="zh-CN" altLang="en-US"/>
          </a:p>
        </p:txBody>
      </p:sp>
      <p:sp>
        <p:nvSpPr>
          <p:cNvPr id="7" name="KSO_Shape"/>
          <p:cNvSpPr/>
          <p:nvPr>
            <p:custDataLst>
              <p:tags r:id="rId2"/>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3"/>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4"/>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slideLayout" Target="../slideLayouts/slideLayout7.xml"/><Relationship Id="rId11" Type="http://schemas.openxmlformats.org/officeDocument/2006/relationships/tags" Target="../tags/tag38.xml"/><Relationship Id="rId10" Type="http://schemas.openxmlformats.org/officeDocument/2006/relationships/image" Target="../media/image22.png"/><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6.xml"/><Relationship Id="rId7" Type="http://schemas.openxmlformats.org/officeDocument/2006/relationships/image" Target="../media/image23.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xml"/><Relationship Id="rId3" Type="http://schemas.openxmlformats.org/officeDocument/2006/relationships/image" Target="../media/image24.png"/><Relationship Id="rId2" Type="http://schemas.openxmlformats.org/officeDocument/2006/relationships/tags" Target="../tags/tag48.xml"/><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25.x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3" Type="http://schemas.openxmlformats.org/officeDocument/2006/relationships/oleObject" Target="../embeddings/oleObject2.bin"/><Relationship Id="rId2" Type="http://schemas.openxmlformats.org/officeDocument/2006/relationships/image" Target="../media/image7.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wmf"/></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8.xml"/><Relationship Id="rId7" Type="http://schemas.openxmlformats.org/officeDocument/2006/relationships/image" Target="../media/image17.wmf"/><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 Id="rId3" Type="http://schemas.openxmlformats.org/officeDocument/2006/relationships/image" Target="../media/image15.png"/><Relationship Id="rId2" Type="http://schemas.openxmlformats.org/officeDocument/2006/relationships/image" Target="../media/image14.wmf"/><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标题 1"/>
          <p:cNvSpPr>
            <a:spLocks noGrp="1"/>
          </p:cNvSpPr>
          <p:nvPr>
            <p:ph type="ctrTitle"/>
            <p:custDataLst>
              <p:tags r:id="rId1"/>
            </p:custDataLst>
          </p:nvPr>
        </p:nvSpPr>
        <p:spPr>
          <a:xfrm>
            <a:off x="1522730" y="1752600"/>
            <a:ext cx="10397490" cy="1888490"/>
          </a:xfrm>
        </p:spPr>
        <p:txBody>
          <a:bodyPr>
            <a:normAutofit/>
          </a:bodyPr>
          <a:p>
            <a:r>
              <a:rPr lang="zh-CN" altLang="zh-CN" smtClean="0"/>
              <a:t>信号系统中的几个傅里叶变换</a:t>
            </a:r>
            <a:endParaRPr lang="zh-CN" altLang="zh-CN" smtClean="0"/>
          </a:p>
        </p:txBody>
      </p:sp>
      <p:sp>
        <p:nvSpPr>
          <p:cNvPr id="4098" name="MH_Entry_1"/>
          <p:cNvSpPr>
            <a:spLocks noGrp="1"/>
          </p:cNvSpPr>
          <p:nvPr>
            <p:ph type="subTitle" idx="1"/>
            <p:custDataLst>
              <p:tags r:id="rId2"/>
            </p:custDataLst>
          </p:nvPr>
        </p:nvSpPr>
        <p:spPr/>
        <p:txBody>
          <a:bodyPr>
            <a:normAutofit/>
          </a:bodyPr>
          <a:p>
            <a:r>
              <a:rPr lang="en-US" dirty="0" smtClean="0"/>
              <a:t>wang.david(wei)@scu wsn lab</a:t>
            </a:r>
            <a:endParaRPr lang="en-US" dirty="0"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331720" y="365125"/>
            <a:ext cx="5867400" cy="2390775"/>
          </a:xfrm>
          <a:prstGeom prst="rect">
            <a:avLst/>
          </a:prstGeom>
        </p:spPr>
      </p:pic>
      <p:pic>
        <p:nvPicPr>
          <p:cNvPr id="5" name="图片 4"/>
          <p:cNvPicPr>
            <a:picLocks noChangeAspect="1"/>
          </p:cNvPicPr>
          <p:nvPr/>
        </p:nvPicPr>
        <p:blipFill>
          <a:blip r:embed="rId2"/>
          <a:stretch>
            <a:fillRect/>
          </a:stretch>
        </p:blipFill>
        <p:spPr>
          <a:xfrm>
            <a:off x="3695700" y="3042920"/>
            <a:ext cx="2057400" cy="771525"/>
          </a:xfrm>
          <a:prstGeom prst="rect">
            <a:avLst/>
          </a:prstGeom>
        </p:spPr>
      </p:pic>
      <p:pic>
        <p:nvPicPr>
          <p:cNvPr id="6" name="图片 5"/>
          <p:cNvPicPr>
            <a:picLocks noChangeAspect="1"/>
          </p:cNvPicPr>
          <p:nvPr/>
        </p:nvPicPr>
        <p:blipFill>
          <a:blip r:embed="rId3"/>
          <a:stretch>
            <a:fillRect/>
          </a:stretch>
        </p:blipFill>
        <p:spPr>
          <a:xfrm>
            <a:off x="1753235" y="4206875"/>
            <a:ext cx="8228330" cy="2162175"/>
          </a:xfrm>
          <a:prstGeom prst="rect">
            <a:avLst/>
          </a:prstGeom>
        </p:spPr>
      </p:pic>
      <p:sp>
        <p:nvSpPr>
          <p:cNvPr id="7" name="文本框 6"/>
          <p:cNvSpPr txBox="1"/>
          <p:nvPr/>
        </p:nvSpPr>
        <p:spPr>
          <a:xfrm>
            <a:off x="365760" y="190500"/>
            <a:ext cx="2164080" cy="368300"/>
          </a:xfrm>
          <a:prstGeom prst="rect">
            <a:avLst/>
          </a:prstGeom>
          <a:noFill/>
        </p:spPr>
        <p:txBody>
          <a:bodyPr wrap="square" rtlCol="0">
            <a:spAutoFit/>
          </a:bodyPr>
          <a:p>
            <a:r>
              <a:rPr lang="en-US" altLang="zh-CN"/>
              <a:t>DFT</a:t>
            </a:r>
            <a:r>
              <a:rPr lang="zh-CN" altLang="en-US"/>
              <a:t>的矩阵形式</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椭圆 18"/>
          <p:cNvSpPr/>
          <p:nvPr>
            <p:custDataLst>
              <p:tags r:id="rId1"/>
            </p:custDataLst>
          </p:nvPr>
        </p:nvSpPr>
        <p:spPr>
          <a:xfrm>
            <a:off x="7692740" y="3524160"/>
            <a:ext cx="1162985" cy="1162985"/>
          </a:xfrm>
          <a:prstGeom prst="ellipse">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20" name="椭圆 19"/>
          <p:cNvSpPr/>
          <p:nvPr>
            <p:custDataLst>
              <p:tags r:id="rId2"/>
            </p:custDataLst>
          </p:nvPr>
        </p:nvSpPr>
        <p:spPr>
          <a:xfrm>
            <a:off x="4583692" y="4130462"/>
            <a:ext cx="404719" cy="404719"/>
          </a:xfrm>
          <a:prstGeom prst="ellipse">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21" name="椭圆 20"/>
          <p:cNvSpPr/>
          <p:nvPr>
            <p:custDataLst>
              <p:tags r:id="rId3"/>
            </p:custDataLst>
          </p:nvPr>
        </p:nvSpPr>
        <p:spPr>
          <a:xfrm>
            <a:off x="7692740" y="4711955"/>
            <a:ext cx="480701" cy="480700"/>
          </a:xfrm>
          <a:prstGeom prst="ellipse">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22" name="椭圆 21"/>
          <p:cNvSpPr/>
          <p:nvPr>
            <p:custDataLst>
              <p:tags r:id="rId4"/>
            </p:custDataLst>
          </p:nvPr>
        </p:nvSpPr>
        <p:spPr>
          <a:xfrm>
            <a:off x="3502892" y="4304135"/>
            <a:ext cx="480701" cy="480700"/>
          </a:xfrm>
          <a:prstGeom prst="ellipse">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23" name="椭圆 22"/>
          <p:cNvSpPr/>
          <p:nvPr>
            <p:custDataLst>
              <p:tags r:id="rId5"/>
            </p:custDataLst>
          </p:nvPr>
        </p:nvSpPr>
        <p:spPr>
          <a:xfrm>
            <a:off x="4027011" y="1181133"/>
            <a:ext cx="4033232" cy="39541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24" name="椭圆 23"/>
          <p:cNvSpPr/>
          <p:nvPr>
            <p:custDataLst>
              <p:tags r:id="rId6"/>
            </p:custDataLst>
          </p:nvPr>
        </p:nvSpPr>
        <p:spPr>
          <a:xfrm>
            <a:off x="3335422" y="5560158"/>
            <a:ext cx="387662" cy="387662"/>
          </a:xfrm>
          <a:prstGeom prst="ellipse">
            <a:avLst/>
          </a:pr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a:p>
        </p:txBody>
      </p:sp>
      <p:sp>
        <p:nvSpPr>
          <p:cNvPr id="9" name="文本框 8"/>
          <p:cNvSpPr txBox="1"/>
          <p:nvPr>
            <p:custDataLst>
              <p:tags r:id="rId7"/>
            </p:custDataLst>
          </p:nvPr>
        </p:nvSpPr>
        <p:spPr>
          <a:xfrm>
            <a:off x="2147465" y="315513"/>
            <a:ext cx="7897071" cy="566596"/>
          </a:xfrm>
          <a:prstGeom prst="rect">
            <a:avLst/>
          </a:prstGeom>
        </p:spPr>
        <p:txBody>
          <a:bodyPr vert="horz" lIns="91440" tIns="45720" rIns="91440" bIns="45720" rtlCol="0" anchor="b">
            <a:normAutofit fontScale="90000"/>
          </a:bodyPr>
          <a:lstStyle>
            <a:lvl1pPr algn="ctr" defTabSz="914400" eaLnBrk="1" latinLnBrk="0" hangingPunct="1">
              <a:lnSpc>
                <a:spcPct val="90000"/>
              </a:lnSpc>
              <a:buNone/>
              <a:defRPr sz="3200" b="1">
                <a:gradFill>
                  <a:gsLst>
                    <a:gs pos="0">
                      <a:schemeClr val="accent2"/>
                    </a:gs>
                    <a:gs pos="100000">
                      <a:schemeClr val="accent1"/>
                    </a:gs>
                  </a:gsLst>
                  <a:lin ang="10800000" scaled="1"/>
                </a:gradFill>
                <a:latin typeface="+mj-lt"/>
                <a:ea typeface="+mj-ea"/>
                <a:cs typeface="+mj-cs"/>
              </a:defRPr>
            </a:lvl1pPr>
          </a:lstStyle>
          <a:p>
            <a:r>
              <a:rPr lang="en-US" altLang="zh-CN" sz="3600" smtClean="0"/>
              <a:t>FFT</a:t>
            </a:r>
            <a:r>
              <a:rPr lang="zh-CN" altLang="en-US" sz="3600" smtClean="0"/>
              <a:t>快速傅里叶变换</a:t>
            </a:r>
            <a:r>
              <a:rPr lang="en-US" altLang="zh-CN" sz="3600" smtClean="0"/>
              <a:t>1965</a:t>
            </a:r>
            <a:endParaRPr lang="en-US" altLang="zh-CN" sz="3600" smtClean="0"/>
          </a:p>
        </p:txBody>
      </p:sp>
      <p:sp>
        <p:nvSpPr>
          <p:cNvPr id="10" name="文本框 9"/>
          <p:cNvSpPr txBox="1"/>
          <p:nvPr>
            <p:custDataLst>
              <p:tags r:id="rId8"/>
            </p:custDataLst>
          </p:nvPr>
        </p:nvSpPr>
        <p:spPr>
          <a:xfrm>
            <a:off x="1851660" y="2752725"/>
            <a:ext cx="7917815" cy="2647315"/>
          </a:xfrm>
          <a:prstGeom prst="rect">
            <a:avLst/>
          </a:prstGeom>
        </p:spPr>
        <p:txBody>
          <a:bodyPr vert="horz" lIns="91440" tIns="45720" rIns="91440" bIns="45720" rtlCol="0"/>
          <a:lstStyle>
            <a:lvl1pPr marL="0" indent="0" defTabSz="914400" eaLnBrk="1" latinLnBrk="0" hangingPunct="1">
              <a:lnSpc>
                <a:spcPct val="90000"/>
              </a:lnSpc>
              <a:spcBef>
                <a:spcPts val="1000"/>
              </a:spcBef>
              <a:buFontTx/>
              <a:buNone/>
              <a:defRPr sz="2800" b="0">
                <a:solidFill>
                  <a:srgbClr val="333333"/>
                </a:solidFill>
                <a:latin typeface="+mn-lt"/>
                <a:ea typeface="+mn-ea"/>
              </a:defRPr>
            </a:lvl1pPr>
            <a:lvl2pPr indent="0" defTabSz="914400" eaLnBrk="1" latinLnBrk="0" hangingPunct="1">
              <a:lnSpc>
                <a:spcPct val="90000"/>
              </a:lnSpc>
              <a:spcBef>
                <a:spcPts val="500"/>
              </a:spcBef>
              <a:buFont typeface="Arial" panose="020B0604020202020204" pitchFamily="34" charset="0"/>
              <a:buNone/>
              <a:defRPr sz="1400">
                <a:solidFill>
                  <a:schemeClr val="accent2">
                    <a:lumMod val="75000"/>
                  </a:schemeClr>
                </a:solidFill>
                <a:latin typeface="+mn-lt"/>
                <a:ea typeface="+mn-ea"/>
              </a:defRPr>
            </a:lvl2pPr>
            <a:lvl3pPr indent="0" defTabSz="914400" eaLnBrk="1" latinLnBrk="0" hangingPunct="1">
              <a:lnSpc>
                <a:spcPct val="90000"/>
              </a:lnSpc>
              <a:spcBef>
                <a:spcPts val="500"/>
              </a:spcBef>
              <a:buFont typeface="Arial" panose="020B0604020202020204" pitchFamily="34" charset="0"/>
              <a:buNone/>
              <a:defRPr sz="1200">
                <a:solidFill>
                  <a:schemeClr val="accent2">
                    <a:lumMod val="75000"/>
                  </a:schemeClr>
                </a:solidFill>
                <a:latin typeface="+mn-lt"/>
                <a:ea typeface="+mn-ea"/>
              </a:defRPr>
            </a:lvl3pPr>
            <a:lvl4pPr indent="0" defTabSz="914400" eaLnBrk="1" latinLnBrk="0" hangingPunct="1">
              <a:lnSpc>
                <a:spcPct val="90000"/>
              </a:lnSpc>
              <a:spcBef>
                <a:spcPts val="500"/>
              </a:spcBef>
              <a:buFont typeface="Arial" panose="020B0604020202020204" pitchFamily="34" charset="0"/>
              <a:buNone/>
              <a:defRPr sz="1000">
                <a:solidFill>
                  <a:schemeClr val="accent2">
                    <a:lumMod val="75000"/>
                  </a:schemeClr>
                </a:solidFill>
                <a:latin typeface="+mn-lt"/>
                <a:ea typeface="+mn-ea"/>
              </a:defRPr>
            </a:lvl4pPr>
            <a:lvl5pPr indent="0" defTabSz="914400" eaLnBrk="1" latinLnBrk="0" hangingPunct="1">
              <a:lnSpc>
                <a:spcPct val="90000"/>
              </a:lnSpc>
              <a:spcBef>
                <a:spcPts val="500"/>
              </a:spcBef>
              <a:buFont typeface="Arial" panose="020B0604020202020204" pitchFamily="34" charset="0"/>
              <a:buNone/>
              <a:defRPr sz="1000">
                <a:solidFill>
                  <a:schemeClr val="accent2">
                    <a:lumMod val="75000"/>
                  </a:schemeClr>
                </a:solidFill>
                <a:latin typeface="+mn-lt"/>
                <a:ea typeface="+mn-ea"/>
              </a:defRPr>
            </a:lvl5pPr>
            <a:lvl6pPr indent="0">
              <a:lnSpc>
                <a:spcPct val="90000"/>
              </a:lnSpc>
              <a:spcBef>
                <a:spcPts val="500"/>
              </a:spcBef>
              <a:buFont typeface="Arial" panose="020B0604020202020204" pitchFamily="34" charset="0"/>
              <a:buNone/>
              <a:defRPr sz="1000">
                <a:latin typeface="+mn-lt"/>
                <a:ea typeface="+mn-ea"/>
              </a:defRPr>
            </a:lvl6pPr>
            <a:lvl7pPr indent="0">
              <a:lnSpc>
                <a:spcPct val="90000"/>
              </a:lnSpc>
              <a:spcBef>
                <a:spcPts val="500"/>
              </a:spcBef>
              <a:buFont typeface="Arial" panose="020B0604020202020204" pitchFamily="34" charset="0"/>
              <a:buNone/>
              <a:defRPr sz="1000">
                <a:latin typeface="+mn-lt"/>
                <a:ea typeface="+mn-ea"/>
              </a:defRPr>
            </a:lvl7pPr>
            <a:lvl8pPr indent="0">
              <a:lnSpc>
                <a:spcPct val="90000"/>
              </a:lnSpc>
              <a:spcBef>
                <a:spcPts val="500"/>
              </a:spcBef>
              <a:buFont typeface="Arial" panose="020B0604020202020204" pitchFamily="34" charset="0"/>
              <a:buNone/>
              <a:defRPr sz="1000">
                <a:latin typeface="+mn-lt"/>
                <a:ea typeface="+mn-ea"/>
              </a:defRPr>
            </a:lvl8pPr>
            <a:lvl9pPr indent="0">
              <a:lnSpc>
                <a:spcPct val="90000"/>
              </a:lnSpc>
              <a:spcBef>
                <a:spcPts val="500"/>
              </a:spcBef>
              <a:buFont typeface="Arial" panose="020B0604020202020204" pitchFamily="34" charset="0"/>
              <a:buNone/>
              <a:defRPr sz="1000">
                <a:latin typeface="+mn-lt"/>
                <a:ea typeface="+mn-ea"/>
              </a:defRPr>
            </a:lvl9pPr>
          </a:lstStyle>
          <a:p>
            <a:pPr marL="228600" indent="-228600">
              <a:buSzTx/>
              <a:buFont typeface="Arial" panose="020B0604020202020204" pitchFamily="34" charset="0"/>
              <a:buChar char="•"/>
            </a:pPr>
            <a:r>
              <a:rPr lang="zh-CN" altLang="en-US" sz="2400" smtClean="0">
                <a:solidFill>
                  <a:schemeClr val="tx1"/>
                </a:solidFill>
              </a:rPr>
              <a:t>N点DFT变换大约就需要N^2次运算。</a:t>
            </a:r>
            <a:endParaRPr lang="zh-CN" altLang="en-US" sz="2400" smtClean="0">
              <a:solidFill>
                <a:schemeClr val="tx1"/>
              </a:solidFill>
            </a:endParaRPr>
          </a:p>
          <a:p>
            <a:pPr marL="228600" indent="-228600">
              <a:buSzTx/>
              <a:buFont typeface="Arial" panose="020B0604020202020204" pitchFamily="34" charset="0"/>
              <a:buChar char="•"/>
            </a:pPr>
            <a:r>
              <a:rPr lang="zh-CN" altLang="en-US" sz="2400" smtClean="0">
                <a:solidFill>
                  <a:schemeClr val="tx1"/>
                </a:solidFill>
              </a:rPr>
              <a:t>当N=1024点甚至更多的时候，需要N2=1048576次运算，在FFT中，利用 </a:t>
            </a:r>
            <a:r>
              <a:rPr lang="en-US" altLang="zh-CN" sz="2400" smtClean="0">
                <a:solidFill>
                  <a:schemeClr val="tx1"/>
                </a:solidFill>
              </a:rPr>
              <a:t>WN</a:t>
            </a:r>
            <a:r>
              <a:rPr lang="zh-CN" altLang="en-US" sz="2400" smtClean="0">
                <a:solidFill>
                  <a:schemeClr val="tx1"/>
                </a:solidFill>
              </a:rPr>
              <a:t> 的周期性和对称性，把一个N项序列（设N=2k,k为正整数），分为两个N/2项的子序列，每个N/2点DFT变换需要（N/2）2次运算，再用N次运算把两个N/2点的DFT变换组合成一个N点的DFT变换。</a:t>
            </a:r>
            <a:endParaRPr lang="zh-CN" altLang="en-US" sz="2400" smtClean="0">
              <a:solidFill>
                <a:schemeClr val="tx1"/>
              </a:solidFill>
            </a:endParaRPr>
          </a:p>
          <a:p>
            <a:pPr marL="228600" indent="-228600">
              <a:buSzTx/>
              <a:buFont typeface="Arial" panose="020B0604020202020204" pitchFamily="34" charset="0"/>
              <a:buChar char="•"/>
            </a:pPr>
            <a:r>
              <a:rPr lang="zh-CN" altLang="en-US" sz="2400" smtClean="0">
                <a:solidFill>
                  <a:schemeClr val="tx1"/>
                </a:solidFill>
              </a:rPr>
              <a:t>这样变换以后，总的运算次数就变成N+2*（N/2)^2=N+（N^2）/2。</a:t>
            </a:r>
            <a:endParaRPr lang="zh-CN" altLang="en-US" sz="2400" smtClean="0">
              <a:solidFill>
                <a:schemeClr val="tx1"/>
              </a:solidFill>
            </a:endParaRPr>
          </a:p>
          <a:p>
            <a:pPr marL="228600" indent="-228600">
              <a:buSzTx/>
              <a:buFont typeface="Arial" panose="020B0604020202020204" pitchFamily="34" charset="0"/>
              <a:buChar char="•"/>
            </a:pPr>
            <a:r>
              <a:rPr lang="zh-CN" altLang="en-US" sz="2400" smtClean="0">
                <a:solidFill>
                  <a:schemeClr val="tx1"/>
                </a:solidFill>
              </a:rPr>
              <a:t>继续上面的例子，N=1024时，总的运算次数就变成了525312次，</a:t>
            </a:r>
            <a:r>
              <a:rPr lang="zh-CN" altLang="en-US" sz="2400" b="1" smtClean="0">
                <a:solidFill>
                  <a:schemeClr val="tx1"/>
                </a:solidFill>
              </a:rPr>
              <a:t>节省了大约50%的运算量</a:t>
            </a:r>
            <a:endParaRPr lang="zh-CN" altLang="en-US" sz="2400" b="1" smtClean="0">
              <a:solidFill>
                <a:schemeClr val="tx1"/>
              </a:solidFill>
            </a:endParaRPr>
          </a:p>
        </p:txBody>
      </p:sp>
      <p:pic>
        <p:nvPicPr>
          <p:cNvPr id="11" name="图片 10"/>
          <p:cNvPicPr>
            <a:picLocks noChangeAspect="1"/>
          </p:cNvPicPr>
          <p:nvPr/>
        </p:nvPicPr>
        <p:blipFill>
          <a:blip r:embed="rId9"/>
          <a:stretch>
            <a:fillRect/>
          </a:stretch>
        </p:blipFill>
        <p:spPr>
          <a:xfrm>
            <a:off x="950595" y="882015"/>
            <a:ext cx="2552065" cy="1895475"/>
          </a:xfrm>
          <a:prstGeom prst="rect">
            <a:avLst/>
          </a:prstGeom>
        </p:spPr>
      </p:pic>
      <p:pic>
        <p:nvPicPr>
          <p:cNvPr id="12" name="图片 11"/>
          <p:cNvPicPr>
            <a:picLocks noChangeAspect="1"/>
          </p:cNvPicPr>
          <p:nvPr/>
        </p:nvPicPr>
        <p:blipFill>
          <a:blip r:embed="rId10"/>
          <a:stretch>
            <a:fillRect/>
          </a:stretch>
        </p:blipFill>
        <p:spPr>
          <a:xfrm>
            <a:off x="8060690" y="1052195"/>
            <a:ext cx="2428875" cy="1700530"/>
          </a:xfrm>
          <a:prstGeom prst="rect">
            <a:avLst/>
          </a:prstGeom>
        </p:spPr>
      </p:pic>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09800" y="2232660"/>
            <a:ext cx="6233160" cy="706755"/>
          </a:xfrm>
          <a:prstGeom prst="rect">
            <a:avLst/>
          </a:prstGeom>
          <a:noFill/>
        </p:spPr>
        <p:txBody>
          <a:bodyPr wrap="square" rtlCol="0">
            <a:spAutoFit/>
          </a:bodyPr>
          <a:p>
            <a:r>
              <a:rPr lang="en-US" altLang="zh-CN" sz="4000"/>
              <a:t>Time meets Frequency</a:t>
            </a:r>
            <a:endParaRPr lang="en-US" altLang="zh-CN" sz="40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4" name="L 形 16"/>
          <p:cNvSpPr/>
          <p:nvPr>
            <p:custDataLst>
              <p:tags r:id="rId2"/>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5" name="L 形 16"/>
          <p:cNvSpPr/>
          <p:nvPr>
            <p:custDataLst>
              <p:tags r:id="rId3"/>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p>
        </p:txBody>
      </p:sp>
      <p:sp>
        <p:nvSpPr>
          <p:cNvPr id="16" name="L 形 16"/>
          <p:cNvSpPr/>
          <p:nvPr>
            <p:custDataLst>
              <p:tags r:id="rId4"/>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5" name="标题 4"/>
          <p:cNvSpPr>
            <a:spLocks noGrp="1"/>
          </p:cNvSpPr>
          <p:nvPr>
            <p:ph type="title"/>
            <p:custDataLst>
              <p:tags r:id="rId5"/>
            </p:custDataLst>
          </p:nvPr>
        </p:nvSpPr>
        <p:spPr/>
        <p:txBody>
          <a:bodyPr>
            <a:normAutofit/>
          </a:bodyPr>
          <a:p>
            <a:r>
              <a:rPr lang="en-US" altLang="zh-CN" sz="3200" smtClean="0"/>
              <a:t>STFT 1946</a:t>
            </a:r>
            <a:endParaRPr lang="en-US" altLang="zh-CN" sz="3200" smtClean="0"/>
          </a:p>
        </p:txBody>
      </p:sp>
      <p:sp>
        <p:nvSpPr>
          <p:cNvPr id="6" name="内容占位符 5"/>
          <p:cNvSpPr>
            <a:spLocks noGrp="1"/>
          </p:cNvSpPr>
          <p:nvPr>
            <p:ph idx="1"/>
            <p:custDataLst>
              <p:tags r:id="rId6"/>
            </p:custDataLst>
          </p:nvPr>
        </p:nvSpPr>
        <p:spPr/>
        <p:txBody>
          <a:bodyPr>
            <a:normAutofit/>
          </a:bodyPr>
          <a:p>
            <a:pPr marL="0" indent="0">
              <a:lnSpc>
                <a:spcPct val="150000"/>
              </a:lnSpc>
              <a:spcBef>
                <a:spcPts val="0"/>
              </a:spcBef>
              <a:buSzTx/>
              <a:buNone/>
            </a:pPr>
            <a:r>
              <a:rPr lang="zh-CN" altLang="en-US" b="0" smtClean="0">
                <a:solidFill>
                  <a:schemeClr val="tx2"/>
                </a:solidFill>
              </a:rPr>
              <a:t>短时傅里叶变换</a:t>
            </a:r>
            <a:endParaRPr lang="zh-CN" altLang="en-US" b="0" smtClean="0">
              <a:solidFill>
                <a:schemeClr val="tx2"/>
              </a:solidFill>
            </a:endParaRPr>
          </a:p>
        </p:txBody>
      </p:sp>
      <p:pic>
        <p:nvPicPr>
          <p:cNvPr id="4" name="图片 3"/>
          <p:cNvPicPr>
            <a:picLocks noChangeAspect="1"/>
          </p:cNvPicPr>
          <p:nvPr/>
        </p:nvPicPr>
        <p:blipFill>
          <a:blip r:embed="rId7"/>
          <a:stretch>
            <a:fillRect/>
          </a:stretch>
        </p:blipFill>
        <p:spPr>
          <a:xfrm>
            <a:off x="4069080" y="1661795"/>
            <a:ext cx="6659245" cy="4261485"/>
          </a:xfrm>
          <a:prstGeom prst="rect">
            <a:avLst/>
          </a:prstGeom>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54600" y="298458"/>
            <a:ext cx="9082800" cy="939600"/>
          </a:xfrm>
          <a:prstGeom prst="rect">
            <a:avLst/>
          </a:prstGeom>
        </p:spPr>
        <p:txBody>
          <a:bodyPr vert="horz" lIns="91440" tIns="45720" rIns="91440" bIns="45720" rtlCol="0" anchor="ctr" anchorCtr="0">
            <a:normAutofit/>
          </a:bodyPr>
          <a:lstStyle>
            <a:defPPr>
              <a:defRPr lang="zh-CN"/>
            </a:defPPr>
            <a:lvl1pPr defTabSz="685800" eaLnBrk="1" latinLnBrk="0" hangingPunct="1">
              <a:lnSpc>
                <a:spcPct val="90000"/>
              </a:lnSpc>
              <a:spcAft>
                <a:spcPts val="0"/>
              </a:spcAft>
              <a:buNone/>
              <a:defRPr sz="3600" b="1" i="0" baseline="0">
                <a:gradFill>
                  <a:gsLst>
                    <a:gs pos="0">
                      <a:schemeClr val="accent2"/>
                    </a:gs>
                    <a:gs pos="100000">
                      <a:schemeClr val="accent1"/>
                    </a:gs>
                  </a:gsLst>
                  <a:lin ang="9000000" scaled="0"/>
                </a:gradFill>
                <a:latin typeface="+mj-lt"/>
                <a:ea typeface="+mj-ea"/>
                <a:cs typeface="+mj-cs"/>
              </a:defRPr>
            </a:lvl1pPr>
          </a:lstStyle>
          <a:p>
            <a:r>
              <a:rPr lang="zh-CN" altLang="en-US" smtClean="0"/>
              <a:t>窗函数</a:t>
            </a:r>
            <a:endParaRPr lang="zh-CN" altLang="en-US" smtClean="0"/>
          </a:p>
        </p:txBody>
      </p:sp>
      <p:sp>
        <p:nvSpPr>
          <p:cNvPr id="6" name="文本框 5"/>
          <p:cNvSpPr txBox="1"/>
          <p:nvPr>
            <p:custDataLst>
              <p:tags r:id="rId2"/>
            </p:custDataLst>
          </p:nvPr>
        </p:nvSpPr>
        <p:spPr>
          <a:xfrm>
            <a:off x="1280280" y="1238183"/>
            <a:ext cx="9082800" cy="597600"/>
          </a:xfrm>
          <a:prstGeom prst="rect">
            <a:avLst/>
          </a:prstGeom>
        </p:spPr>
        <p:txBody>
          <a:bodyPr vert="horz" lIns="91440" tIns="45720" rIns="91440" bIns="45720" rtlCol="0" anchor="t" anchorCtr="0"/>
          <a:lstStyle>
            <a:defPPr>
              <a:defRPr lang="zh-CN"/>
            </a:defPPr>
            <a:lvl1pPr marL="0" lvl="0" indent="0">
              <a:buNone/>
              <a:defRPr sz="1800">
                <a:solidFill>
                  <a:schemeClr val="tx2"/>
                </a:solidFill>
                <a:latin typeface="+mn-lt"/>
                <a:ea typeface="+mn-ea"/>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marL="228600" indent="-228600">
              <a:buSzTx/>
              <a:buFont typeface="Arial" panose="020B0604020202020204" pitchFamily="34" charset="0"/>
              <a:buChar char="•"/>
            </a:pPr>
            <a:r>
              <a:rPr lang="zh-CN" altLang="en-US" sz="2800" smtClean="0"/>
              <a:t>为了减少频谱能量泄露，采用不同的截取函数对信号进行截断，截断函数称为窗函数</a:t>
            </a:r>
            <a:endParaRPr lang="zh-CN" altLang="en-US" sz="2800" smtClean="0"/>
          </a:p>
          <a:p>
            <a:pPr marL="228600" indent="-228600">
              <a:buSzTx/>
              <a:buFont typeface="Arial" panose="020B0604020202020204" pitchFamily="34" charset="0"/>
              <a:buChar char="•"/>
            </a:pPr>
            <a:endParaRPr lang="zh-CN" altLang="en-US" sz="3200" smtClean="0"/>
          </a:p>
          <a:p>
            <a:pPr marL="228600" indent="-228600">
              <a:buSzTx/>
              <a:buFont typeface="Arial" panose="020B0604020202020204" pitchFamily="34" charset="0"/>
              <a:buChar char="•"/>
            </a:pPr>
            <a:endParaRPr lang="zh-CN" altLang="en-US" sz="2800" smtClean="0"/>
          </a:p>
          <a:p>
            <a:pPr marL="228600" indent="-228600">
              <a:buSzTx/>
              <a:buFont typeface="Arial" panose="020B0604020202020204" pitchFamily="34" charset="0"/>
              <a:buChar char="•"/>
            </a:pPr>
            <a:endParaRPr lang="zh-CN" altLang="en-US" sz="2800" smtClean="0"/>
          </a:p>
          <a:p>
            <a:pPr marL="228600" indent="-228600">
              <a:buSzTx/>
              <a:buFont typeface="Arial" panose="020B0604020202020204" pitchFamily="34" charset="0"/>
              <a:buChar char="•"/>
            </a:pPr>
            <a:r>
              <a:rPr lang="zh-CN" altLang="en-US" sz="2800" smtClean="0"/>
              <a:t>矩形窗</a:t>
            </a:r>
            <a:endParaRPr lang="zh-CN" altLang="en-US" sz="2800" smtClean="0"/>
          </a:p>
          <a:p>
            <a:pPr marL="228600" indent="-228600">
              <a:buSzTx/>
              <a:buFont typeface="Arial" panose="020B0604020202020204" pitchFamily="34" charset="0"/>
              <a:buChar char="•"/>
            </a:pPr>
            <a:endParaRPr lang="zh-CN" altLang="en-US" sz="3200" smtClean="0"/>
          </a:p>
          <a:p>
            <a:pPr marL="228600" indent="-228600">
              <a:buSzTx/>
              <a:buFont typeface="Arial" panose="020B0604020202020204" pitchFamily="34" charset="0"/>
              <a:buChar char="•"/>
            </a:pPr>
            <a:r>
              <a:rPr lang="zh-CN" altLang="en-US" sz="2800" smtClean="0"/>
              <a:t>三角窗</a:t>
            </a:r>
            <a:endParaRPr lang="zh-CN" altLang="en-US" sz="2800" smtClean="0"/>
          </a:p>
          <a:p>
            <a:pPr marL="228600" indent="-228600">
              <a:buSzTx/>
              <a:buFont typeface="Arial" panose="020B0604020202020204" pitchFamily="34" charset="0"/>
              <a:buChar char="•"/>
            </a:pPr>
            <a:r>
              <a:rPr lang="zh-CN" altLang="en-US" sz="2800" smtClean="0"/>
              <a:t>汉宁窗 </a:t>
            </a:r>
            <a:r>
              <a:rPr lang="en-US" altLang="zh-CN" sz="2800" smtClean="0"/>
              <a:t>hanning windows </a:t>
            </a:r>
            <a:r>
              <a:rPr lang="zh-CN" altLang="en-US" sz="2800" smtClean="0"/>
              <a:t>频率泄露问题，</a:t>
            </a:r>
            <a:endParaRPr lang="zh-CN" altLang="en-US" sz="2800" smtClean="0"/>
          </a:p>
          <a:p>
            <a:pPr marL="228600" indent="-228600">
              <a:buSzTx/>
              <a:buFont typeface="Arial" panose="020B0604020202020204" pitchFamily="34" charset="0"/>
              <a:buChar char="•"/>
            </a:pPr>
            <a:r>
              <a:rPr lang="zh-CN" altLang="en-US" sz="2800" smtClean="0"/>
              <a:t>         在王浩的</a:t>
            </a:r>
            <a:r>
              <a:rPr lang="en-US" altLang="zh-CN" sz="2800" smtClean="0"/>
              <a:t>CAT  </a:t>
            </a:r>
            <a:r>
              <a:rPr lang="zh-CN" altLang="en-US" sz="2800" smtClean="0"/>
              <a:t>论文提及 </a:t>
            </a:r>
            <a:endParaRPr lang="zh-CN" altLang="en-US" sz="2800" smtClean="0"/>
          </a:p>
          <a:p>
            <a:pPr marL="228600" indent="-228600">
              <a:buSzTx/>
              <a:buFont typeface="Arial" panose="020B0604020202020204" pitchFamily="34" charset="0"/>
              <a:buChar char="•"/>
            </a:pPr>
            <a:r>
              <a:rPr lang="zh-CN" altLang="en-US" sz="2800" smtClean="0"/>
              <a:t>海明窗</a:t>
            </a:r>
            <a:endParaRPr lang="zh-CN" altLang="en-US" sz="2800" smtClean="0"/>
          </a:p>
          <a:p>
            <a:pPr marL="228600" indent="-228600">
              <a:buSzTx/>
              <a:buFont typeface="Arial" panose="020B0604020202020204" pitchFamily="34" charset="0"/>
              <a:buChar char="•"/>
            </a:pPr>
            <a:r>
              <a:rPr lang="zh-CN" altLang="en-US" sz="2800" smtClean="0"/>
              <a:t>高斯窗</a:t>
            </a:r>
            <a:endParaRPr lang="zh-CN" altLang="en-US" sz="2800" smtClean="0"/>
          </a:p>
        </p:txBody>
      </p:sp>
      <p:pic>
        <p:nvPicPr>
          <p:cNvPr id="7" name="图片 6"/>
          <p:cNvPicPr>
            <a:picLocks noChangeAspect="1"/>
          </p:cNvPicPr>
          <p:nvPr/>
        </p:nvPicPr>
        <p:blipFill>
          <a:blip r:embed="rId3"/>
          <a:stretch>
            <a:fillRect/>
          </a:stretch>
        </p:blipFill>
        <p:spPr>
          <a:xfrm>
            <a:off x="4488180" y="2215515"/>
            <a:ext cx="5714365" cy="242633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4095" y="1506220"/>
            <a:ext cx="5602605" cy="368300"/>
          </a:xfrm>
          <a:prstGeom prst="rect">
            <a:avLst/>
          </a:prstGeom>
          <a:noFill/>
        </p:spPr>
        <p:txBody>
          <a:bodyPr wrap="square" rtlCol="0" anchor="t">
            <a:spAutoFit/>
          </a:bodyPr>
          <a:p>
            <a:r>
              <a:rPr lang="zh-CN" altLang="en-US"/>
              <a:t>http://www.chirpmicro.com/technology.html</a:t>
            </a:r>
            <a:endParaRPr lang="zh-CN" altLang="en-US"/>
          </a:p>
        </p:txBody>
      </p:sp>
      <p:sp>
        <p:nvSpPr>
          <p:cNvPr id="3" name="文本框 2"/>
          <p:cNvSpPr txBox="1"/>
          <p:nvPr/>
        </p:nvSpPr>
        <p:spPr>
          <a:xfrm>
            <a:off x="822960" y="815340"/>
            <a:ext cx="10058400" cy="460375"/>
          </a:xfrm>
          <a:prstGeom prst="rect">
            <a:avLst/>
          </a:prstGeom>
          <a:noFill/>
        </p:spPr>
        <p:txBody>
          <a:bodyPr wrap="square" rtlCol="0">
            <a:spAutoFit/>
          </a:bodyPr>
          <a:p>
            <a:r>
              <a:rPr lang="en-US" altLang="zh-CN" sz="2400"/>
              <a:t>chirp</a:t>
            </a:r>
            <a:r>
              <a:rPr lang="zh-CN" altLang="en-US" sz="2400"/>
              <a:t>信号，在雷达领域，超声识别，手势识别等领域应用非常重要的信号。</a:t>
            </a:r>
            <a:endParaRPr lang="zh-CN" altLang="en-US" sz="2400"/>
          </a:p>
        </p:txBody>
      </p:sp>
      <p:pic>
        <p:nvPicPr>
          <p:cNvPr id="4" name="图片 3"/>
          <p:cNvPicPr>
            <a:picLocks noChangeAspect="1"/>
          </p:cNvPicPr>
          <p:nvPr/>
        </p:nvPicPr>
        <p:blipFill>
          <a:blip r:embed="rId1"/>
          <a:stretch>
            <a:fillRect/>
          </a:stretch>
        </p:blipFill>
        <p:spPr>
          <a:xfrm>
            <a:off x="1014095" y="2044700"/>
            <a:ext cx="5371465" cy="3599815"/>
          </a:xfrm>
          <a:prstGeom prst="rect">
            <a:avLst/>
          </a:prstGeom>
        </p:spPr>
      </p:pic>
      <p:sp>
        <p:nvSpPr>
          <p:cNvPr id="5" name="文本框 4"/>
          <p:cNvSpPr txBox="1"/>
          <p:nvPr/>
        </p:nvSpPr>
        <p:spPr>
          <a:xfrm>
            <a:off x="7340600" y="2157095"/>
            <a:ext cx="3834765" cy="1198880"/>
          </a:xfrm>
          <a:prstGeom prst="rect">
            <a:avLst/>
          </a:prstGeom>
          <a:noFill/>
        </p:spPr>
        <p:txBody>
          <a:bodyPr wrap="square" rtlCol="0" anchor="t">
            <a:spAutoFit/>
          </a:bodyPr>
          <a:p>
            <a:r>
              <a:rPr lang="en-US" altLang="zh-CN"/>
              <a:t>wikipedia: </a:t>
            </a:r>
            <a:endParaRPr lang="en-US" altLang="zh-CN"/>
          </a:p>
          <a:p>
            <a:r>
              <a:rPr lang="zh-CN" altLang="en-US"/>
              <a:t>A linear chirp waveform</a:t>
            </a:r>
            <a:r>
              <a:rPr lang="en-US" altLang="zh-CN"/>
              <a:t>:</a:t>
            </a:r>
            <a:r>
              <a:rPr lang="zh-CN" altLang="en-US"/>
              <a:t>a sinusoidal wave that increases in frequency linearly over time</a:t>
            </a:r>
            <a:endParaRPr lang="zh-CN" altLang="en-US"/>
          </a:p>
        </p:txBody>
      </p:sp>
      <p:pic>
        <p:nvPicPr>
          <p:cNvPr id="6" name="图片 5"/>
          <p:cNvPicPr>
            <a:picLocks noChangeAspect="1"/>
          </p:cNvPicPr>
          <p:nvPr/>
        </p:nvPicPr>
        <p:blipFill>
          <a:blip r:embed="rId2"/>
          <a:stretch>
            <a:fillRect/>
          </a:stretch>
        </p:blipFill>
        <p:spPr>
          <a:xfrm>
            <a:off x="6847205" y="3667125"/>
            <a:ext cx="4328160" cy="287591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62355" y="1613535"/>
            <a:ext cx="9578975" cy="2601595"/>
          </a:xfrm>
          <a:prstGeom prst="rect">
            <a:avLst/>
          </a:prstGeom>
          <a:noFill/>
        </p:spPr>
        <p:txBody>
          <a:bodyPr wrap="square" rtlCol="0" anchor="t">
            <a:spAutoFit/>
          </a:bodyPr>
          <a:p>
            <a:pPr lvl="1">
              <a:lnSpc>
                <a:spcPct val="80000"/>
              </a:lnSpc>
            </a:pPr>
            <a:r>
              <a:rPr lang="zh-CN" altLang="en-US" sz="3600" dirty="0">
                <a:latin typeface="宋体" panose="02010600030101010101" pitchFamily="2" charset="-122"/>
                <a:ea typeface="宋体" panose="02010600030101010101" pitchFamily="2" charset="-122"/>
                <a:sym typeface="+mn-ea"/>
              </a:rPr>
              <a:t>窗口宽度与短时傅里叶变换特性之间的关系</a:t>
            </a:r>
            <a:endParaRPr lang="zh-CN" altLang="en-US" sz="3600" dirty="0">
              <a:latin typeface="宋体" panose="02010600030101010101" pitchFamily="2" charset="-122"/>
              <a:ea typeface="宋体" panose="02010600030101010101" pitchFamily="2" charset="-122"/>
              <a:sym typeface="+mn-ea"/>
            </a:endParaRPr>
          </a:p>
          <a:p>
            <a:pPr lvl="2">
              <a:lnSpc>
                <a:spcPct val="80000"/>
              </a:lnSpc>
            </a:pPr>
            <a:r>
              <a:rPr lang="en-US" altLang="zh-CN" sz="3600" dirty="0">
                <a:latin typeface="宋体" panose="02010600030101010101" pitchFamily="2" charset="-122"/>
                <a:ea typeface="宋体" panose="02010600030101010101" pitchFamily="2" charset="-122"/>
                <a:sym typeface="+mn-ea"/>
              </a:rPr>
              <a:t>1.</a:t>
            </a:r>
            <a:r>
              <a:rPr lang="zh-CN" altLang="en-US" sz="3600" dirty="0">
                <a:latin typeface="宋体" panose="02010600030101010101" pitchFamily="2" charset="-122"/>
                <a:ea typeface="宋体" panose="02010600030101010101" pitchFamily="2" charset="-122"/>
                <a:sym typeface="+mn-ea"/>
              </a:rPr>
              <a:t>用窄窗可得到好的时间分辨率</a:t>
            </a:r>
            <a:endParaRPr lang="zh-CN" altLang="en-US" sz="3600" dirty="0">
              <a:latin typeface="宋体" panose="02010600030101010101" pitchFamily="2" charset="-122"/>
              <a:ea typeface="宋体" panose="02010600030101010101" pitchFamily="2" charset="-122"/>
              <a:sym typeface="+mn-ea"/>
            </a:endParaRPr>
          </a:p>
          <a:p>
            <a:pPr lvl="2">
              <a:lnSpc>
                <a:spcPct val="80000"/>
              </a:lnSpc>
            </a:pPr>
            <a:r>
              <a:rPr lang="en-US" altLang="zh-CN" sz="3600" dirty="0">
                <a:latin typeface="宋体" panose="02010600030101010101" pitchFamily="2" charset="-122"/>
                <a:ea typeface="宋体" panose="02010600030101010101" pitchFamily="2" charset="-122"/>
                <a:sym typeface="+mn-ea"/>
              </a:rPr>
              <a:t>2.</a:t>
            </a:r>
            <a:r>
              <a:rPr lang="zh-CN" altLang="en-US" sz="3600" dirty="0">
                <a:latin typeface="宋体" panose="02010600030101010101" pitchFamily="2" charset="-122"/>
                <a:ea typeface="宋体" panose="02010600030101010101" pitchFamily="2" charset="-122"/>
                <a:sym typeface="+mn-ea"/>
              </a:rPr>
              <a:t>用宽窗可以得到好的频率分辨率。</a:t>
            </a:r>
            <a:endParaRPr lang="zh-CN" altLang="en-US" sz="3600" dirty="0">
              <a:latin typeface="宋体" panose="02010600030101010101" pitchFamily="2" charset="-122"/>
              <a:ea typeface="宋体" panose="02010600030101010101" pitchFamily="2" charset="-122"/>
              <a:sym typeface="+mn-ea"/>
            </a:endParaRPr>
          </a:p>
          <a:p>
            <a:pPr lvl="2">
              <a:lnSpc>
                <a:spcPct val="80000"/>
              </a:lnSpc>
            </a:pPr>
            <a:r>
              <a:rPr lang="en-US" altLang="zh-CN" sz="3200" dirty="0">
                <a:latin typeface="宋体" panose="02010600030101010101" pitchFamily="2" charset="-122"/>
                <a:ea typeface="宋体" panose="02010600030101010101" pitchFamily="2" charset="-122"/>
                <a:sym typeface="+mn-ea"/>
              </a:rPr>
              <a:t>3.</a:t>
            </a:r>
            <a:r>
              <a:rPr lang="zh-CN" altLang="en-US" sz="3200" dirty="0">
                <a:latin typeface="宋体" panose="02010600030101010101" pitchFamily="2" charset="-122"/>
                <a:ea typeface="宋体" panose="02010600030101010101" pitchFamily="2" charset="-122"/>
                <a:sym typeface="+mn-ea"/>
              </a:rPr>
              <a:t>但由于采用窗的目的是要限制分析的时间以使其中波形的特性没有显著变化，因而要折衷考虑。</a:t>
            </a:r>
            <a:endParaRPr lang="zh-CN" altLang="en-US" sz="3200" dirty="0">
              <a:latin typeface="宋体" panose="02010600030101010101" pitchFamily="2" charset="-122"/>
              <a:ea typeface="宋体" panose="02010600030101010101" pitchFamily="2" charset="-122"/>
              <a:sym typeface="+mn-ea"/>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4" name="L 形 16"/>
          <p:cNvSpPr/>
          <p:nvPr>
            <p:custDataLst>
              <p:tags r:id="rId2"/>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5" name="L 形 16"/>
          <p:cNvSpPr/>
          <p:nvPr>
            <p:custDataLst>
              <p:tags r:id="rId3"/>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p>
        </p:txBody>
      </p:sp>
      <p:sp>
        <p:nvSpPr>
          <p:cNvPr id="16" name="L 形 16"/>
          <p:cNvSpPr/>
          <p:nvPr>
            <p:custDataLst>
              <p:tags r:id="rId4"/>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5" name="标题 4"/>
          <p:cNvSpPr>
            <a:spLocks noGrp="1"/>
          </p:cNvSpPr>
          <p:nvPr>
            <p:ph type="title"/>
            <p:custDataLst>
              <p:tags r:id="rId5"/>
            </p:custDataLst>
          </p:nvPr>
        </p:nvSpPr>
        <p:spPr/>
        <p:txBody>
          <a:bodyPr>
            <a:normAutofit/>
          </a:bodyPr>
          <a:p>
            <a:r>
              <a:rPr lang="en-US" altLang="zh-CN" sz="3200" smtClean="0"/>
              <a:t>wavelet</a:t>
            </a:r>
            <a:r>
              <a:rPr lang="zh-CN" altLang="zh-CN" sz="3200" smtClean="0"/>
              <a:t>小波分析 </a:t>
            </a:r>
            <a:r>
              <a:rPr lang="en-US" altLang="zh-CN" sz="3200" smtClean="0"/>
              <a:t>20</a:t>
            </a:r>
            <a:r>
              <a:rPr lang="zh-CN" altLang="en-US" sz="3200" smtClean="0"/>
              <a:t>世纪</a:t>
            </a:r>
            <a:r>
              <a:rPr lang="en-US" altLang="zh-CN" sz="3200" smtClean="0"/>
              <a:t>80</a:t>
            </a:r>
            <a:r>
              <a:rPr lang="zh-CN" altLang="en-US" sz="3200" smtClean="0"/>
              <a:t>年代</a:t>
            </a:r>
            <a:endParaRPr lang="zh-CN" altLang="en-US" sz="3200" smtClean="0"/>
          </a:p>
        </p:txBody>
      </p:sp>
      <p:sp>
        <p:nvSpPr>
          <p:cNvPr id="6" name="内容占位符 5"/>
          <p:cNvSpPr>
            <a:spLocks noGrp="1"/>
          </p:cNvSpPr>
          <p:nvPr>
            <p:ph idx="1"/>
            <p:custDataLst>
              <p:tags r:id="rId6"/>
            </p:custDataLst>
          </p:nvPr>
        </p:nvSpPr>
        <p:spPr/>
        <p:txBody>
          <a:bodyPr>
            <a:noAutofit/>
          </a:bodyPr>
          <a:p>
            <a:pPr marL="0" indent="0">
              <a:lnSpc>
                <a:spcPct val="150000"/>
              </a:lnSpc>
              <a:spcBef>
                <a:spcPts val="0"/>
              </a:spcBef>
              <a:buSzTx/>
              <a:buNone/>
            </a:pPr>
            <a:r>
              <a:rPr lang="en-US" altLang="zh-CN" sz="19900" b="0" dirty="0">
                <a:solidFill>
                  <a:schemeClr val="tx2"/>
                </a:solidFill>
              </a:rPr>
              <a:t>     ?</a:t>
            </a:r>
            <a:endParaRPr lang="en-US" altLang="zh-CN" sz="19900" b="0" dirty="0">
              <a:solidFill>
                <a:schemeClr val="tx2"/>
              </a:solidFill>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pPr lvl="1"/>
            <a:r>
              <a:rPr lang="en-US" altLang="zh-CN" sz="4400"/>
              <a:t>            Thank you!</a:t>
            </a:r>
            <a:endParaRPr lang="en-US" altLang="zh-CN" sz="4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4" name="L 形 16"/>
          <p:cNvSpPr/>
          <p:nvPr>
            <p:custDataLst>
              <p:tags r:id="rId2"/>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5" name="L 形 16"/>
          <p:cNvSpPr/>
          <p:nvPr>
            <p:custDataLst>
              <p:tags r:id="rId3"/>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p>
        </p:txBody>
      </p:sp>
      <p:sp>
        <p:nvSpPr>
          <p:cNvPr id="16" name="L 形 16"/>
          <p:cNvSpPr/>
          <p:nvPr>
            <p:custDataLst>
              <p:tags r:id="rId4"/>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5" name="标题 4"/>
          <p:cNvSpPr>
            <a:spLocks noGrp="1"/>
          </p:cNvSpPr>
          <p:nvPr>
            <p:ph type="title"/>
            <p:custDataLst>
              <p:tags r:id="rId5"/>
            </p:custDataLst>
          </p:nvPr>
        </p:nvSpPr>
        <p:spPr/>
        <p:txBody>
          <a:bodyPr>
            <a:normAutofit/>
          </a:bodyPr>
          <a:p>
            <a:r>
              <a:rPr lang="zh-CN" altLang="en-US" sz="3200" smtClean="0"/>
              <a:t>为什么要有各种变换？在那些学科有变换？有哪些变换？</a:t>
            </a:r>
            <a:endParaRPr lang="zh-CN" altLang="en-US" sz="3200" smtClean="0"/>
          </a:p>
        </p:txBody>
      </p:sp>
      <p:sp>
        <p:nvSpPr>
          <p:cNvPr id="6" name="内容占位符 5"/>
          <p:cNvSpPr>
            <a:spLocks noGrp="1"/>
          </p:cNvSpPr>
          <p:nvPr>
            <p:ph idx="1"/>
            <p:custDataLst>
              <p:tags r:id="rId6"/>
            </p:custDataLst>
          </p:nvPr>
        </p:nvSpPr>
        <p:spPr>
          <a:xfrm>
            <a:off x="708660" y="1108505"/>
            <a:ext cx="10515600" cy="4800396"/>
          </a:xfrm>
        </p:spPr>
        <p:txBody>
          <a:bodyPr>
            <a:noAutofit/>
          </a:bodyPr>
          <a:p>
            <a:pPr marL="0" indent="0">
              <a:lnSpc>
                <a:spcPct val="150000"/>
              </a:lnSpc>
              <a:spcBef>
                <a:spcPts val="0"/>
              </a:spcBef>
              <a:buSzTx/>
              <a:buNone/>
            </a:pPr>
            <a:r>
              <a:rPr lang="zh-CN" altLang="en-US" sz="1400" b="0" dirty="0">
                <a:solidFill>
                  <a:schemeClr val="tx2"/>
                </a:solidFill>
              </a:rPr>
              <a:t>能量，</a:t>
            </a:r>
            <a:r>
              <a:rPr lang="zh-CN" altLang="en-US" sz="1600" dirty="0">
                <a:solidFill>
                  <a:schemeClr val="tx2"/>
                </a:solidFill>
                <a:sym typeface="+mn-ea"/>
              </a:rPr>
              <a:t>信息在物理上是信号；</a:t>
            </a:r>
            <a:endParaRPr lang="zh-CN" altLang="en-US" sz="1600" b="0" dirty="0">
              <a:solidFill>
                <a:schemeClr val="tx2"/>
              </a:solidFill>
              <a:sym typeface="+mn-ea"/>
            </a:endParaRPr>
          </a:p>
          <a:p>
            <a:pPr marL="0" indent="0">
              <a:lnSpc>
                <a:spcPct val="150000"/>
              </a:lnSpc>
              <a:spcBef>
                <a:spcPts val="0"/>
              </a:spcBef>
              <a:buSzTx/>
              <a:buNone/>
            </a:pPr>
            <a:r>
              <a:rPr lang="zh-CN" altLang="en-US" sz="1600" b="0" dirty="0">
                <a:solidFill>
                  <a:schemeClr val="tx2"/>
                </a:solidFill>
              </a:rPr>
              <a:t>在电气化时代关注电能的产生，传输和使用；</a:t>
            </a:r>
            <a:endParaRPr lang="zh-CN" altLang="en-US" sz="1600" b="0" dirty="0">
              <a:solidFill>
                <a:schemeClr val="tx2"/>
              </a:solidFill>
            </a:endParaRPr>
          </a:p>
          <a:p>
            <a:pPr marL="0" indent="0">
              <a:lnSpc>
                <a:spcPct val="150000"/>
              </a:lnSpc>
              <a:spcBef>
                <a:spcPts val="0"/>
              </a:spcBef>
              <a:buSzTx/>
              <a:buNone/>
            </a:pPr>
            <a:r>
              <a:rPr lang="zh-CN" altLang="en-US" sz="1600" b="0" dirty="0">
                <a:solidFill>
                  <a:schemeClr val="tx2"/>
                </a:solidFill>
              </a:rPr>
              <a:t>在信息化时代更关注信息的发送，传输和接收；</a:t>
            </a:r>
            <a:endParaRPr lang="zh-CN" altLang="en-US" sz="1600" b="0" dirty="0">
              <a:solidFill>
                <a:schemeClr val="tx2"/>
              </a:solidFill>
            </a:endParaRPr>
          </a:p>
          <a:p>
            <a:pPr marL="0" indent="0">
              <a:lnSpc>
                <a:spcPct val="150000"/>
              </a:lnSpc>
              <a:spcBef>
                <a:spcPts val="0"/>
              </a:spcBef>
              <a:buSzTx/>
              <a:buNone/>
            </a:pPr>
            <a:r>
              <a:rPr lang="zh-CN" altLang="en-US" sz="1600" b="0" dirty="0">
                <a:solidFill>
                  <a:schemeClr val="tx2"/>
                </a:solidFill>
              </a:rPr>
              <a:t>要实现高效地传递信息和能量，对信号的特征必须有科学的认识，然后才能进行精细控制；</a:t>
            </a:r>
            <a:endParaRPr lang="zh-CN" altLang="en-US" sz="1600" b="0" dirty="0">
              <a:solidFill>
                <a:schemeClr val="tx2"/>
              </a:solidFill>
            </a:endParaRPr>
          </a:p>
          <a:p>
            <a:pPr marL="0" indent="0">
              <a:lnSpc>
                <a:spcPct val="150000"/>
              </a:lnSpc>
              <a:spcBef>
                <a:spcPts val="0"/>
              </a:spcBef>
              <a:buSzTx/>
              <a:buNone/>
            </a:pPr>
            <a:r>
              <a:rPr lang="zh-CN" altLang="en-US" sz="1600" b="0" dirty="0">
                <a:solidFill>
                  <a:schemeClr val="tx2"/>
                </a:solidFill>
              </a:rPr>
              <a:t>其中最重要的就是信号分析和处理，包括了各类变换，各类变换与傅里叶有关；</a:t>
            </a:r>
            <a:endParaRPr lang="zh-CN" altLang="en-US" sz="1600" b="0" dirty="0">
              <a:solidFill>
                <a:schemeClr val="tx2"/>
              </a:solidFill>
            </a:endParaRPr>
          </a:p>
          <a:p>
            <a:pPr marL="0" indent="0">
              <a:lnSpc>
                <a:spcPct val="150000"/>
              </a:lnSpc>
              <a:spcBef>
                <a:spcPts val="0"/>
              </a:spcBef>
              <a:buSzTx/>
              <a:buNone/>
            </a:pPr>
            <a:endParaRPr lang="zh-CN" altLang="en-US" sz="1600" b="0" dirty="0">
              <a:solidFill>
                <a:schemeClr val="tx2"/>
              </a:solidFill>
            </a:endParaRPr>
          </a:p>
          <a:p>
            <a:pPr marL="228600" indent="-228600">
              <a:lnSpc>
                <a:spcPct val="150000"/>
              </a:lnSpc>
              <a:spcBef>
                <a:spcPts val="0"/>
              </a:spcBef>
              <a:buSzTx/>
              <a:buFont typeface="Arial" panose="020B0604020202020204" pitchFamily="34" charset="0"/>
              <a:buChar char="•"/>
            </a:pPr>
            <a:r>
              <a:rPr lang="en-US" altLang="zh-CN" sz="1600" b="0" smtClean="0">
                <a:solidFill>
                  <a:schemeClr val="tx2"/>
                </a:solidFill>
              </a:rPr>
              <a:t>1   </a:t>
            </a:r>
            <a:r>
              <a:rPr lang="zh-CN" altLang="en-US" sz="1600" b="0" smtClean="0">
                <a:solidFill>
                  <a:schemeClr val="tx2"/>
                </a:solidFill>
              </a:rPr>
              <a:t>电路原理</a:t>
            </a: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r>
              <a:rPr lang="en-US" altLang="zh-CN" sz="1600" b="0" smtClean="0">
                <a:solidFill>
                  <a:schemeClr val="tx2"/>
                </a:solidFill>
              </a:rPr>
              <a:t>2   </a:t>
            </a:r>
            <a:r>
              <a:rPr lang="zh-CN" altLang="en-US" sz="1600" b="0" smtClean="0">
                <a:solidFill>
                  <a:schemeClr val="tx2"/>
                </a:solidFill>
              </a:rPr>
              <a:t>信号处理</a:t>
            </a: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r>
              <a:rPr lang="en-US" altLang="zh-CN" sz="1600" b="0" smtClean="0">
                <a:solidFill>
                  <a:schemeClr val="tx2"/>
                </a:solidFill>
              </a:rPr>
              <a:t>3   </a:t>
            </a:r>
            <a:r>
              <a:rPr lang="zh-CN" altLang="en-US" sz="1600" b="0" smtClean="0">
                <a:solidFill>
                  <a:schemeClr val="tx2"/>
                </a:solidFill>
              </a:rPr>
              <a:t>线性控制系统</a:t>
            </a: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r>
              <a:rPr lang="zh-CN" altLang="en-US" sz="1600" b="0" smtClean="0">
                <a:solidFill>
                  <a:schemeClr val="tx2"/>
                </a:solidFill>
              </a:rPr>
              <a:t>傅里叶变换</a:t>
            </a:r>
            <a:r>
              <a:rPr lang="en-US" altLang="zh-CN" sz="1600" b="0" smtClean="0">
                <a:solidFill>
                  <a:schemeClr val="tx2"/>
                </a:solidFill>
              </a:rPr>
              <a:t>--</a:t>
            </a:r>
            <a:r>
              <a:rPr lang="zh-CN" altLang="en-US" sz="1600" b="0" smtClean="0">
                <a:solidFill>
                  <a:schemeClr val="tx2"/>
                </a:solidFill>
              </a:rPr>
              <a:t>函数的傅里叶积分</a:t>
            </a:r>
            <a:r>
              <a:rPr lang="en-US" altLang="zh-CN" sz="1600" b="0" smtClean="0">
                <a:solidFill>
                  <a:schemeClr val="tx2"/>
                </a:solidFill>
              </a:rPr>
              <a:t>1748</a:t>
            </a:r>
            <a:r>
              <a:rPr lang="zh-CN" altLang="en-US" sz="1600" b="0" smtClean="0">
                <a:solidFill>
                  <a:schemeClr val="tx2"/>
                </a:solidFill>
              </a:rPr>
              <a:t>年</a:t>
            </a:r>
            <a:endParaRPr lang="zh-CN" altLang="en-US" sz="1600" b="0" smtClean="0">
              <a:solidFill>
                <a:schemeClr val="tx2"/>
              </a:solidFill>
            </a:endParaRPr>
          </a:p>
          <a:p>
            <a:pPr marL="685800" lvl="1" indent="-228600">
              <a:lnSpc>
                <a:spcPct val="150000"/>
              </a:lnSpc>
              <a:spcBef>
                <a:spcPts val="0"/>
              </a:spcBef>
              <a:buSzTx/>
              <a:buFont typeface="Arial" panose="020B0604020202020204" pitchFamily="34" charset="0"/>
              <a:buChar char="•"/>
            </a:pPr>
            <a:r>
              <a:rPr lang="zh-CN" altLang="en-US" sz="1400" b="0" smtClean="0">
                <a:solidFill>
                  <a:schemeClr val="tx2"/>
                </a:solidFill>
              </a:rPr>
              <a:t>一个比较复杂的周期运动看成是许多不同频率的简谐振动的叠加</a:t>
            </a:r>
            <a:endParaRPr lang="zh-CN" altLang="en-US" sz="1400" b="0" smtClean="0">
              <a:solidFill>
                <a:schemeClr val="tx2"/>
              </a:solidFill>
            </a:endParaRPr>
          </a:p>
          <a:p>
            <a:pPr marL="228600" indent="-228600">
              <a:lnSpc>
                <a:spcPct val="150000"/>
              </a:lnSpc>
              <a:spcBef>
                <a:spcPts val="0"/>
              </a:spcBef>
              <a:buSzTx/>
              <a:buFont typeface="Arial" panose="020B0604020202020204" pitchFamily="34" charset="0"/>
              <a:buChar char="•"/>
            </a:pPr>
            <a:r>
              <a:rPr lang="zh-CN" altLang="en-US" sz="1600" b="0" smtClean="0">
                <a:solidFill>
                  <a:schemeClr val="tx2"/>
                </a:solidFill>
              </a:rPr>
              <a:t>拉氏变换</a:t>
            </a:r>
            <a:r>
              <a:rPr lang="en-US" altLang="zh-CN" sz="1600" b="0" smtClean="0">
                <a:solidFill>
                  <a:schemeClr val="tx2"/>
                </a:solidFill>
              </a:rPr>
              <a:t>--</a:t>
            </a:r>
            <a:r>
              <a:rPr lang="zh-CN" altLang="en-US" sz="1600" b="0" smtClean="0">
                <a:solidFill>
                  <a:schemeClr val="tx2"/>
                </a:solidFill>
              </a:rPr>
              <a:t>连续信号</a:t>
            </a: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r>
              <a:rPr lang="en-US" altLang="zh-CN" sz="1600" b="0" smtClean="0">
                <a:solidFill>
                  <a:schemeClr val="tx2"/>
                </a:solidFill>
              </a:rPr>
              <a:t>Z</a:t>
            </a:r>
            <a:r>
              <a:rPr lang="zh-CN" altLang="en-US" sz="1600" b="0" smtClean="0">
                <a:solidFill>
                  <a:schemeClr val="tx2"/>
                </a:solidFill>
              </a:rPr>
              <a:t>变换</a:t>
            </a:r>
            <a:r>
              <a:rPr lang="en-US" altLang="zh-CN" sz="1600" b="0" smtClean="0">
                <a:solidFill>
                  <a:schemeClr val="tx2"/>
                </a:solidFill>
              </a:rPr>
              <a:t>--</a:t>
            </a:r>
            <a:r>
              <a:rPr lang="zh-CN" altLang="en-US" sz="1600" b="0" smtClean="0">
                <a:solidFill>
                  <a:schemeClr val="tx2"/>
                </a:solidFill>
              </a:rPr>
              <a:t>离散信号</a:t>
            </a:r>
            <a:endParaRPr lang="zh-CN" altLang="en-US" sz="1600" b="0" smtClean="0">
              <a:solidFill>
                <a:schemeClr val="tx2"/>
              </a:solidFill>
            </a:endParaRPr>
          </a:p>
          <a:p>
            <a:pPr marL="228600" indent="-228600">
              <a:lnSpc>
                <a:spcPct val="150000"/>
              </a:lnSpc>
              <a:spcBef>
                <a:spcPts val="0"/>
              </a:spcBef>
              <a:buSzTx/>
              <a:buFont typeface="Arial" panose="020B0604020202020204" pitchFamily="34" charset="0"/>
              <a:buChar char="•"/>
            </a:pPr>
            <a:r>
              <a:rPr lang="zh-CN" altLang="en-US" sz="1600" b="0" smtClean="0">
                <a:solidFill>
                  <a:schemeClr val="tx2"/>
                </a:solidFill>
              </a:rPr>
              <a:t>小波变换</a:t>
            </a:r>
            <a:endParaRPr lang="zh-CN" altLang="en-US" sz="1600" b="0" smtClean="0">
              <a:solidFill>
                <a:schemeClr val="tx2"/>
              </a:solidFill>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电气工程领域</a:t>
            </a:r>
            <a:endParaRPr lang="zh-CN" altLang="en-US"/>
          </a:p>
        </p:txBody>
      </p:sp>
      <p:pic>
        <p:nvPicPr>
          <p:cNvPr id="4" name="内容占位符 3"/>
          <p:cNvPicPr>
            <a:picLocks noChangeAspect="1"/>
          </p:cNvPicPr>
          <p:nvPr>
            <p:ph idx="1"/>
          </p:nvPr>
        </p:nvPicPr>
        <p:blipFill>
          <a:blip r:embed="rId1"/>
          <a:stretch>
            <a:fillRect/>
          </a:stretch>
        </p:blipFill>
        <p:spPr>
          <a:xfrm>
            <a:off x="838200" y="2000250"/>
            <a:ext cx="4762500" cy="2857500"/>
          </a:xfrm>
          <a:prstGeom prst="rect">
            <a:avLst/>
          </a:prstGeom>
        </p:spPr>
      </p:pic>
      <p:pic>
        <p:nvPicPr>
          <p:cNvPr id="3" name="图片 2"/>
          <p:cNvPicPr>
            <a:picLocks noChangeAspect="1"/>
          </p:cNvPicPr>
          <p:nvPr/>
        </p:nvPicPr>
        <p:blipFill>
          <a:blip r:embed="rId2"/>
          <a:stretch>
            <a:fillRect/>
          </a:stretch>
        </p:blipFill>
        <p:spPr>
          <a:xfrm>
            <a:off x="6499860" y="1470660"/>
            <a:ext cx="4564380" cy="3916045"/>
          </a:xfrm>
          <a:prstGeom prst="rect">
            <a:avLst/>
          </a:prstGeom>
        </p:spPr>
      </p:pic>
      <p:sp>
        <p:nvSpPr>
          <p:cNvPr id="5" name="文本框 4"/>
          <p:cNvSpPr txBox="1"/>
          <p:nvPr/>
        </p:nvSpPr>
        <p:spPr>
          <a:xfrm>
            <a:off x="1066800" y="5386705"/>
            <a:ext cx="3334385" cy="922020"/>
          </a:xfrm>
          <a:prstGeom prst="rect">
            <a:avLst/>
          </a:prstGeom>
          <a:noFill/>
        </p:spPr>
        <p:txBody>
          <a:bodyPr wrap="none" rtlCol="0">
            <a:spAutoFit/>
          </a:bodyPr>
          <a:p>
            <a:r>
              <a:rPr lang="zh-CN" altLang="en-US"/>
              <a:t>特点：</a:t>
            </a:r>
            <a:endParaRPr lang="zh-CN" altLang="en-US"/>
          </a:p>
          <a:p>
            <a:r>
              <a:rPr lang="en-US" altLang="zh-CN"/>
              <a:t>1.</a:t>
            </a:r>
            <a:r>
              <a:rPr lang="zh-CN" altLang="en-US"/>
              <a:t>信号的频率在</a:t>
            </a:r>
            <a:r>
              <a:rPr lang="en-US" altLang="zh-CN"/>
              <a:t>50Hz</a:t>
            </a:r>
            <a:r>
              <a:rPr lang="zh-CN" altLang="en-US"/>
              <a:t>的工频信号</a:t>
            </a:r>
            <a:endParaRPr lang="zh-CN" altLang="en-US"/>
          </a:p>
          <a:p>
            <a:r>
              <a:rPr lang="en-US" altLang="zh-CN"/>
              <a:t>2.</a:t>
            </a:r>
            <a:r>
              <a:rPr lang="zh-CN" altLang="en-US"/>
              <a:t>信号主要传输能量；</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机电领域</a:t>
            </a:r>
            <a:endParaRPr lang="zh-CN" altLang="en-US"/>
          </a:p>
        </p:txBody>
      </p:sp>
      <p:pic>
        <p:nvPicPr>
          <p:cNvPr id="4" name="内容占位符 3"/>
          <p:cNvPicPr>
            <a:picLocks noChangeAspect="1"/>
          </p:cNvPicPr>
          <p:nvPr>
            <p:ph idx="1"/>
          </p:nvPr>
        </p:nvPicPr>
        <p:blipFill>
          <a:blip r:embed="rId1"/>
          <a:stretch>
            <a:fillRect/>
          </a:stretch>
        </p:blipFill>
        <p:spPr>
          <a:xfrm>
            <a:off x="2809240" y="2446655"/>
            <a:ext cx="5810250" cy="3048000"/>
          </a:xfrm>
          <a:prstGeom prst="rect">
            <a:avLst/>
          </a:prstGeom>
        </p:spPr>
      </p:pic>
      <p:sp>
        <p:nvSpPr>
          <p:cNvPr id="5" name="文本框 4"/>
          <p:cNvSpPr txBox="1"/>
          <p:nvPr/>
        </p:nvSpPr>
        <p:spPr>
          <a:xfrm>
            <a:off x="1676400" y="5631180"/>
            <a:ext cx="7833360" cy="368300"/>
          </a:xfrm>
          <a:prstGeom prst="rect">
            <a:avLst/>
          </a:prstGeom>
          <a:noFill/>
        </p:spPr>
        <p:txBody>
          <a:bodyPr wrap="square" rtlCol="0">
            <a:spAutoFit/>
          </a:bodyPr>
          <a:p>
            <a:r>
              <a:rPr lang="en-US" altLang="zh-CN"/>
              <a:t>1. </a:t>
            </a:r>
            <a:r>
              <a:rPr lang="zh-CN" altLang="en-US"/>
              <a:t>电动汽车车轮压力的横摆角速度</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L 形 16"/>
          <p:cNvSpPr/>
          <p:nvPr>
            <p:custDataLst>
              <p:tags r:id="rId1"/>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4" name="L 形 16"/>
          <p:cNvSpPr/>
          <p:nvPr>
            <p:custDataLst>
              <p:tags r:id="rId2"/>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15" name="L 形 16"/>
          <p:cNvSpPr/>
          <p:nvPr>
            <p:custDataLst>
              <p:tags r:id="rId3"/>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p>
        </p:txBody>
      </p:sp>
      <p:sp>
        <p:nvSpPr>
          <p:cNvPr id="16" name="L 形 16"/>
          <p:cNvSpPr/>
          <p:nvPr>
            <p:custDataLst>
              <p:tags r:id="rId4"/>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2500"/>
          </a:bodyPr>
          <a:p>
            <a:pPr algn="ctr" eaLnBrk="1" hangingPunct="1">
              <a:spcBef>
                <a:spcPts val="0"/>
              </a:spcBef>
              <a:spcAft>
                <a:spcPts val="0"/>
              </a:spcAft>
              <a:defRPr/>
            </a:pPr>
            <a:endParaRPr lang="zh-CN" altLang="en-US"/>
          </a:p>
        </p:txBody>
      </p:sp>
      <p:sp>
        <p:nvSpPr>
          <p:cNvPr id="5" name="标题 4"/>
          <p:cNvSpPr>
            <a:spLocks noGrp="1"/>
          </p:cNvSpPr>
          <p:nvPr>
            <p:ph type="title"/>
            <p:custDataLst>
              <p:tags r:id="rId5"/>
            </p:custDataLst>
          </p:nvPr>
        </p:nvSpPr>
        <p:spPr/>
        <p:txBody>
          <a:bodyPr>
            <a:normAutofit/>
          </a:bodyPr>
          <a:p>
            <a:r>
              <a:rPr lang="zh-CN" altLang="zh-CN" sz="3200" smtClean="0"/>
              <a:t>小结：信号分为平稳信号与非平稳信号</a:t>
            </a:r>
            <a:endParaRPr lang="zh-CN" altLang="zh-CN" sz="3200" smtClean="0"/>
          </a:p>
        </p:txBody>
      </p:sp>
      <p:sp>
        <p:nvSpPr>
          <p:cNvPr id="6" name="内容占位符 5"/>
          <p:cNvSpPr>
            <a:spLocks noGrp="1"/>
          </p:cNvSpPr>
          <p:nvPr>
            <p:ph idx="1"/>
            <p:custDataLst>
              <p:tags r:id="rId6"/>
            </p:custDataLst>
          </p:nvPr>
        </p:nvSpPr>
        <p:spPr/>
        <p:txBody>
          <a:bodyPr>
            <a:normAutofit lnSpcReduction="10000"/>
          </a:bodyPr>
          <a:p>
            <a:pPr marL="0" indent="0">
              <a:lnSpc>
                <a:spcPct val="150000"/>
              </a:lnSpc>
              <a:spcBef>
                <a:spcPts val="0"/>
              </a:spcBef>
              <a:buSzTx/>
              <a:buNone/>
            </a:pPr>
            <a:endParaRPr lang="en-US" altLang="zh-CN" b="0" dirty="0">
              <a:solidFill>
                <a:schemeClr val="tx2"/>
              </a:solidFill>
            </a:endParaRPr>
          </a:p>
          <a:p>
            <a:pPr marL="685800" lvl="1" indent="-228600">
              <a:lnSpc>
                <a:spcPct val="150000"/>
              </a:lnSpc>
              <a:spcBef>
                <a:spcPts val="0"/>
              </a:spcBef>
              <a:buSzTx/>
              <a:buFont typeface="Arial" panose="020B0604020202020204" pitchFamily="34" charset="0"/>
              <a:buChar char="•"/>
            </a:pPr>
            <a:endParaRPr lang="zh-CN" altLang="en-US" b="0" smtClean="0">
              <a:solidFill>
                <a:schemeClr val="tx2"/>
              </a:solidFill>
            </a:endParaRPr>
          </a:p>
          <a:p>
            <a:pPr marL="228600" indent="-228600">
              <a:lnSpc>
                <a:spcPct val="150000"/>
              </a:lnSpc>
              <a:spcBef>
                <a:spcPts val="0"/>
              </a:spcBef>
              <a:buSzTx/>
              <a:buFont typeface="Arial" panose="020B0604020202020204" pitchFamily="34" charset="0"/>
              <a:buChar char="•"/>
            </a:pPr>
            <a:endParaRPr lang="zh-CN" altLang="en-US" b="0" smtClean="0">
              <a:solidFill>
                <a:schemeClr val="tx2"/>
              </a:solidFill>
            </a:endParaRPr>
          </a:p>
          <a:p>
            <a:pPr marL="228600" indent="-228600">
              <a:lnSpc>
                <a:spcPct val="150000"/>
              </a:lnSpc>
              <a:spcBef>
                <a:spcPts val="0"/>
              </a:spcBef>
              <a:buSzTx/>
              <a:buFont typeface="Arial" panose="020B0604020202020204" pitchFamily="34" charset="0"/>
              <a:buChar char="•"/>
            </a:pPr>
            <a:r>
              <a:rPr lang="zh-CN" altLang="en-US" b="0" smtClean="0">
                <a:solidFill>
                  <a:schemeClr val="tx2"/>
                </a:solidFill>
              </a:rPr>
              <a:t>傅里叶变换用于稳定系统的分析</a:t>
            </a:r>
            <a:endParaRPr lang="zh-CN" altLang="en-US" b="0" smtClean="0">
              <a:solidFill>
                <a:schemeClr val="tx2"/>
              </a:solidFill>
            </a:endParaRPr>
          </a:p>
          <a:p>
            <a:pPr marL="228600" indent="-228600">
              <a:lnSpc>
                <a:spcPct val="150000"/>
              </a:lnSpc>
              <a:spcBef>
                <a:spcPts val="0"/>
              </a:spcBef>
              <a:buSzTx/>
              <a:buFont typeface="Arial" panose="020B0604020202020204" pitchFamily="34" charset="0"/>
              <a:buChar char="•"/>
            </a:pPr>
            <a:r>
              <a:rPr lang="en-US" altLang="zh-CN" b="0" smtClean="0">
                <a:solidFill>
                  <a:schemeClr val="tx2"/>
                </a:solidFill>
              </a:rPr>
              <a:t>Gabor</a:t>
            </a:r>
            <a:r>
              <a:rPr lang="zh-CN" altLang="en-US" b="0" smtClean="0">
                <a:solidFill>
                  <a:schemeClr val="tx2"/>
                </a:solidFill>
              </a:rPr>
              <a:t>变换</a:t>
            </a:r>
            <a:r>
              <a:rPr lang="en-US" altLang="zh-CN" b="0" smtClean="0">
                <a:solidFill>
                  <a:schemeClr val="tx2"/>
                </a:solidFill>
              </a:rPr>
              <a:t>(</a:t>
            </a:r>
            <a:r>
              <a:rPr lang="zh-CN" altLang="en-US" b="0" smtClean="0">
                <a:solidFill>
                  <a:schemeClr val="tx2"/>
                </a:solidFill>
              </a:rPr>
              <a:t>短时傅里叶变换</a:t>
            </a:r>
            <a:r>
              <a:rPr lang="en-US" altLang="zh-CN" b="0" smtClean="0">
                <a:solidFill>
                  <a:schemeClr val="tx2"/>
                </a:solidFill>
              </a:rPr>
              <a:t>),</a:t>
            </a:r>
            <a:r>
              <a:rPr lang="zh-CN" altLang="en-US" b="0" smtClean="0">
                <a:solidFill>
                  <a:schemeClr val="tx2"/>
                </a:solidFill>
              </a:rPr>
              <a:t>解决不稳定系统的分析</a:t>
            </a:r>
            <a:endParaRPr lang="zh-CN" altLang="en-US" b="0" smtClean="0">
              <a:solidFill>
                <a:schemeClr val="tx2"/>
              </a:solidFill>
            </a:endParaRPr>
          </a:p>
          <a:p>
            <a:pPr marL="228600" indent="-228600">
              <a:lnSpc>
                <a:spcPct val="150000"/>
              </a:lnSpc>
              <a:spcBef>
                <a:spcPts val="0"/>
              </a:spcBef>
              <a:buSzTx/>
              <a:buFont typeface="Arial" panose="020B0604020202020204" pitchFamily="34" charset="0"/>
              <a:buChar char="•"/>
            </a:pPr>
            <a:r>
              <a:rPr lang="zh-CN" altLang="en-US" b="0" smtClean="0">
                <a:solidFill>
                  <a:schemeClr val="tx2"/>
                </a:solidFill>
                <a:sym typeface="+mn-ea"/>
              </a:rPr>
              <a:t>拉氏变换与</a:t>
            </a:r>
            <a:r>
              <a:rPr lang="en-US" altLang="zh-CN" b="0" smtClean="0">
                <a:solidFill>
                  <a:schemeClr val="tx2"/>
                </a:solidFill>
                <a:sym typeface="+mn-ea"/>
              </a:rPr>
              <a:t>Z</a:t>
            </a:r>
            <a:r>
              <a:rPr lang="zh-CN" altLang="en-US" b="0" smtClean="0">
                <a:solidFill>
                  <a:schemeClr val="tx2"/>
                </a:solidFill>
                <a:sym typeface="+mn-ea"/>
              </a:rPr>
              <a:t>变换用于不稳定系统的分析</a:t>
            </a:r>
            <a:endParaRPr lang="zh-CN" altLang="en-US" b="0" smtClean="0">
              <a:solidFill>
                <a:schemeClr val="tx2"/>
              </a:solidFill>
              <a:sym typeface="+mn-ea"/>
            </a:endParaRPr>
          </a:p>
          <a:p>
            <a:pPr marL="228600" indent="-228600">
              <a:lnSpc>
                <a:spcPct val="150000"/>
              </a:lnSpc>
              <a:spcBef>
                <a:spcPts val="0"/>
              </a:spcBef>
              <a:buSzTx/>
              <a:buFont typeface="Arial" panose="020B0604020202020204" pitchFamily="34" charset="0"/>
              <a:buChar char="•"/>
            </a:pPr>
            <a:r>
              <a:rPr lang="zh-CN" altLang="en-US" b="0" smtClean="0">
                <a:solidFill>
                  <a:schemeClr val="tx2"/>
                </a:solidFill>
                <a:sym typeface="+mn-ea"/>
              </a:rPr>
              <a:t>小波变换</a:t>
            </a:r>
            <a:endParaRPr lang="zh-CN" altLang="en-US" b="0" smtClean="0">
              <a:solidFill>
                <a:schemeClr val="tx2"/>
              </a:solidFill>
              <a:sym typeface="+mn-ea"/>
            </a:endParaRPr>
          </a:p>
          <a:p>
            <a:pPr marL="228600" indent="-228600">
              <a:lnSpc>
                <a:spcPct val="150000"/>
              </a:lnSpc>
              <a:spcBef>
                <a:spcPts val="0"/>
              </a:spcBef>
              <a:buSzTx/>
              <a:buFont typeface="Arial" panose="020B0604020202020204" pitchFamily="34" charset="0"/>
              <a:buChar char="•"/>
            </a:pPr>
            <a:endParaRPr lang="zh-CN" altLang="en-US" b="0" smtClean="0">
              <a:solidFill>
                <a:schemeClr val="tx2"/>
              </a:solidFill>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6" name="对象 5125"/>
          <p:cNvGraphicFramePr/>
          <p:nvPr/>
        </p:nvGraphicFramePr>
        <p:xfrm>
          <a:off x="587375" y="635476"/>
          <a:ext cx="12846050" cy="2092960"/>
        </p:xfrm>
        <a:graphic>
          <a:graphicData uri="http://schemas.openxmlformats.org/presentationml/2006/ole">
            <mc:AlternateContent xmlns:mc="http://schemas.openxmlformats.org/markup-compatibility/2006">
              <mc:Choice xmlns:v="urn:schemas-microsoft-com:vml" Requires="v">
                <p:oleObj spid="_x0000_s3140" name="" r:id="rId1" imgW="5505450" imgH="923925" progId="Word.Document.8">
                  <p:embed/>
                </p:oleObj>
              </mc:Choice>
              <mc:Fallback>
                <p:oleObj name="" r:id="rId1" imgW="5505450" imgH="923925" progId="Word.Document.8">
                  <p:embed/>
                  <p:pic>
                    <p:nvPicPr>
                      <p:cNvPr id="0" name="图片 3139"/>
                      <p:cNvPicPr/>
                      <p:nvPr/>
                    </p:nvPicPr>
                    <p:blipFill>
                      <a:blip r:embed="rId2"/>
                      <a:stretch>
                        <a:fillRect/>
                      </a:stretch>
                    </p:blipFill>
                    <p:spPr>
                      <a:xfrm>
                        <a:off x="587375" y="635476"/>
                        <a:ext cx="12846050" cy="2092960"/>
                      </a:xfrm>
                      <a:prstGeom prst="rect">
                        <a:avLst/>
                      </a:prstGeom>
                      <a:noFill/>
                      <a:ln w="38100">
                        <a:noFill/>
                        <a:miter/>
                      </a:ln>
                    </p:spPr>
                  </p:pic>
                </p:oleObj>
              </mc:Fallback>
            </mc:AlternateContent>
          </a:graphicData>
        </a:graphic>
      </p:graphicFrame>
      <p:graphicFrame>
        <p:nvGraphicFramePr>
          <p:cNvPr id="5128" name="对象 5127"/>
          <p:cNvGraphicFramePr/>
          <p:nvPr/>
        </p:nvGraphicFramePr>
        <p:xfrm>
          <a:off x="587375" y="2562860"/>
          <a:ext cx="11436350" cy="1732280"/>
        </p:xfrm>
        <a:graphic>
          <a:graphicData uri="http://schemas.openxmlformats.org/presentationml/2006/ole">
            <mc:AlternateContent xmlns:mc="http://schemas.openxmlformats.org/markup-compatibility/2006">
              <mc:Choice xmlns:v="urn:schemas-microsoft-com:vml" Requires="v">
                <p:oleObj spid="_x0000_s3141" name="" r:id="rId3" imgW="5295900" imgH="809625" progId="Word.Document.8">
                  <p:embed/>
                </p:oleObj>
              </mc:Choice>
              <mc:Fallback>
                <p:oleObj name="" r:id="rId3" imgW="5295900" imgH="809625" progId="Word.Document.8">
                  <p:embed/>
                  <p:pic>
                    <p:nvPicPr>
                      <p:cNvPr id="0" name="图片 3140"/>
                      <p:cNvPicPr/>
                      <p:nvPr/>
                    </p:nvPicPr>
                    <p:blipFill>
                      <a:blip r:embed="rId4"/>
                      <a:stretch>
                        <a:fillRect/>
                      </a:stretch>
                    </p:blipFill>
                    <p:spPr>
                      <a:xfrm>
                        <a:off x="587375" y="2562860"/>
                        <a:ext cx="11436350" cy="1732280"/>
                      </a:xfrm>
                      <a:prstGeom prst="rect">
                        <a:avLst/>
                      </a:prstGeom>
                      <a:noFill/>
                      <a:ln w="38100">
                        <a:noFill/>
                        <a:miter/>
                      </a:ln>
                    </p:spPr>
                  </p:pic>
                </p:oleObj>
              </mc:Fallback>
            </mc:AlternateContent>
          </a:graphicData>
        </a:graphic>
      </p:graphicFrame>
      <p:graphicFrame>
        <p:nvGraphicFramePr>
          <p:cNvPr id="4" name="对象 3"/>
          <p:cNvGraphicFramePr/>
          <p:nvPr/>
        </p:nvGraphicFramePr>
        <p:xfrm>
          <a:off x="587375" y="4295140"/>
          <a:ext cx="12540615" cy="2439670"/>
        </p:xfrm>
        <a:graphic>
          <a:graphicData uri="http://schemas.openxmlformats.org/presentationml/2006/ole">
            <mc:AlternateContent xmlns:mc="http://schemas.openxmlformats.org/markup-compatibility/2006">
              <mc:Choice xmlns:v="urn:schemas-microsoft-com:vml" Requires="v">
                <p:oleObj spid="_x0000_s5" name="" r:id="rId5" imgW="5505450" imgH="1219200" progId="Word.Document.8">
                  <p:embed/>
                </p:oleObj>
              </mc:Choice>
              <mc:Fallback>
                <p:oleObj name="" r:id="rId5" imgW="5505450" imgH="1219200" progId="Word.Document.8">
                  <p:embed/>
                  <p:pic>
                    <p:nvPicPr>
                      <p:cNvPr id="0" name="图片 3111"/>
                      <p:cNvPicPr/>
                      <p:nvPr/>
                    </p:nvPicPr>
                    <p:blipFill>
                      <a:blip r:embed="rId6"/>
                      <a:stretch>
                        <a:fillRect/>
                      </a:stretch>
                    </p:blipFill>
                    <p:spPr>
                      <a:xfrm>
                        <a:off x="587375" y="4295140"/>
                        <a:ext cx="12540615" cy="2439670"/>
                      </a:xfrm>
                      <a:prstGeom prst="rect">
                        <a:avLst/>
                      </a:prstGeom>
                      <a:noFill/>
                      <a:ln w="38100">
                        <a:noFill/>
                        <a:miter/>
                      </a:ln>
                    </p:spPr>
                  </p:pic>
                </p:oleObj>
              </mc:Fallback>
            </mc:AlternateContent>
          </a:graphicData>
        </a:graphic>
      </p:graphicFrame>
      <p:sp>
        <p:nvSpPr>
          <p:cNvPr id="2" name="文本框 1"/>
          <p:cNvSpPr txBox="1"/>
          <p:nvPr/>
        </p:nvSpPr>
        <p:spPr>
          <a:xfrm>
            <a:off x="709295" y="97790"/>
            <a:ext cx="7213600" cy="368300"/>
          </a:xfrm>
          <a:prstGeom prst="rect">
            <a:avLst/>
          </a:prstGeom>
          <a:noFill/>
        </p:spPr>
        <p:txBody>
          <a:bodyPr wrap="square" rtlCol="0">
            <a:spAutoFit/>
          </a:bodyPr>
          <a:p>
            <a:r>
              <a:rPr lang="zh-CN" altLang="en-US"/>
              <a:t>傅里叶级数</a:t>
            </a:r>
            <a:endParaRPr lang="zh-CN" altLang="en-US"/>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93545" y="783590"/>
            <a:ext cx="7108825" cy="916940"/>
          </a:xfrm>
        </p:spPr>
        <p:txBody>
          <a:bodyPr>
            <a:noAutofit/>
          </a:bodyPr>
          <a:p>
            <a:r>
              <a:rPr lang="zh-CN" altLang="en-US" sz="2400">
                <a:latin typeface="+mn-ea"/>
                <a:ea typeface="+mn-ea"/>
              </a:rPr>
              <a:t>举例：x=sin(2*pi*t)+0.5*sin(2*pi*5*t)</a:t>
            </a:r>
            <a:br>
              <a:rPr lang="zh-CN" altLang="en-US" sz="2400">
                <a:latin typeface="+mn-ea"/>
                <a:ea typeface="+mn-ea"/>
              </a:rPr>
            </a:br>
            <a:r>
              <a:rPr lang="zh-CN" altLang="en-US" sz="2400">
                <a:latin typeface="+mn-ea"/>
                <a:ea typeface="+mn-ea"/>
              </a:rPr>
              <a:t>频率</a:t>
            </a:r>
            <a:r>
              <a:rPr lang="en-US" altLang="zh-CN" sz="2400">
                <a:latin typeface="+mn-ea"/>
                <a:ea typeface="+mn-ea"/>
              </a:rPr>
              <a:t>f1=1,f2=5</a:t>
            </a:r>
            <a:endParaRPr lang="en-US" altLang="zh-CN" sz="2400">
              <a:latin typeface="+mn-ea"/>
              <a:ea typeface="+mn-ea"/>
            </a:endParaRPr>
          </a:p>
        </p:txBody>
      </p:sp>
      <p:pic>
        <p:nvPicPr>
          <p:cNvPr id="4" name="内容占位符 3"/>
          <p:cNvPicPr>
            <a:picLocks noChangeAspect="1"/>
          </p:cNvPicPr>
          <p:nvPr>
            <p:ph idx="1"/>
          </p:nvPr>
        </p:nvPicPr>
        <p:blipFill>
          <a:blip r:embed="rId1"/>
          <a:stretch>
            <a:fillRect/>
          </a:stretch>
        </p:blipFill>
        <p:spPr>
          <a:xfrm>
            <a:off x="1614170" y="1977390"/>
            <a:ext cx="5775960" cy="46863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1040" y="638810"/>
            <a:ext cx="6249035" cy="650240"/>
          </a:xfrm>
        </p:spPr>
        <p:txBody>
          <a:bodyPr/>
          <a:p>
            <a:r>
              <a:rPr lang="zh-CN" altLang="zh-CN"/>
              <a:t>傅里叶变换的复数形式</a:t>
            </a:r>
            <a:endParaRPr lang="zh-CN" altLang="zh-CN"/>
          </a:p>
        </p:txBody>
      </p:sp>
      <p:pic>
        <p:nvPicPr>
          <p:cNvPr id="8" name="内容占位符 7"/>
          <p:cNvPicPr>
            <a:picLocks noChangeAspect="1"/>
          </p:cNvPicPr>
          <p:nvPr>
            <p:ph idx="1"/>
          </p:nvPr>
        </p:nvPicPr>
        <p:blipFill>
          <a:blip r:embed="rId1"/>
          <a:stretch>
            <a:fillRect/>
          </a:stretch>
        </p:blipFill>
        <p:spPr>
          <a:xfrm>
            <a:off x="1158875" y="1907540"/>
            <a:ext cx="4542155" cy="1595120"/>
          </a:xfrm>
          <a:prstGeom prst="rect">
            <a:avLst/>
          </a:prstGeom>
        </p:spPr>
      </p:pic>
      <p:pic>
        <p:nvPicPr>
          <p:cNvPr id="9" name="图片 8"/>
          <p:cNvPicPr>
            <a:picLocks noChangeAspect="1"/>
          </p:cNvPicPr>
          <p:nvPr/>
        </p:nvPicPr>
        <p:blipFill>
          <a:blip r:embed="rId2"/>
          <a:stretch>
            <a:fillRect/>
          </a:stretch>
        </p:blipFill>
        <p:spPr>
          <a:xfrm>
            <a:off x="1816735" y="4128135"/>
            <a:ext cx="7247890" cy="1009650"/>
          </a:xfrm>
          <a:prstGeom prst="rect">
            <a:avLst/>
          </a:prstGeom>
        </p:spPr>
      </p:pic>
      <p:pic>
        <p:nvPicPr>
          <p:cNvPr id="10" name="图片 9"/>
          <p:cNvPicPr>
            <a:picLocks noChangeAspect="1"/>
          </p:cNvPicPr>
          <p:nvPr/>
        </p:nvPicPr>
        <p:blipFill>
          <a:blip r:embed="rId3"/>
          <a:stretch>
            <a:fillRect/>
          </a:stretch>
        </p:blipFill>
        <p:spPr>
          <a:xfrm>
            <a:off x="6416040" y="365125"/>
            <a:ext cx="5333365" cy="92392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DFT</a:t>
            </a:r>
            <a:endParaRPr lang="en-US" altLang="zh-CN"/>
          </a:p>
        </p:txBody>
      </p:sp>
      <p:sp>
        <p:nvSpPr>
          <p:cNvPr id="3" name="内容占位符 2"/>
          <p:cNvSpPr>
            <a:spLocks noGrp="1"/>
          </p:cNvSpPr>
          <p:nvPr>
            <p:ph idx="1"/>
          </p:nvPr>
        </p:nvSpPr>
        <p:spPr/>
        <p:txBody>
          <a:bodyPr/>
          <a:p>
            <a:r>
              <a:rPr lang="zh-CN" altLang="en-US"/>
              <a:t>周期为</a:t>
            </a:r>
            <a:r>
              <a:rPr lang="en-US" altLang="zh-CN"/>
              <a:t>N</a:t>
            </a:r>
            <a:r>
              <a:rPr lang="zh-CN" altLang="en-US"/>
              <a:t>的序列</a:t>
            </a:r>
            <a:r>
              <a:rPr lang="en-US" altLang="zh-CN"/>
              <a:t>:</a:t>
            </a:r>
            <a:endParaRPr lang="en-US" altLang="zh-CN"/>
          </a:p>
          <a:p>
            <a:endParaRPr lang="zh-CN" altLang="en-US" dirty="0">
              <a:solidFill>
                <a:srgbClr val="333300"/>
              </a:solidFill>
              <a:latin typeface="宋体" panose="02010600030101010101" pitchFamily="2" charset="-122"/>
              <a:sym typeface="Symbol" panose="05050102010706020507" pitchFamily="18" charset="2"/>
            </a:endParaRPr>
          </a:p>
          <a:p>
            <a:r>
              <a:rPr lang="zh-CN" altLang="en-US">
                <a:sym typeface="Symbol" panose="05050102010706020507" pitchFamily="18" charset="2"/>
              </a:rPr>
              <a:t>周期为N的正弦序列</a:t>
            </a:r>
            <a:r>
              <a:rPr lang="en-US" altLang="zh-CN" dirty="0">
                <a:solidFill>
                  <a:srgbClr val="333300"/>
                </a:solidFill>
                <a:latin typeface="宋体" panose="02010600030101010101" pitchFamily="2" charset="-122"/>
                <a:sym typeface="Symbol" panose="05050102010706020507" pitchFamily="18" charset="2"/>
              </a:rPr>
              <a:t>:</a:t>
            </a:r>
            <a:endParaRPr lang="en-US" altLang="zh-CN" dirty="0">
              <a:solidFill>
                <a:srgbClr val="333300"/>
              </a:solidFill>
              <a:latin typeface="宋体" panose="02010600030101010101" pitchFamily="2" charset="-122"/>
              <a:sym typeface="Symbol" panose="05050102010706020507" pitchFamily="18" charset="2"/>
            </a:endParaRPr>
          </a:p>
          <a:p>
            <a:endParaRPr lang="zh-CN" altLang="en-US"/>
          </a:p>
          <a:p>
            <a:r>
              <a:rPr lang="zh-CN" altLang="en-US"/>
              <a:t>         其中</a:t>
            </a:r>
            <a:r>
              <a:rPr lang="en-US" altLang="zh-CN"/>
              <a:t>N</a:t>
            </a:r>
            <a:r>
              <a:rPr lang="zh-CN" altLang="en-US"/>
              <a:t>次谐波系数：</a:t>
            </a:r>
            <a:endParaRPr lang="zh-CN" altLang="en-US"/>
          </a:p>
          <a:p>
            <a:r>
              <a:rPr lang="zh-CN" altLang="en-US"/>
              <a:t>                               习惯记：</a:t>
            </a:r>
            <a:endParaRPr lang="zh-CN" altLang="en-US"/>
          </a:p>
        </p:txBody>
      </p:sp>
      <p:graphicFrame>
        <p:nvGraphicFramePr>
          <p:cNvPr id="7172" name="对象 7171"/>
          <p:cNvGraphicFramePr/>
          <p:nvPr/>
        </p:nvGraphicFramePr>
        <p:xfrm>
          <a:off x="3953828" y="1825625"/>
          <a:ext cx="2667000" cy="487363"/>
        </p:xfrm>
        <a:graphic>
          <a:graphicData uri="http://schemas.openxmlformats.org/presentationml/2006/ole">
            <mc:AlternateContent xmlns:mc="http://schemas.openxmlformats.org/markup-compatibility/2006">
              <mc:Choice xmlns:v="urn:schemas-microsoft-com:vml" Requires="v">
                <p:oleObj spid="_x0000_s3076" name="" r:id="rId1" imgW="1091565" imgH="203200" progId="Equation.3">
                  <p:embed/>
                </p:oleObj>
              </mc:Choice>
              <mc:Fallback>
                <p:oleObj name="" r:id="rId1" imgW="1091565" imgH="203200" progId="Equation.3">
                  <p:embed/>
                  <p:pic>
                    <p:nvPicPr>
                      <p:cNvPr id="0" name="图片 3075"/>
                      <p:cNvPicPr/>
                      <p:nvPr/>
                    </p:nvPicPr>
                    <p:blipFill>
                      <a:blip r:embed="rId2"/>
                      <a:stretch>
                        <a:fillRect/>
                      </a:stretch>
                    </p:blipFill>
                    <p:spPr>
                      <a:xfrm>
                        <a:off x="3953828" y="1825625"/>
                        <a:ext cx="2667000" cy="487363"/>
                      </a:xfrm>
                      <a:prstGeom prst="rect">
                        <a:avLst/>
                      </a:prstGeom>
                      <a:noFill/>
                      <a:ln w="38100">
                        <a:noFill/>
                        <a:miter/>
                      </a:ln>
                    </p:spPr>
                  </p:pic>
                </p:oleObj>
              </mc:Fallback>
            </mc:AlternateContent>
          </a:graphicData>
        </a:graphic>
      </p:graphicFrame>
      <p:pic>
        <p:nvPicPr>
          <p:cNvPr id="4" name="图片 3"/>
          <p:cNvPicPr>
            <a:picLocks noChangeAspect="1"/>
          </p:cNvPicPr>
          <p:nvPr/>
        </p:nvPicPr>
        <p:blipFill>
          <a:blip r:embed="rId3"/>
          <a:stretch>
            <a:fillRect/>
          </a:stretch>
        </p:blipFill>
        <p:spPr>
          <a:xfrm>
            <a:off x="5021580" y="2632710"/>
            <a:ext cx="4647565" cy="1104900"/>
          </a:xfrm>
          <a:prstGeom prst="rect">
            <a:avLst/>
          </a:prstGeom>
        </p:spPr>
      </p:pic>
      <p:graphicFrame>
        <p:nvGraphicFramePr>
          <p:cNvPr id="11269" name="对象 11268"/>
          <p:cNvGraphicFramePr/>
          <p:nvPr/>
        </p:nvGraphicFramePr>
        <p:xfrm>
          <a:off x="5021580" y="3870960"/>
          <a:ext cx="762000" cy="488950"/>
        </p:xfrm>
        <a:graphic>
          <a:graphicData uri="http://schemas.openxmlformats.org/presentationml/2006/ole">
            <mc:AlternateContent xmlns:mc="http://schemas.openxmlformats.org/markup-compatibility/2006">
              <mc:Choice xmlns:v="urn:schemas-microsoft-com:vml" Requires="v">
                <p:oleObj spid="_x0000_s3092" name="" r:id="rId4" imgW="368300" imgH="241300" progId="Equation.3">
                  <p:embed/>
                </p:oleObj>
              </mc:Choice>
              <mc:Fallback>
                <p:oleObj name="" r:id="rId4" imgW="368300" imgH="241300" progId="Equation.3">
                  <p:embed/>
                  <p:pic>
                    <p:nvPicPr>
                      <p:cNvPr id="0" name="图片 3091"/>
                      <p:cNvPicPr/>
                      <p:nvPr/>
                    </p:nvPicPr>
                    <p:blipFill>
                      <a:blip r:embed="rId5"/>
                      <a:stretch>
                        <a:fillRect/>
                      </a:stretch>
                    </p:blipFill>
                    <p:spPr>
                      <a:xfrm>
                        <a:off x="5021580" y="3870960"/>
                        <a:ext cx="762000" cy="488950"/>
                      </a:xfrm>
                      <a:prstGeom prst="rect">
                        <a:avLst/>
                      </a:prstGeom>
                      <a:noFill/>
                      <a:ln w="38100">
                        <a:noFill/>
                        <a:miter/>
                      </a:ln>
                    </p:spPr>
                  </p:pic>
                </p:oleObj>
              </mc:Fallback>
            </mc:AlternateContent>
          </a:graphicData>
        </a:graphic>
      </p:graphicFrame>
      <p:graphicFrame>
        <p:nvGraphicFramePr>
          <p:cNvPr id="13318" name="对象 13317"/>
          <p:cNvGraphicFramePr/>
          <p:nvPr/>
        </p:nvGraphicFramePr>
        <p:xfrm>
          <a:off x="5021580" y="4564380"/>
          <a:ext cx="2743200" cy="556895"/>
        </p:xfrm>
        <a:graphic>
          <a:graphicData uri="http://schemas.openxmlformats.org/presentationml/2006/ole">
            <mc:AlternateContent xmlns:mc="http://schemas.openxmlformats.org/markup-compatibility/2006">
              <mc:Choice xmlns:v="urn:schemas-microsoft-com:vml" Requires="v">
                <p:oleObj spid="_x0000_s3083" name="" r:id="rId6" imgW="901065" imgH="241300" progId="Equation.3">
                  <p:embed/>
                </p:oleObj>
              </mc:Choice>
              <mc:Fallback>
                <p:oleObj name="" r:id="rId6" imgW="901065" imgH="241300" progId="Equation.3">
                  <p:embed/>
                  <p:pic>
                    <p:nvPicPr>
                      <p:cNvPr id="0" name="图片 3082"/>
                      <p:cNvPicPr/>
                      <p:nvPr/>
                    </p:nvPicPr>
                    <p:blipFill>
                      <a:blip r:embed="rId7"/>
                      <a:stretch>
                        <a:fillRect/>
                      </a:stretch>
                    </p:blipFill>
                    <p:spPr>
                      <a:xfrm>
                        <a:off x="5021580" y="4564380"/>
                        <a:ext cx="2743200" cy="556895"/>
                      </a:xfrm>
                      <a:prstGeom prst="rect">
                        <a:avLst/>
                      </a:prstGeom>
                      <a:noFill/>
                      <a:ln w="38100">
                        <a:noFill/>
                        <a:miter/>
                      </a:ln>
                    </p:spPr>
                  </p:pic>
                </p:oleObj>
              </mc:Fallback>
            </mc:AlternateContent>
          </a:graphicData>
        </a:graphic>
      </p:graphicFrame>
    </p:spTree>
    <p:custDataLst>
      <p:tags r:id="rId8"/>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11.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16.xml><?xml version="1.0" encoding="utf-8"?>
<p:tagLst xmlns:p="http://schemas.openxmlformats.org/presentationml/2006/main">
  <p:tag name="KSO_WM_TEMPLATE_CATEGORY" val="custom"/>
  <p:tag name="KSO_WM_TEMPLATE_INDEX" val="160403"/>
</p:tagLst>
</file>

<file path=ppt/tags/tag17.xml><?xml version="1.0" encoding="utf-8"?>
<p:tagLst xmlns:p="http://schemas.openxmlformats.org/presentationml/2006/main">
  <p:tag name="KSO_WM_TEMPLATE_CATEGORY" val="custom"/>
  <p:tag name="KSO_WM_TEMPLATE_INDEX" val="160403"/>
</p:tagLst>
</file>

<file path=ppt/tags/tag18.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19.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xml><?xml version="1.0" encoding="utf-8"?>
<p:tagLst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xml><?xml version="1.0" encoding="utf-8"?>
<p:tagLst xmlns:p="http://schemas.openxmlformats.org/presentationml/2006/main">
  <p:tag name="KSO_WM_TEMPLATE_CATEGORY" val="custom"/>
  <p:tag name="KSO_WM_TEMPLATE_INDEX" val="160403"/>
</p:tagLst>
</file>

<file path=ppt/tags/tag26.xml><?xml version="1.0" encoding="utf-8"?>
<p:tagLst xmlns:p="http://schemas.openxmlformats.org/presentationml/2006/main">
  <p:tag name="KSO_WM_TEMPLATE_CATEGORY" val="custom"/>
  <p:tag name="KSO_WM_TEMPLATE_INDEX" val="160403"/>
</p:tagLst>
</file>

<file path=ppt/tags/tag27.xml><?xml version="1.0" encoding="utf-8"?>
<p:tagLst xmlns:p="http://schemas.openxmlformats.org/presentationml/2006/main">
  <p:tag name="KSO_WM_TEMPLATE_CATEGORY" val="custom"/>
  <p:tag name="KSO_WM_TEMPLATE_INDEX" val="160403"/>
</p:tagLst>
</file>

<file path=ppt/tags/tag28.xml><?xml version="1.0" encoding="utf-8"?>
<p:tagLst xmlns:p="http://schemas.openxmlformats.org/presentationml/2006/main">
  <p:tag name="KSO_WM_TEMPLATE_CATEGORY" val="custom"/>
  <p:tag name="KSO_WM_TEMPLATE_INDEX" val="160403"/>
</p:tagLst>
</file>

<file path=ppt/tags/tag29.xml><?xml version="1.0" encoding="utf-8"?>
<p:tagLst xmlns:p="http://schemas.openxmlformats.org/presentationml/2006/main">
  <p:tag name="KSO_WM_TEMPLATE_CATEGORY" val="custom"/>
  <p:tag name="KSO_WM_TEMPLATE_INDEX" val="160403"/>
</p:tagLst>
</file>

<file path=ppt/tags/tag3.xml><?xml version="1.0" encoding="utf-8"?>
<p:tagLst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xml><?xml version="1.0" encoding="utf-8"?>
<p:tagLst xmlns:p="http://schemas.openxmlformats.org/presentationml/2006/main">
  <p:tag name="KSO_WM_TAG_VERSION" val="1.0"/>
  <p:tag name="KSO_WM_BEAUTIFY_FLAG" val="#wm#"/>
  <p:tag name="KSO_WM_UNIT_TYPE" val="i"/>
  <p:tag name="KSO_WM_UNIT_ID" val="custom160403_19*i*0"/>
  <p:tag name="KSO_WM_TEMPLATE_CATEGORY" val="custom"/>
  <p:tag name="KSO_WM_TEMPLATE_INDEX" val="160403"/>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custom160403_19*i*1"/>
  <p:tag name="KSO_WM_TEMPLATE_CATEGORY" val="custom"/>
  <p:tag name="KSO_WM_TEMPLATE_INDEX" val="160403"/>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custom160403_19*i*2"/>
  <p:tag name="KSO_WM_TEMPLATE_CATEGORY" val="custom"/>
  <p:tag name="KSO_WM_TEMPLATE_INDEX" val="160403"/>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custom160403_19*i*3"/>
  <p:tag name="KSO_WM_TEMPLATE_CATEGORY" val="custom"/>
  <p:tag name="KSO_WM_TEMPLATE_INDEX" val="160403"/>
  <p:tag name="KSO_WM_UNIT_INDEX" val="3"/>
</p:tagLst>
</file>

<file path=ppt/tags/tag34.xml><?xml version="1.0" encoding="utf-8"?>
<p:tagLst xmlns:p="http://schemas.openxmlformats.org/presentationml/2006/main">
  <p:tag name="KSO_WM_TAG_VERSION" val="1.0"/>
  <p:tag name="KSO_WM_BEAUTIFY_FLAG" val="#wm#"/>
  <p:tag name="KSO_WM_UNIT_TYPE" val="i"/>
  <p:tag name="KSO_WM_UNIT_ID" val="custom160403_19*i*4"/>
  <p:tag name="KSO_WM_TEMPLATE_CATEGORY" val="custom"/>
  <p:tag name="KSO_WM_TEMPLATE_INDEX" val="160403"/>
  <p:tag name="KSO_WM_UNIT_INDEX" val="4"/>
</p:tagLst>
</file>

<file path=ppt/tags/tag35.xml><?xml version="1.0" encoding="utf-8"?>
<p:tagLst xmlns:p="http://schemas.openxmlformats.org/presentationml/2006/main">
  <p:tag name="KSO_WM_TAG_VERSION" val="1.0"/>
  <p:tag name="KSO_WM_BEAUTIFY_FLAG" val="#wm#"/>
  <p:tag name="KSO_WM_UNIT_TYPE" val="i"/>
  <p:tag name="KSO_WM_UNIT_ID" val="custom160403_19*i*5"/>
  <p:tag name="KSO_WM_TEMPLATE_CATEGORY" val="custom"/>
  <p:tag name="KSO_WM_TEMPLATE_INDEX" val="160403"/>
  <p:tag name="KSO_WM_UNIT_INDEX" val="5"/>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9*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19*f*1"/>
  <p:tag name="KSO_WM_UNIT_CLEAR" val="1"/>
  <p:tag name="KSO_WM_UNIT_LAYERLEVEL" val="1"/>
  <p:tag name="KSO_WM_UNIT_VALUE" val="51"/>
  <p:tag name="KSO_WM_UNIT_HIGHLIGHT" val="0"/>
  <p:tag name="KSO_WM_UNIT_COMPATIBLE" val="0"/>
  <p:tag name="KSO_WM_UNIT_PRESET_TEXT_INDEX" val="4"/>
  <p:tag name="KSO_WM_UNIT_PRESET_TEXT_LEN" val="57"/>
</p:tagLst>
</file>

<file path=ppt/tags/tag38.xml><?xml version="1.0" encoding="utf-8"?>
<p:tagLst xmlns:p="http://schemas.openxmlformats.org/presentationml/2006/main">
  <p:tag name="KSO_WM_TEMPLATE_CATEGORY" val="custom"/>
  <p:tag name="KSO_WM_TEMPLATE_INDEX" val="160403"/>
  <p:tag name="KSO_WM_TAG_VERSION" val="1.0"/>
  <p:tag name="KSO_WM_SLIDE_ID" val="custom160403_19"/>
  <p:tag name="KSO_WM_SLIDE_INDEX" val="19"/>
  <p:tag name="KSO_WM_SLIDE_ITEM_CNT" val="2"/>
  <p:tag name="KSO_WM_SLIDE_LAYOUT" val="a_f_d"/>
  <p:tag name="KSO_WM_SLIDE_LAYOUT_CNT" val="1_1_1"/>
  <p:tag name="KSO_WM_SLIDE_TYPE" val="text"/>
  <p:tag name="KSO_WM_BEAUTIFY_FLAG" val="#wm#"/>
  <p:tag name="KSO_WM_SLIDE_POSITION" val="239*110"/>
  <p:tag name="KSO_WM_SLIDE_SIZE" val="499*415"/>
</p:tagLst>
</file>

<file path=ppt/tags/tag39.xml><?xml version="1.0" encoding="utf-8"?>
<p:tagLst xmlns:p="http://schemas.openxmlformats.org/presentationml/2006/main">
  <p:tag name="KSO_WM_BEAUTIFY_FLAG" val="#wm#"/>
  <p:tag name="KSO_WM_TEMPLATE_CATEGORY" val="custom"/>
  <p:tag name="KSO_WM_TEMPLATE_INDEX" val="160403"/>
</p:tagLst>
</file>

<file path=ppt/tags/tag4.xml><?xml version="1.0" encoding="utf-8"?>
<p:tagLst xmlns:p="http://schemas.openxmlformats.org/presentationml/2006/main">
  <p:tag name="KSO_WM_TAG_VERSION" val="1.0"/>
  <p:tag name="KSO_WM_TEMPLATE_CATEGORY" val="custom"/>
  <p:tag name="KSO_WM_TEMPLATE_INDEX" val="160403"/>
</p:tagLst>
</file>

<file path=ppt/tags/tag40.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2.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3.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6.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49.xml><?xml version="1.0" encoding="utf-8"?>
<p:tagLst xmlns:p="http://schemas.openxmlformats.org/presentationml/2006/main">
  <p:tag name="KSO_WM_TEMPLATE_CATEGORY" val="custom"/>
  <p:tag name="KSO_WM_TEMPLATE_INDEX" val="160403"/>
  <p:tag name="KSO_WM_TAG_VERSION" val="1.0"/>
  <p:tag name="KSO_WM_SLIDE_ID" val="custom160403_5"/>
  <p:tag name="KSO_WM_SLIDE_INDEX" val="5"/>
  <p:tag name="KSO_WM_SLIDE_ITEM_CNT" val="2"/>
  <p:tag name="KSO_WM_SLIDE_LAYOUT" val="a_f_d"/>
  <p:tag name="KSO_WM_SLIDE_LAYOUT_CNT" val="1_1_1"/>
  <p:tag name="KSO_WM_SLIDE_TYPE" val="text"/>
  <p:tag name="KSO_WM_BEAUTIFY_FLAG" val="#wm#"/>
  <p:tag name="KSO_WM_SLIDE_POSITION" val="122*101"/>
  <p:tag name="KSO_WM_SLIDE_SIZE" val="715*411"/>
</p:tagLst>
</file>

<file path=ppt/tags/tag5.xml><?xml version="1.0" encoding="utf-8"?>
<p:tagLst xmlns:p="http://schemas.openxmlformats.org/presentationml/2006/main">
  <p:tag name="KSO_WM_TAG_VERSION" val="1.0"/>
  <p:tag name="KSO_WM_TEMPLATE_CATEGORY" val="custom"/>
  <p:tag name="KSO_WM_TEMPLATE_INDEX" val="160403"/>
</p:tagLst>
</file>

<file path=ppt/tags/tag50.xml><?xml version="1.0" encoding="utf-8"?>
<p:tagLst xmlns:p="http://schemas.openxmlformats.org/presentationml/2006/main">
  <p:tag name="KSO_WM_BEAUTIFY_FLAG" val="#wm#"/>
  <p:tag name="KSO_WM_TEMPLATE_CATEGORY" val="custom"/>
  <p:tag name="KSO_WM_TEMPLATE_INDEX" val="160403"/>
</p:tagLst>
</file>

<file path=ppt/tags/tag51.xml><?xml version="1.0" encoding="utf-8"?>
<p:tagLst xmlns:p="http://schemas.openxmlformats.org/presentationml/2006/main">
  <p:tag name="KSO_WM_BEAUTIFY_FLAG" val="#wm#"/>
  <p:tag name="KSO_WM_TEMPLATE_CATEGORY" val="custom"/>
  <p:tag name="KSO_WM_TEMPLATE_INDEX" val="160403"/>
</p:tagLst>
</file>

<file path=ppt/tags/tag52.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3.xml><?xml version="1.0" encoding="utf-8"?>
<p:tagLst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4.xml><?xml version="1.0" encoding="utf-8"?>
<p:tagLst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5.xml><?xml version="1.0" encoding="utf-8"?>
<p:tagLst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9.xml><?xml version="1.0" encoding="utf-8"?>
<p:tagLst xmlns:p="http://schemas.openxmlformats.org/presentationml/2006/main">
  <p:tag name="KSO_WM_BEAUTIFY_FLAG" val="#wm#"/>
  <p:tag name="KSO_WM_TEMPLATE_CATEGORY" val="custom"/>
  <p:tag name="KSO_WM_TEMPLATE_INDEX" val="16040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9.xml><?xml version="1.0" encoding="utf-8"?>
<p:tagLst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heme/theme1.xml><?xml version="1.0" encoding="utf-8"?>
<a:theme xmlns:a="http://schemas.openxmlformats.org/drawingml/2006/main" name="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1291</Words>
  <Application>WPS 演示</Application>
  <PresentationFormat>宽屏</PresentationFormat>
  <Paragraphs>107</Paragraphs>
  <Slides>18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18</vt:i4>
      </vt:variant>
    </vt:vector>
  </HeadingPairs>
  <TitlesOfParts>
    <vt:vector size="33" baseType="lpstr">
      <vt:lpstr>Arial</vt:lpstr>
      <vt:lpstr>宋体</vt:lpstr>
      <vt:lpstr>Wingdings</vt:lpstr>
      <vt:lpstr>黑体</vt:lpstr>
      <vt:lpstr>Symbol</vt:lpstr>
      <vt:lpstr>微软雅黑</vt:lpstr>
      <vt:lpstr>Arial Unicode MS</vt:lpstr>
      <vt:lpstr>Calibri</vt:lpstr>
      <vt:lpstr>7_A000120140530A03PPBG</vt:lpstr>
      <vt:lpstr>Word.Document.8</vt:lpstr>
      <vt:lpstr>Word.Document.8</vt:lpstr>
      <vt:lpstr>Word.Document.8</vt:lpstr>
      <vt:lpstr>Equation.3</vt:lpstr>
      <vt:lpstr>Equation.3</vt:lpstr>
      <vt:lpstr>Equation.3</vt:lpstr>
      <vt:lpstr>信号系统中的几个傅里叶变换</vt:lpstr>
      <vt:lpstr>为什么要有各种变换？在那些学科有变换？有哪些变换？</vt:lpstr>
      <vt:lpstr>电气工程领域</vt:lpstr>
      <vt:lpstr>机电领域</vt:lpstr>
      <vt:lpstr>小结：信号分为平稳信号与非平稳信号</vt:lpstr>
      <vt:lpstr>PowerPoint 演示文稿</vt:lpstr>
      <vt:lpstr>举例：x=sin(2*pi*t)+0.5*sin(2*pi*5*t) 频率f1=1,f2=5</vt:lpstr>
      <vt:lpstr>傅里叶变换的复数形式</vt:lpstr>
      <vt:lpstr>DFT</vt:lpstr>
      <vt:lpstr>PowerPoint 演示文稿</vt:lpstr>
      <vt:lpstr>PowerPoint 演示文稿</vt:lpstr>
      <vt:lpstr>PowerPoint 演示文稿</vt:lpstr>
      <vt:lpstr>STFT 1946</vt:lpstr>
      <vt:lpstr>PowerPoint 演示文稿</vt:lpstr>
      <vt:lpstr>PowerPoint 演示文稿</vt:lpstr>
      <vt:lpstr>PowerPoint 演示文稿</vt:lpstr>
      <vt:lpstr>wavelet小波分析 20世纪80年代</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48</cp:revision>
  <dcterms:created xsi:type="dcterms:W3CDTF">2015-05-05T08:02:00Z</dcterms:created>
  <dcterms:modified xsi:type="dcterms:W3CDTF">2017-07-16T08:52:55Z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2052-10.1.0.6553</vt:lpwstr>
  </property>
</Properties>
</file>