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3"/>
  </p:sldMasterIdLst>
  <p:notesMasterIdLst>
    <p:notesMasterId r:id="rId5"/>
  </p:notesMasterIdLst>
  <p:sldIdLst>
    <p:sldId id="256" r:id="rId4"/>
    <p:sldId id="301" r:id="rId6"/>
    <p:sldId id="302" r:id="rId7"/>
    <p:sldId id="303" r:id="rId8"/>
    <p:sldId id="304" r:id="rId9"/>
    <p:sldId id="396" r:id="rId10"/>
    <p:sldId id="349" r:id="rId11"/>
    <p:sldId id="403" r:id="rId12"/>
    <p:sldId id="404" r:id="rId13"/>
    <p:sldId id="407" r:id="rId14"/>
    <p:sldId id="408" r:id="rId15"/>
    <p:sldId id="409" r:id="rId16"/>
    <p:sldId id="405" r:id="rId17"/>
    <p:sldId id="412" r:id="rId18"/>
    <p:sldId id="413" r:id="rId19"/>
    <p:sldId id="414" r:id="rId20"/>
    <p:sldId id="415" r:id="rId21"/>
    <p:sldId id="416" r:id="rId22"/>
    <p:sldId id="417" r:id="rId23"/>
    <p:sldId id="419" r:id="rId24"/>
    <p:sldId id="425" r:id="rId25"/>
    <p:sldId id="422" r:id="rId26"/>
    <p:sldId id="420" r:id="rId27"/>
    <p:sldId id="257"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0C1"/>
    <a:srgbClr val="D7D8D8"/>
    <a:srgbClr val="E0E2E3"/>
    <a:srgbClr val="C8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70" y="-132"/>
      </p:cViewPr>
      <p:guideLst>
        <p:guide orient="horz" pos="2406"/>
        <p:guide pos="3862"/>
      </p:guideLst>
    </p:cSldViewPr>
  </p:slideViewPr>
  <p:notesTextViewPr>
    <p:cViewPr>
      <p:scale>
        <a:sx n="1" d="1"/>
        <a:sy n="1" d="1"/>
      </p:scale>
      <p:origin x="0" y="0"/>
    </p:cViewPr>
  </p:notesTextViewPr>
  <p:sorterViewPr>
    <p:cViewPr>
      <p:scale>
        <a:sx n="31" d="100"/>
        <a:sy n="3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632FFF-9F5F-434E-8955-B68B1212742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84601-484A-4B2F-A872-198BDCF0F7C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知名的研究机构，</a:t>
            </a:r>
            <a:r>
              <a:rPr lang="en-US" altLang="zh-CN"/>
              <a:t>ARM, </a:t>
            </a:r>
            <a:r>
              <a:rPr lang="zh-CN" altLang="en-US"/>
              <a:t>斯坦福大学</a:t>
            </a:r>
            <a:endParaRPr lang="zh-CN" altLang="en-US"/>
          </a:p>
          <a:p>
            <a:r>
              <a:rPr lang="en-US" altLang="zh-CN"/>
              <a:t>2. </a:t>
            </a:r>
            <a:r>
              <a:rPr lang="zh-CN" altLang="en-US"/>
              <a:t>边缘，单片机，语音识别；</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SIMD single instruction multiple data </a:t>
            </a:r>
            <a:r>
              <a:rPr lang="zh-CN" altLang="zh-CN"/>
              <a:t>同时读取数据，一次执行</a:t>
            </a:r>
            <a:endParaRPr lang="zh-CN" altLang="zh-CN"/>
          </a:p>
          <a:p>
            <a:r>
              <a:rPr lang="en-US" altLang="zh-CN"/>
              <a:t>2. </a:t>
            </a:r>
            <a:r>
              <a:rPr lang="zh-CN" altLang="en-US"/>
              <a:t>乘法和加法</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有一篇最新的文章，</a:t>
            </a:r>
            <a:r>
              <a:rPr lang="en-US" altLang="zh-CN"/>
              <a:t>2016 Xception Deep Learning with depthwise separable convolutions</a:t>
            </a:r>
            <a:endParaRPr lang="en-US" altLang="zh-CN"/>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zh-CN"/>
              <a:t>实验采用谷歌的</a:t>
            </a:r>
            <a:r>
              <a:rPr lang="en-US" altLang="zh-CN"/>
              <a:t>tensorflow</a:t>
            </a:r>
            <a:r>
              <a:rPr lang="zh-CN" altLang="en-US"/>
              <a:t>，数据集也是谷歌的，在一个</a:t>
            </a:r>
            <a:r>
              <a:rPr lang="en-US" altLang="zh-CN"/>
              <a:t>STM32F746</a:t>
            </a:r>
            <a:r>
              <a:rPr lang="zh-CN" altLang="en-US"/>
              <a:t>的板子上运行起来。</a:t>
            </a:r>
            <a:endParaRPr lang="zh-CN" altLang="en-US"/>
          </a:p>
          <a:p>
            <a:r>
              <a:rPr lang="en-US" altLang="zh-CN"/>
              <a:t>2. </a:t>
            </a:r>
            <a:r>
              <a:rPr lang="zh-CN" altLang="en-US"/>
              <a:t>对输入的音频数据进行分类，分成</a:t>
            </a:r>
            <a:r>
              <a:rPr lang="en-US" altLang="zh-CN"/>
              <a:t>10</a:t>
            </a:r>
            <a:r>
              <a:rPr lang="zh-CN" altLang="en-US"/>
              <a:t>个关键词</a:t>
            </a:r>
            <a:endParaRPr lang="zh-CN" altLang="en-US"/>
          </a:p>
          <a:p>
            <a:r>
              <a:rPr lang="en-US" altLang="zh-CN"/>
              <a:t>3. </a:t>
            </a:r>
            <a:r>
              <a:rPr lang="zh-CN" altLang="en-US"/>
              <a:t>数据分为</a:t>
            </a:r>
            <a:r>
              <a:rPr lang="en-US" altLang="zh-CN"/>
              <a:t>80%</a:t>
            </a:r>
            <a:r>
              <a:rPr lang="zh-CN" altLang="en-US"/>
              <a:t>用于训练，</a:t>
            </a:r>
            <a:r>
              <a:rPr lang="en-US" altLang="zh-CN"/>
              <a:t>10%</a:t>
            </a:r>
            <a:r>
              <a:rPr lang="zh-CN" altLang="en-US"/>
              <a:t>用于验证，</a:t>
            </a:r>
            <a:r>
              <a:rPr lang="en-US" altLang="zh-CN"/>
              <a:t>10%</a:t>
            </a:r>
            <a:r>
              <a:rPr lang="zh-CN" altLang="en-US"/>
              <a:t>用于测试，</a:t>
            </a:r>
            <a:endParaRPr lang="zh-CN" altLang="en-US"/>
          </a:p>
          <a:p>
            <a:r>
              <a:rPr lang="en-US" altLang="zh-CN"/>
              <a:t>4. tensor</a:t>
            </a:r>
            <a:r>
              <a:rPr lang="zh-CN" altLang="en-US"/>
              <a:t>框架，交叉熵，</a:t>
            </a:r>
            <a:r>
              <a:rPr lang="en-US" altLang="zh-CN"/>
              <a:t>adam</a:t>
            </a:r>
            <a:r>
              <a:rPr lang="zh-CN" altLang="en-US"/>
              <a:t>优化，批大小为</a:t>
            </a:r>
            <a:r>
              <a:rPr lang="en-US" altLang="zh-CN"/>
              <a:t>100, </a:t>
            </a:r>
            <a:r>
              <a:rPr lang="zh-CN" altLang="en-US"/>
              <a:t>迭代次数</a:t>
            </a:r>
            <a:r>
              <a:rPr lang="en-US" altLang="zh-CN"/>
              <a:t>20k, </a:t>
            </a:r>
            <a:r>
              <a:rPr lang="zh-CN" altLang="en-US"/>
              <a:t>学习率为</a:t>
            </a:r>
            <a:r>
              <a:rPr lang="en-US" altLang="zh-CN"/>
              <a:t>5*10-4</a:t>
            </a:r>
            <a:endParaRPr lang="en-US" altLang="zh-CN"/>
          </a:p>
          <a:p>
            <a:r>
              <a:rPr lang="en-US" altLang="zh-CN"/>
              <a:t>5. </a:t>
            </a:r>
            <a:r>
              <a:rPr lang="zh-CN" altLang="en-US"/>
              <a:t>训练数据可以由背景噪音增强，随机时间偏移到</a:t>
            </a:r>
            <a:r>
              <a:rPr lang="en-US" altLang="zh-CN"/>
              <a:t>100ms</a:t>
            </a:r>
            <a:r>
              <a:rPr lang="zh-CN" altLang="en-US"/>
              <a:t>。</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zh-CN"/>
              <a:t>实验</a:t>
            </a:r>
            <a:r>
              <a:rPr lang="en-US" altLang="zh-CN"/>
              <a:t>1</a:t>
            </a:r>
            <a:r>
              <a:rPr lang="zh-CN" altLang="en-US"/>
              <a:t>是</a:t>
            </a:r>
            <a:r>
              <a:rPr lang="en-US" altLang="zh-CN"/>
              <a:t>40MFCC</a:t>
            </a:r>
            <a:r>
              <a:rPr lang="zh-CN" altLang="en-US"/>
              <a:t>特征，从语音帧长度为</a:t>
            </a:r>
            <a:r>
              <a:rPr lang="en-US" altLang="zh-CN"/>
              <a:t>40ms</a:t>
            </a:r>
            <a:r>
              <a:rPr lang="zh-CN" altLang="en-US"/>
              <a:t>，有</a:t>
            </a:r>
            <a:r>
              <a:rPr lang="en-US" altLang="zh-CN"/>
              <a:t>20ms</a:t>
            </a:r>
            <a:r>
              <a:rPr lang="zh-CN" altLang="en-US"/>
              <a:t>的带宽；</a:t>
            </a:r>
            <a:endParaRPr lang="zh-CN" altLang="en-US"/>
          </a:p>
          <a:p>
            <a:r>
              <a:rPr lang="en-US" altLang="zh-CN"/>
              <a:t>2. </a:t>
            </a:r>
            <a:r>
              <a:rPr lang="zh-CN" altLang="en-US"/>
              <a:t>每秒中有</a:t>
            </a:r>
            <a:r>
              <a:rPr lang="en-US" altLang="zh-CN"/>
              <a:t>1960</a:t>
            </a:r>
            <a:r>
              <a:rPr lang="zh-CN" altLang="en-US"/>
              <a:t>个特征；</a:t>
            </a:r>
            <a:endParaRPr lang="zh-CN" altLang="en-US"/>
          </a:p>
          <a:p>
            <a:r>
              <a:rPr lang="en-US" altLang="zh-CN"/>
              <a:t>3. DNN</a:t>
            </a:r>
            <a:r>
              <a:rPr lang="zh-CN" altLang="en-US"/>
              <a:t>，不是最好的精度或内存敏感，比较少的操作推理，适合计算容量；</a:t>
            </a:r>
            <a:endParaRPr lang="zh-CN" altLang="en-US"/>
          </a:p>
          <a:p>
            <a:r>
              <a:rPr lang="en-US" altLang="zh-CN"/>
              <a:t>4. CNN</a:t>
            </a:r>
            <a:r>
              <a:rPr lang="zh-CN" altLang="en-US"/>
              <a:t>，比</a:t>
            </a:r>
            <a:r>
              <a:rPr lang="en-US" altLang="zh-CN"/>
              <a:t>DNN</a:t>
            </a:r>
            <a:r>
              <a:rPr lang="zh-CN" altLang="en-US"/>
              <a:t>的精度高，花费更多的操作和内存需求；</a:t>
            </a:r>
            <a:endParaRPr lang="zh-CN" altLang="en-US"/>
          </a:p>
          <a:p>
            <a:r>
              <a:rPr lang="en-US" altLang="zh-CN"/>
              <a:t>5. LSTM</a:t>
            </a:r>
            <a:r>
              <a:rPr lang="zh-CN" altLang="en-US"/>
              <a:t>和</a:t>
            </a:r>
            <a:r>
              <a:rPr lang="en-US" altLang="zh-CN"/>
              <a:t>CRNN</a:t>
            </a:r>
            <a:r>
              <a:rPr lang="zh-CN" altLang="en-US"/>
              <a:t>两个模型，平衡内存，操作和精度；</a:t>
            </a:r>
            <a:endParaRPr lang="zh-CN" altLang="en-US"/>
          </a:p>
          <a:p>
            <a:r>
              <a:rPr lang="en-US" altLang="zh-CN"/>
              <a:t>6. </a:t>
            </a:r>
            <a:r>
              <a:rPr lang="zh-CN" altLang="en-US"/>
              <a:t>几种</a:t>
            </a:r>
            <a:r>
              <a:rPr lang="en-US" altLang="zh-CN"/>
              <a:t>NN</a:t>
            </a:r>
            <a:r>
              <a:rPr lang="zh-CN" altLang="en-US"/>
              <a:t>架构，在同一精度水平情况下，各个模型和操作的需求情况。</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按照资源需求来分来</a:t>
            </a:r>
            <a:r>
              <a:rPr lang="en-US" altLang="zh-CN"/>
              <a:t>NN</a:t>
            </a:r>
            <a:r>
              <a:rPr lang="zh-CN" altLang="en-US"/>
              <a:t>类型；</a:t>
            </a:r>
            <a:endParaRPr lang="zh-CN" altLang="en-US"/>
          </a:p>
          <a:p>
            <a:r>
              <a:rPr lang="en-US" altLang="zh-CN"/>
              <a:t>2. </a:t>
            </a:r>
            <a:r>
              <a:rPr lang="zh-CN" altLang="en-US"/>
              <a:t>内存消耗和执行时间（需求的操作数量），</a:t>
            </a:r>
            <a:r>
              <a:rPr lang="en-US" altLang="zh-CN"/>
              <a:t>KWS</a:t>
            </a:r>
            <a:r>
              <a:rPr lang="zh-CN" altLang="en-US"/>
              <a:t>在单片机上运行的两种重要考虑因素；</a:t>
            </a:r>
            <a:endParaRPr lang="zh-CN" altLang="en-US"/>
          </a:p>
          <a:p>
            <a:r>
              <a:rPr lang="en-US" altLang="zh-CN"/>
              <a:t>3. </a:t>
            </a:r>
            <a:r>
              <a:rPr lang="zh-CN" altLang="en-US"/>
              <a:t>内存和计算，还包括资源，操作，</a:t>
            </a:r>
            <a:r>
              <a:rPr lang="en-US" altLang="zh-CN"/>
              <a:t>IO</a:t>
            </a:r>
            <a:r>
              <a:rPr lang="zh-CN" altLang="en-US"/>
              <a:t>，网络通信等；</a:t>
            </a:r>
            <a:endParaRPr lang="zh-CN" altLang="en-US"/>
          </a:p>
          <a:p>
            <a:r>
              <a:rPr lang="en-US" altLang="zh-CN"/>
              <a:t>4.  </a:t>
            </a:r>
            <a:r>
              <a:rPr lang="zh-CN" altLang="en-US"/>
              <a:t>延伸三类神经网络；</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理想的模型应该有比较搞的精度，小的内存占用和计算数</a:t>
            </a:r>
            <a:endParaRPr lang="zh-CN" altLang="en-US"/>
          </a:p>
          <a:p>
            <a:r>
              <a:rPr lang="en-US" altLang="zh-CN"/>
              <a:t>2. </a:t>
            </a:r>
            <a:r>
              <a:rPr lang="zh-CN" altLang="en-US"/>
              <a:t>除了</a:t>
            </a:r>
            <a:r>
              <a:rPr lang="en-US" altLang="zh-CN"/>
              <a:t>LSTM</a:t>
            </a:r>
            <a:r>
              <a:rPr lang="zh-CN" altLang="en-US"/>
              <a:t>之外，其他模型都是需要比较大的内存和计算资源的，</a:t>
            </a:r>
            <a:endParaRPr lang="zh-CN" altLang="en-US"/>
          </a:p>
          <a:p>
            <a:r>
              <a:rPr lang="en-US" altLang="zh-CN"/>
              <a:t>3. </a:t>
            </a:r>
            <a:r>
              <a:rPr lang="zh-CN" altLang="en-US"/>
              <a:t>从实验的思路来说，主要看</a:t>
            </a:r>
            <a:r>
              <a:rPr lang="en-US" altLang="zh-CN"/>
              <a:t>CNN,RNN,DNN,LSTM</a:t>
            </a:r>
            <a:r>
              <a:rPr lang="zh-CN" altLang="en-US"/>
              <a:t>对资源的要求。</a:t>
            </a:r>
            <a:endParaRPr lang="zh-CN" altLang="en-US"/>
          </a:p>
          <a:p>
            <a:endParaRPr lang="zh-CN" altLang="en-US"/>
          </a:p>
          <a:p>
            <a:r>
              <a:rPr lang="en-US" altLang="zh-CN"/>
              <a:t>1. </a:t>
            </a:r>
            <a:r>
              <a:rPr lang="zh-CN" altLang="en-US"/>
              <a:t>对于输入信号来说，特征被提取出来是后是一个</a:t>
            </a:r>
            <a:r>
              <a:rPr lang="en-US" altLang="zh-CN"/>
              <a:t>TXF</a:t>
            </a:r>
            <a:r>
              <a:rPr lang="zh-CN" altLang="en-US"/>
              <a:t>的特征矩阵，特征数量影响到模型的大小，运算操作数量和精度，</a:t>
            </a:r>
            <a:endParaRPr lang="zh-CN" altLang="en-US"/>
          </a:p>
          <a:p>
            <a:r>
              <a:rPr lang="en-US" altLang="zh-CN"/>
              <a:t>2. </a:t>
            </a:r>
            <a:r>
              <a:rPr lang="zh-CN" altLang="en-US"/>
              <a:t>特征提取步骤的关键参数，影响模型。</a:t>
            </a:r>
            <a:endParaRPr lang="zh-CN" altLang="en-US"/>
          </a:p>
          <a:p>
            <a:r>
              <a:rPr lang="en-US" altLang="zh-CN"/>
              <a:t>3. MFCC</a:t>
            </a:r>
            <a:r>
              <a:rPr lang="zh-CN" altLang="en-US"/>
              <a:t>的数量又影响的全连接和循环层的权重值；</a:t>
            </a:r>
            <a:endParaRPr lang="zh-CN" altLang="en-US"/>
          </a:p>
          <a:p>
            <a:r>
              <a:rPr lang="en-US" altLang="zh-CN"/>
              <a:t>4. </a:t>
            </a:r>
            <a:r>
              <a:rPr lang="zh-CN" altLang="en-US"/>
              <a:t>怎么影响的，一定要举例来说明。</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1. DS-CNN</a:t>
            </a:r>
            <a:r>
              <a:rPr lang="zh-CN" altLang="en-US"/>
              <a:t>对比之前的</a:t>
            </a:r>
            <a:r>
              <a:rPr lang="en-US" altLang="zh-CN"/>
              <a:t>NN</a:t>
            </a:r>
            <a:r>
              <a:rPr lang="zh-CN" altLang="en-US"/>
              <a:t>结构的超参数，</a:t>
            </a:r>
            <a:endParaRPr lang="zh-CN" altLang="en-US"/>
          </a:p>
          <a:p>
            <a:r>
              <a:rPr lang="en-US" altLang="zh-CN"/>
              <a:t>2. </a:t>
            </a:r>
            <a:r>
              <a:rPr lang="zh-CN" altLang="en-US"/>
              <a:t>总结这些</a:t>
            </a:r>
            <a:r>
              <a:rPr lang="en-US" altLang="zh-CN"/>
              <a:t>NN</a:t>
            </a:r>
            <a:r>
              <a:rPr lang="zh-CN" altLang="en-US"/>
              <a:t>结构在不同问题规模下的效果总结</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1. </a:t>
            </a:r>
            <a:r>
              <a:rPr lang="zh-CN" altLang="en-US"/>
              <a:t>表</a:t>
            </a:r>
            <a:r>
              <a:rPr lang="en-US" altLang="zh-CN"/>
              <a:t>5</a:t>
            </a:r>
            <a:r>
              <a:rPr lang="zh-CN" altLang="en-US"/>
              <a:t>，最好神经网络来自超参数的搜索的总结。存储</a:t>
            </a:r>
            <a:r>
              <a:rPr lang="en-US" altLang="zh-CN"/>
              <a:t>8</a:t>
            </a:r>
            <a:r>
              <a:rPr lang="zh-CN" altLang="en-US"/>
              <a:t>位权值和激活函数</a:t>
            </a:r>
            <a:endParaRPr lang="zh-CN" altLang="en-US"/>
          </a:p>
          <a:p>
            <a:r>
              <a:rPr lang="en-US" altLang="zh-CN"/>
              <a:t>2. </a:t>
            </a:r>
            <a:r>
              <a:rPr lang="zh-CN" altLang="en-US"/>
              <a:t>最好模型的存储和操作，推理的比较</a:t>
            </a:r>
            <a:endParaRPr lang="zh-CN" altLang="en-US"/>
          </a:p>
          <a:p>
            <a:r>
              <a:rPr lang="en-US" altLang="zh-CN"/>
              <a:t>3. DS-CNN</a:t>
            </a:r>
            <a:r>
              <a:rPr lang="zh-CN" altLang="en-US"/>
              <a:t>的精度，内存，操作的比较</a:t>
            </a:r>
            <a:endParaRPr lang="zh-CN" altLang="en-US"/>
          </a:p>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1. </a:t>
            </a:r>
            <a:r>
              <a:rPr lang="zh-CN" altLang="en-US"/>
              <a:t>之前的研究都是浮点权值，可以很好地运行神经网络，精度损失可以最小</a:t>
            </a:r>
            <a:endParaRPr lang="zh-CN" altLang="en-US"/>
          </a:p>
          <a:p>
            <a:r>
              <a:rPr lang="en-US" altLang="zh-CN"/>
              <a:t>2. </a:t>
            </a:r>
            <a:r>
              <a:rPr lang="zh-CN" altLang="en-US"/>
              <a:t>但是微控制器具有有限的内存，当然</a:t>
            </a:r>
            <a:r>
              <a:rPr lang="en-US" altLang="zh-CN"/>
              <a:t>DSP</a:t>
            </a:r>
            <a:r>
              <a:rPr lang="zh-CN" altLang="en-US"/>
              <a:t>也可以用于浮点运算，如果大量的浮点运算还是很难胜任的</a:t>
            </a:r>
            <a:endParaRPr lang="zh-CN" altLang="en-US"/>
          </a:p>
          <a:p>
            <a:r>
              <a:rPr lang="en-US" altLang="zh-CN"/>
              <a:t>3. </a:t>
            </a:r>
            <a:r>
              <a:rPr lang="zh-CN" altLang="en-US"/>
              <a:t>如果要在微控制器上部署，就需要将</a:t>
            </a:r>
            <a:r>
              <a:rPr lang="en-US" altLang="zh-CN"/>
              <a:t>32</a:t>
            </a:r>
            <a:r>
              <a:rPr lang="zh-CN" altLang="en-US"/>
              <a:t>位的浮点运算转换为</a:t>
            </a:r>
            <a:r>
              <a:rPr lang="en-US" altLang="zh-CN"/>
              <a:t>8</a:t>
            </a:r>
            <a:r>
              <a:rPr lang="zh-CN" altLang="en-US"/>
              <a:t>位的定点运算，减少模型的尺寸。</a:t>
            </a:r>
            <a:endParaRPr lang="zh-CN" altLang="en-US"/>
          </a:p>
          <a:p>
            <a:r>
              <a:rPr lang="en-US" altLang="zh-CN"/>
              <a:t>4. </a:t>
            </a:r>
            <a:r>
              <a:rPr lang="zh-CN" altLang="en-US"/>
              <a:t>定点运算比浮点运算快，这也是部署需要量化模型的一个原因</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1. </a:t>
            </a:r>
            <a:r>
              <a:rPr lang="zh-CN" altLang="en-US"/>
              <a:t>运行在微控制器上的关键词检测</a:t>
            </a:r>
            <a:endParaRPr lang="zh-CN" altLang="en-US"/>
          </a:p>
          <a:p>
            <a:r>
              <a:rPr lang="en-US" altLang="zh-CN"/>
              <a:t>2.  </a:t>
            </a:r>
            <a:r>
              <a:rPr lang="zh-CN" altLang="en-US"/>
              <a:t>在</a:t>
            </a:r>
            <a:r>
              <a:rPr lang="en-US" altLang="zh-CN"/>
              <a:t>STM32F746G-DISCO </a:t>
            </a:r>
            <a:r>
              <a:rPr lang="zh-CN" altLang="en-US"/>
              <a:t>开发板上，使用基于</a:t>
            </a:r>
            <a:r>
              <a:rPr lang="en-US" altLang="zh-CN"/>
              <a:t>CMSIS-NN cortex</a:t>
            </a:r>
            <a:r>
              <a:rPr lang="zh-CN" altLang="en-US"/>
              <a:t>微控制器软件接口标准下的神经网络框架</a:t>
            </a:r>
            <a:endParaRPr lang="en-US" altLang="zh-CN"/>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选论文的原因，</a:t>
            </a:r>
            <a:endParaRPr lang="zh-CN" altLang="en-US"/>
          </a:p>
          <a:p>
            <a:r>
              <a:rPr lang="en-US" altLang="zh-CN"/>
              <a:t>1.</a:t>
            </a:r>
            <a:r>
              <a:rPr lang="zh-CN" altLang="en-US"/>
              <a:t>阿里最新战略，云</a:t>
            </a:r>
            <a:r>
              <a:rPr lang="en-US" altLang="zh-CN"/>
              <a:t>-</a:t>
            </a:r>
            <a:r>
              <a:rPr lang="zh-CN" altLang="en-US"/>
              <a:t>管</a:t>
            </a:r>
            <a:r>
              <a:rPr lang="en-US" altLang="zh-CN"/>
              <a:t>-</a:t>
            </a:r>
            <a:r>
              <a:rPr lang="zh-CN" altLang="en-US"/>
              <a:t>边</a:t>
            </a:r>
            <a:r>
              <a:rPr lang="en-US" altLang="zh-CN"/>
              <a:t>-</a:t>
            </a:r>
            <a:r>
              <a:rPr lang="zh-CN" altLang="en-US"/>
              <a:t>端；</a:t>
            </a:r>
            <a:endParaRPr lang="zh-CN" altLang="en-US"/>
          </a:p>
          <a:p>
            <a:r>
              <a:rPr lang="en-US" altLang="zh-CN"/>
              <a:t>2.ARM</a:t>
            </a:r>
            <a:r>
              <a:rPr lang="zh-CN" altLang="en-US"/>
              <a:t>公司对</a:t>
            </a:r>
            <a:r>
              <a:rPr lang="en-US" altLang="zh-CN"/>
              <a:t>ML</a:t>
            </a:r>
            <a:r>
              <a:rPr lang="zh-CN" altLang="en-US"/>
              <a:t>的最新研究；</a:t>
            </a:r>
            <a:r>
              <a:rPr lang="en-US" altLang="zh-CN">
                <a:sym typeface="+mn-ea"/>
              </a:rPr>
              <a:t>arduino(stm32),raspberrypi</a:t>
            </a:r>
            <a:r>
              <a:rPr lang="zh-CN" altLang="en-US">
                <a:sym typeface="+mn-ea"/>
              </a:rPr>
              <a:t>这样的低廉的测试床</a:t>
            </a:r>
            <a:endParaRPr lang="zh-CN" altLang="en-US"/>
          </a:p>
          <a:p>
            <a:r>
              <a:rPr lang="en-US" altLang="zh-CN"/>
              <a:t>3.</a:t>
            </a:r>
            <a:r>
              <a:rPr lang="zh-CN" altLang="en-US"/>
              <a:t>模式识别，关键词检测之于门锁这样的嵌入式系统的意义（高端，低端）；</a:t>
            </a:r>
            <a:endParaRPr lang="zh-CN" altLang="en-US"/>
          </a:p>
          <a:p>
            <a:r>
              <a:rPr lang="en-US" altLang="zh-CN"/>
              <a:t>3.</a:t>
            </a:r>
            <a:r>
              <a:rPr lang="zh-CN" altLang="en-US"/>
              <a:t>小数据，小样本是</a:t>
            </a:r>
            <a:r>
              <a:rPr lang="en-US" altLang="zh-CN"/>
              <a:t>AI</a:t>
            </a:r>
            <a:r>
              <a:rPr lang="zh-CN" altLang="en-US"/>
              <a:t>的新热点；</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1. </a:t>
            </a:r>
            <a:r>
              <a:rPr lang="zh-CN" altLang="en-US"/>
              <a:t>运行在微控制器上的关键词检测</a:t>
            </a:r>
            <a:endParaRPr lang="zh-CN" altLang="en-US"/>
          </a:p>
          <a:p>
            <a:r>
              <a:rPr lang="en-US" altLang="zh-CN"/>
              <a:t>2.  </a:t>
            </a:r>
            <a:r>
              <a:rPr lang="zh-CN" altLang="en-US"/>
              <a:t>在</a:t>
            </a:r>
            <a:r>
              <a:rPr lang="en-US" altLang="zh-CN"/>
              <a:t>STM32F746G-DISCO </a:t>
            </a:r>
            <a:r>
              <a:rPr lang="zh-CN" altLang="en-US"/>
              <a:t>开发板上，使用基于</a:t>
            </a:r>
            <a:r>
              <a:rPr lang="en-US" altLang="zh-CN"/>
              <a:t>CMSIS-NN cortex</a:t>
            </a:r>
            <a:r>
              <a:rPr lang="zh-CN" altLang="en-US"/>
              <a:t>微控制器软件接口标准下的神经网络框架</a:t>
            </a:r>
            <a:endParaRPr lang="en-US" altLang="zh-CN"/>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1. ML-KWS-for-MCU </a:t>
            </a:r>
            <a:r>
              <a:rPr lang="zh-CN" altLang="en-US"/>
              <a:t>目录下，包括</a:t>
            </a:r>
            <a:r>
              <a:rPr lang="en-US" altLang="zh-CN"/>
              <a:t>train.py</a:t>
            </a:r>
            <a:r>
              <a:rPr lang="zh-CN" altLang="en-US"/>
              <a:t>，用于生成各类模型从</a:t>
            </a:r>
            <a:r>
              <a:rPr lang="en-US" altLang="zh-CN"/>
              <a:t>CNN,CRNN,DNN,LSTM</a:t>
            </a:r>
            <a:r>
              <a:rPr lang="zh-CN" altLang="en-US"/>
              <a:t>等模型的参数；</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1. </a:t>
            </a:r>
            <a:r>
              <a:rPr lang="zh-CN" altLang="en-US"/>
              <a:t>硬件优化的神经网络是在内存和计算受限的微控制器上得到有效的效果的关键；</a:t>
            </a:r>
            <a:endParaRPr lang="zh-CN" altLang="en-US"/>
          </a:p>
          <a:p>
            <a:r>
              <a:rPr lang="en-US" altLang="zh-CN"/>
              <a:t>2. </a:t>
            </a:r>
            <a:r>
              <a:rPr lang="zh-CN" altLang="en-US"/>
              <a:t>训练在文献中各类</a:t>
            </a:r>
            <a:r>
              <a:rPr lang="en-US" altLang="zh-CN"/>
              <a:t>NN</a:t>
            </a:r>
            <a:r>
              <a:rPr lang="zh-CN" altLang="en-US"/>
              <a:t>模型用于</a:t>
            </a:r>
            <a:r>
              <a:rPr lang="en-US" altLang="zh-CN"/>
              <a:t>KWS</a:t>
            </a:r>
            <a:r>
              <a:rPr lang="zh-CN" altLang="en-US"/>
              <a:t>，对</a:t>
            </a:r>
            <a:r>
              <a:rPr lang="en-US" altLang="zh-CN"/>
              <a:t>google</a:t>
            </a:r>
            <a:r>
              <a:rPr lang="zh-CN" altLang="en-US"/>
              <a:t>数据集测试来比较他们的精度和内存需求，包括每条推理的操作数，，微控制器的部署等；</a:t>
            </a:r>
            <a:endParaRPr lang="zh-CN" altLang="en-US"/>
          </a:p>
          <a:p>
            <a:r>
              <a:rPr lang="en-US" altLang="zh-CN"/>
              <a:t>3. </a:t>
            </a:r>
            <a:r>
              <a:rPr lang="zh-CN" altLang="en-US"/>
              <a:t>量化训练</a:t>
            </a:r>
            <a:r>
              <a:rPr lang="en-US" altLang="zh-CN"/>
              <a:t>32</a:t>
            </a:r>
            <a:r>
              <a:rPr lang="zh-CN" altLang="en-US"/>
              <a:t>位的浮点</a:t>
            </a:r>
            <a:r>
              <a:rPr lang="en-US" altLang="zh-CN"/>
              <a:t>KWS</a:t>
            </a:r>
            <a:r>
              <a:rPr lang="zh-CN" altLang="en-US"/>
              <a:t>模型到</a:t>
            </a:r>
            <a:r>
              <a:rPr lang="en-US" altLang="zh-CN"/>
              <a:t>8</a:t>
            </a:r>
            <a:r>
              <a:rPr lang="zh-CN" altLang="en-US"/>
              <a:t>位浮点版本，容易部署，不会损失精度，不会重新训练；</a:t>
            </a:r>
            <a:endParaRPr lang="zh-CN" altLang="en-US"/>
          </a:p>
          <a:p>
            <a:r>
              <a:rPr lang="en-US" altLang="zh-CN"/>
              <a:t>4. </a:t>
            </a:r>
            <a:r>
              <a:rPr lang="zh-CN" altLang="en-US"/>
              <a:t>进一步训练新的</a:t>
            </a:r>
            <a:r>
              <a:rPr lang="en-US" altLang="zh-CN"/>
              <a:t>KWS</a:t>
            </a:r>
            <a:r>
              <a:rPr lang="zh-CN" altLang="en-US"/>
              <a:t>模型，使用深度分类卷积层；</a:t>
            </a:r>
            <a:endParaRPr lang="zh-CN" altLang="en-US"/>
          </a:p>
          <a:p>
            <a:r>
              <a:rPr lang="en-US" altLang="zh-CN"/>
              <a:t>5. </a:t>
            </a:r>
            <a:r>
              <a:rPr lang="zh-CN" altLang="en-US"/>
              <a:t>基于典型的微控制器系统，延伸了三种神经网络内存计算限制的三个集，探索神经网络发现最好的网络，达到最好的精度；</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语音关键词检测对于设备上的语音识别应用非常重要，实时响应和高精度；</a:t>
            </a:r>
            <a:endParaRPr lang="zh-CN" altLang="en-US"/>
          </a:p>
          <a:p>
            <a:r>
              <a:rPr lang="en-US" altLang="zh-CN"/>
              <a:t>2. </a:t>
            </a:r>
            <a:r>
              <a:rPr lang="zh-CN" altLang="en-US"/>
              <a:t>基于神经网络的关键词检测比较传统的算法有更好的准确性；</a:t>
            </a:r>
            <a:endParaRPr lang="zh-CN" altLang="en-US"/>
          </a:p>
          <a:p>
            <a:r>
              <a:rPr lang="en-US" altLang="zh-CN"/>
              <a:t>3. </a:t>
            </a:r>
            <a:r>
              <a:rPr lang="zh-CN" altLang="en-US"/>
              <a:t>资源，包括能量开销，有效内存和计算能力，对关键词检测和</a:t>
            </a:r>
            <a:r>
              <a:rPr lang="en-US" altLang="zh-CN"/>
              <a:t>NN</a:t>
            </a:r>
            <a:r>
              <a:rPr lang="zh-CN" altLang="en-US"/>
              <a:t>架构有新的调整；</a:t>
            </a:r>
            <a:endParaRPr lang="zh-CN" altLang="en-US"/>
          </a:p>
          <a:p>
            <a:r>
              <a:rPr lang="en-US" altLang="zh-CN"/>
              <a:t>4. </a:t>
            </a:r>
            <a:r>
              <a:rPr lang="zh-CN" altLang="en-US"/>
              <a:t>文章中对各类</a:t>
            </a:r>
            <a:r>
              <a:rPr lang="en-US" altLang="zh-CN"/>
              <a:t>KWS</a:t>
            </a:r>
            <a:r>
              <a:rPr lang="zh-CN" altLang="en-US"/>
              <a:t>在单片机这样有限资源的设备上进行评估，并没有牺牲精确度；</a:t>
            </a:r>
            <a:endParaRPr lang="zh-CN" altLang="en-US"/>
          </a:p>
          <a:p>
            <a:r>
              <a:rPr lang="en-US" altLang="zh-CN"/>
              <a:t>5. DS-CNN</a:t>
            </a:r>
            <a:r>
              <a:rPr lang="zh-CN" altLang="en-US"/>
              <a:t>比</a:t>
            </a:r>
            <a:r>
              <a:rPr lang="en-US" altLang="zh-CN"/>
              <a:t>DNN</a:t>
            </a:r>
            <a:r>
              <a:rPr lang="zh-CN" altLang="en-US"/>
              <a:t>模型有更好的精度；</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zh-CN"/>
              <a:t>深度学习现在在图像识别，语音识别等领域已经有很好的应用；</a:t>
            </a:r>
            <a:endParaRPr lang="zh-CN" altLang="zh-CN"/>
          </a:p>
          <a:p>
            <a:r>
              <a:rPr lang="en-US" altLang="zh-CN"/>
              <a:t>2.</a:t>
            </a:r>
            <a:r>
              <a:rPr lang="zh-CN" altLang="en-US"/>
              <a:t>基于深度学习的语音识别很自然成为了一个比较好的人机交互方法；</a:t>
            </a:r>
            <a:endParaRPr lang="zh-CN" altLang="en-US"/>
          </a:p>
          <a:p>
            <a:r>
              <a:rPr lang="en-US" altLang="zh-CN"/>
              <a:t>3.</a:t>
            </a:r>
            <a:r>
              <a:rPr lang="zh-CN" altLang="en-US"/>
              <a:t>一般来说</a:t>
            </a:r>
            <a:r>
              <a:rPr lang="en-US" altLang="zh-CN"/>
              <a:t>AI</a:t>
            </a:r>
            <a:r>
              <a:rPr lang="zh-CN" altLang="en-US"/>
              <a:t>算法都运行在云端，设备端主要做信号采集与传统的信息处理，所以需要上次</a:t>
            </a:r>
            <a:r>
              <a:rPr lang="en-US" altLang="zh-CN"/>
              <a:t>audio</a:t>
            </a:r>
            <a:r>
              <a:rPr lang="zh-CN" altLang="en-US"/>
              <a:t>数据；</a:t>
            </a:r>
            <a:endParaRPr lang="zh-CN" altLang="en-US"/>
          </a:p>
          <a:p>
            <a:r>
              <a:rPr lang="en-US" altLang="zh-CN"/>
              <a:t>4. </a:t>
            </a:r>
            <a:r>
              <a:rPr lang="zh-CN" altLang="en-US"/>
              <a:t>上传</a:t>
            </a:r>
            <a:r>
              <a:rPr lang="en-US" altLang="zh-CN"/>
              <a:t>audio</a:t>
            </a:r>
            <a:r>
              <a:rPr lang="zh-CN" altLang="en-US"/>
              <a:t>数据可能带来隐私问题；</a:t>
            </a:r>
            <a:endParaRPr lang="zh-CN" altLang="en-US"/>
          </a:p>
          <a:p>
            <a:r>
              <a:rPr lang="en-US" altLang="zh-CN"/>
              <a:t>5. KWS</a:t>
            </a:r>
            <a:r>
              <a:rPr lang="zh-CN" altLang="en-US"/>
              <a:t>目的是减少与云的交互，将部分语音识别放在设备端或者边缘端；</a:t>
            </a:r>
            <a:endParaRPr lang="zh-CN" altLang="en-US"/>
          </a:p>
          <a:p>
            <a:r>
              <a:rPr lang="en-US" altLang="zh-CN"/>
              <a:t>6. KWS</a:t>
            </a:r>
            <a:r>
              <a:rPr lang="zh-CN" altLang="en-US"/>
              <a:t>之后才是完全唤醒设备和激活全功能的语音识别功能；从而为声音控制命令；</a:t>
            </a:r>
            <a:endParaRPr lang="zh-CN" altLang="en-US"/>
          </a:p>
          <a:p>
            <a:r>
              <a:rPr lang="en-US" altLang="zh-CN"/>
              <a:t>7.</a:t>
            </a:r>
            <a:r>
              <a:rPr lang="zh-CN" altLang="en-US"/>
              <a:t>挑战性问题，低功耗和低延时的，所以</a:t>
            </a:r>
            <a:r>
              <a:rPr lang="en-US" altLang="zh-CN"/>
              <a:t>50</a:t>
            </a:r>
            <a:r>
              <a:rPr lang="zh-CN" altLang="en-US"/>
              <a:t>年来一直是一个比较活跃的研究领域；</a:t>
            </a:r>
            <a:endParaRPr lang="zh-CN" altLang="en-US"/>
          </a:p>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前一页讲了典型语音识别系统框架，框架是框架，工程是工程，本文基于一个门锁所用的芯片</a:t>
            </a:r>
            <a:r>
              <a:rPr lang="en-US" altLang="zh-CN"/>
              <a:t>stm32f7</a:t>
            </a:r>
            <a:r>
              <a:rPr lang="zh-CN" altLang="en-US"/>
              <a:t>系列的芯片搭建这样的测试</a:t>
            </a:r>
            <a:r>
              <a:rPr lang="en-US" altLang="zh-CN"/>
              <a:t>testbed</a:t>
            </a:r>
            <a:r>
              <a:rPr lang="zh-CN" altLang="en-US"/>
              <a:t>；</a:t>
            </a:r>
            <a:endParaRPr lang="zh-CN" altLang="en-US"/>
          </a:p>
          <a:p>
            <a:r>
              <a:rPr lang="en-US" altLang="zh-CN"/>
              <a:t>2.</a:t>
            </a:r>
            <a:r>
              <a:rPr lang="zh-CN" altLang="en-US"/>
              <a:t>训练</a:t>
            </a:r>
            <a:r>
              <a:rPr lang="en-US" altLang="zh-CN"/>
              <a:t>KWS</a:t>
            </a:r>
            <a:r>
              <a:rPr lang="zh-CN" altLang="en-US"/>
              <a:t>模型，对现有的</a:t>
            </a:r>
            <a:r>
              <a:rPr lang="en-US" altLang="zh-CN"/>
              <a:t>KWS</a:t>
            </a:r>
            <a:r>
              <a:rPr lang="zh-CN" altLang="en-US"/>
              <a:t>进行优化；</a:t>
            </a:r>
            <a:endParaRPr lang="zh-CN" altLang="en-US"/>
          </a:p>
          <a:p>
            <a:r>
              <a:rPr lang="en-US" altLang="zh-CN"/>
              <a:t>3.</a:t>
            </a:r>
            <a:r>
              <a:rPr lang="zh-CN" altLang="en-US"/>
              <a:t>设计和实现或探索自己的资源受限的</a:t>
            </a:r>
            <a:r>
              <a:rPr lang="en-US" altLang="zh-CN"/>
              <a:t>nn</a:t>
            </a:r>
            <a:r>
              <a:rPr lang="zh-CN" altLang="en-US"/>
              <a:t>网络；</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KWS</a:t>
            </a:r>
            <a:r>
              <a:rPr lang="zh-CN" altLang="en-US"/>
              <a:t>包括特征提取和基于神经网络的分类器；</a:t>
            </a:r>
            <a:endParaRPr lang="zh-CN" altLang="en-US"/>
          </a:p>
          <a:p>
            <a:r>
              <a:rPr lang="en-US" altLang="zh-CN"/>
              <a:t>2. L,T,l,s,F</a:t>
            </a:r>
            <a:r>
              <a:rPr lang="zh-CN" altLang="zh-CN"/>
              <a:t>的定义，相互关系；</a:t>
            </a:r>
            <a:endParaRPr lang="zh-CN" altLang="zh-CN"/>
          </a:p>
          <a:p>
            <a:r>
              <a:rPr lang="en-US" altLang="zh-CN"/>
              <a:t>3. LFBE  Log-mel filter bank engergies</a:t>
            </a:r>
            <a:endParaRPr lang="en-US" altLang="zh-CN"/>
          </a:p>
          <a:p>
            <a:r>
              <a:rPr lang="en-US" altLang="zh-CN"/>
              <a:t>4. MFCC </a:t>
            </a:r>
            <a:r>
              <a:rPr lang="zh-CN" altLang="en-US"/>
              <a:t>梅尔倒谱系数；</a:t>
            </a:r>
            <a:endParaRPr lang="zh-CN" altLang="en-US"/>
          </a:p>
          <a:p>
            <a:r>
              <a:rPr lang="en-US" altLang="zh-CN"/>
              <a:t>5. </a:t>
            </a:r>
            <a:r>
              <a:rPr lang="zh-CN" altLang="en-US"/>
              <a:t>分类器，包括</a:t>
            </a:r>
            <a:r>
              <a:rPr lang="en-US" altLang="zh-CN"/>
              <a:t>NN</a:t>
            </a:r>
            <a:r>
              <a:rPr lang="zh-CN" altLang="en-US"/>
              <a:t>，传统的有隐马尔科夫链，维特比解码，当然还有采用混合高斯模型对语音特征进行建模的</a:t>
            </a:r>
            <a:endParaRPr lang="zh-CN" altLang="en-US"/>
          </a:p>
          <a:p>
            <a:r>
              <a:rPr lang="en-US" altLang="zh-CN"/>
              <a:t>6. RNN</a:t>
            </a:r>
            <a:r>
              <a:rPr lang="zh-CN" altLang="en-US"/>
              <a:t>明显比</a:t>
            </a:r>
            <a:r>
              <a:rPr lang="en-US" altLang="zh-CN"/>
              <a:t>HMM</a:t>
            </a:r>
            <a:r>
              <a:rPr lang="zh-CN" altLang="en-US"/>
              <a:t>方法检测精度高，但是有比较大检测延迟</a:t>
            </a:r>
            <a:endParaRPr lang="zh-CN" altLang="en-US"/>
          </a:p>
          <a:p>
            <a:r>
              <a:rPr lang="en-US" altLang="zh-CN"/>
              <a:t>7. DNN</a:t>
            </a:r>
            <a:r>
              <a:rPr lang="zh-CN" altLang="en-US"/>
              <a:t>效果好，延时要小一点。</a:t>
            </a:r>
            <a:endParaRPr lang="zh-CN" altLang="en-US"/>
          </a:p>
          <a:p>
            <a:r>
              <a:rPr lang="en-US" altLang="zh-CN"/>
              <a:t>8. CRNN</a:t>
            </a:r>
            <a:r>
              <a:rPr lang="zh-CN" altLang="en-US"/>
              <a:t>的</a:t>
            </a:r>
            <a:r>
              <a:rPr lang="en-US" altLang="zh-CN"/>
              <a:t>KWS</a:t>
            </a:r>
            <a:r>
              <a:rPr lang="zh-CN" altLang="en-US"/>
              <a:t>被研究，对噪音的鲁棒性很好</a:t>
            </a:r>
            <a:endParaRPr lang="zh-CN" altLang="en-US"/>
          </a:p>
          <a:p>
            <a:r>
              <a:rPr lang="en-US" altLang="zh-CN"/>
              <a:t>9. </a:t>
            </a:r>
            <a:r>
              <a:rPr lang="zh-CN" altLang="en-US"/>
              <a:t>本文主要关注在受限资源，包括内存，计算，通信，能量等。</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SIMD single instruction multiple data </a:t>
            </a:r>
            <a:r>
              <a:rPr lang="zh-CN" altLang="zh-CN"/>
              <a:t>同时读取数据，一次执行</a:t>
            </a:r>
            <a:endParaRPr lang="zh-CN" altLang="zh-CN"/>
          </a:p>
          <a:p>
            <a:r>
              <a:rPr lang="en-US" altLang="zh-CN"/>
              <a:t>2. </a:t>
            </a:r>
            <a:r>
              <a:rPr lang="zh-CN" altLang="en-US"/>
              <a:t>乘法和加法</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不同神经网络</a:t>
            </a:r>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zh-CN"/>
              <a:t>批归一化问题</a:t>
            </a:r>
            <a:r>
              <a:rPr lang="en-US" altLang="zh-CN"/>
              <a:t>batch normalization in CNNs</a:t>
            </a:r>
            <a:endParaRPr lang="en-US" altLang="zh-CN"/>
          </a:p>
        </p:txBody>
      </p:sp>
      <p:sp>
        <p:nvSpPr>
          <p:cNvPr id="4" name="灯片编号占位符 3"/>
          <p:cNvSpPr>
            <a:spLocks noGrp="1"/>
          </p:cNvSpPr>
          <p:nvPr>
            <p:ph type="sldNum" sz="quarter" idx="10"/>
          </p:nvPr>
        </p:nvSpPr>
        <p:spPr/>
        <p:txBody>
          <a:bodyPr/>
          <a:lstStyle/>
          <a:p>
            <a:fld id="{B2684601-484A-4B2F-A872-198BDCF0F7C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2C82588-4910-4499-ACF8-06CDCA2C7A2F}"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436906EE-08AD-4A42-8A7A-F5A10B8363B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7AE386F-994E-41AF-8C56-42FA44179A48}"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FED6F612-EBD1-45AA-A73A-BCE209B8CDE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CADEF0B-01FE-453F-AE56-32CA4533F452}"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FDB4B816-9D15-4157-9CB9-6C850EEF8DF0}"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3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9"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2839"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1DE56AC-8635-4EF9-8AE4-9B08E8392426}"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D3366A4A-9B42-4AAF-ADD4-DDEBE0C5F12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15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z="1050"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15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z="1050"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5477384-634F-4F44-9724-839A8C30B665}"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8BCD807E-C70C-4298-BA27-8CD6220FFE5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528567F-0BFC-48B9-8616-0ED6B4C0705F}"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25F41341-89E6-45A4-8ECA-D9DAF29B25F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337C4E8-ADB2-43C9-951A-6234E67908F2}" type="datetimeFigureOut">
              <a:rPr lang="zh-CN" altLang="en-US"/>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EC4B1B6C-7D39-40F0-B571-A2B53A21EFB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146C2BD-D143-4C6F-A1FD-798C64E2E093}" type="datetimeFigureOut">
              <a:rPr lang="zh-CN" altLang="en-US"/>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ED1F3B78-19A2-49A6-8FC9-760B3EBC21E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C45EBCA-0A41-4E4C-83A0-80638FFE669E}" type="datetimeFigureOut">
              <a:rPr lang="zh-CN" altLang="en-US"/>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EDA3CB2C-4798-4685-ABD6-67A6A6DFE71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1F0D2FF-DAF4-4A32-B2B0-93C0CED01EA9}"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74F4E62B-90F6-4886-894E-04E6621BD1B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28D34C8-A55B-4CD8-83C3-6F707655F83B}"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a:defRPr/>
            </a:pPr>
            <a:fld id="{F43DA948-EFF4-4118-90C0-A94D6A8C4C2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171450"/>
            <a:r>
              <a:rPr lang="zh-CN" altLang="en-US" dirty="0"/>
              <a:t>单击此处编辑母版文本样式</a:t>
            </a:r>
            <a:endParaRPr lang="zh-CN" altLang="en-US" dirty="0"/>
          </a:p>
          <a:p>
            <a:pPr lvl="1" indent="-171450"/>
            <a:r>
              <a:rPr lang="zh-CN" altLang="en-US" dirty="0"/>
              <a:t>第二级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9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9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fontAlgn="base">
        <a:lnSpc>
          <a:spcPct val="90000"/>
        </a:lnSpc>
        <a:spcBef>
          <a:spcPct val="0"/>
        </a:spcBef>
        <a:spcAft>
          <a:spcPct val="0"/>
        </a:spcAft>
        <a:defRPr sz="33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sz="1800">
          <a:solidFill>
            <a:schemeClr val="tx1"/>
          </a:solidFill>
          <a:latin typeface="+mn-lt"/>
          <a:ea typeface="+mn-ea"/>
        </a:defRPr>
      </a:lvl2pPr>
      <a:lvl3pPr marL="857250" indent="-171450" algn="l"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4pPr>
      <a:lvl5pPr marL="15430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5pPr>
      <a:lvl6pPr marL="18859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4530725" y="4539615"/>
            <a:ext cx="2400300" cy="2580640"/>
          </a:xfrm>
          <a:prstGeom prst="rect">
            <a:avLst/>
          </a:prstGeom>
        </p:spPr>
      </p:pic>
      <p:sp>
        <p:nvSpPr>
          <p:cNvPr id="5" name="文本框 4"/>
          <p:cNvSpPr txBox="1">
            <a:spLocks noChangeArrowheads="1"/>
          </p:cNvSpPr>
          <p:nvPr/>
        </p:nvSpPr>
        <p:spPr bwMode="auto">
          <a:xfrm>
            <a:off x="607060" y="671195"/>
            <a:ext cx="6443980" cy="82994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sz="24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Hello Edge</a:t>
            </a:r>
            <a:r>
              <a:rPr lang="en-US" sz="24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sz="24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Keyword </a:t>
            </a:r>
            <a:r>
              <a:rPr lang="en-US" sz="24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a:t>
            </a:r>
            <a:r>
              <a:rPr sz="24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potting </a:t>
            </a:r>
            <a:endParaRPr sz="24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eaLnBrk="1" hangingPunct="1"/>
            <a:r>
              <a:rPr sz="24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on Microcontrollers</a:t>
            </a:r>
            <a:endParaRPr sz="24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 name="文本框 1"/>
          <p:cNvSpPr txBox="1">
            <a:spLocks noChangeArrowheads="1"/>
          </p:cNvSpPr>
          <p:nvPr/>
        </p:nvSpPr>
        <p:spPr bwMode="auto">
          <a:xfrm>
            <a:off x="765810" y="4505325"/>
            <a:ext cx="612711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arXiv:1711.07128v3 [cs.SD] 14 Feb 2018</a:t>
            </a:r>
            <a:endParaRPr lang="en-US"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文本框 2"/>
          <p:cNvSpPr txBox="1">
            <a:spLocks noChangeArrowheads="1"/>
          </p:cNvSpPr>
          <p:nvPr/>
        </p:nvSpPr>
        <p:spPr bwMode="auto">
          <a:xfrm>
            <a:off x="1377950" y="2261870"/>
            <a:ext cx="425767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Yundong Zhang①②, </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eaLnBrk="1" hangingPunct="1"/>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Naveen Suda①,</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eaLnBrk="1" hangingPunct="1"/>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Liangzhen Lai①,</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eaLnBrk="1" hangingPunct="1"/>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Vikas Chandra①</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eaLnBrk="1" hangingPunct="1"/>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①Arm,San Jose,CA</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eaLnBrk="1" hangingPunct="1"/>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②Stanford University,Stanford,CA</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lum bright="70000" contrast="-70000"/>
          </a:blip>
          <a:stretch>
            <a:fillRect/>
          </a:stretch>
        </p:blipFill>
        <p:spPr>
          <a:xfrm>
            <a:off x="26035" y="4972050"/>
            <a:ext cx="4504690" cy="20847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amond(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1"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bldLvl="0" animBg="1"/>
      <p:bldP spid="2" grpId="1"/>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2553335"/>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RNN</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superior performance in many sequence modeling tasks, especially speech recognition, language modeling, translation</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temporal relation</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long-term dependencies using gate machinisam</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RNN Cell could be LSTM cell, gated recurrent unit GRU</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less parameters than CNN</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normalized</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a:endParaRPr lang="en-US" altLang="zh-CN"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III. Neural Network Architectures for KWS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5481320" y="3393440"/>
            <a:ext cx="6257290" cy="198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920115" y="2275205"/>
            <a:ext cx="9921240" cy="2306955"/>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CRNN</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 hybrid of CNN and RNN</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exploit the local temporal/spatial correlation</a:t>
            </a:r>
            <a:endParaRPr lang="en-US"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starts with a convolution layer</a:t>
            </a:r>
            <a:endParaRPr lang="en-US"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followed by an RNN </a:t>
            </a:r>
            <a:endParaRPr lang="en-US"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GRU used as RNN based </a:t>
            </a:r>
            <a:endParaRPr lang="en-US"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 dense full-connected layer</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a:endParaRPr lang="en-US" altLang="zh-CN"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III. Neural Network Architectures for KWS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473190" y="1122680"/>
            <a:ext cx="4599940" cy="5047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1814830"/>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DS-CNN</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DS-CNN first convolve each channel in the input feature map with a separate 2-D filter</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decomposing the 3D into 2D convolution</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average pooling followed by a full-connected layer </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see also paper, &lt;Xception Deep Learning with depthwise separable convolutions &gt;</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a:endParaRPr lang="en-US" altLang="zh-CN"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III. Neural Network Architectures for KWS</a:t>
            </a:r>
            <a:endParaRPr lang="en-US" sz="3200" dirty="0">
              <a:solidFill>
                <a:schemeClr val="bg1"/>
              </a:solidFill>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5405755" cy="5262245"/>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Google speech command dataset</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64K 1-second long audio clips of 30words</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thousands of different people</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each clip consisting only one keyword</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NN model</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classify the incoming audio into one of 10 keywords</a:t>
            </a:r>
            <a:endParaRPr 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Data split into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training    80%</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validation 10%</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test            10%</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Google Tensorflow framework</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cross-entroy loss and Adam optimizer</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 batch size 100</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20k iterations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learning rate of 5*10</a:t>
            </a:r>
            <a:r>
              <a:rPr lang="en-US" altLang="zh-CN" sz="1600" baseline="30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a:t>
            </a: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traning data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is augmented with backgroud noise and random time shift of up to 100ms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a:endParaRPr lang="en-US" altLang="zh-CN"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Experiments and Results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4" name="图片 3" descr="微信图片_20180429135029"/>
          <p:cNvPicPr>
            <a:picLocks noChangeAspect="1"/>
          </p:cNvPicPr>
          <p:nvPr/>
        </p:nvPicPr>
        <p:blipFill>
          <a:blip r:embed="rId1"/>
          <a:stretch>
            <a:fillRect/>
          </a:stretch>
        </p:blipFill>
        <p:spPr>
          <a:xfrm>
            <a:off x="6588125" y="1466215"/>
            <a:ext cx="4770755" cy="3577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342120" cy="5262245"/>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experiments 1</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40 MFCC features extracted from a speech frame of length 40ms with a stride of 20ms</a:t>
            </a:r>
            <a:endPar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1960(49*40)features for 1 second of audio</a:t>
            </a:r>
            <a:endPar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DNN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not the best accurary and memory intensive</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less number of operations/inference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suit well to limited compute capacity</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CNN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higher accurary than DNN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cost larger number of operations and memory requirement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LSTM and CRNN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balance memory and operations and accurary</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Experiments and Results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510030" y="2044700"/>
            <a:ext cx="6733540" cy="1571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8604250" cy="2061210"/>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Classifying Neural Networks for KWS based on Resource Requirements</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two important considerations for</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memory footprint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execution time</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Derive three sets of constraints for the neural networks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small</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medium</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large</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Experiments and Results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578610" y="3717290"/>
            <a:ext cx="7352665" cy="1352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10072370" cy="829945"/>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Resource Constrained Neural Network Architecture Exploration</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target:</a:t>
            </a: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high accuracy, small memory footprint and lower number of computation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The following figure show the actual accuracy, memory and ops of various model</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Experiments and Results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372995" y="2073275"/>
            <a:ext cx="6590665" cy="3037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4862830" cy="1076325"/>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Resource Constrained Neural Network Architecture Exploration-2</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comparation of DNN,CNN LSTM, GRU, CRNN, DS-CNN hyperparameters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Experiments and Results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442335" y="2609850"/>
            <a:ext cx="6314440" cy="163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Experiments and Results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29235" y="1125220"/>
            <a:ext cx="6733540" cy="1876425"/>
          </a:xfrm>
          <a:prstGeom prst="rect">
            <a:avLst/>
          </a:prstGeom>
        </p:spPr>
      </p:pic>
      <p:pic>
        <p:nvPicPr>
          <p:cNvPr id="4" name="图片 3"/>
          <p:cNvPicPr>
            <a:picLocks noChangeAspect="1"/>
          </p:cNvPicPr>
          <p:nvPr/>
        </p:nvPicPr>
        <p:blipFill>
          <a:blip r:embed="rId2"/>
          <a:stretch>
            <a:fillRect/>
          </a:stretch>
        </p:blipFill>
        <p:spPr>
          <a:xfrm>
            <a:off x="6739255" y="2491740"/>
            <a:ext cx="5809615" cy="4114165"/>
          </a:xfrm>
          <a:prstGeom prst="rect">
            <a:avLst/>
          </a:prstGeom>
        </p:spPr>
      </p:pic>
      <p:pic>
        <p:nvPicPr>
          <p:cNvPr id="7" name="图片 6"/>
          <p:cNvPicPr>
            <a:picLocks noChangeAspect="1"/>
          </p:cNvPicPr>
          <p:nvPr/>
        </p:nvPicPr>
        <p:blipFill>
          <a:blip r:embed="rId3"/>
          <a:stretch>
            <a:fillRect/>
          </a:stretch>
        </p:blipFill>
        <p:spPr>
          <a:xfrm>
            <a:off x="229235" y="3532505"/>
            <a:ext cx="6510020" cy="2476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501505" cy="2553335"/>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Neural Network Quantization</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trained with floating point weights and activations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quantized into integers during inference without any loss of performance</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Qm.n format, a fixed point number format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Q1.14 , 1 integer bit and 14 fractional bits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Q format used in hardware that does not have a floating-point unit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Quantization flow</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value convertion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weight are quantize to 8-bit one layer</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Experiments and Results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t="12657" b="10832"/>
          <a:stretch>
            <a:fillRect/>
          </a:stretch>
        </p:blipFill>
        <p:spPr>
          <a:xfrm>
            <a:off x="5922645" y="2682875"/>
            <a:ext cx="4269105" cy="426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641985" y="426085"/>
            <a:ext cx="775081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32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Why to select this one from papers?</a:t>
            </a:r>
            <a:endParaRPr lang="en-US" sz="3200"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4423410" y="1429385"/>
            <a:ext cx="7877175" cy="4707890"/>
          </a:xfrm>
          <a:prstGeom prst="rect">
            <a:avLst/>
          </a:prstGeom>
          <a:noFill/>
        </p:spPr>
        <p:txBody>
          <a:bodyPr wrap="square" rtlCol="0">
            <a:spAutoFit/>
          </a:bodyPr>
          <a:p>
            <a:pPr marL="285750" indent="-285750" algn="l" eaLnBrk="1" hangingPunct="1">
              <a:buFont typeface="Wingdings" panose="05000000000000000000" charset="0"/>
              <a:buChar char=""/>
            </a:pPr>
            <a:r>
              <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 Edge computing </a:t>
            </a:r>
            <a:endPar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gateway(soc, eg. honeywell JACE,raspberrypi), </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device(mcu, eg. stm32)  </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eaLnBrk="1" hangingPunct="1"/>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eaLnBrk="1" hangingPunct="1">
              <a:buFont typeface="Wingdings" panose="05000000000000000000" charset="0"/>
              <a:buChar char=""/>
            </a:pPr>
            <a:r>
              <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 ARM  machine learning project </a:t>
            </a:r>
            <a:endPar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CMSIS-NN code for microcontrollers.</a:t>
            </a: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lvl="1" indent="0" algn="l" eaLnBrk="1" hangingPunct="1">
              <a:buFont typeface="Wingdings" panose="05000000000000000000" charset="0"/>
              <a:buNone/>
            </a:pP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eaLnBrk="1" hangingPunct="1">
              <a:buFont typeface="Wingdings" panose="05000000000000000000" charset="0"/>
              <a:buChar char=""/>
            </a:pPr>
            <a:r>
              <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 Pattern Recoginition, keyword spotting</a:t>
            </a: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critical component for enabling speech based user interactions on smart devices, for example, door lock.</a:t>
            </a: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lvl="1" indent="0" algn="l" eaLnBrk="1" hangingPunct="1">
              <a:buFont typeface="Wingdings" panose="05000000000000000000" charset="0"/>
              <a:buNone/>
            </a:pP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L="285750" indent="-285750" algn="l" eaLnBrk="1" hangingPunct="1">
              <a:buFont typeface="Wingdings" panose="05000000000000000000" charset="0"/>
              <a:buChar char=""/>
            </a:pPr>
            <a:r>
              <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 small data feature, litte sample</a:t>
            </a: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 research direction of AI.</a:t>
            </a: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eaLnBrk="1" hangingPunct="1"/>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0" indent="0" algn="l" eaLnBrk="1" hangingPunct="1">
              <a:buFont typeface="Wingdings" panose="05000000000000000000" charset="0"/>
              <a:buNone/>
            </a:pP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641985" y="1877695"/>
            <a:ext cx="3056890" cy="2856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amond(in)">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ldLvl="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10868025" cy="2061210"/>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KWS for microcontrollers</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deploy the KWs application on Cortex-M7 based STM32F746G-DISCO development board using CMSIS-NN kernels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each inference, including memory copying, MFCC feature extraction and DNN exectution ,takes about 12ms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microcontroller can be put into wait-for-interrupt mode for the remaining time for power saving.</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KWS application occupies ~70KB memory, including ~66KB for weight, ~1KB for activation and ~2KB for audio I/O and MFCC features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Experiments and Results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095115" y="3444240"/>
            <a:ext cx="7622540" cy="2783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10868025" cy="583565"/>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KWS for microcontrollers</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some change of op external circuit for better performance on F407</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Experiments and Results</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43890" y="3585210"/>
            <a:ext cx="4695190" cy="2733040"/>
          </a:xfrm>
          <a:prstGeom prst="rect">
            <a:avLst/>
          </a:prstGeom>
        </p:spPr>
      </p:pic>
      <p:pic>
        <p:nvPicPr>
          <p:cNvPr id="5" name="图片 4"/>
          <p:cNvPicPr>
            <a:picLocks noChangeAspect="1"/>
          </p:cNvPicPr>
          <p:nvPr/>
        </p:nvPicPr>
        <p:blipFill>
          <a:blip r:embed="rId2"/>
          <a:stretch>
            <a:fillRect/>
          </a:stretch>
        </p:blipFill>
        <p:spPr>
          <a:xfrm>
            <a:off x="6195695" y="3712210"/>
            <a:ext cx="5851525" cy="2672080"/>
          </a:xfrm>
          <a:prstGeom prst="rect">
            <a:avLst/>
          </a:prstGeom>
        </p:spPr>
      </p:pic>
      <p:pic>
        <p:nvPicPr>
          <p:cNvPr id="7" name="图片 6"/>
          <p:cNvPicPr>
            <a:picLocks noChangeAspect="1"/>
          </p:cNvPicPr>
          <p:nvPr/>
        </p:nvPicPr>
        <p:blipFill>
          <a:blip r:embed="rId3"/>
          <a:stretch>
            <a:fillRect/>
          </a:stretch>
        </p:blipFill>
        <p:spPr>
          <a:xfrm>
            <a:off x="2512060" y="1756410"/>
            <a:ext cx="3618865" cy="2763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10868025" cy="583565"/>
          </a:xfrm>
          <a:prstGeom prst="rect">
            <a:avLst/>
          </a:prstGeom>
          <a:noFill/>
        </p:spPr>
        <p:txBody>
          <a:bodyPr wrap="square" rtlCol="0">
            <a:spAutoFit/>
          </a:bodyPr>
          <a:p>
            <a:pPr marL="285750" lvl="0"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Code folder</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lvl="1" indent="0" algn="l">
              <a:buFont typeface="Wingdings" panose="05000000000000000000" charset="0"/>
              <a:buNone/>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IV. code and other useful material </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145540" y="1534160"/>
            <a:ext cx="2733040" cy="5323840"/>
          </a:xfrm>
          <a:prstGeom prst="rect">
            <a:avLst/>
          </a:prstGeom>
        </p:spPr>
      </p:pic>
      <p:pic>
        <p:nvPicPr>
          <p:cNvPr id="5" name="图片 4"/>
          <p:cNvPicPr>
            <a:picLocks noChangeAspect="1"/>
          </p:cNvPicPr>
          <p:nvPr/>
        </p:nvPicPr>
        <p:blipFill>
          <a:blip r:embed="rId2"/>
          <a:stretch>
            <a:fillRect/>
          </a:stretch>
        </p:blipFill>
        <p:spPr>
          <a:xfrm>
            <a:off x="4175125" y="1254760"/>
            <a:ext cx="7542530" cy="1236345"/>
          </a:xfrm>
          <a:prstGeom prst="rect">
            <a:avLst/>
          </a:prstGeom>
        </p:spPr>
      </p:pic>
      <p:sp>
        <p:nvSpPr>
          <p:cNvPr id="3" name="文本框 2"/>
          <p:cNvSpPr txBox="1"/>
          <p:nvPr/>
        </p:nvSpPr>
        <p:spPr>
          <a:xfrm>
            <a:off x="4538345" y="2632710"/>
            <a:ext cx="2896870" cy="3692525"/>
          </a:xfrm>
          <a:prstGeom prst="rect">
            <a:avLst/>
          </a:prstGeom>
          <a:noFill/>
        </p:spPr>
        <p:txBody>
          <a:bodyPr wrap="square" rtlCol="0" anchor="t">
            <a:spAutoFit/>
          </a:bodyPr>
          <a:p>
            <a:r>
              <a:rPr lang="zh-CN" altLang="en-US"/>
              <a:t>{"Silence", </a:t>
            </a:r>
            <a:endParaRPr lang="zh-CN" altLang="en-US"/>
          </a:p>
          <a:p>
            <a:r>
              <a:rPr lang="zh-CN" altLang="en-US"/>
              <a:t>"Unknown",</a:t>
            </a:r>
            <a:endParaRPr lang="zh-CN" altLang="en-US"/>
          </a:p>
          <a:p>
            <a:r>
              <a:rPr lang="zh-CN" altLang="en-US"/>
              <a:t>"yes",</a:t>
            </a:r>
            <a:endParaRPr lang="zh-CN" altLang="en-US"/>
          </a:p>
          <a:p>
            <a:r>
              <a:rPr lang="zh-CN" altLang="en-US"/>
              <a:t>"no",</a:t>
            </a:r>
            <a:endParaRPr lang="zh-CN" altLang="en-US"/>
          </a:p>
          <a:p>
            <a:r>
              <a:rPr lang="zh-CN" altLang="en-US"/>
              <a:t>"up",</a:t>
            </a:r>
            <a:endParaRPr lang="zh-CN" altLang="en-US"/>
          </a:p>
          <a:p>
            <a:r>
              <a:rPr lang="zh-CN" altLang="en-US"/>
              <a:t>"down",                            </a:t>
            </a:r>
            <a:endParaRPr lang="zh-CN" altLang="en-US"/>
          </a:p>
          <a:p>
            <a:r>
              <a:rPr lang="zh-CN" altLang="en-US"/>
              <a:t>"left",</a:t>
            </a:r>
            <a:endParaRPr lang="zh-CN" altLang="en-US"/>
          </a:p>
          <a:p>
            <a:r>
              <a:rPr lang="zh-CN" altLang="en-US"/>
              <a:t>"right",</a:t>
            </a:r>
            <a:endParaRPr lang="zh-CN" altLang="en-US"/>
          </a:p>
          <a:p>
            <a:r>
              <a:rPr lang="zh-CN" altLang="en-US"/>
              <a:t>"on",</a:t>
            </a:r>
            <a:endParaRPr lang="zh-CN" altLang="en-US"/>
          </a:p>
          <a:p>
            <a:r>
              <a:rPr lang="zh-CN" altLang="en-US"/>
              <a:t>"off",</a:t>
            </a:r>
            <a:endParaRPr lang="zh-CN" altLang="en-US"/>
          </a:p>
          <a:p>
            <a:r>
              <a:rPr lang="zh-CN" altLang="en-US"/>
              <a:t>"stop",</a:t>
            </a:r>
            <a:endParaRPr lang="zh-CN" altLang="en-US"/>
          </a:p>
          <a:p>
            <a:r>
              <a:rPr lang="zh-CN" altLang="en-US"/>
              <a:t>"go"};</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10868025" cy="3538220"/>
          </a:xfrm>
          <a:prstGeom prst="rect">
            <a:avLst/>
          </a:prstGeom>
          <a:noFill/>
        </p:spPr>
        <p:txBody>
          <a:bodyPr wrap="square" rtlCol="0">
            <a:spAutoFit/>
          </a:bodyPr>
          <a:p>
            <a:pPr marL="285750" lvl="0" indent="-285750" algn="l">
              <a:buFont typeface="Wingdings" panose="05000000000000000000" charset="0"/>
              <a:buChar char=""/>
            </a:pPr>
            <a:r>
              <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Hardware optimized neural network architecture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key to get efficient results on memory and compute contrained microcontrollers.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trained various neural network architectures for keyword spotting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CNN,DNN,RNN,CRNN,LSTM etc</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quantized representative</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32bit floating-point into 8bit fixed point versions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models can easily be quantized for deployment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without any loss in accuracy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even without retraining</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 new KWS model </a:t>
            </a:r>
            <a:endPar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using depthwise separable convolution layer, inspired from MobileNet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we derived three sets of memory/compute constraints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Based on typical microcontroller systems,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or the neural networks and performed resource constrained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V. Conclusion</a:t>
            </a:r>
            <a:endParaRPr lang="en-US" sz="3200" dirty="0">
              <a:solidFill>
                <a:schemeClr val="bg1"/>
              </a:solidFill>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430213" y="3419475"/>
            <a:ext cx="52276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a:solidFill>
                  <a:schemeClr val="accent2"/>
                </a:solidFill>
                <a:latin typeface="DIN" pitchFamily="50" charset="0"/>
              </a:rPr>
              <a:t>THANK YOU</a:t>
            </a:r>
            <a:endParaRPr lang="zh-CN" altLang="en-US" sz="4400">
              <a:solidFill>
                <a:schemeClr val="accent2"/>
              </a:solidFill>
              <a:latin typeface="DIN" pitchFamily="50" charset="0"/>
            </a:endParaRPr>
          </a:p>
        </p:txBody>
      </p:sp>
      <p:sp>
        <p:nvSpPr>
          <p:cNvPr id="6" name="文本框 5"/>
          <p:cNvSpPr txBox="1">
            <a:spLocks noChangeArrowheads="1"/>
          </p:cNvSpPr>
          <p:nvPr/>
        </p:nvSpPr>
        <p:spPr bwMode="auto">
          <a:xfrm>
            <a:off x="687388" y="1973263"/>
            <a:ext cx="471328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8800" dirty="0" smtClean="0">
                <a:solidFill>
                  <a:schemeClr val="accent2"/>
                </a:solidFill>
                <a:latin typeface="DIN" pitchFamily="50" charset="0"/>
              </a:rPr>
              <a:t>2018</a:t>
            </a:r>
            <a:endParaRPr lang="zh-CN" altLang="en-US" sz="8800" dirty="0">
              <a:solidFill>
                <a:schemeClr val="accent2"/>
              </a:solidFill>
              <a:latin typeface="DIN"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7"/>
          <p:cNvSpPr txBox="1">
            <a:spLocks noChangeArrowheads="1"/>
          </p:cNvSpPr>
          <p:nvPr/>
        </p:nvSpPr>
        <p:spPr bwMode="auto">
          <a:xfrm>
            <a:off x="720725" y="212725"/>
            <a:ext cx="217551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Abstract</a:t>
            </a:r>
            <a:endParaRPr lang="en-US" sz="3200" dirty="0">
              <a:solidFill>
                <a:schemeClr val="bg1"/>
              </a:solidFill>
              <a:uFillTx/>
              <a:latin typeface="微软雅黑" panose="020B0503020204020204" pitchFamily="34" charset="-122"/>
              <a:ea typeface="微软雅黑" panose="020B0503020204020204" pitchFamily="34" charset="-122"/>
            </a:endParaRPr>
          </a:p>
        </p:txBody>
      </p:sp>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833755"/>
            <a:ext cx="11038205" cy="5323205"/>
          </a:xfrm>
          <a:prstGeom prst="rect">
            <a:avLst/>
          </a:prstGeom>
          <a:noFill/>
        </p:spPr>
        <p:txBody>
          <a:bodyPr wrap="square" rtlCol="0">
            <a:spAutoFit/>
          </a:bodyPr>
          <a:p>
            <a:pPr marL="285750" indent="-285750" algn="l" eaLnBrk="1" hangingPunct="1">
              <a:buFont typeface="Wingdings" panose="05000000000000000000" charset="0"/>
              <a:buChar char=""/>
            </a:pPr>
            <a:r>
              <a:rPr lang="en-US" sz="20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1.Keyword spotting(KWS), </a:t>
            </a:r>
            <a:endParaRPr lang="en-US" sz="20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 critical component , real-time response and high accuracy </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lvl="1" indent="0" algn="l" eaLnBrk="1" hangingPunct="1">
              <a:buFont typeface="Wingdings" panose="05000000000000000000" charset="0"/>
              <a:buNone/>
            </a:pP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eaLnBrk="1" hangingPunct="1">
              <a:buFont typeface="Wingdings" panose="05000000000000000000" charset="0"/>
              <a:buChar char=""/>
            </a:pPr>
            <a:r>
              <a:rPr lang="en-US" sz="20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2.neural networks </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an attractive choice for KWS because of superior accuracy compared to traditional algorithms.</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eaLnBrk="1" hangingPunct="1"/>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eaLnBrk="1" hangingPunct="1">
              <a:buFont typeface="Wingdings" panose="05000000000000000000" charset="0"/>
              <a:buChar char=""/>
            </a:pPr>
            <a:r>
              <a:rPr lang="en-US" sz="20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3.Resource constrained</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constrained power budget, limited memory and compute capability.</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eaLnBrk="1" hangingPunct="1">
              <a:buFont typeface="Wingdings" panose="05000000000000000000" charset="0"/>
              <a:buChar char=""/>
            </a:pPr>
            <a:r>
              <a:rPr lang="en-US" sz="20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4.neutral networks evaluation/optimisation</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KWS within the memory and compute constraints of microcontrollers without sacrificing accuracy.</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0" lvl="0" indent="0" algn="l" eaLnBrk="1" hangingPunct="1">
              <a:buFont typeface="Wingdings" panose="05000000000000000000" charset="0"/>
              <a:buNone/>
            </a:pP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eaLnBrk="1" hangingPunct="1">
              <a:buFont typeface="Wingdings" panose="05000000000000000000" charset="0"/>
              <a:buChar char=""/>
            </a:pPr>
            <a:r>
              <a:rPr lang="en-US" sz="20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5.depthwise separable convolutional neural network(DS-CNN) </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higher accuracy than the DNN model with similar number of parameters.</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2016-2017 published</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ldLvl="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3"/>
          <p:cNvGrpSpPr/>
          <p:nvPr/>
        </p:nvGrpSpPr>
        <p:grpSpPr>
          <a:xfrm>
            <a:off x="1855788" y="1325563"/>
            <a:ext cx="2722562" cy="3016250"/>
            <a:chOff x="0" y="0"/>
            <a:chExt cx="3926934" cy="4352253"/>
          </a:xfrm>
        </p:grpSpPr>
        <p:sp>
          <p:nvSpPr>
            <p:cNvPr id="16397" name="等腰三角形 4"/>
            <p:cNvSpPr/>
            <p:nvPr/>
          </p:nvSpPr>
          <p:spPr>
            <a:xfrm rot="-4373613">
              <a:off x="-268014" y="268014"/>
              <a:ext cx="3886200" cy="3350172"/>
            </a:xfrm>
            <a:prstGeom prst="triangle">
              <a:avLst>
                <a:gd name="adj" fmla="val 50000"/>
              </a:avLst>
            </a:prstGeom>
            <a:noFill/>
            <a:ln w="19050" cap="flat" cmpd="sng">
              <a:solidFill>
                <a:srgbClr val="7F7F7F"/>
              </a:solidFill>
              <a:prstDash val="solid"/>
              <a:miter/>
              <a:headEnd type="none" w="med" len="med"/>
              <a:tailEnd type="none" w="med" len="med"/>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6398" name="等腰三角形 5"/>
            <p:cNvSpPr/>
            <p:nvPr/>
          </p:nvSpPr>
          <p:spPr>
            <a:xfrm rot="-5400000">
              <a:off x="-55589" y="665583"/>
              <a:ext cx="3565365" cy="3073590"/>
            </a:xfrm>
            <a:prstGeom prst="triangle">
              <a:avLst>
                <a:gd name="adj" fmla="val 50000"/>
              </a:avLst>
            </a:prstGeom>
            <a:gradFill>
              <a:gsLst>
                <a:gs pos="0">
                  <a:srgbClr val="007BD3"/>
                </a:gs>
                <a:gs pos="100000">
                  <a:srgbClr val="034373"/>
                </a:gs>
              </a:gsLst>
              <a:lin ang="5400000" scaled="0"/>
            </a:gra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6399" name="椭圆 6"/>
            <p:cNvSpPr/>
            <p:nvPr/>
          </p:nvSpPr>
          <p:spPr>
            <a:xfrm>
              <a:off x="25197" y="1363044"/>
              <a:ext cx="228600" cy="228600"/>
            </a:xfrm>
            <a:prstGeom prst="ellipse">
              <a:avLst/>
            </a:prstGeom>
            <a:solidFill>
              <a:srgbClr val="7F7F7F"/>
            </a:soli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6400" name="椭圆 7"/>
            <p:cNvSpPr/>
            <p:nvPr/>
          </p:nvSpPr>
          <p:spPr>
            <a:xfrm>
              <a:off x="2577897" y="4123653"/>
              <a:ext cx="228600" cy="228600"/>
            </a:xfrm>
            <a:prstGeom prst="ellipse">
              <a:avLst/>
            </a:prstGeom>
            <a:solidFill>
              <a:srgbClr val="7F7F7F"/>
            </a:soli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6401" name="椭圆 8"/>
            <p:cNvSpPr/>
            <p:nvPr/>
          </p:nvSpPr>
          <p:spPr>
            <a:xfrm>
              <a:off x="3698334" y="500199"/>
              <a:ext cx="228600" cy="228600"/>
            </a:xfrm>
            <a:prstGeom prst="ellipse">
              <a:avLst/>
            </a:prstGeom>
            <a:solidFill>
              <a:srgbClr val="7F7F7F"/>
            </a:soli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grpSp>
      <p:sp>
        <p:nvSpPr>
          <p:cNvPr id="10247" name="文本框 9"/>
          <p:cNvSpPr txBox="1"/>
          <p:nvPr/>
        </p:nvSpPr>
        <p:spPr>
          <a:xfrm>
            <a:off x="2379663" y="2644775"/>
            <a:ext cx="1738312" cy="414020"/>
          </a:xfrm>
          <a:prstGeom prst="rect">
            <a:avLst/>
          </a:prstGeom>
          <a:noFill/>
          <a:ln w="9525">
            <a:noFill/>
          </a:ln>
        </p:spPr>
        <p:txBody>
          <a:bodyPr anchor="t">
            <a:spAutoFit/>
          </a:bodyPr>
          <a:p>
            <a:r>
              <a:rPr lang="en-US" altLang="zh-CN" sz="2100" b="1" dirty="0">
                <a:solidFill>
                  <a:schemeClr val="bg1"/>
                </a:solidFill>
                <a:latin typeface="微软雅黑" panose="020B0503020204020204" pitchFamily="34" charset="-122"/>
                <a:ea typeface="微软雅黑" panose="020B0503020204020204" pitchFamily="34" charset="-122"/>
              </a:rPr>
              <a:t>CONTENTS</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6389" name="等腰三角形 11"/>
          <p:cNvSpPr/>
          <p:nvPr/>
        </p:nvSpPr>
        <p:spPr>
          <a:xfrm rot="-5400000">
            <a:off x="5250656" y="1627981"/>
            <a:ext cx="334963" cy="288925"/>
          </a:xfrm>
          <a:prstGeom prst="triangle">
            <a:avLst>
              <a:gd name="adj" fmla="val 50000"/>
            </a:avLst>
          </a:prstGeom>
          <a:gradFill>
            <a:gsLst>
              <a:gs pos="0">
                <a:srgbClr val="007BD3"/>
              </a:gs>
              <a:gs pos="100000">
                <a:srgbClr val="034373"/>
              </a:gs>
            </a:gsLst>
            <a:lin ang="5400000" scaled="0"/>
          </a:gradFill>
          <a:ln w="9525">
            <a:noFill/>
          </a:ln>
        </p:spPr>
        <p:txBody>
          <a:bodyPr anchor="ctr"/>
          <a:p>
            <a:pPr algn="ctr" eaLnBrk="1" fontAlgn="base" hangingPunct="1"/>
            <a:endParaRPr lang="zh-CN" altLang="en-US" sz="1350" strike="noStrike" noProof="1" dirty="0">
              <a:solidFill>
                <a:srgbClr val="FFFFFF"/>
              </a:solidFill>
              <a:latin typeface="Calibri" panose="020F0502020204030204" pitchFamily="34" charset="0"/>
            </a:endParaRPr>
          </a:p>
        </p:txBody>
      </p:sp>
      <p:sp>
        <p:nvSpPr>
          <p:cNvPr id="10249" name="文本框 12"/>
          <p:cNvSpPr txBox="1"/>
          <p:nvPr/>
        </p:nvSpPr>
        <p:spPr>
          <a:xfrm>
            <a:off x="5713413" y="1604963"/>
            <a:ext cx="2955925" cy="368300"/>
          </a:xfrm>
          <a:prstGeom prst="rect">
            <a:avLst/>
          </a:prstGeom>
          <a:noFill/>
          <a:ln w="9525">
            <a:noFill/>
          </a:ln>
        </p:spPr>
        <p:txBody>
          <a:bodyPr wrap="square" anchor="t">
            <a:spAutoFit/>
          </a:bodyPr>
          <a:p>
            <a:r>
              <a:rPr lang="en-US" b="1" dirty="0">
                <a:solidFill>
                  <a:srgbClr val="404040"/>
                </a:solidFill>
                <a:latin typeface="微软雅黑" panose="020B0503020204020204" pitchFamily="34" charset="-122"/>
                <a:ea typeface="微软雅黑" panose="020B0503020204020204" pitchFamily="34" charset="-122"/>
              </a:rPr>
              <a:t>I. Introduction</a:t>
            </a:r>
            <a:endParaRPr lang="en-US" b="1" dirty="0">
              <a:solidFill>
                <a:srgbClr val="404040"/>
              </a:solidFill>
              <a:latin typeface="微软雅黑" panose="020B0503020204020204" pitchFamily="34" charset="-122"/>
              <a:ea typeface="微软雅黑" panose="020B0503020204020204" pitchFamily="34" charset="-122"/>
            </a:endParaRPr>
          </a:p>
        </p:txBody>
      </p:sp>
      <p:sp>
        <p:nvSpPr>
          <p:cNvPr id="16391" name="等腰三角形 14"/>
          <p:cNvSpPr/>
          <p:nvPr/>
        </p:nvSpPr>
        <p:spPr>
          <a:xfrm rot="-5400000">
            <a:off x="5249863" y="2112963"/>
            <a:ext cx="334963" cy="290513"/>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10251" name="文本框 15"/>
          <p:cNvSpPr txBox="1"/>
          <p:nvPr/>
        </p:nvSpPr>
        <p:spPr>
          <a:xfrm>
            <a:off x="5713413" y="2090738"/>
            <a:ext cx="3906837" cy="368300"/>
          </a:xfrm>
          <a:prstGeom prst="rect">
            <a:avLst/>
          </a:prstGeom>
          <a:noFill/>
          <a:ln w="9525">
            <a:noFill/>
          </a:ln>
        </p:spPr>
        <p:txBody>
          <a:bodyPr wrap="square" anchor="t">
            <a:spAutoFit/>
          </a:bodyPr>
          <a:p>
            <a:r>
              <a:rPr lang="en-US" altLang="zh-CN" b="1" dirty="0">
                <a:solidFill>
                  <a:srgbClr val="404040"/>
                </a:solidFill>
                <a:latin typeface="微软雅黑" panose="020B0503020204020204" pitchFamily="34" charset="-122"/>
                <a:ea typeface="微软雅黑" panose="020B0503020204020204" pitchFamily="34" charset="-122"/>
              </a:rPr>
              <a:t>II. Background</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16393" name="等腰三角形 16"/>
          <p:cNvSpPr/>
          <p:nvPr/>
        </p:nvSpPr>
        <p:spPr>
          <a:xfrm rot="-5400000">
            <a:off x="5250656" y="2605881"/>
            <a:ext cx="334963" cy="288925"/>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10253" name="文本框 17"/>
          <p:cNvSpPr txBox="1"/>
          <p:nvPr/>
        </p:nvSpPr>
        <p:spPr>
          <a:xfrm>
            <a:off x="5713730" y="2583180"/>
            <a:ext cx="5120005" cy="368300"/>
          </a:xfrm>
          <a:prstGeom prst="rect">
            <a:avLst/>
          </a:prstGeom>
          <a:noFill/>
          <a:ln w="9525">
            <a:noFill/>
          </a:ln>
        </p:spPr>
        <p:txBody>
          <a:bodyPr wrap="square" anchor="t">
            <a:spAutoFit/>
          </a:bodyPr>
          <a:p>
            <a:r>
              <a:rPr lang="en-US" altLang="zh-CN" b="1" dirty="0">
                <a:solidFill>
                  <a:srgbClr val="404040"/>
                </a:solidFill>
                <a:latin typeface="微软雅黑" panose="020B0503020204020204" pitchFamily="34" charset="-122"/>
                <a:ea typeface="微软雅黑" panose="020B0503020204020204" pitchFamily="34" charset="-122"/>
              </a:rPr>
              <a:t>III. Neural Network Architectures for KWS</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16395" name="等腰三角形 18"/>
          <p:cNvSpPr/>
          <p:nvPr/>
        </p:nvSpPr>
        <p:spPr>
          <a:xfrm rot="-5400000">
            <a:off x="5249863" y="3095625"/>
            <a:ext cx="334963" cy="290513"/>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10255" name="文本框 19"/>
          <p:cNvSpPr txBox="1"/>
          <p:nvPr/>
        </p:nvSpPr>
        <p:spPr>
          <a:xfrm>
            <a:off x="5713730" y="3136900"/>
            <a:ext cx="5426710" cy="368300"/>
          </a:xfrm>
          <a:prstGeom prst="rect">
            <a:avLst/>
          </a:prstGeom>
          <a:noFill/>
          <a:ln w="9525">
            <a:noFill/>
          </a:ln>
        </p:spPr>
        <p:txBody>
          <a:bodyPr wrap="square" anchor="t">
            <a:spAutoFit/>
          </a:bodyPr>
          <a:p>
            <a:r>
              <a:rPr lang="en-US" b="1" dirty="0">
                <a:solidFill>
                  <a:srgbClr val="404040"/>
                </a:solidFill>
                <a:latin typeface="微软雅黑" panose="020B0503020204020204" pitchFamily="34" charset="-122"/>
                <a:ea typeface="微软雅黑" panose="020B0503020204020204" pitchFamily="34" charset="-122"/>
              </a:rPr>
              <a:t>IV. Experimental and Results</a:t>
            </a:r>
            <a:endParaRPr lang="en-US" b="1" dirty="0">
              <a:solidFill>
                <a:srgbClr val="404040"/>
              </a:solidFill>
              <a:latin typeface="微软雅黑" panose="020B0503020204020204" pitchFamily="34" charset="-122"/>
              <a:ea typeface="微软雅黑" panose="020B0503020204020204" pitchFamily="34" charset="-122"/>
            </a:endParaRPr>
          </a:p>
        </p:txBody>
      </p:sp>
      <p:sp>
        <p:nvSpPr>
          <p:cNvPr id="4" name="等腰三角形 18"/>
          <p:cNvSpPr/>
          <p:nvPr/>
        </p:nvSpPr>
        <p:spPr>
          <a:xfrm rot="-5400000">
            <a:off x="5249863" y="3657600"/>
            <a:ext cx="334963" cy="290513"/>
          </a:xfrm>
          <a:prstGeom prst="triangle">
            <a:avLst>
              <a:gd name="adj" fmla="val 50000"/>
            </a:avLst>
          </a:prstGeom>
          <a:gradFill>
            <a:gsLst>
              <a:gs pos="0">
                <a:srgbClr val="007BD3"/>
              </a:gs>
              <a:gs pos="100000">
                <a:srgbClr val="034373"/>
              </a:gs>
            </a:gsLst>
            <a:lin ang="5400000" scaled="0"/>
          </a:gradFill>
          <a:ln w="9525">
            <a:noFill/>
          </a:ln>
        </p:spPr>
        <p:txBody>
          <a:bodyPr anchor="ctr">
            <a:noAutofit/>
          </a:bodyPr>
          <a:p>
            <a:pPr lvl="0" algn="ctr" fontAlgn="base"/>
            <a:endParaRPr lang="zh-CN" altLang="en-US" sz="1350" strike="noStrike" noProof="1" dirty="0">
              <a:solidFill>
                <a:srgbClr val="FFFFFF"/>
              </a:solidFill>
              <a:latin typeface="Calibri" panose="020F0502020204030204" pitchFamily="34" charset="0"/>
              <a:sym typeface="+mn-ea"/>
            </a:endParaRPr>
          </a:p>
        </p:txBody>
      </p:sp>
      <p:sp>
        <p:nvSpPr>
          <p:cNvPr id="10257" name="文本框 19"/>
          <p:cNvSpPr txBox="1"/>
          <p:nvPr/>
        </p:nvSpPr>
        <p:spPr>
          <a:xfrm>
            <a:off x="5713413" y="3635375"/>
            <a:ext cx="3113087" cy="368300"/>
          </a:xfrm>
          <a:prstGeom prst="rect">
            <a:avLst/>
          </a:prstGeom>
          <a:noFill/>
          <a:ln w="9525">
            <a:noFill/>
          </a:ln>
        </p:spPr>
        <p:txBody>
          <a:bodyPr wrap="square" anchor="t">
            <a:spAutoFit/>
          </a:bodyPr>
          <a:p>
            <a:r>
              <a:rPr lang="en-US" altLang="zh-CN" b="1" dirty="0">
                <a:solidFill>
                  <a:srgbClr val="404040"/>
                </a:solidFill>
                <a:latin typeface="微软雅黑" panose="020B0503020204020204" pitchFamily="34" charset="-122"/>
                <a:ea typeface="微软雅黑" panose="020B0503020204020204" pitchFamily="34" charset="-122"/>
              </a:rPr>
              <a:t>V. Conclusions</a:t>
            </a:r>
            <a:endParaRPr lang="en-US" altLang="zh-CN"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17"/>
          <p:cNvSpPr txBox="1">
            <a:spLocks noChangeArrowheads="1"/>
          </p:cNvSpPr>
          <p:nvPr/>
        </p:nvSpPr>
        <p:spPr bwMode="auto">
          <a:xfrm>
            <a:off x="694055" y="426085"/>
            <a:ext cx="313436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  Introduction</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482090" y="2301240"/>
            <a:ext cx="8851265" cy="2672715"/>
          </a:xfrm>
          <a:prstGeom prst="rect">
            <a:avLst/>
          </a:prstGeom>
        </p:spPr>
      </p:pic>
      <p:sp>
        <p:nvSpPr>
          <p:cNvPr id="5" name="矩形标注 4"/>
          <p:cNvSpPr/>
          <p:nvPr/>
        </p:nvSpPr>
        <p:spPr>
          <a:xfrm>
            <a:off x="1997710" y="5449570"/>
            <a:ext cx="3816350" cy="801370"/>
          </a:xfrm>
          <a:prstGeom prst="wedgeRectCallout">
            <a:avLst>
              <a:gd name="adj1" fmla="val 49424"/>
              <a:gd name="adj2" fmla="val -116374"/>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1997710" y="5527675"/>
            <a:ext cx="3972560" cy="645160"/>
          </a:xfrm>
          <a:prstGeom prst="rect">
            <a:avLst/>
          </a:prstGeom>
          <a:noFill/>
        </p:spPr>
        <p:txBody>
          <a:bodyPr wrap="square" rtlCol="0">
            <a:spAutoFit/>
          </a:bodyPr>
          <a:p>
            <a:r>
              <a:rPr lang="en-US" altLang="zh-CN"/>
              <a:t>1. latency of communication with cloud</a:t>
            </a:r>
            <a:endParaRPr lang="zh-CN" altLang="en-US"/>
          </a:p>
          <a:p>
            <a:r>
              <a:rPr lang="en-US" altLang="zh-CN"/>
              <a:t>2. privacy concern</a:t>
            </a:r>
            <a:endParaRPr lang="en-US" altLang="zh-CN"/>
          </a:p>
        </p:txBody>
      </p:sp>
      <p:sp>
        <p:nvSpPr>
          <p:cNvPr id="8" name="椭圆形标注 7"/>
          <p:cNvSpPr/>
          <p:nvPr/>
        </p:nvSpPr>
        <p:spPr>
          <a:xfrm>
            <a:off x="6922770" y="648970"/>
            <a:ext cx="3811270" cy="136906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7492365" y="1115060"/>
            <a:ext cx="3465195" cy="645160"/>
          </a:xfrm>
          <a:prstGeom prst="rect">
            <a:avLst/>
          </a:prstGeom>
          <a:noFill/>
        </p:spPr>
        <p:txBody>
          <a:bodyPr wrap="square" rtlCol="0">
            <a:spAutoFit/>
          </a:bodyPr>
          <a:p>
            <a:r>
              <a:rPr lang="en-US" altLang="zh-CN"/>
              <a:t>service(include AI) migration</a:t>
            </a:r>
            <a:endParaRPr lang="en-US" altLang="zh-CN"/>
          </a:p>
          <a:p>
            <a:r>
              <a:rPr lang="en-US" altLang="zh-CN"/>
              <a:t>from cloud to edge or terminal</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936625" y="1323975"/>
            <a:ext cx="9137015" cy="2861310"/>
          </a:xfrm>
          <a:prstGeom prst="rect">
            <a:avLst/>
          </a:prstGeom>
          <a:noFill/>
        </p:spPr>
        <p:txBody>
          <a:bodyPr wrap="square" rtlCol="0">
            <a:spAutoFit/>
          </a:bodyPr>
          <a:p>
            <a:pPr marL="285750" indent="-285750" algn="l" eaLnBrk="1" hangingPunct="1">
              <a:buFont typeface="Wingdings" panose="05000000000000000000" charset="0"/>
              <a:buChar char=""/>
            </a:pPr>
            <a:r>
              <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low power consumption requirement for keyword spotting systems,</a:t>
            </a:r>
            <a:r>
              <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select mcu,</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eaLnBrk="1" hangingPunct="1">
              <a:buFont typeface="Wingdings" panose="05000000000000000000" charset="0"/>
              <a:buChar char=""/>
            </a:pPr>
            <a:r>
              <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hardware/embedded system</a:t>
            </a:r>
            <a:endPar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low cost,low energy, low size,</a:t>
            </a:r>
            <a:endParaRPr 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digital signal processor,</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microcontroller, cortex-m, stm32,</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system of chip, cortex-a, raspi,</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eaLnBrk="1" hangingPunct="1">
              <a:buFont typeface="Wingdings" panose="05000000000000000000" charset="0"/>
              <a:buChar char=""/>
            </a:pPr>
            <a:r>
              <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software/nn</a:t>
            </a:r>
            <a:endPar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https://github.com/ARM-software/ML-KWS-for-MCU</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文本框 17"/>
          <p:cNvSpPr txBox="1">
            <a:spLocks noChangeArrowheads="1"/>
          </p:cNvSpPr>
          <p:nvPr/>
        </p:nvSpPr>
        <p:spPr bwMode="auto">
          <a:xfrm>
            <a:off x="1028700" y="344170"/>
            <a:ext cx="339598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 Introduction</a:t>
            </a:r>
            <a:endParaRPr lang="en-US" sz="3200" dirty="0">
              <a:solidFill>
                <a:schemeClr val="bg1"/>
              </a:solidFill>
              <a:uFillTx/>
              <a:latin typeface="微软雅黑" panose="020B0503020204020204" pitchFamily="34" charset="-122"/>
              <a:ea typeface="微软雅黑" panose="020B0503020204020204" pitchFamily="34" charset="-122"/>
            </a:endParaRPr>
          </a:p>
        </p:txBody>
      </p:sp>
      <p:pic>
        <p:nvPicPr>
          <p:cNvPr id="5" name="图片 4" descr="u=345704211,2079530246&amp;fm=27&amp;gp=0"/>
          <p:cNvPicPr>
            <a:picLocks noChangeAspect="1"/>
          </p:cNvPicPr>
          <p:nvPr/>
        </p:nvPicPr>
        <p:blipFill>
          <a:blip r:embed="rId1"/>
          <a:stretch>
            <a:fillRect/>
          </a:stretch>
        </p:blipFill>
        <p:spPr>
          <a:xfrm>
            <a:off x="9603105" y="2564130"/>
            <a:ext cx="2249805" cy="1929130"/>
          </a:xfrm>
          <a:prstGeom prst="rect">
            <a:avLst/>
          </a:prstGeom>
        </p:spPr>
      </p:pic>
      <p:sp>
        <p:nvSpPr>
          <p:cNvPr id="7" name="文本框 6"/>
          <p:cNvSpPr txBox="1"/>
          <p:nvPr/>
        </p:nvSpPr>
        <p:spPr>
          <a:xfrm>
            <a:off x="1028700" y="4686935"/>
            <a:ext cx="8311515" cy="1938020"/>
          </a:xfrm>
          <a:prstGeom prst="rect">
            <a:avLst/>
          </a:prstGeom>
          <a:noFill/>
        </p:spPr>
        <p:txBody>
          <a:bodyPr wrap="square" rtlCol="0">
            <a:spAutoFit/>
          </a:bodyPr>
          <a:p>
            <a:pPr marL="285750" indent="-285750" algn="l" eaLnBrk="1" hangingPunct="1">
              <a:buFont typeface="Wingdings" panose="05000000000000000000" charset="0"/>
              <a:buChar char=""/>
            </a:pPr>
            <a:r>
              <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challenges and contributions</a:t>
            </a:r>
            <a:endParaRPr 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train KWS nn model</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new KWS using depth-wise separable convolutions and point-wise</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1200150" lvl="2"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inspired by MobileNet</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eaLnBrk="1" hangingPunct="1">
              <a:buFont typeface="Wingdings" panose="05000000000000000000" charset="0"/>
              <a:buChar char=""/>
            </a:pPr>
            <a:r>
              <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resource-constrained nn</a:t>
            </a:r>
            <a:endParaRPr 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5015865"/>
          </a:xfrm>
          <a:prstGeom prst="rect">
            <a:avLst/>
          </a:prstGeom>
          <a:noFill/>
        </p:spPr>
        <p:txBody>
          <a:bodyPr wrap="square" rtlCol="0">
            <a:spAutoFit/>
          </a:bodyPr>
          <a:p>
            <a:pPr marL="285750" indent="-285750" algn="l">
              <a:buFont typeface="Wingdings" panose="05000000000000000000" charset="0"/>
              <a:buChar char=""/>
            </a:pPr>
            <a:r>
              <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Keyword Spotting (KWS) System</a:t>
            </a:r>
            <a:endParaRPr lang="en-US" altLang="zh-CN"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 feature extractor and a neural network based classifier</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Input speech signal parameters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 signal length</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 : overlapping frame length</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 stride length</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 frame number</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F: speech feature number per frame</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LFBE and MFCC</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common for human-engineered speech feature</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feature extraction , time-domain speech signal into a set of frequency-domain spectral coefficient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dimensionality compression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altLang="zh-CN"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Classifier</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Neural Network</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traditional speech recognition for KWS</a:t>
            </a:r>
            <a:r>
              <a:rPr lang="zh-CN" alt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HMMs and Viterbi decoding</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a:endParaRPr lang="en-US" altLang="zh-CN"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5" name="对象 4">
            <a:hlinkClick r:id="" action="ppaction://ole?verb="/>
          </p:cNvPr>
          <p:cNvGraphicFramePr>
            <a:graphicFrameLocks noChangeAspect="1"/>
          </p:cNvGraphicFramePr>
          <p:nvPr/>
        </p:nvGraphicFramePr>
        <p:xfrm>
          <a:off x="1557973" y="3147378"/>
          <a:ext cx="774065" cy="393700"/>
        </p:xfrm>
        <a:graphic>
          <a:graphicData uri="http://schemas.openxmlformats.org/presentationml/2006/ole">
            <mc:AlternateContent xmlns:mc="http://schemas.openxmlformats.org/markup-compatibility/2006">
              <mc:Choice xmlns:v="urn:schemas-microsoft-com:vml" Requires="v">
                <p:oleObj spid="_x0000_s1025" name="" r:id="rId1" imgW="774065" imgH="393700" progId="Equation.KSEE3">
                  <p:embed/>
                </p:oleObj>
              </mc:Choice>
              <mc:Fallback>
                <p:oleObj name="" r:id="rId1" imgW="774065" imgH="393700" progId="Equation.KSEE3">
                  <p:embed/>
                  <p:pic>
                    <p:nvPicPr>
                      <p:cNvPr id="0" name="图片 1024"/>
                      <p:cNvPicPr/>
                      <p:nvPr/>
                    </p:nvPicPr>
                    <p:blipFill>
                      <a:blip r:embed="rId2"/>
                      <a:stretch>
                        <a:fillRect/>
                      </a:stretch>
                    </p:blipFill>
                    <p:spPr>
                      <a:xfrm>
                        <a:off x="1557973" y="3147378"/>
                        <a:ext cx="774065" cy="393700"/>
                      </a:xfrm>
                      <a:prstGeom prst="rect">
                        <a:avLst/>
                      </a:prstGeom>
                    </p:spPr>
                  </p:pic>
                </p:oleObj>
              </mc:Fallback>
            </mc:AlternateContent>
          </a:graphicData>
        </a:graphic>
      </p:graphicFrame>
      <p:sp>
        <p:nvSpPr>
          <p:cNvPr id="6" name="文本框 17"/>
          <p:cNvSpPr txBox="1">
            <a:spLocks noChangeArrowheads="1"/>
          </p:cNvSpPr>
          <p:nvPr/>
        </p:nvSpPr>
        <p:spPr bwMode="auto">
          <a:xfrm>
            <a:off x="849630" y="426085"/>
            <a:ext cx="339598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II. Background</a:t>
            </a:r>
            <a:endParaRPr lang="en-US" sz="3200" dirty="0">
              <a:solidFill>
                <a:schemeClr val="bg1"/>
              </a:solidFill>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49630" y="1122680"/>
            <a:ext cx="9921240" cy="3291840"/>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Microcontroller Systems</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processor core</a:t>
            </a:r>
            <a:endPar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SRAM</a:t>
            </a:r>
            <a:endPar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flash</a:t>
            </a:r>
            <a:endParaRPr lang="en-US" altLang="zh-CN" sz="16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Characteristics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Low-cost and high-energy efficient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Low compute ability</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So, some improvement</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Intergrated DSP instuctions</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SIMD</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MAC</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a:endParaRPr lang="en-US" altLang="zh-CN"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339598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II. Background</a:t>
            </a:r>
            <a:endParaRPr lang="en-US" sz="3200" dirty="0">
              <a:solidFill>
                <a:schemeClr val="bg1"/>
              </a:solidFill>
              <a:uFillTx/>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310640" y="3967480"/>
          <a:ext cx="8999855" cy="2270760"/>
        </p:xfrm>
        <a:graphic>
          <a:graphicData uri="http://schemas.openxmlformats.org/drawingml/2006/table">
            <a:tbl>
              <a:tblPr firstRow="1" bandRow="1">
                <a:tableStyleId>{5C22544A-7EE6-4342-B048-85BDC9FD1C3A}</a:tableStyleId>
              </a:tblPr>
              <a:tblGrid>
                <a:gridCol w="2174875"/>
                <a:gridCol w="1706245"/>
                <a:gridCol w="1706245"/>
                <a:gridCol w="1706245"/>
                <a:gridCol w="1706245"/>
              </a:tblGrid>
              <a:tr h="0">
                <a:tc>
                  <a:txBody>
                    <a:bodyPr/>
                    <a:p>
                      <a:pPr>
                        <a:buNone/>
                      </a:pPr>
                      <a:r>
                        <a:rPr lang="en-US" altLang="zh-CN"/>
                        <a:t>Arm Mbed platform</a:t>
                      </a:r>
                      <a:endParaRPr lang="en-US" altLang="zh-CN"/>
                    </a:p>
                  </a:txBody>
                  <a:tcPr/>
                </a:tc>
                <a:tc>
                  <a:txBody>
                    <a:bodyPr/>
                    <a:p>
                      <a:pPr>
                        <a:buNone/>
                      </a:pPr>
                      <a:r>
                        <a:rPr lang="en-US" altLang="zh-CN"/>
                        <a:t>processor</a:t>
                      </a:r>
                      <a:endParaRPr lang="en-US" altLang="zh-CN"/>
                    </a:p>
                  </a:txBody>
                  <a:tcPr/>
                </a:tc>
                <a:tc>
                  <a:txBody>
                    <a:bodyPr/>
                    <a:p>
                      <a:pPr>
                        <a:buNone/>
                      </a:pPr>
                      <a:r>
                        <a:rPr lang="en-US" altLang="zh-CN"/>
                        <a:t>frequency</a:t>
                      </a:r>
                      <a:endParaRPr lang="en-US" altLang="zh-CN"/>
                    </a:p>
                  </a:txBody>
                  <a:tcPr/>
                </a:tc>
                <a:tc>
                  <a:txBody>
                    <a:bodyPr/>
                    <a:p>
                      <a:pPr>
                        <a:buNone/>
                      </a:pPr>
                      <a:r>
                        <a:rPr lang="en-US" altLang="zh-CN"/>
                        <a:t>SRAM</a:t>
                      </a:r>
                      <a:endParaRPr lang="en-US" altLang="zh-CN"/>
                    </a:p>
                  </a:txBody>
                  <a:tcPr/>
                </a:tc>
                <a:tc>
                  <a:txBody>
                    <a:bodyPr/>
                    <a:p>
                      <a:pPr>
                        <a:buNone/>
                      </a:pPr>
                      <a:r>
                        <a:rPr lang="en-US" altLang="zh-CN"/>
                        <a:t>Flash</a:t>
                      </a:r>
                      <a:endParaRPr lang="en-US" altLang="zh-CN"/>
                    </a:p>
                  </a:txBody>
                  <a:tcPr/>
                </a:tc>
              </a:tr>
              <a:tr h="381000">
                <a:tc>
                  <a:txBody>
                    <a:bodyPr/>
                    <a:p>
                      <a:pPr>
                        <a:buNone/>
                      </a:pPr>
                      <a:r>
                        <a:rPr lang="en-US" altLang="zh-CN"/>
                        <a:t>STM32F103CBT6</a:t>
                      </a:r>
                      <a:endParaRPr lang="en-US" altLang="zh-CN"/>
                    </a:p>
                  </a:txBody>
                  <a:tcPr/>
                </a:tc>
                <a:tc>
                  <a:txBody>
                    <a:bodyPr/>
                    <a:p>
                      <a:pPr>
                        <a:buNone/>
                      </a:pPr>
                      <a:r>
                        <a:rPr lang="en-US" altLang="zh-CN"/>
                        <a:t>Cortex-M3</a:t>
                      </a:r>
                      <a:endParaRPr lang="en-US" altLang="zh-CN"/>
                    </a:p>
                  </a:txBody>
                  <a:tcPr/>
                </a:tc>
                <a:tc>
                  <a:txBody>
                    <a:bodyPr/>
                    <a:p>
                      <a:pPr>
                        <a:buNone/>
                      </a:pPr>
                      <a:r>
                        <a:rPr lang="en-US" altLang="zh-CN"/>
                        <a:t>48MHz</a:t>
                      </a:r>
                      <a:endParaRPr lang="en-US" altLang="zh-CN"/>
                    </a:p>
                  </a:txBody>
                  <a:tcPr/>
                </a:tc>
                <a:tc>
                  <a:txBody>
                    <a:bodyPr/>
                    <a:p>
                      <a:pPr>
                        <a:buNone/>
                      </a:pPr>
                      <a:r>
                        <a:rPr lang="en-US" altLang="zh-CN"/>
                        <a:t>20K</a:t>
                      </a:r>
                      <a:endParaRPr lang="en-US" altLang="zh-CN"/>
                    </a:p>
                  </a:txBody>
                  <a:tcPr/>
                </a:tc>
                <a:tc>
                  <a:txBody>
                    <a:bodyPr/>
                    <a:p>
                      <a:pPr>
                        <a:buNone/>
                      </a:pPr>
                      <a:r>
                        <a:rPr lang="en-US" altLang="zh-CN"/>
                        <a:t>128K</a:t>
                      </a:r>
                      <a:endParaRPr lang="en-US" altLang="zh-CN"/>
                    </a:p>
                  </a:txBody>
                  <a:tcPr/>
                </a:tc>
              </a:tr>
              <a:tr h="381000">
                <a:tc>
                  <a:txBody>
                    <a:bodyPr/>
                    <a:p>
                      <a:pPr>
                        <a:buNone/>
                      </a:pPr>
                      <a:r>
                        <a:rPr lang="en-US" altLang="zh-CN" sz="1800">
                          <a:sym typeface="+mn-ea"/>
                        </a:rPr>
                        <a:t>STM32L431RCT6</a:t>
                      </a:r>
                      <a:endParaRPr lang="zh-CN" altLang="en-US"/>
                    </a:p>
                  </a:txBody>
                  <a:tcPr/>
                </a:tc>
                <a:tc>
                  <a:txBody>
                    <a:bodyPr/>
                    <a:p>
                      <a:pPr>
                        <a:buNone/>
                      </a:pPr>
                      <a:r>
                        <a:rPr lang="en-US" altLang="zh-CN" sz="1800">
                          <a:sym typeface="+mn-ea"/>
                        </a:rPr>
                        <a:t>Cortex-</a:t>
                      </a:r>
                      <a:r>
                        <a:rPr lang="en-US" altLang="zh-CN"/>
                        <a:t>M4</a:t>
                      </a:r>
                      <a:endParaRPr lang="en-US" altLang="zh-CN"/>
                    </a:p>
                  </a:txBody>
                  <a:tcPr/>
                </a:tc>
                <a:tc>
                  <a:txBody>
                    <a:bodyPr/>
                    <a:p>
                      <a:pPr>
                        <a:buNone/>
                      </a:pPr>
                      <a:r>
                        <a:rPr lang="en-US" altLang="zh-CN"/>
                        <a:t>80MHz</a:t>
                      </a:r>
                      <a:endParaRPr lang="en-US" altLang="zh-CN"/>
                    </a:p>
                  </a:txBody>
                  <a:tcPr/>
                </a:tc>
                <a:tc>
                  <a:txBody>
                    <a:bodyPr/>
                    <a:p>
                      <a:pPr>
                        <a:buNone/>
                      </a:pPr>
                      <a:r>
                        <a:rPr lang="en-US" altLang="zh-CN"/>
                        <a:t>64K</a:t>
                      </a:r>
                      <a:endParaRPr lang="en-US" altLang="zh-CN"/>
                    </a:p>
                  </a:txBody>
                  <a:tcPr/>
                </a:tc>
                <a:tc>
                  <a:txBody>
                    <a:bodyPr/>
                    <a:p>
                      <a:pPr>
                        <a:buNone/>
                      </a:pPr>
                      <a:r>
                        <a:rPr lang="en-US" altLang="zh-CN"/>
                        <a:t>256K</a:t>
                      </a:r>
                      <a:endParaRPr lang="en-US" altLang="zh-CN"/>
                    </a:p>
                  </a:txBody>
                  <a:tcPr/>
                </a:tc>
              </a:tr>
              <a:tr h="381000">
                <a:tc>
                  <a:txBody>
                    <a:bodyPr/>
                    <a:p>
                      <a:pPr>
                        <a:buNone/>
                      </a:pPr>
                      <a:r>
                        <a:rPr lang="en-US" altLang="zh-CN"/>
                        <a:t>STM32L471RET6</a:t>
                      </a:r>
                      <a:endParaRPr lang="en-US" altLang="zh-CN"/>
                    </a:p>
                  </a:txBody>
                  <a:tcPr/>
                </a:tc>
                <a:tc>
                  <a:txBody>
                    <a:bodyPr/>
                    <a:p>
                      <a:pPr>
                        <a:buNone/>
                      </a:pPr>
                      <a:r>
                        <a:rPr lang="en-US" altLang="zh-CN" sz="1800">
                          <a:sym typeface="+mn-ea"/>
                        </a:rPr>
                        <a:t>Cortex-</a:t>
                      </a:r>
                      <a:r>
                        <a:rPr lang="en-US" altLang="zh-CN"/>
                        <a:t>M4</a:t>
                      </a:r>
                      <a:endParaRPr lang="en-US" altLang="zh-CN"/>
                    </a:p>
                  </a:txBody>
                  <a:tcPr/>
                </a:tc>
                <a:tc>
                  <a:txBody>
                    <a:bodyPr/>
                    <a:p>
                      <a:pPr>
                        <a:buNone/>
                      </a:pPr>
                      <a:r>
                        <a:rPr lang="en-US" altLang="zh-CN"/>
                        <a:t>80MHz</a:t>
                      </a:r>
                      <a:endParaRPr lang="en-US" altLang="zh-CN"/>
                    </a:p>
                  </a:txBody>
                  <a:tcPr/>
                </a:tc>
                <a:tc>
                  <a:txBody>
                    <a:bodyPr/>
                    <a:p>
                      <a:pPr>
                        <a:buNone/>
                      </a:pPr>
                      <a:r>
                        <a:rPr lang="en-US" altLang="zh-CN"/>
                        <a:t>128K</a:t>
                      </a:r>
                      <a:endParaRPr lang="en-US" altLang="zh-CN"/>
                    </a:p>
                  </a:txBody>
                  <a:tcPr/>
                </a:tc>
                <a:tc>
                  <a:txBody>
                    <a:bodyPr/>
                    <a:p>
                      <a:pPr>
                        <a:buNone/>
                      </a:pPr>
                      <a:r>
                        <a:rPr lang="en-US" altLang="zh-CN"/>
                        <a:t>512K</a:t>
                      </a:r>
                      <a:endParaRPr lang="en-US" altLang="zh-CN"/>
                    </a:p>
                  </a:txBody>
                  <a:tcPr/>
                </a:tc>
              </a:tr>
              <a:tr h="381000">
                <a:tc>
                  <a:txBody>
                    <a:bodyPr/>
                    <a:p>
                      <a:pPr>
                        <a:buNone/>
                      </a:pPr>
                      <a:r>
                        <a:rPr lang="en-US" altLang="zh-CN"/>
                        <a:t>Nucleo F746ZG</a:t>
                      </a:r>
                      <a:endParaRPr lang="en-US" altLang="zh-CN"/>
                    </a:p>
                  </a:txBody>
                  <a:tcPr/>
                </a:tc>
                <a:tc>
                  <a:txBody>
                    <a:bodyPr/>
                    <a:p>
                      <a:pPr>
                        <a:buNone/>
                      </a:pPr>
                      <a:r>
                        <a:rPr lang="en-US" altLang="zh-CN" sz="1800">
                          <a:sym typeface="+mn-ea"/>
                        </a:rPr>
                        <a:t>Cortex-</a:t>
                      </a:r>
                      <a:r>
                        <a:rPr lang="en-US" altLang="zh-CN"/>
                        <a:t>M7</a:t>
                      </a:r>
                      <a:endParaRPr lang="en-US" altLang="zh-CN"/>
                    </a:p>
                  </a:txBody>
                  <a:tcPr/>
                </a:tc>
                <a:tc>
                  <a:txBody>
                    <a:bodyPr/>
                    <a:p>
                      <a:pPr>
                        <a:buNone/>
                      </a:pPr>
                      <a:r>
                        <a:rPr lang="en-US" altLang="zh-CN"/>
                        <a:t>216MHz</a:t>
                      </a:r>
                      <a:endParaRPr lang="en-US" altLang="zh-CN"/>
                    </a:p>
                  </a:txBody>
                  <a:tcPr/>
                </a:tc>
                <a:tc>
                  <a:txBody>
                    <a:bodyPr/>
                    <a:p>
                      <a:pPr>
                        <a:buNone/>
                      </a:pPr>
                      <a:r>
                        <a:rPr lang="en-US" altLang="zh-CN"/>
                        <a:t>320K</a:t>
                      </a:r>
                      <a:endParaRPr lang="en-US" altLang="zh-CN"/>
                    </a:p>
                  </a:txBody>
                  <a:tcPr/>
                </a:tc>
                <a:tc>
                  <a:txBody>
                    <a:bodyPr/>
                    <a:p>
                      <a:pPr>
                        <a:buNone/>
                      </a:pPr>
                      <a:r>
                        <a:rPr lang="en-US" altLang="zh-CN"/>
                        <a:t>1M</a:t>
                      </a:r>
                      <a:endParaRPr lang="en-US" altLang="zh-CN"/>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直角三角形 39"/>
          <p:cNvSpPr/>
          <p:nvPr/>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直角三角形 41"/>
          <p:cNvSpPr/>
          <p:nvPr/>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直角三角形 42"/>
          <p:cNvSpPr/>
          <p:nvPr/>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1261110" y="2037715"/>
            <a:ext cx="9921240" cy="1814830"/>
          </a:xfrm>
          <a:prstGeom prst="rect">
            <a:avLst/>
          </a:prstGeom>
          <a:noFill/>
        </p:spPr>
        <p:txBody>
          <a:bodyPr wrap="square" rtlCol="0">
            <a:spAutoFit/>
          </a:bodyPr>
          <a:p>
            <a:pPr marL="285750" lvl="0" indent="-285750" algn="l">
              <a:buFont typeface="Wingdings" panose="05000000000000000000" charset="0"/>
              <a:buChar char=""/>
            </a:pPr>
            <a:r>
              <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Different neural network</a:t>
            </a:r>
            <a:endParaRPr lang="en-US" sz="16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DNN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CNN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RNN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CRNN</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DS-CNN </a:t>
            </a:r>
            <a:endPar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l"/>
            <a:endParaRPr lang="en-US" altLang="zh-CN" sz="1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文本框 17"/>
          <p:cNvSpPr txBox="1">
            <a:spLocks noChangeArrowheads="1"/>
          </p:cNvSpPr>
          <p:nvPr/>
        </p:nvSpPr>
        <p:spPr bwMode="auto">
          <a:xfrm>
            <a:off x="849630" y="426085"/>
            <a:ext cx="9342120" cy="583565"/>
          </a:xfrm>
          <a:prstGeom prst="rect">
            <a:avLst/>
          </a:prstGeom>
          <a:solidFill>
            <a:srgbClr val="1570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en-US" sz="3200" dirty="0">
                <a:solidFill>
                  <a:schemeClr val="bg1"/>
                </a:solidFill>
                <a:uFillTx/>
                <a:latin typeface="微软雅黑" panose="020B0503020204020204" pitchFamily="34" charset="-122"/>
                <a:ea typeface="微软雅黑" panose="020B0503020204020204" pitchFamily="34" charset="-122"/>
              </a:rPr>
              <a:t>III. Neural Network Architectures for KWS</a:t>
            </a:r>
            <a:endParaRPr lang="en-US" sz="3200" dirty="0">
              <a:solidFill>
                <a:schemeClr val="bg1"/>
              </a:solidFill>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00B0F0"/>
      </a:accent1>
      <a:accent2>
        <a:srgbClr val="1570C1"/>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6994</Words>
  <Application>WPS 演示</Application>
  <PresentationFormat>自定义</PresentationFormat>
  <Paragraphs>353</Paragraphs>
  <Slides>24</Slides>
  <Notes>41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37" baseType="lpstr">
      <vt:lpstr>Arial</vt:lpstr>
      <vt:lpstr>宋体</vt:lpstr>
      <vt:lpstr>Wingdings</vt:lpstr>
      <vt:lpstr>Calibri</vt:lpstr>
      <vt:lpstr>Calibri Light</vt:lpstr>
      <vt:lpstr>微软雅黑</vt:lpstr>
      <vt:lpstr>Wingdings</vt:lpstr>
      <vt:lpstr>Arial Unicode MS</vt:lpstr>
      <vt:lpstr>DIN</vt:lpstr>
      <vt:lpstr>Segoe Print</vt:lpstr>
      <vt:lpstr>Office 主题</vt:lpstr>
      <vt:lpstr>1_Office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
  <cp:keywords>https://800sucai.taobao.com/</cp:keywords>
  <dc:description>https://800sucai.taobao.com/</dc:description>
  <dc:subject>哎呀小小草</dc:subject>
  <cp:category>https://800sucai.taobao.com/</cp:category>
  <cp:lastModifiedBy>david_wang_wei</cp:lastModifiedBy>
  <cp:revision>245</cp:revision>
  <dcterms:created xsi:type="dcterms:W3CDTF">2015-06-07T14:37:00Z</dcterms:created>
  <dcterms:modified xsi:type="dcterms:W3CDTF">2018-05-18T10:47:42Z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