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256" r:id="rId3"/>
    <p:sldId id="501" r:id="rId5"/>
    <p:sldId id="604" r:id="rId6"/>
    <p:sldId id="605" r:id="rId7"/>
    <p:sldId id="341" r:id="rId8"/>
    <p:sldId id="342" r:id="rId9"/>
    <p:sldId id="467" r:id="rId10"/>
    <p:sldId id="469" r:id="rId11"/>
    <p:sldId id="470" r:id="rId12"/>
    <p:sldId id="534" r:id="rId13"/>
    <p:sldId id="606" r:id="rId14"/>
    <p:sldId id="435" r:id="rId15"/>
    <p:sldId id="321" r:id="rId16"/>
    <p:sldId id="607" r:id="rId17"/>
    <p:sldId id="286" r:id="rId18"/>
    <p:sldId id="385" r:id="rId19"/>
    <p:sldId id="608" r:id="rId20"/>
    <p:sldId id="639" r:id="rId21"/>
    <p:sldId id="640" r:id="rId22"/>
    <p:sldId id="641" r:id="rId23"/>
    <p:sldId id="642" r:id="rId24"/>
    <p:sldId id="643" r:id="rId25"/>
    <p:sldId id="644" r:id="rId26"/>
    <p:sldId id="645" r:id="rId27"/>
    <p:sldId id="287" r:id="rId28"/>
    <p:sldId id="413" r:id="rId29"/>
    <p:sldId id="415" r:id="rId30"/>
    <p:sldId id="667" r:id="rId31"/>
    <p:sldId id="416" r:id="rId32"/>
    <p:sldId id="418" r:id="rId33"/>
    <p:sldId id="581" r:id="rId34"/>
    <p:sldId id="294" r:id="rId35"/>
    <p:sldId id="587" r:id="rId36"/>
    <p:sldId id="425" r:id="rId37"/>
    <p:sldId id="588" r:id="rId38"/>
    <p:sldId id="678" r:id="rId39"/>
    <p:sldId id="679" r:id="rId40"/>
    <p:sldId id="589" r:id="rId41"/>
    <p:sldId id="668" r:id="rId42"/>
    <p:sldId id="685" r:id="rId43"/>
    <p:sldId id="684" r:id="rId44"/>
    <p:sldId id="590" r:id="rId45"/>
  </p:sldIdLst>
  <p:sldSz cx="9144000" cy="5143500" type="screen16x9"/>
  <p:notesSz cx="6858000" cy="9144000"/>
  <p:embeddedFontLst>
    <p:embeddedFont>
      <p:font typeface="华文中宋" panose="02010600040101010101" charset="-122"/>
      <p:regular r:id="rId50"/>
    </p:embeddedFont>
    <p:embeddedFont>
      <p:font typeface="微软雅黑" panose="020B0503020204020204" charset="-122"/>
      <p:regular r:id="rId51"/>
    </p:embeddedFont>
    <p:embeddedFont>
      <p:font typeface="Calibri" panose="020F0502020204030204" charset="0"/>
      <p:regular r:id="rId52"/>
      <p:bold r:id="rId53"/>
      <p:italic r:id="rId54"/>
      <p:boldItalic r:id="rId55"/>
    </p:embeddedFont>
  </p:embeddedFont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E6E6E6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>
        <p:scale>
          <a:sx n="75" d="100"/>
          <a:sy n="75" d="100"/>
        </p:scale>
        <p:origin x="2178" y="1158"/>
      </p:cViewPr>
      <p:guideLst>
        <p:guide orient="horz" pos="163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font" Target="fonts/font6.fntdata"/><Relationship Id="rId54" Type="http://schemas.openxmlformats.org/officeDocument/2006/relationships/font" Target="fonts/font5.fntdata"/><Relationship Id="rId53" Type="http://schemas.openxmlformats.org/officeDocument/2006/relationships/font" Target="fonts/font4.fntdata"/><Relationship Id="rId52" Type="http://schemas.openxmlformats.org/officeDocument/2006/relationships/font" Target="fonts/font3.fntdata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batphone </a:t>
            </a:r>
            <a:r>
              <a:rPr lang="zh-CN" altLang="en-US"/>
              <a:t>需要</a:t>
            </a:r>
            <a:r>
              <a:rPr lang="en-US" altLang="zh-CN"/>
              <a:t>10</a:t>
            </a:r>
            <a:r>
              <a:rPr lang="zh-CN" altLang="en-US"/>
              <a:t>秒的声音文件长度，对隐私问题就不是很好；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chirp</a:t>
            </a:r>
            <a:r>
              <a:rPr lang="zh-CN" altLang="en-US"/>
              <a:t>信号是，频率随着时间变化；</a:t>
            </a:r>
            <a:endParaRPr lang="zh-CN" altLang="en-US"/>
          </a:p>
          <a:p>
            <a:pPr marL="228600" indent="-228600">
              <a:buAutoNum type="arabicPeriod"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Batphone</a:t>
            </a:r>
            <a:r>
              <a:rPr lang="zh-CN" altLang="en-US"/>
              <a:t>，看出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Guoguo,  infrastructure acoustic can obtain high accuracy</a:t>
            </a:r>
            <a:endParaRPr lang="en-US" altLang="zh-CN"/>
          </a:p>
          <a:p>
            <a:pPr marL="228600" indent="-228600">
              <a:buAutoNum type="arabicPeriod"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/>
              <a:t>每个房间选两个点，每个点放一个手机，运行程序半小时，以达到足够的统计意义；第</a:t>
            </a:r>
            <a:r>
              <a:rPr lang="en-US" altLang="zh-CN"/>
              <a:t>6</a:t>
            </a:r>
            <a:r>
              <a:rPr lang="zh-CN" altLang="en-US"/>
              <a:t>小节调查了最小训练数据量；</a:t>
            </a:r>
            <a:endParaRPr lang="en-US" altLang="zh-CN"/>
          </a:p>
          <a:p>
            <a:pPr marL="228600" indent="-228600">
              <a:buAutoNum type="arabicPeriod"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/>
              <a:t>每个房间选两个点，每个点放一个手机，运行程序半小时，以达到足够的统计意义；第</a:t>
            </a:r>
            <a:r>
              <a:rPr lang="en-US" altLang="zh-CN"/>
              <a:t>6</a:t>
            </a:r>
            <a:r>
              <a:rPr lang="zh-CN" altLang="en-US"/>
              <a:t>小节调查了最小训练数据量；</a:t>
            </a:r>
            <a:endParaRPr lang="en-US" altLang="zh-CN"/>
          </a:p>
          <a:p>
            <a:pPr marL="228600" indent="-228600">
              <a:buAutoNum type="arabicPeriod"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/>
              <a:t>高于</a:t>
            </a:r>
            <a:r>
              <a:rPr lang="en-US" altLang="zh-CN"/>
              <a:t>20khz</a:t>
            </a:r>
            <a:r>
              <a:rPr lang="zh-CN" altLang="en-US"/>
              <a:t>之后，回音的畸变很大，</a:t>
            </a:r>
            <a:endParaRPr lang="en-US" altLang="zh-CN"/>
          </a:p>
          <a:p>
            <a:pPr marL="228600" indent="-228600">
              <a:buAutoNum type="arabicPeriod"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/>
              <a:t>高于</a:t>
            </a:r>
            <a:r>
              <a:rPr lang="en-US" altLang="zh-CN"/>
              <a:t>20khz</a:t>
            </a:r>
            <a:r>
              <a:rPr lang="zh-CN" altLang="en-US"/>
              <a:t>之后，回音的畸变很大，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声音总可以被分解为不同频率不同强度正弦波的叠加。这种变换（或分解）的过程，称为傅里叶变换。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一般的声音总是包含一定的频率范围。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人耳可以听到的声音的频率范围在20到2万赫兹（Hz）之间。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高于这个范围的波动称为超声波，而低于这一范围的称为次声波。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/>
              <a:t>高于</a:t>
            </a:r>
            <a:r>
              <a:rPr lang="en-US" altLang="zh-CN"/>
              <a:t>20khz</a:t>
            </a:r>
            <a:r>
              <a:rPr lang="zh-CN" altLang="en-US"/>
              <a:t>之后，回音的畸变很大，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声音总可以被分解为不同频率不同强度正弦波的叠加。这种变换（或分解）的过程，称为傅里叶变换。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一般的声音总是包含一定的频率范围。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人耳可以听到的声音的频率范围在20到2万赫兹（Hz）之间。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高于这个范围的波动称为超声波，而低于这一范围的称为次声波。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4s</a:t>
            </a:r>
            <a:r>
              <a:rPr lang="zh-CN" altLang="en-US"/>
              <a:t>语音数据，用来手机数据，</a:t>
            </a:r>
            <a:r>
              <a:rPr lang="en-US" altLang="zh-CN"/>
              <a:t>40</a:t>
            </a:r>
            <a:r>
              <a:rPr lang="zh-CN" altLang="en-US"/>
              <a:t>个回音数据周期，可能会引起隐私问题，增加计算负载；</a:t>
            </a:r>
            <a:endParaRPr lang="zh-CN" altLang="en-US"/>
          </a:p>
          <a:p>
            <a:pPr marL="228600" indent="-228600">
              <a:buAutoNum type="arabicPeriod"/>
            </a:pPr>
            <a:r>
              <a:rPr lang="zh-CN" altLang="en-US"/>
              <a:t>最小化处理语音计算的时间来减少隐私问题和计算负载；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4s</a:t>
            </a:r>
            <a:r>
              <a:rPr lang="zh-CN" altLang="en-US"/>
              <a:t>语音数据，用来手机数据，</a:t>
            </a:r>
            <a:r>
              <a:rPr lang="en-US" altLang="zh-CN"/>
              <a:t>40</a:t>
            </a:r>
            <a:r>
              <a:rPr lang="zh-CN" altLang="en-US"/>
              <a:t>个回音数据周期，可能会引起隐私问题，增加计算负载；</a:t>
            </a:r>
            <a:endParaRPr lang="zh-CN" altLang="en-US"/>
          </a:p>
          <a:p>
            <a:pPr marL="228600" indent="-228600">
              <a:buAutoNum type="arabicPeriod"/>
            </a:pPr>
            <a:r>
              <a:rPr lang="zh-CN" altLang="en-US"/>
              <a:t>最小化处理语音计算的时间来减少隐私问题和计算负载；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/>
              <a:t>理论上是可以通过优化图来解决</a:t>
            </a:r>
            <a:r>
              <a:rPr lang="en-US" altLang="zh-CN"/>
              <a:t>SLAM</a:t>
            </a:r>
            <a:r>
              <a:rPr lang="zh-CN" altLang="en-US"/>
              <a:t>的问题；但是实际上，</a:t>
            </a:r>
            <a:r>
              <a:rPr lang="en-US" altLang="zh-CN"/>
              <a:t>SLAM</a:t>
            </a:r>
            <a:r>
              <a:rPr lang="zh-CN" altLang="en-US"/>
              <a:t>框架对</a:t>
            </a:r>
            <a:r>
              <a:rPr lang="en-US" altLang="zh-CN"/>
              <a:t>false positive</a:t>
            </a:r>
            <a:r>
              <a:rPr lang="zh-CN" altLang="en-US"/>
              <a:t>比较敏感；</a:t>
            </a:r>
            <a:endParaRPr lang="zh-CN" altLang="en-US"/>
          </a:p>
          <a:p>
            <a:pPr marL="228600" indent="-228600">
              <a:buFont typeface="+mj-lt"/>
              <a:buAutoNum type="arabicPeriod"/>
            </a:pPr>
            <a:r>
              <a:rPr lang="zh-CN" altLang="en-US"/>
              <a:t>提出新的方法来解决；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、经常会离线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/>
          </a:p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/>
          </a:p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charset="0"/>
              <a:buChar char="Ø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charset="0"/>
              <a:buChar char="Ø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/>
          </a:p>
          <a:p>
            <a:pPr marL="228600" indent="-228600">
              <a:buAutoNum type="arabicPeriod"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07615" y="284480"/>
            <a:ext cx="6134100" cy="1053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Deep Room Recognition Using Inaudible Echos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5255" y="2123440"/>
            <a:ext cx="39077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ubicomp '18, Sempter, 2018</a:t>
            </a:r>
            <a:endParaRPr lang="en-US" altLang="zh-CN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lang="en-US" altLang="zh-CN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lang="en-US" altLang="zh-CN" sz="16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QUN SONG, CHAOJIE GU, Rui Tan,  </a:t>
            </a:r>
            <a:endParaRPr lang="en-US" altLang="zh-CN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lang="en-US" altLang="zh-CN" sz="16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Nanyang Technological University</a:t>
            </a:r>
            <a:endParaRPr lang="en-US" altLang="zh-CN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lang="en-US" altLang="zh-CN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lang="en-US" altLang="zh-CN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51130" y="157480"/>
            <a:ext cx="487680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 INTRODUCTION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3705" y="1003935"/>
            <a:ext cx="82442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The emerging DL methods demonstrated in image classification, speech recognition, NLP and etc,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This paper present the design of a deep room recognition approach,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The experiment shows a two-layer CNN fed with spectrogram of the captured inaudible echos achieves  the best performance,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100ms audio recording after a 2ms 20khz single-tone chirp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51130" y="157480"/>
            <a:ext cx="487680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 INTRODUCTION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3705" y="1003935"/>
            <a:ext cx="82442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The contributions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in-depth measurement study on rooms' acoustic responses to a short-time single-tone inaudible chirp,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design of deep model,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evaluation of our approach in real-world,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engineer implement,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17376"/>
            <a:ext cx="4171762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RELATED WORK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05856" y="1430897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SECTION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81305" y="156845"/>
            <a:ext cx="511937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2. RELATED WORK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2600" y="663575"/>
            <a:ext cx="81013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infrastructure-dependent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RF infrastructure, 802.11[8,18], cellular[20], FM radio[10], aircraft broadcast[15],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WALRUS inaudible beacons to localize mobile,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infrastructure-free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geomagnetism[11], imaging[13], acoustics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acoustics divided into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passive sensing, surroundsense[36]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active sensing, 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0" lvl="3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senmantic location[16,24,34]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1714500" lvl="3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RoomSense[31],audible,0.68s,SVM, MFCC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81305" y="156845"/>
            <a:ext cx="511937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2. RELATED WORK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2600" y="663575"/>
            <a:ext cx="81013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active acoustic sensing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ranging, BeepBeep[30], SwordFight[40],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moving object tracking, finger[38],breath[28], a human body using inaudible chirp[29],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gesture recognition,Soundwave[17], doppler-shifted reflection.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94563" y="2954231"/>
            <a:ext cx="4171762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MEASUREMENT STUDY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SECTION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19430" y="163195"/>
            <a:ext cx="625792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3.  MEASUREMENT STUDY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16230" y="860425"/>
            <a:ext cx="7077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 lab, measured room 'Lx', opern area 'OA'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810" y="1402715"/>
            <a:ext cx="4298950" cy="32524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19430" y="163195"/>
            <a:ext cx="625792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3.1  Passive Acoustic Sensing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16230" y="860425"/>
            <a:ext cx="7077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 confusion matrix of batphone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315" y="1554480"/>
            <a:ext cx="3063875" cy="27959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51485" y="97155"/>
            <a:ext cx="876744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3.2  Rooms' response to single-tone chirps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16230" y="860425"/>
            <a:ext cx="7077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 use loudspeaker to emit an acoustic chirp and use microphone to capture the measured room's response,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conduct measurement study to obtain insightful observations on the rooms' responses,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every 100ms emit a time duration of 2 ms chirp wave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44.1khz sample rate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chirp not overlap echos 34cm away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51485" y="97155"/>
            <a:ext cx="876744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3.2  Rooms' response to single-tone chirps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16230" y="860425"/>
            <a:ext cx="79635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existing active acoustic sensing, sine sweep chirp, maximum length sequence, multi-tone chirp,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propose use a sine-tone inaudible chirp to avoid the annoyance to the user and improve the robustness of the room recognition against interfering sounds,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43510" y="158115"/>
            <a:ext cx="333057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ABSTRACT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96240" y="988060"/>
            <a:ext cx="834263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increasing need of localization by mobile application,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output 2ms single-tone inaudible chirp by speaker,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capture the echos by microphone,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lvl="0" indent="-28575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a narrow inaudible band for 0.1s,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lvl="0" indent="-28575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learning to capture the subtle fingerprints,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lvl="0" indent="-28575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two layer nn achieve best performance,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lvl="0" indent="-28575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design a RoomRecoginition cloud service and client,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lvl="0" indent="-28575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infrastucture-free and no add-on hardware,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lvl="0" indent="-28575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robustness against interfering sounds.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51485" y="97155"/>
            <a:ext cx="876744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3.2  Rooms' response to single-tone chirps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16230" y="860425"/>
            <a:ext cx="7963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20khz and 21.khz chirp 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1393190"/>
            <a:ext cx="6774815" cy="31140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51485" y="97155"/>
            <a:ext cx="876744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3.2  Rooms' response to single-tone chirps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16230" y="860425"/>
            <a:ext cx="54013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The decreasing trend indicates that audio system's performance decrease with the frequency.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choose 20khz, the lowest inaudible frequency,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android Near Ultrasound Tests 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9455" y="860425"/>
            <a:ext cx="2895600" cy="39147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51485" y="97155"/>
            <a:ext cx="876744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3.2  Rooms' response to single-tone chirps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16230" y="860425"/>
            <a:ext cx="39096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2ms,0.5ms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97.5ms echo data period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13.8ms 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in L3 and outdoor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corrletion relationship 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3220" y="1482090"/>
            <a:ext cx="4915535" cy="23298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51485" y="97155"/>
            <a:ext cx="876744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3.2  Rooms' response to single-tone chirps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16230" y="860425"/>
            <a:ext cx="79616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Frequency-domain analysis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guess different rooms have different freqency responses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97.5ms, 10.3hz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2602865"/>
            <a:ext cx="6939280" cy="22002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51485" y="97155"/>
            <a:ext cx="876744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3.2  Rooms' response to single-tone chirps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16230" y="860425"/>
            <a:ext cx="79616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Frequency-domain analysis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guess different rooms have different freqency responses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>
                <a:latin typeface="华文中宋" panose="02010600040101010101" charset="-122"/>
                <a:ea typeface="华文中宋" panose="02010600040101010101" charset="-122"/>
              </a:rPr>
              <a:t>97.5ms, 10.3hz</a:t>
            </a:r>
            <a:endParaRPr 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040" y="2376170"/>
            <a:ext cx="5202555" cy="27019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294397" y="2717376"/>
            <a:ext cx="4555207" cy="11144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DEEP ROOM RECOGNITION</a:t>
            </a:r>
            <a:endParaRPr lang="en-US" altLang="zh-CN" sz="3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SECTION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63855" y="154940"/>
            <a:ext cx="841565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4.1 Background and Problem Statement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27050" y="855980"/>
            <a:ext cx="8253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Traditional classification algorithm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bayes classifier and SVM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dimension reduction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MFCC, PLP coefficient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425" y="201930"/>
            <a:ext cx="765810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4.2 Raw Data Format/Deep Model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88620" y="942975"/>
            <a:ext cx="82530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PSD and spectrogram are two possible raw data formats for deep learning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FFT on the 4300 data points in the echo data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use 147 points in the [19.5,20.5]khz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2422525"/>
            <a:ext cx="5930265" cy="25596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425" y="201930"/>
            <a:ext cx="765810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4.2 Raw Data Format/Deep Model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88620" y="942975"/>
            <a:ext cx="8253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22000samples from 22 rooms, every sample 100ms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training set, validation set and testing set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" y="2705100"/>
            <a:ext cx="7258050" cy="19145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5425" y="97155"/>
            <a:ext cx="628142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4.3 Hyperparameter Settings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43510" y="158115"/>
            <a:ext cx="526859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Physical perspective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4565" y="815340"/>
            <a:ext cx="4151630" cy="1553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512" t="1736" r="-1536" b="10143"/>
          <a:stretch>
            <a:fillRect/>
          </a:stretch>
        </p:blipFill>
        <p:spPr>
          <a:xfrm>
            <a:off x="2712720" y="3055620"/>
            <a:ext cx="3505835" cy="20288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294397" y="2717376"/>
            <a:ext cx="4555207" cy="16376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DEEP ROOM RECOGNITION CLOUD SERVICE</a:t>
            </a:r>
            <a:endParaRPr lang="en-US" altLang="zh-CN" sz="3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SECTION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3" grpId="0"/>
      <p:bldP spid="1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98170" y="183515"/>
            <a:ext cx="486791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5.1 System Overview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74700" y="826770"/>
            <a:ext cx="80841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RoomRecognition support a participatory learning mode, in which CNN is retrained when a mobile client uploads labeled training samples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existing studies shows that smartphones and even lower-end IoT platform can run deep models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294397" y="2709756"/>
            <a:ext cx="4555207" cy="11144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PERFORMANCE EVALUATION</a:t>
            </a:r>
            <a:endParaRPr lang="en-US" altLang="zh-CN" sz="3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SECTION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183515"/>
            <a:ext cx="582422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6.1 Evaluation Methodology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61340" y="891540"/>
            <a:ext cx="8539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low performance of passive acoustic sensing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only compare RoomRecognize with other based on active acoustic sensing, RoomSense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2519045"/>
            <a:ext cx="4087495" cy="1734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05" y="2519045"/>
            <a:ext cx="4302760" cy="18897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294397" y="2709756"/>
            <a:ext cx="4555207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DISCUSSIONS</a:t>
            </a:r>
            <a:endParaRPr lang="en-US" altLang="zh-CN" sz="3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07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SECTION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3" grpId="0"/>
      <p:bldP spid="10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183515"/>
            <a:ext cx="393636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7 DISCUSSIONS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92430" y="875665"/>
            <a:ext cx="8539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Moving people in target rooms results in RoomRecognize's performance because of human body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To address this issue, other sensing modality geomagnetism, in future,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Similar room worth study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294397" y="2709756"/>
            <a:ext cx="4555207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CONCLUSION</a:t>
            </a:r>
            <a:endParaRPr lang="en-US" altLang="zh-CN" sz="3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08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SECTION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3" grpId="0"/>
      <p:bldP spid="10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183515"/>
            <a:ext cx="393636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8 CONCLUSION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700" y="657225"/>
            <a:ext cx="5183505" cy="635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92430" y="875665"/>
            <a:ext cx="8539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To address the challenges of limited information carried by the room's response in such a narrow band, applied deep learning capture the subtile difference in room's reponses.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two-layer CNN fed with the spectrogram of the echo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RoomRecognize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8504" r="9034" b="15768"/>
          <a:stretch>
            <a:fillRect/>
          </a:stretch>
        </p:blipFill>
        <p:spPr>
          <a:xfrm>
            <a:off x="1478915" y="1847850"/>
            <a:ext cx="3454400" cy="1289050"/>
          </a:xfrm>
          <a:prstGeom prst="rect">
            <a:avLst/>
          </a:prstGeom>
        </p:spPr>
      </p:pic>
      <p:pic>
        <p:nvPicPr>
          <p:cNvPr id="4" name="图片 3" descr="014LL7M_Z~@U3DNT72}M`$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90" y="3514090"/>
            <a:ext cx="2178050" cy="159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40" y="-9525"/>
            <a:ext cx="1870710" cy="1393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512" t="1736" r="-1536" b="10143"/>
          <a:stretch>
            <a:fillRect/>
          </a:stretch>
        </p:blipFill>
        <p:spPr>
          <a:xfrm>
            <a:off x="5717540" y="3224530"/>
            <a:ext cx="3255010" cy="1883410"/>
          </a:xfrm>
          <a:prstGeom prst="rect">
            <a:avLst/>
          </a:prstGeom>
        </p:spPr>
      </p:pic>
      <p:pic>
        <p:nvPicPr>
          <p:cNvPr id="5" name="图片 4" descr="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030" y="1595120"/>
            <a:ext cx="3398520" cy="1553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664335" y="71755"/>
            <a:ext cx="2366645" cy="14789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700" y="71755"/>
            <a:ext cx="1605280" cy="16281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70" y="-17145"/>
            <a:ext cx="6355715" cy="5046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43510" y="158115"/>
            <a:ext cx="526859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Software Framework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981075"/>
            <a:ext cx="5124450" cy="31813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718820"/>
            <a:ext cx="8100695" cy="42805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43510" y="158115"/>
            <a:ext cx="526859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Software Framework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660" y="608330"/>
            <a:ext cx="4419600" cy="3381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89175" y="1887855"/>
            <a:ext cx="5517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400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    Thank you!</a:t>
            </a:r>
            <a:endParaRPr lang="en-US" altLang="zh-CN" sz="4000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142747" y="298288"/>
            <a:ext cx="2489318" cy="3371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INTRODUCTION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666987" y="278474"/>
            <a:ext cx="393570" cy="3371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17"/>
          <p:cNvSpPr txBox="1"/>
          <p:nvPr/>
        </p:nvSpPr>
        <p:spPr>
          <a:xfrm>
            <a:off x="4625226" y="311934"/>
            <a:ext cx="4785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8007" y="1666916"/>
            <a:ext cx="211315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CONTENTS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5104130" y="977265"/>
            <a:ext cx="2527300" cy="3371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RELATED WORK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666987" y="996018"/>
            <a:ext cx="393570" cy="3371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2" name="文本框 17"/>
          <p:cNvSpPr txBox="1"/>
          <p:nvPr/>
        </p:nvSpPr>
        <p:spPr>
          <a:xfrm>
            <a:off x="4625226" y="1029478"/>
            <a:ext cx="4785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3" name="文本框 10"/>
          <p:cNvSpPr txBox="1"/>
          <p:nvPr/>
        </p:nvSpPr>
        <p:spPr>
          <a:xfrm>
            <a:off x="5143500" y="1698625"/>
            <a:ext cx="2488565" cy="3371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MEASUREMENT STUDY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667622" y="1678637"/>
            <a:ext cx="393570" cy="3371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17"/>
          <p:cNvSpPr txBox="1"/>
          <p:nvPr/>
        </p:nvSpPr>
        <p:spPr>
          <a:xfrm>
            <a:off x="4625861" y="1712097"/>
            <a:ext cx="4785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7" name="文本框 10"/>
          <p:cNvSpPr txBox="1"/>
          <p:nvPr/>
        </p:nvSpPr>
        <p:spPr>
          <a:xfrm>
            <a:off x="5142865" y="3006725"/>
            <a:ext cx="3696335" cy="3371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cs typeface="+mn-ea"/>
                <a:sym typeface="+mn-ea"/>
              </a:rPr>
              <a:t>DEEP ROOM RECOGNITION CLOUD SERVICE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66987" y="3006416"/>
            <a:ext cx="393570" cy="3371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0" name="文本框 17"/>
          <p:cNvSpPr txBox="1"/>
          <p:nvPr/>
        </p:nvSpPr>
        <p:spPr>
          <a:xfrm>
            <a:off x="4625226" y="3039876"/>
            <a:ext cx="4785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223364" y="1642469"/>
            <a:ext cx="256853" cy="448435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10"/>
          <p:cNvSpPr txBox="1"/>
          <p:nvPr/>
        </p:nvSpPr>
        <p:spPr>
          <a:xfrm>
            <a:off x="5142747" y="4183194"/>
            <a:ext cx="2489318" cy="3371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DISCUSSIONS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666987" y="4163380"/>
            <a:ext cx="393570" cy="3371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17"/>
          <p:cNvSpPr txBox="1"/>
          <p:nvPr/>
        </p:nvSpPr>
        <p:spPr>
          <a:xfrm>
            <a:off x="4625226" y="4196840"/>
            <a:ext cx="4785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07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10"/>
          <p:cNvSpPr txBox="1"/>
          <p:nvPr/>
        </p:nvSpPr>
        <p:spPr>
          <a:xfrm>
            <a:off x="5142865" y="2347595"/>
            <a:ext cx="2911475" cy="3371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  <a:cs typeface="+mn-ea"/>
                <a:sym typeface="+mn-ea"/>
              </a:rPr>
              <a:t>DEEP ROOM RECOGNITION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66987" y="2347400"/>
            <a:ext cx="393570" cy="3371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17"/>
          <p:cNvSpPr txBox="1"/>
          <p:nvPr/>
        </p:nvSpPr>
        <p:spPr>
          <a:xfrm>
            <a:off x="4625226" y="2380860"/>
            <a:ext cx="4785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0"/>
          <p:cNvSpPr txBox="1"/>
          <p:nvPr/>
        </p:nvSpPr>
        <p:spPr>
          <a:xfrm>
            <a:off x="5142747" y="3583119"/>
            <a:ext cx="2489318" cy="3371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Performance Evaluation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66352" y="3636330"/>
            <a:ext cx="393570" cy="3371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625226" y="3636770"/>
            <a:ext cx="4785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0"/>
          <p:cNvSpPr txBox="1"/>
          <p:nvPr/>
        </p:nvSpPr>
        <p:spPr>
          <a:xfrm>
            <a:off x="5142747" y="4720404"/>
            <a:ext cx="2489318" cy="3371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CONCLUSION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66987" y="4700590"/>
            <a:ext cx="393570" cy="33718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7"/>
          <p:cNvSpPr txBox="1"/>
          <p:nvPr/>
        </p:nvSpPr>
        <p:spPr>
          <a:xfrm>
            <a:off x="4625226" y="4734050"/>
            <a:ext cx="4785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08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" grpId="0"/>
      <p:bldP spid="79" grpId="0" bldLvl="0" animBg="1"/>
      <p:bldP spid="83" grpId="0" bldLvl="0" animBg="1"/>
      <p:bldP spid="87" grpId="0" bldLvl="0" animBg="1"/>
      <p:bldP spid="4" grpId="0" bldLvl="0" animBg="1"/>
      <p:bldP spid="22" grpId="0" bldLvl="0" animBg="1"/>
      <p:bldP spid="28" grpId="0" bldLvl="0" animBg="1"/>
      <p:bldP spid="2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17376"/>
            <a:ext cx="4171762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INTRODUCATION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05856" y="1430897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SECTION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92075" y="187325"/>
            <a:ext cx="5263515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 INTRODUCTION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96570" y="995045"/>
            <a:ext cx="817245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Indoor localization,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Various RF, VL, imaging, acoustics, geomagnetism,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Each sensing modality bears limitation,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this paper design room-level localization approach 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for off-the-shelf smartphones using audio system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93395" y="164465"/>
            <a:ext cx="426212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 INTRODUCTION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6235" y="827405"/>
            <a:ext cx="894270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Room level localization desirable widely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The requirement of existing indoor localization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R1.dedicated/existing infrastasture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R2.add-on equipment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R3.(training)process for data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lvl="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acoustic-based room-level localization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lvl="2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only R3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lvl="2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casted into a supervised multiclass classification problem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lvl="2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easy training data collection(enter,click,key),no-expert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51130" y="157480"/>
            <a:ext cx="487680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+mn-ea"/>
                <a:sym typeface="+mn-lt"/>
              </a:rPr>
              <a:t>1. INTRODUCTION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3705" y="1003935"/>
            <a:ext cx="82442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existing indoor localization system incorporated acoustic sensing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SurroudSense(only outperform random guessing, wide audible band, susceptible ambient)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lvl="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Two basic challenge to room recoginition system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lvl="2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privacy concern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lvl="2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20khz annoyance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  <a:p>
            <a:pPr lvl="2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</a:rPr>
              <a:t>limited information about the measured room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5691</Words>
  <Application>WPS 演示</Application>
  <PresentationFormat>全屏显示(16:9)</PresentationFormat>
  <Paragraphs>269</Paragraphs>
  <Slides>42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宋体</vt:lpstr>
      <vt:lpstr>Wingdings</vt:lpstr>
      <vt:lpstr>华文中宋</vt:lpstr>
      <vt:lpstr>Wingdings</vt:lpstr>
      <vt:lpstr>微软雅黑</vt:lpstr>
      <vt:lpstr>Arial Unicode MS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david_wang_wei</cp:lastModifiedBy>
  <cp:revision>421</cp:revision>
  <dcterms:created xsi:type="dcterms:W3CDTF">2016-05-20T12:59:00Z</dcterms:created>
  <dcterms:modified xsi:type="dcterms:W3CDTF">2018-12-09T05:06:27Z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