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Commands can be in upper or lower case, but the behavior is different. Upper case executes on every cycle and lower case only executes when "banged"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 (O) - read from (input + offset),  save it to the output</a:t>
            </a:r>
          </a:p>
          <a:p>
            <a:pPr/>
            <a:r>
              <a:t>Write (X) - read from input, writes to (output + offset )</a:t>
            </a:r>
          </a:p>
          <a:p>
            <a:pPr/>
            <a:r>
              <a:t>Bang - activate adjacent cell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5" name="Shape 3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using the Read (O) or Write(X) commands,</a:t>
            </a:r>
          </a:p>
          <a:p>
            <a:pPr marL="291041" indent="-291041">
              <a:buSzPct val="125000"/>
              <a:buChar char="-"/>
            </a:pPr>
            <a:r>
              <a:t>input data is to the right of the command, or relative to that location (the offset).</a:t>
            </a:r>
          </a:p>
          <a:p>
            <a:pPr marL="291041" indent="-291041">
              <a:buSzPct val="125000"/>
              <a:buChar char="-"/>
            </a:pPr>
            <a:r>
              <a:t>output data will appear directly below the command (or relative to that location) and generate a bang</a:t>
            </a:r>
          </a:p>
          <a:p>
            <a:pPr/>
            <a:r>
              <a:t>Copy the example code into Orca  and show how a value is read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9" name="Shape 3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using the Read (X) or Write(O) commands,</a:t>
            </a:r>
          </a:p>
          <a:p>
            <a:pPr marL="291041" indent="-291041">
              <a:buSzPct val="125000"/>
              <a:buChar char="-"/>
            </a:pPr>
            <a:r>
              <a:t>input data is to the right of the command, or relative to that location (the offset).</a:t>
            </a:r>
          </a:p>
          <a:p>
            <a:pPr marL="291041" indent="-291041">
              <a:buSzPct val="125000"/>
              <a:buChar char="-"/>
            </a:pPr>
            <a:r>
              <a:t>output data will appear directly below the command (or relative to that location) and generate a bang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3" name="Shape 3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writing a variable, the default input is written to the variable</a:t>
            </a:r>
          </a:p>
          <a:p>
            <a:pPr/>
            <a:r>
              <a:t>When reading a variable, its value is stored at the default output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3" name="Shape 3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 command provides a way of bringing multiple values together in a very compact space. In this example, it is used to construct a MIDI command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3" name="Shape 3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useful when access to a cell is difficult, extending the reach and allowing that value to be available in multiple locations.</a:t>
            </a:r>
          </a:p>
          <a:p>
            <a:pPr/>
            <a:r>
              <a:t>The grid is scanned left to right, top to bottom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DO - Change the modulo to 4, then 2. What happens?</a:t>
            </a:r>
          </a:p>
          <a:p>
            <a:pPr/>
            <a:r>
              <a:t>Note : if a note has a long delay, the next note may not fire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change the note? Change the key value which tells us which value to read from the track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change the rate, I need to change the "rate" parameter for the Clock command and the modulo for the Delay command. There are 2 separate loops that need to stay in sync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note plays on the 7th count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Do : Make the 1 change from 0 to 3 [type C over 1, 3 over A]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the RATE of the Clock the same as the MOD of the Delay will keep them in sync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Do : Change F2 to F4. What happens?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"E" will move right (East) one space every cycle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.sr.ht/~rabbits/orca-examples/tree/master/basics" TargetMode="External"/><Relationship Id="rId3" Type="http://schemas.openxmlformats.org/officeDocument/2006/relationships/hyperlink" Target="https://git.sr.ht/~rabbits/orca-examples/tree/master/benchmarks" TargetMode="External"/><Relationship Id="rId4" Type="http://schemas.openxmlformats.org/officeDocument/2006/relationships/hyperlink" Target="https://git.sr.ht/~rabbits/orca-examples/tree/master/misc" TargetMode="External"/><Relationship Id="rId5" Type="http://schemas.openxmlformats.org/officeDocument/2006/relationships/hyperlink" Target="https://git.sr.ht/~rabbits/orca-examples/tree/master/setups" TargetMode="External"/><Relationship Id="rId6" Type="http://schemas.openxmlformats.org/officeDocument/2006/relationships/hyperlink" Target="https://git.sr.ht/~rabbits/orca-examples/tree/master/tutorial" TargetMode="External"/><Relationship Id="rId7" Type="http://schemas.openxmlformats.org/officeDocument/2006/relationships/hyperlink" Target="https://git.sr.ht/~rabbits/orca-examples/tree/master/tutorial/README.md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rca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Orca workshop</a:t>
            </a:r>
          </a:p>
        </p:txBody>
      </p:sp>
      <p:sp>
        <p:nvSpPr>
          <p:cNvPr id="120" name="based on the work of Devine Lu Linveg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the work of Devine Lu Linvega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ake a melo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Make a melody</a:t>
            </a:r>
          </a:p>
        </p:txBody>
      </p:sp>
      <p:sp>
        <p:nvSpPr>
          <p:cNvPr id="193" name="&quot;14TCAFE&quot; creates a track of 4 notes, and outputs first value…"/>
          <p:cNvSpPr txBox="1"/>
          <p:nvPr>
            <p:ph type="body" sz="quarter" idx="1"/>
          </p:nvPr>
        </p:nvSpPr>
        <p:spPr>
          <a:xfrm>
            <a:off x="1803400" y="2912402"/>
            <a:ext cx="21005800" cy="2678056"/>
          </a:xfrm>
          <a:prstGeom prst="rect">
            <a:avLst/>
          </a:prstGeom>
        </p:spPr>
        <p:txBody>
          <a:bodyPr anchor="t"/>
          <a:lstStyle/>
          <a:p>
            <a:pPr marL="577850" indent="-577850" defTabSz="751205">
              <a:spcBef>
                <a:spcPts val="5300"/>
              </a:spcBef>
              <a:defRPr sz="4368"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chemeClr val="accent1"/>
                </a:solidFill>
              </a:rPr>
              <a:t>14TCAFE</a:t>
            </a:r>
            <a:r>
              <a:t>" creates a track of 4 notes, and outputs first value</a:t>
            </a:r>
          </a:p>
          <a:p>
            <a:pPr marL="577850" indent="-577850" defTabSz="751205">
              <a:spcBef>
                <a:spcPts val="5300"/>
              </a:spcBef>
              <a:defRPr sz="4368"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chemeClr val="accent3"/>
                </a:solidFill>
              </a:rPr>
              <a:t>D</a:t>
            </a:r>
            <a:r>
              <a:t>" command triggers a "bang" to ":", generating MIDI output</a:t>
            </a:r>
          </a:p>
        </p:txBody>
      </p:sp>
      <p:sp>
        <p:nvSpPr>
          <p:cNvPr id="194" name="D814TCAFE…"/>
          <p:cNvSpPr txBox="1"/>
          <p:nvPr/>
        </p:nvSpPr>
        <p:spPr>
          <a:xfrm>
            <a:off x="8924680" y="9064394"/>
            <a:ext cx="706804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D8</a:t>
            </a:r>
            <a:r>
              <a:rPr>
                <a:solidFill>
                  <a:schemeClr val="accent1"/>
                </a:solidFill>
              </a:rPr>
              <a:t>14TCAFE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.:13</a:t>
            </a:r>
            <a:r>
              <a:rPr>
                <a:solidFill>
                  <a:schemeClr val="accent1"/>
                </a:solidFill>
              </a:rPr>
              <a:t>A</a:t>
            </a:r>
            <a:r>
              <a:t>....</a:t>
            </a:r>
          </a:p>
        </p:txBody>
      </p:sp>
      <p:sp>
        <p:nvSpPr>
          <p:cNvPr id="195" name="Line"/>
          <p:cNvSpPr/>
          <p:nvPr/>
        </p:nvSpPr>
        <p:spPr>
          <a:xfrm>
            <a:off x="7010400" y="8953499"/>
            <a:ext cx="1774329" cy="437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track length"/>
          <p:cNvSpPr txBox="1"/>
          <p:nvPr/>
        </p:nvSpPr>
        <p:spPr>
          <a:xfrm>
            <a:off x="10765409" y="7504875"/>
            <a:ext cx="229438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track length</a:t>
            </a:r>
          </a:p>
        </p:txBody>
      </p:sp>
      <p:sp>
        <p:nvSpPr>
          <p:cNvPr id="197" name="Delay"/>
          <p:cNvSpPr txBox="1"/>
          <p:nvPr/>
        </p:nvSpPr>
        <p:spPr>
          <a:xfrm>
            <a:off x="6000876" y="8457375"/>
            <a:ext cx="113004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Delay</a:t>
            </a:r>
          </a:p>
        </p:txBody>
      </p:sp>
      <p:sp>
        <p:nvSpPr>
          <p:cNvPr id="198" name="Line"/>
          <p:cNvSpPr/>
          <p:nvPr/>
        </p:nvSpPr>
        <p:spPr>
          <a:xfrm flipH="1">
            <a:off x="10869776" y="8194509"/>
            <a:ext cx="852325" cy="1093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Line"/>
          <p:cNvSpPr/>
          <p:nvPr/>
        </p:nvSpPr>
        <p:spPr>
          <a:xfrm>
            <a:off x="11844261" y="8989897"/>
            <a:ext cx="19014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Line"/>
          <p:cNvSpPr/>
          <p:nvPr/>
        </p:nvSpPr>
        <p:spPr>
          <a:xfrm flipH="1">
            <a:off x="12928600" y="8363931"/>
            <a:ext cx="551469" cy="5514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track"/>
          <p:cNvSpPr txBox="1"/>
          <p:nvPr/>
        </p:nvSpPr>
        <p:spPr>
          <a:xfrm>
            <a:off x="13418248" y="7504875"/>
            <a:ext cx="1052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track</a:t>
            </a:r>
          </a:p>
        </p:txBody>
      </p:sp>
      <p:sp>
        <p:nvSpPr>
          <p:cNvPr id="202" name="Line"/>
          <p:cNvSpPr/>
          <p:nvPr/>
        </p:nvSpPr>
        <p:spPr>
          <a:xfrm>
            <a:off x="9087352" y="8172952"/>
            <a:ext cx="1043724" cy="1043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key"/>
          <p:cNvSpPr txBox="1"/>
          <p:nvPr/>
        </p:nvSpPr>
        <p:spPr>
          <a:xfrm>
            <a:off x="8616886" y="7504875"/>
            <a:ext cx="74942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key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8035253" y="11048999"/>
            <a:ext cx="740448" cy="7404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bang"/>
          <p:cNvSpPr txBox="1"/>
          <p:nvPr/>
        </p:nvSpPr>
        <p:spPr>
          <a:xfrm>
            <a:off x="7247445" y="12076875"/>
            <a:ext cx="102451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bang</a:t>
            </a:r>
          </a:p>
        </p:txBody>
      </p:sp>
      <p:sp>
        <p:nvSpPr>
          <p:cNvPr id="206" name="Line"/>
          <p:cNvSpPr/>
          <p:nvPr/>
        </p:nvSpPr>
        <p:spPr>
          <a:xfrm flipV="1">
            <a:off x="11417300" y="11252200"/>
            <a:ext cx="1" cy="560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output"/>
          <p:cNvSpPr txBox="1"/>
          <p:nvPr/>
        </p:nvSpPr>
        <p:spPr>
          <a:xfrm>
            <a:off x="10767314" y="12076875"/>
            <a:ext cx="129997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y the melo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Play the melody</a:t>
            </a:r>
          </a:p>
        </p:txBody>
      </p:sp>
      <p:sp>
        <p:nvSpPr>
          <p:cNvPr id="212" name="&quot;8C4&quot; will count from 0 to 3, at 1/8 speed…"/>
          <p:cNvSpPr txBox="1"/>
          <p:nvPr>
            <p:ph type="body" sz="half" idx="1"/>
          </p:nvPr>
        </p:nvSpPr>
        <p:spPr>
          <a:xfrm>
            <a:off x="1526381" y="3202880"/>
            <a:ext cx="20857072" cy="3513684"/>
          </a:xfrm>
          <a:prstGeom prst="rect">
            <a:avLst/>
          </a:prstGeom>
        </p:spPr>
        <p:txBody>
          <a:bodyPr anchor="t"/>
          <a:lstStyle/>
          <a:p>
            <a:pPr marL="419100" indent="-419100" defTabSz="544830">
              <a:spcBef>
                <a:spcPts val="3800"/>
              </a:spcBef>
              <a:defRPr sz="3168"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chemeClr val="accent6">
                    <a:satOff val="18029"/>
                    <a:lumOff val="12067"/>
                  </a:schemeClr>
                </a:solidFill>
              </a:rPr>
              <a:t>8C4</a:t>
            </a:r>
            <a:r>
              <a:t>" will count from 0 to 3, at 1/8 speed</a:t>
            </a:r>
          </a:p>
          <a:p>
            <a:pPr marL="419100" indent="-419100" defTabSz="544830">
              <a:spcBef>
                <a:spcPts val="3800"/>
              </a:spcBef>
              <a:defRPr sz="3168">
                <a:latin typeface="Courier"/>
                <a:ea typeface="Courier"/>
                <a:cs typeface="Courier"/>
                <a:sym typeface="Courier"/>
              </a:defRPr>
            </a:pPr>
            <a:r>
              <a:t>:03C will send the C note on the 3rd octave</a:t>
            </a:r>
          </a:p>
          <a:p>
            <a:pPr marL="419100" indent="-419100" defTabSz="544830">
              <a:spcBef>
                <a:spcPts val="3800"/>
              </a:spcBef>
              <a:defRPr sz="3168"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chemeClr val="accent6">
                    <a:satOff val="18029"/>
                    <a:lumOff val="12067"/>
                  </a:schemeClr>
                </a:solidFill>
              </a:rPr>
              <a:t>C</a:t>
            </a:r>
            <a:r>
              <a:t>" outputs value from 0 to 3, changes position in track</a:t>
            </a:r>
          </a:p>
          <a:p>
            <a:pPr marL="419100" indent="-419100" defTabSz="544830">
              <a:spcBef>
                <a:spcPts val="3800"/>
              </a:spcBef>
              <a:defRPr sz="3168"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chemeClr val="accent3"/>
                </a:solidFill>
              </a:rPr>
              <a:t>T</a:t>
            </a:r>
            <a:r>
              <a:t>" outputs the 0th letter in the track to the position below the "T"</a:t>
            </a:r>
          </a:p>
        </p:txBody>
      </p:sp>
      <p:sp>
        <p:nvSpPr>
          <p:cNvPr id="213" name=".8C4.....…"/>
          <p:cNvSpPr txBox="1"/>
          <p:nvPr/>
        </p:nvSpPr>
        <p:spPr>
          <a:xfrm>
            <a:off x="8657980" y="9412436"/>
            <a:ext cx="7068040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6">
                    <a:satOff val="18029"/>
                    <a:lumOff val="12067"/>
                  </a:schemeClr>
                </a:solidFill>
              </a:rPr>
              <a:t>8C4</a:t>
            </a:r>
            <a:r>
              <a:t>.....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D8</a:t>
            </a:r>
            <a:r>
              <a:rPr>
                <a:solidFill>
                  <a:schemeClr val="accent3"/>
                </a:solidFill>
              </a:rPr>
              <a:t>04TCAFE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.:13C....</a:t>
            </a:r>
          </a:p>
        </p:txBody>
      </p:sp>
      <p:sp>
        <p:nvSpPr>
          <p:cNvPr id="214" name="Line"/>
          <p:cNvSpPr/>
          <p:nvPr/>
        </p:nvSpPr>
        <p:spPr>
          <a:xfrm>
            <a:off x="10127555" y="8627367"/>
            <a:ext cx="1" cy="11383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clock…"/>
          <p:cNvSpPr txBox="1"/>
          <p:nvPr/>
        </p:nvSpPr>
        <p:spPr>
          <a:xfrm>
            <a:off x="9167812" y="7549325"/>
            <a:ext cx="1933576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clock</a:t>
            </a:r>
          </a:p>
          <a:p>
            <a:pPr/>
            <a:r>
              <a:t>command</a:t>
            </a:r>
          </a:p>
        </p:txBody>
      </p:sp>
      <p:sp>
        <p:nvSpPr>
          <p:cNvPr id="216" name="Line"/>
          <p:cNvSpPr/>
          <p:nvPr/>
        </p:nvSpPr>
        <p:spPr>
          <a:xfrm flipH="1">
            <a:off x="10973425" y="8205132"/>
            <a:ext cx="1228448" cy="14761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modulo"/>
          <p:cNvSpPr txBox="1"/>
          <p:nvPr/>
        </p:nvSpPr>
        <p:spPr>
          <a:xfrm>
            <a:off x="11876595" y="7466775"/>
            <a:ext cx="14820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modulo</a:t>
            </a:r>
          </a:p>
        </p:txBody>
      </p:sp>
      <p:sp>
        <p:nvSpPr>
          <p:cNvPr id="218" name="Line"/>
          <p:cNvSpPr/>
          <p:nvPr/>
        </p:nvSpPr>
        <p:spPr>
          <a:xfrm>
            <a:off x="7733387" y="8169507"/>
            <a:ext cx="1548299" cy="15483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rate"/>
          <p:cNvSpPr txBox="1"/>
          <p:nvPr/>
        </p:nvSpPr>
        <p:spPr>
          <a:xfrm>
            <a:off x="6834695" y="7466775"/>
            <a:ext cx="83401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rate</a:t>
            </a:r>
          </a:p>
        </p:txBody>
      </p:sp>
      <p:sp>
        <p:nvSpPr>
          <p:cNvPr id="220" name="Line"/>
          <p:cNvSpPr/>
          <p:nvPr/>
        </p:nvSpPr>
        <p:spPr>
          <a:xfrm>
            <a:off x="5555803" y="9304585"/>
            <a:ext cx="4408142" cy="15402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position in…"/>
          <p:cNvSpPr txBox="1"/>
          <p:nvPr/>
        </p:nvSpPr>
        <p:spPr>
          <a:xfrm>
            <a:off x="3765887" y="7879525"/>
            <a:ext cx="262157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position in</a:t>
            </a:r>
          </a:p>
          <a:p>
            <a:pPr/>
            <a:r>
              <a:t>sequence</a:t>
            </a:r>
          </a:p>
        </p:txBody>
      </p:sp>
      <p:sp>
        <p:nvSpPr>
          <p:cNvPr id="222" name="Line"/>
          <p:cNvSpPr/>
          <p:nvPr/>
        </p:nvSpPr>
        <p:spPr>
          <a:xfrm flipH="1">
            <a:off x="11664701" y="11426874"/>
            <a:ext cx="3222428" cy="7607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this letter changes…"/>
          <p:cNvSpPr txBox="1"/>
          <p:nvPr/>
        </p:nvSpPr>
        <p:spPr>
          <a:xfrm>
            <a:off x="15046134" y="10787825"/>
            <a:ext cx="3486532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letter changes</a:t>
            </a:r>
          </a:p>
          <a:p>
            <a:pPr/>
            <a:r>
              <a:t>to C, A, F, 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Log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Logic</a:t>
            </a:r>
          </a:p>
        </p:txBody>
      </p:sp>
      <p:sp>
        <p:nvSpPr>
          <p:cNvPr id="228" name="Basics of automating logical decisions…"/>
          <p:cNvSpPr txBox="1"/>
          <p:nvPr>
            <p:ph type="body" idx="1"/>
          </p:nvPr>
        </p:nvSpPr>
        <p:spPr>
          <a:xfrm>
            <a:off x="1689100" y="2844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Basics of automating logical decisions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I - Increment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A - Add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 - If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 - Subtract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y note at a specific interval"/>
          <p:cNvSpPr txBox="1"/>
          <p:nvPr>
            <p:ph type="title"/>
          </p:nvPr>
        </p:nvSpPr>
        <p:spPr>
          <a:xfrm>
            <a:off x="1689100" y="407311"/>
            <a:ext cx="21005800" cy="2286001"/>
          </a:xfrm>
          <a:prstGeom prst="rect">
            <a:avLst/>
          </a:prstGeom>
        </p:spPr>
        <p:txBody>
          <a:bodyPr/>
          <a:lstStyle>
            <a:lvl1pPr defTabSz="627379">
              <a:defRPr sz="8512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Play note at a specific interval</a:t>
            </a:r>
          </a:p>
        </p:txBody>
      </p:sp>
      <p:sp>
        <p:nvSpPr>
          <p:cNvPr id="231" name="&quot;1I4&quot; will increment to 4 at a rate of 1…"/>
          <p:cNvSpPr txBox="1"/>
          <p:nvPr>
            <p:ph type="body" sz="half" idx="1"/>
          </p:nvPr>
        </p:nvSpPr>
        <p:spPr>
          <a:xfrm>
            <a:off x="1689100" y="3520380"/>
            <a:ext cx="21005800" cy="350703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1I4</a:t>
            </a:r>
            <a:r>
              <a:t>" will increment to 4 at a rate of 1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.F2</a:t>
            </a:r>
            <a:r>
              <a:t>" will bang only if leftside input is equal to 2</a:t>
            </a:r>
          </a:p>
        </p:txBody>
      </p:sp>
      <p:sp>
        <p:nvSpPr>
          <p:cNvPr id="232" name="1I4.....…"/>
          <p:cNvSpPr txBox="1"/>
          <p:nvPr/>
        </p:nvSpPr>
        <p:spPr>
          <a:xfrm>
            <a:off x="8657980" y="8648700"/>
            <a:ext cx="5184878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10500"/>
              </a:lnSpc>
              <a:defRPr b="0" sz="72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1I4.....</a:t>
            </a:r>
          </a:p>
          <a:p>
            <a:pPr algn="l" defTabSz="457200">
              <a:lnSpc>
                <a:spcPts val="10500"/>
              </a:lnSpc>
              <a:defRPr b="0" sz="72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.3F2.1AC</a:t>
            </a:r>
          </a:p>
          <a:p>
            <a:pPr algn="l" defTabSz="457200">
              <a:lnSpc>
                <a:spcPts val="10500"/>
              </a:lnSpc>
              <a:defRPr b="0" sz="72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...:03D.</a:t>
            </a:r>
          </a:p>
        </p:txBody>
      </p:sp>
      <p:sp>
        <p:nvSpPr>
          <p:cNvPr id="233" name="Line"/>
          <p:cNvSpPr/>
          <p:nvPr/>
        </p:nvSpPr>
        <p:spPr>
          <a:xfrm>
            <a:off x="6426004" y="8336822"/>
            <a:ext cx="2095650" cy="8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increment…"/>
          <p:cNvSpPr txBox="1"/>
          <p:nvPr/>
        </p:nvSpPr>
        <p:spPr>
          <a:xfrm>
            <a:off x="5342339" y="7161052"/>
            <a:ext cx="1941196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increment</a:t>
            </a:r>
          </a:p>
          <a:p>
            <a:pPr/>
            <a:r>
              <a:t>by</a:t>
            </a:r>
          </a:p>
        </p:txBody>
      </p:sp>
      <p:sp>
        <p:nvSpPr>
          <p:cNvPr id="235" name="Line"/>
          <p:cNvSpPr/>
          <p:nvPr/>
        </p:nvSpPr>
        <p:spPr>
          <a:xfrm flipH="1">
            <a:off x="10557789" y="8132523"/>
            <a:ext cx="1230370" cy="9137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maximum"/>
          <p:cNvSpPr txBox="1"/>
          <p:nvPr/>
        </p:nvSpPr>
        <p:spPr>
          <a:xfrm>
            <a:off x="11746644" y="7557833"/>
            <a:ext cx="189738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maximum</a:t>
            </a:r>
          </a:p>
        </p:txBody>
      </p:sp>
      <p:sp>
        <p:nvSpPr>
          <p:cNvPr id="237" name="Line"/>
          <p:cNvSpPr/>
          <p:nvPr/>
        </p:nvSpPr>
        <p:spPr>
          <a:xfrm flipV="1">
            <a:off x="6253160" y="11361439"/>
            <a:ext cx="2440437" cy="7722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delay…"/>
          <p:cNvSpPr txBox="1"/>
          <p:nvPr/>
        </p:nvSpPr>
        <p:spPr>
          <a:xfrm>
            <a:off x="4719954" y="11638725"/>
            <a:ext cx="1482091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delay</a:t>
            </a:r>
          </a:p>
          <a:p>
            <a:pPr/>
            <a:r>
              <a:t>modulo</a:t>
            </a:r>
          </a:p>
        </p:txBody>
      </p:sp>
      <p:sp>
        <p:nvSpPr>
          <p:cNvPr id="239" name="Line"/>
          <p:cNvSpPr/>
          <p:nvPr/>
        </p:nvSpPr>
        <p:spPr>
          <a:xfrm flipH="1">
            <a:off x="12757207" y="9124485"/>
            <a:ext cx="2321759" cy="782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0" name="offset"/>
          <p:cNvSpPr txBox="1"/>
          <p:nvPr/>
        </p:nvSpPr>
        <p:spPr>
          <a:xfrm>
            <a:off x="15327512" y="8761139"/>
            <a:ext cx="114681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offset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Bang if 2 numbers ma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Bang if 2 numbers match</a:t>
            </a:r>
          </a:p>
        </p:txBody>
      </p:sp>
      <p:sp>
        <p:nvSpPr>
          <p:cNvPr id="243" name="&quot;C&quot; will count from 0 to 7, then repeat…"/>
          <p:cNvSpPr txBox="1"/>
          <p:nvPr>
            <p:ph type="body" sz="half" idx="1"/>
          </p:nvPr>
        </p:nvSpPr>
        <p:spPr>
          <a:xfrm>
            <a:off x="1689100" y="3202880"/>
            <a:ext cx="21005800" cy="350703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"C" will count from 0 to 7, then repeat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"F" will compare the 2 inputs, bang if they match</a:t>
            </a:r>
          </a:p>
        </p:txBody>
      </p:sp>
      <p:sp>
        <p:nvSpPr>
          <p:cNvPr id="244" name="1C8......…"/>
          <p:cNvSpPr txBox="1"/>
          <p:nvPr/>
        </p:nvSpPr>
        <p:spPr>
          <a:xfrm>
            <a:off x="8864609" y="7271196"/>
            <a:ext cx="7068039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1C8......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.3F6.....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...:13</a:t>
            </a:r>
            <a:r>
              <a:rPr>
                <a:solidFill>
                  <a:schemeClr val="accent1"/>
                </a:solidFill>
              </a:rPr>
              <a:t>G</a:t>
            </a:r>
            <a:r>
              <a:t>M.</a:t>
            </a:r>
          </a:p>
        </p:txBody>
      </p:sp>
      <p:sp>
        <p:nvSpPr>
          <p:cNvPr id="245" name="Line"/>
          <p:cNvSpPr/>
          <p:nvPr/>
        </p:nvSpPr>
        <p:spPr>
          <a:xfrm>
            <a:off x="6721227" y="7999015"/>
            <a:ext cx="2385467" cy="8480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" name="this number is…"/>
          <p:cNvSpPr txBox="1"/>
          <p:nvPr/>
        </p:nvSpPr>
        <p:spPr>
          <a:xfrm>
            <a:off x="3888041" y="7271196"/>
            <a:ext cx="2688718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number is</a:t>
            </a:r>
          </a:p>
          <a:p>
            <a:pPr/>
            <a:r>
              <a:t>changing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y a note with an off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5969">
              <a:defRPr sz="10528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Play a note with an offset</a:t>
            </a:r>
          </a:p>
        </p:txBody>
      </p:sp>
      <p:sp>
        <p:nvSpPr>
          <p:cNvPr id="251" name="&quot;1AC&quot; will add 1 to C and output D…"/>
          <p:cNvSpPr txBox="1"/>
          <p:nvPr>
            <p:ph type="body" sz="half" idx="1"/>
          </p:nvPr>
        </p:nvSpPr>
        <p:spPr>
          <a:xfrm>
            <a:off x="1536700" y="3101280"/>
            <a:ext cx="21005800" cy="3769073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chemeClr val="accent1"/>
                </a:solidFill>
              </a:rPr>
              <a:t>1AC</a:t>
            </a:r>
            <a:r>
              <a:t>" will add 1 to C and output D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To get D#, use a lowercase d (like 1Ac)</a:t>
            </a:r>
          </a:p>
        </p:txBody>
      </p:sp>
      <p:sp>
        <p:nvSpPr>
          <p:cNvPr id="252" name=".D8.1AC.…"/>
          <p:cNvSpPr txBox="1"/>
          <p:nvPr/>
        </p:nvSpPr>
        <p:spPr>
          <a:xfrm>
            <a:off x="7912798" y="7863892"/>
            <a:ext cx="706803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.D8.</a:t>
            </a:r>
            <a:r>
              <a:rPr>
                <a:solidFill>
                  <a:schemeClr val="accent1"/>
                </a:solidFill>
              </a:rPr>
              <a:t>1AC</a:t>
            </a:r>
            <a:r>
              <a:t>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..:03</a:t>
            </a:r>
            <a:r>
              <a:rPr>
                <a:solidFill>
                  <a:schemeClr val="accent1"/>
                </a:solidFill>
              </a:rPr>
              <a:t>D</a:t>
            </a:r>
            <a:r>
              <a:t>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y a changing note with an off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defRPr sz="7728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Play a changing note with an offset</a:t>
            </a:r>
          </a:p>
        </p:txBody>
      </p:sp>
      <p:sp>
        <p:nvSpPr>
          <p:cNvPr id="257" name="The C3 now changes the 1 (in bang position) to 0,1,2"/>
          <p:cNvSpPr txBox="1"/>
          <p:nvPr>
            <p:ph type="body" sz="half" idx="1"/>
          </p:nvPr>
        </p:nvSpPr>
        <p:spPr>
          <a:xfrm>
            <a:off x="1536700" y="3101280"/>
            <a:ext cx="21005800" cy="376907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The C3 now changes the 1 (in bang position) to 0,1,2</a:t>
            </a:r>
          </a:p>
        </p:txBody>
      </p:sp>
      <p:sp>
        <p:nvSpPr>
          <p:cNvPr id="258" name="...8C3…"/>
          <p:cNvSpPr txBox="1"/>
          <p:nvPr/>
        </p:nvSpPr>
        <p:spPr>
          <a:xfrm>
            <a:off x="7670043" y="6535101"/>
            <a:ext cx="7068039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...8C3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.D8.</a:t>
            </a:r>
            <a:r>
              <a:rPr>
                <a:solidFill>
                  <a:schemeClr val="accent1"/>
                </a:solidFill>
              </a:rPr>
              <a:t>1AC</a:t>
            </a:r>
            <a:r>
              <a:t>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..:03</a:t>
            </a:r>
            <a:r>
              <a:rPr>
                <a:solidFill>
                  <a:schemeClr val="accent1"/>
                </a:solidFill>
              </a:rPr>
              <a:t>D</a:t>
            </a:r>
            <a:r>
              <a:t>..</a:t>
            </a:r>
          </a:p>
        </p:txBody>
      </p:sp>
      <p:sp>
        <p:nvSpPr>
          <p:cNvPr id="259" name="Line"/>
          <p:cNvSpPr/>
          <p:nvPr/>
        </p:nvSpPr>
        <p:spPr>
          <a:xfrm flipH="1">
            <a:off x="11269503" y="7131498"/>
            <a:ext cx="2861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Changes 1 to…"/>
          <p:cNvSpPr txBox="1"/>
          <p:nvPr/>
        </p:nvSpPr>
        <p:spPr>
          <a:xfrm>
            <a:off x="13881322" y="6616324"/>
            <a:ext cx="2513839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Changes 1 to</a:t>
            </a:r>
          </a:p>
          <a:p>
            <a:pPr/>
            <a:r>
              <a:t>0,1,2,3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y a note at a specific interv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60">
              <a:defRPr sz="8064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Play a note at a specific interval</a:t>
            </a:r>
          </a:p>
        </p:txBody>
      </p:sp>
      <p:sp>
        <p:nvSpPr>
          <p:cNvPr id="265" name="&quot;.I4&quot; will increment to 4, at a rate of 1 (default)…"/>
          <p:cNvSpPr txBox="1"/>
          <p:nvPr>
            <p:ph type="body" sz="half" idx="1"/>
          </p:nvPr>
        </p:nvSpPr>
        <p:spPr>
          <a:xfrm>
            <a:off x="1828800" y="3113980"/>
            <a:ext cx="21005800" cy="350703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chemeClr val="accent1"/>
                </a:solidFill>
              </a:rPr>
              <a:t>.I4</a:t>
            </a:r>
            <a:r>
              <a:t>" will increment to 4, at a rate of 1 (default)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F</a:t>
            </a:r>
            <a:r>
              <a:t>" will bang only if left side input is equal to 2</a:t>
            </a:r>
          </a:p>
        </p:txBody>
      </p:sp>
      <p:sp>
        <p:nvSpPr>
          <p:cNvPr id="266" name=".I4.....…"/>
          <p:cNvSpPr txBox="1"/>
          <p:nvPr/>
        </p:nvSpPr>
        <p:spPr>
          <a:xfrm>
            <a:off x="8569080" y="8128000"/>
            <a:ext cx="7068040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10500"/>
              </a:lnSpc>
              <a:defRPr b="0" sz="72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1"/>
                </a:solidFill>
              </a:rPr>
              <a:t>I4</a:t>
            </a:r>
            <a:r>
              <a:t>.....</a:t>
            </a:r>
          </a:p>
          <a:p>
            <a:pPr algn="l" defTabSz="457200">
              <a:lnSpc>
                <a:spcPts val="10500"/>
              </a:lnSpc>
              <a:defRPr b="0" sz="72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3F2</a:t>
            </a:r>
            <a:r>
              <a:t>.1AC</a:t>
            </a:r>
          </a:p>
          <a:p>
            <a:pPr algn="l" defTabSz="457200">
              <a:lnSpc>
                <a:spcPts val="10500"/>
              </a:lnSpc>
              <a:defRPr b="0" sz="72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...:03D.</a:t>
            </a:r>
          </a:p>
        </p:txBody>
      </p:sp>
      <p:sp>
        <p:nvSpPr>
          <p:cNvPr id="267" name="Line"/>
          <p:cNvSpPr/>
          <p:nvPr/>
        </p:nvSpPr>
        <p:spPr>
          <a:xfrm>
            <a:off x="6479052" y="8528357"/>
            <a:ext cx="2641029" cy="11826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increment from…"/>
          <p:cNvSpPr txBox="1"/>
          <p:nvPr/>
        </p:nvSpPr>
        <p:spPr>
          <a:xfrm>
            <a:off x="5050559" y="7602283"/>
            <a:ext cx="2893315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increment from</a:t>
            </a:r>
          </a:p>
          <a:p>
            <a:pPr/>
            <a:r>
              <a:t>0 - 3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roj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Projectors</a:t>
            </a:r>
          </a:p>
        </p:txBody>
      </p:sp>
      <p:sp>
        <p:nvSpPr>
          <p:cNvPr id="273" name="Projectors are operators that create new operators…"/>
          <p:cNvSpPr txBox="1"/>
          <p:nvPr>
            <p:ph type="body" idx="1"/>
          </p:nvPr>
        </p:nvSpPr>
        <p:spPr>
          <a:xfrm>
            <a:off x="1689100" y="3202880"/>
            <a:ext cx="21005800" cy="6714828"/>
          </a:xfrm>
          <a:prstGeom prst="rect">
            <a:avLst/>
          </a:prstGeom>
        </p:spPr>
        <p:txBody>
          <a:bodyPr anchor="t"/>
          <a:lstStyle/>
          <a:p>
            <a:pPr marL="622300" indent="-622300" defTabSz="808990">
              <a:spcBef>
                <a:spcPts val="5700"/>
              </a:spcBef>
              <a:defRPr sz="4704">
                <a:latin typeface="Courier"/>
                <a:ea typeface="Courier"/>
                <a:cs typeface="Courier"/>
                <a:sym typeface="Courier"/>
              </a:defRPr>
            </a:pPr>
            <a:r>
              <a:t>Projectors are operators that create new operators</a:t>
            </a:r>
          </a:p>
          <a:p>
            <a:pPr marL="622300" indent="-622300" defTabSz="808990">
              <a:spcBef>
                <a:spcPts val="5700"/>
              </a:spcBef>
              <a:defRPr sz="4704">
                <a:latin typeface="Courier"/>
                <a:ea typeface="Courier"/>
                <a:cs typeface="Courier"/>
                <a:sym typeface="Courier"/>
              </a:defRPr>
            </a:pPr>
            <a:r>
              <a:t>E - East - travels eastward every frame (also N,S and W)</a:t>
            </a:r>
          </a:p>
          <a:p>
            <a:pPr marL="622300" indent="-622300" defTabSz="808990">
              <a:spcBef>
                <a:spcPts val="5700"/>
              </a:spcBef>
              <a:defRPr sz="4704">
                <a:latin typeface="Courier"/>
                <a:ea typeface="Courier"/>
                <a:cs typeface="Courier"/>
                <a:sym typeface="Courier"/>
              </a:defRPr>
            </a:pPr>
            <a:r>
              <a:t>H - Halt - Halt a moving operator</a:t>
            </a:r>
          </a:p>
          <a:p>
            <a:pPr marL="622300" indent="-622300" defTabSz="808990">
              <a:spcBef>
                <a:spcPts val="5700"/>
              </a:spcBef>
              <a:defRPr sz="4704">
                <a:latin typeface="Courier"/>
                <a:ea typeface="Courier"/>
                <a:cs typeface="Courier"/>
                <a:sym typeface="Courier"/>
              </a:defRPr>
            </a:pPr>
            <a:r>
              <a:t>X - Write - Writes value at offset</a:t>
            </a:r>
          </a:p>
          <a:p>
            <a:pPr marL="622300" indent="-622300" defTabSz="808990">
              <a:spcBef>
                <a:spcPts val="5700"/>
              </a:spcBef>
              <a:defRPr sz="4704">
                <a:latin typeface="Courier"/>
                <a:ea typeface="Courier"/>
                <a:cs typeface="Courier"/>
                <a:sym typeface="Courier"/>
              </a:defRPr>
            </a:pPr>
            <a:r>
              <a:t>O - Read - Reads value at offset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ast and Ha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East and Halt</a:t>
            </a:r>
          </a:p>
        </p:txBody>
      </p:sp>
      <p:sp>
        <p:nvSpPr>
          <p:cNvPr id="276" name="E - will travel eastward, bang on contact…"/>
          <p:cNvSpPr txBox="1"/>
          <p:nvPr>
            <p:ph type="body" sz="half" idx="1"/>
          </p:nvPr>
        </p:nvSpPr>
        <p:spPr>
          <a:xfrm>
            <a:off x="1689100" y="3202880"/>
            <a:ext cx="21005800" cy="3507037"/>
          </a:xfrm>
          <a:prstGeom prst="rect">
            <a:avLst/>
          </a:prstGeom>
        </p:spPr>
        <p:txBody>
          <a:bodyPr anchor="t"/>
          <a:lstStyle/>
          <a:p>
            <a:pPr marL="584200" indent="-584200" defTabSz="759459">
              <a:spcBef>
                <a:spcPts val="5400"/>
              </a:spcBef>
              <a:defRPr sz="4416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E</a:t>
            </a:r>
            <a:r>
              <a:t> - will travel eastward, bang on contact</a:t>
            </a:r>
          </a:p>
          <a:p>
            <a:pPr marL="584200" indent="-584200" defTabSz="759459">
              <a:spcBef>
                <a:spcPts val="5400"/>
              </a:spcBef>
              <a:defRPr sz="4416">
                <a:latin typeface="Courier"/>
                <a:ea typeface="Courier"/>
                <a:cs typeface="Courier"/>
                <a:sym typeface="Courier"/>
              </a:defRPr>
            </a:pPr>
            <a:r>
              <a:t>Also N (north), S (south) and W (west) variations</a:t>
            </a:r>
          </a:p>
          <a:p>
            <a:pPr marL="584200" indent="-584200" defTabSz="759459">
              <a:spcBef>
                <a:spcPts val="5400"/>
              </a:spcBef>
              <a:defRPr sz="4416">
                <a:latin typeface="Courier"/>
                <a:ea typeface="Courier"/>
                <a:cs typeface="Courier"/>
                <a:sym typeface="Courier"/>
              </a:defRPr>
            </a:pPr>
            <a:r>
              <a:t>H - halts southward operand (when E is adjacent)</a:t>
            </a:r>
          </a:p>
        </p:txBody>
      </p:sp>
      <p:sp>
        <p:nvSpPr>
          <p:cNvPr id="277" name="........H…"/>
          <p:cNvSpPr txBox="1"/>
          <p:nvPr/>
        </p:nvSpPr>
        <p:spPr>
          <a:xfrm>
            <a:off x="7582598" y="7531099"/>
            <a:ext cx="7068039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........H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E</a:t>
            </a:r>
            <a:r>
              <a:t>........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E</a:t>
            </a:r>
            <a:r>
              <a:t>....:02D</a:t>
            </a:r>
          </a:p>
        </p:txBody>
      </p:sp>
      <p:sp>
        <p:nvSpPr>
          <p:cNvPr id="278" name="Line"/>
          <p:cNvSpPr/>
          <p:nvPr/>
        </p:nvSpPr>
        <p:spPr>
          <a:xfrm flipV="1">
            <a:off x="10617199" y="10820400"/>
            <a:ext cx="1" cy="9226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" name="E will bang on contact, send MIDI D note in 2nd octave"/>
          <p:cNvSpPr txBox="1"/>
          <p:nvPr/>
        </p:nvSpPr>
        <p:spPr>
          <a:xfrm>
            <a:off x="5547423" y="11730483"/>
            <a:ext cx="1013955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 will bang on contact, send MIDI D note in 2nd octave </a:t>
            </a:r>
          </a:p>
        </p:txBody>
      </p:sp>
      <p:sp>
        <p:nvSpPr>
          <p:cNvPr id="280" name="Line"/>
          <p:cNvSpPr/>
          <p:nvPr/>
        </p:nvSpPr>
        <p:spPr>
          <a:xfrm flipH="1">
            <a:off x="12484349" y="8026488"/>
            <a:ext cx="1385962" cy="11679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" name="stops the E here,…"/>
          <p:cNvSpPr txBox="1"/>
          <p:nvPr/>
        </p:nvSpPr>
        <p:spPr>
          <a:xfrm>
            <a:off x="13712761" y="7271196"/>
            <a:ext cx="3283078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stops the E here, </a:t>
            </a:r>
          </a:p>
          <a:p>
            <a:pPr/>
            <a:r>
              <a:t>south of the 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Orc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What is Orca?</a:t>
            </a:r>
          </a:p>
        </p:txBody>
      </p:sp>
      <p:sp>
        <p:nvSpPr>
          <p:cNvPr id="123" name="An esoteric programming language…"/>
          <p:cNvSpPr txBox="1"/>
          <p:nvPr>
            <p:ph type="body" idx="1"/>
          </p:nvPr>
        </p:nvSpPr>
        <p:spPr>
          <a:xfrm>
            <a:off x="1816100" y="23749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An esoteric programming language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Designed to control music making devices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It has 26 commands (which are each 1 letter long)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It runs on a grid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Everything is visible - data and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Bang/Read/Write conven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Bang/Read/Write conventions</a:t>
            </a:r>
          </a:p>
        </p:txBody>
      </p:sp>
      <p:sp>
        <p:nvSpPr>
          <p:cNvPr id="286" name="1D8...…"/>
          <p:cNvSpPr txBox="1"/>
          <p:nvPr/>
        </p:nvSpPr>
        <p:spPr>
          <a:xfrm>
            <a:off x="2952046" y="5230050"/>
            <a:ext cx="4045622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16847"/>
                  </a:schemeClr>
                </a:solidFill>
              </a:rPr>
              <a:t>1D8</a:t>
            </a:r>
            <a:r>
              <a:t>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5"/>
                </a:solidFill>
              </a:rPr>
              <a:t>.</a:t>
            </a:r>
            <a:r>
              <a:t>....</a:t>
            </a:r>
          </a:p>
        </p:txBody>
      </p:sp>
      <p:sp>
        <p:nvSpPr>
          <p:cNvPr id="287" name="Line"/>
          <p:cNvSpPr/>
          <p:nvPr/>
        </p:nvSpPr>
        <p:spPr>
          <a:xfrm flipV="1">
            <a:off x="3821447" y="7810972"/>
            <a:ext cx="1" cy="4541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bangs here"/>
          <p:cNvSpPr txBox="1"/>
          <p:nvPr/>
        </p:nvSpPr>
        <p:spPr>
          <a:xfrm>
            <a:off x="2763757" y="8560088"/>
            <a:ext cx="213969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bangs here</a:t>
            </a:r>
          </a:p>
        </p:txBody>
      </p:sp>
      <p:sp>
        <p:nvSpPr>
          <p:cNvPr id="289" name="30X3..…"/>
          <p:cNvSpPr txBox="1"/>
          <p:nvPr/>
        </p:nvSpPr>
        <p:spPr>
          <a:xfrm>
            <a:off x="15389183" y="5410285"/>
            <a:ext cx="705937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16847"/>
                  </a:schemeClr>
                </a:solidFill>
              </a:rPr>
              <a:t>3</a:t>
            </a:r>
            <a:r>
              <a:t>0X3..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012</a:t>
            </a:r>
            <a:r>
              <a:rPr>
                <a:solidFill>
                  <a:schemeClr val="accent5"/>
                </a:solidFill>
              </a:rPr>
              <a:t>3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4567</a:t>
            </a:r>
          </a:p>
        </p:txBody>
      </p:sp>
      <p:sp>
        <p:nvSpPr>
          <p:cNvPr id="290" name="Line"/>
          <p:cNvSpPr/>
          <p:nvPr/>
        </p:nvSpPr>
        <p:spPr>
          <a:xfrm flipV="1">
            <a:off x="18430952" y="7775308"/>
            <a:ext cx="1" cy="4541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writes at offset (3,0)…"/>
          <p:cNvSpPr txBox="1"/>
          <p:nvPr/>
        </p:nvSpPr>
        <p:spPr>
          <a:xfrm>
            <a:off x="16534715" y="8308523"/>
            <a:ext cx="3792475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writes at offset (3,0) </a:t>
            </a:r>
          </a:p>
          <a:p>
            <a:pPr/>
            <a:r>
              <a:t>from default</a:t>
            </a:r>
          </a:p>
        </p:txBody>
      </p:sp>
      <p:sp>
        <p:nvSpPr>
          <p:cNvPr id="292" name="Line"/>
          <p:cNvSpPr/>
          <p:nvPr/>
        </p:nvSpPr>
        <p:spPr>
          <a:xfrm flipV="1">
            <a:off x="16053294" y="5834441"/>
            <a:ext cx="436234" cy="4362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" name="Writes"/>
          <p:cNvSpPr txBox="1"/>
          <p:nvPr/>
        </p:nvSpPr>
        <p:spPr>
          <a:xfrm>
            <a:off x="16902329" y="9913010"/>
            <a:ext cx="1965047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Writes</a:t>
            </a:r>
          </a:p>
        </p:txBody>
      </p:sp>
      <p:sp>
        <p:nvSpPr>
          <p:cNvPr id="294" name="30O01234567…"/>
          <p:cNvSpPr txBox="1"/>
          <p:nvPr/>
        </p:nvSpPr>
        <p:spPr>
          <a:xfrm>
            <a:off x="8167630" y="5410285"/>
            <a:ext cx="626501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30</a:t>
            </a:r>
            <a:r>
              <a:rPr>
                <a:solidFill>
                  <a:schemeClr val="accent5"/>
                </a:solidFill>
              </a:rPr>
              <a:t>O0</a:t>
            </a:r>
            <a:r>
              <a:t>1234567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..3....</a:t>
            </a:r>
          </a:p>
        </p:txBody>
      </p:sp>
      <p:sp>
        <p:nvSpPr>
          <p:cNvPr id="295" name="Line"/>
          <p:cNvSpPr/>
          <p:nvPr/>
        </p:nvSpPr>
        <p:spPr>
          <a:xfrm>
            <a:off x="8914154" y="4661685"/>
            <a:ext cx="1024826" cy="1024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input"/>
          <p:cNvSpPr txBox="1"/>
          <p:nvPr/>
        </p:nvSpPr>
        <p:spPr>
          <a:xfrm>
            <a:off x="7222502" y="3953306"/>
            <a:ext cx="268909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input</a:t>
            </a:r>
          </a:p>
        </p:txBody>
      </p:sp>
      <p:sp>
        <p:nvSpPr>
          <p:cNvPr id="297" name="Reads"/>
          <p:cNvSpPr txBox="1"/>
          <p:nvPr/>
        </p:nvSpPr>
        <p:spPr>
          <a:xfrm>
            <a:off x="9688624" y="9927541"/>
            <a:ext cx="1954074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Reads</a:t>
            </a:r>
          </a:p>
        </p:txBody>
      </p:sp>
      <p:sp>
        <p:nvSpPr>
          <p:cNvPr id="298" name="Line"/>
          <p:cNvSpPr/>
          <p:nvPr/>
        </p:nvSpPr>
        <p:spPr>
          <a:xfrm flipV="1">
            <a:off x="8829102" y="5834441"/>
            <a:ext cx="436233" cy="4362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Bangs"/>
          <p:cNvSpPr txBox="1"/>
          <p:nvPr/>
        </p:nvSpPr>
        <p:spPr>
          <a:xfrm>
            <a:off x="2844106" y="9838641"/>
            <a:ext cx="1954683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Bangs</a:t>
            </a:r>
          </a:p>
        </p:txBody>
      </p:sp>
      <p:sp>
        <p:nvSpPr>
          <p:cNvPr id="300" name="input"/>
          <p:cNvSpPr txBox="1"/>
          <p:nvPr/>
        </p:nvSpPr>
        <p:spPr>
          <a:xfrm>
            <a:off x="16834632" y="3605975"/>
            <a:ext cx="103136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</a:t>
            </a:r>
          </a:p>
        </p:txBody>
      </p:sp>
      <p:sp>
        <p:nvSpPr>
          <p:cNvPr id="301" name="Line"/>
          <p:cNvSpPr/>
          <p:nvPr/>
        </p:nvSpPr>
        <p:spPr>
          <a:xfrm>
            <a:off x="17350316" y="4660102"/>
            <a:ext cx="1" cy="8205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input + offset (3,0)"/>
          <p:cNvSpPr txBox="1"/>
          <p:nvPr/>
        </p:nvSpPr>
        <p:spPr>
          <a:xfrm>
            <a:off x="10892430" y="3872718"/>
            <a:ext cx="336537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 + offset (3,0)</a:t>
            </a:r>
          </a:p>
        </p:txBody>
      </p:sp>
      <p:sp>
        <p:nvSpPr>
          <p:cNvPr id="303" name="Line"/>
          <p:cNvSpPr/>
          <p:nvPr/>
        </p:nvSpPr>
        <p:spPr>
          <a:xfrm flipH="1">
            <a:off x="11825816" y="4456550"/>
            <a:ext cx="624352" cy="10240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4" name="default…"/>
          <p:cNvSpPr txBox="1"/>
          <p:nvPr/>
        </p:nvSpPr>
        <p:spPr>
          <a:xfrm>
            <a:off x="8455480" y="8569697"/>
            <a:ext cx="2210563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default</a:t>
            </a:r>
          </a:p>
          <a:p>
            <a:pPr/>
            <a:r>
              <a:t>output here</a:t>
            </a:r>
          </a:p>
        </p:txBody>
      </p:sp>
      <p:sp>
        <p:nvSpPr>
          <p:cNvPr id="305" name="Line"/>
          <p:cNvSpPr/>
          <p:nvPr/>
        </p:nvSpPr>
        <p:spPr>
          <a:xfrm flipV="1">
            <a:off x="9560761" y="7757845"/>
            <a:ext cx="1" cy="8205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" name="default…"/>
          <p:cNvSpPr txBox="1"/>
          <p:nvPr/>
        </p:nvSpPr>
        <p:spPr>
          <a:xfrm>
            <a:off x="14218068" y="8289473"/>
            <a:ext cx="2210563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default</a:t>
            </a:r>
          </a:p>
          <a:p>
            <a:pPr/>
            <a:r>
              <a:t>output here</a:t>
            </a:r>
          </a:p>
        </p:txBody>
      </p:sp>
      <p:sp>
        <p:nvSpPr>
          <p:cNvPr id="307" name="Line"/>
          <p:cNvSpPr/>
          <p:nvPr/>
        </p:nvSpPr>
        <p:spPr>
          <a:xfrm flipV="1">
            <a:off x="16000166" y="7716705"/>
            <a:ext cx="552600" cy="8128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ad a value at off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Read a value at offset</a:t>
            </a:r>
          </a:p>
        </p:txBody>
      </p:sp>
      <p:sp>
        <p:nvSpPr>
          <p:cNvPr id="312" name="Read data at input plus offset and store it at the output"/>
          <p:cNvSpPr txBox="1"/>
          <p:nvPr>
            <p:ph type="body" sz="quarter" idx="1"/>
          </p:nvPr>
        </p:nvSpPr>
        <p:spPr>
          <a:xfrm>
            <a:off x="1689100" y="3202880"/>
            <a:ext cx="21005800" cy="202927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Read data at input plus offset and store it at the output</a:t>
            </a:r>
          </a:p>
        </p:txBody>
      </p:sp>
      <p:sp>
        <p:nvSpPr>
          <p:cNvPr id="313" name="22O...…"/>
          <p:cNvSpPr txBox="1"/>
          <p:nvPr/>
        </p:nvSpPr>
        <p:spPr>
          <a:xfrm>
            <a:off x="7950898" y="6695509"/>
            <a:ext cx="7068039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22O</a:t>
            </a:r>
            <a:r>
              <a:t>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</a:t>
            </a:r>
            <a:r>
              <a:rPr>
                <a:solidFill>
                  <a:schemeClr val="accent1"/>
                </a:solidFill>
              </a:rPr>
              <a:t>E</a:t>
            </a:r>
            <a:r>
              <a:t>..H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.....</a:t>
            </a:r>
            <a:r>
              <a:rPr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314" name="Line"/>
          <p:cNvSpPr/>
          <p:nvPr/>
        </p:nvSpPr>
        <p:spPr>
          <a:xfrm>
            <a:off x="9943157" y="6342825"/>
            <a:ext cx="1" cy="10303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input plus offset…"/>
          <p:cNvSpPr txBox="1"/>
          <p:nvPr/>
        </p:nvSpPr>
        <p:spPr>
          <a:xfrm>
            <a:off x="13110908" y="5793432"/>
            <a:ext cx="3826384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 plus offset</a:t>
            </a:r>
          </a:p>
          <a:p>
            <a:pPr/>
            <a:r>
              <a:t>2 over (x), 2 down (y)</a:t>
            </a:r>
          </a:p>
        </p:txBody>
      </p:sp>
      <p:sp>
        <p:nvSpPr>
          <p:cNvPr id="316" name="Line"/>
          <p:cNvSpPr/>
          <p:nvPr/>
        </p:nvSpPr>
        <p:spPr>
          <a:xfrm flipH="1">
            <a:off x="11569997" y="7359513"/>
            <a:ext cx="2059175" cy="20591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is here, so read…"/>
          <p:cNvSpPr txBox="1"/>
          <p:nvPr/>
        </p:nvSpPr>
        <p:spPr>
          <a:xfrm>
            <a:off x="13475271" y="6893044"/>
            <a:ext cx="2894458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is here, so read</a:t>
            </a:r>
          </a:p>
          <a:p>
            <a:pPr/>
            <a:r>
              <a:t>this value</a:t>
            </a:r>
          </a:p>
        </p:txBody>
      </p:sp>
      <p:sp>
        <p:nvSpPr>
          <p:cNvPr id="318" name="Line"/>
          <p:cNvSpPr/>
          <p:nvPr/>
        </p:nvSpPr>
        <p:spPr>
          <a:xfrm>
            <a:off x="6357950" y="8326596"/>
            <a:ext cx="23718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default…"/>
          <p:cNvSpPr txBox="1"/>
          <p:nvPr/>
        </p:nvSpPr>
        <p:spPr>
          <a:xfrm>
            <a:off x="4356544" y="7532885"/>
            <a:ext cx="1573912" cy="15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default</a:t>
            </a:r>
          </a:p>
          <a:p>
            <a:pPr/>
            <a:r>
              <a:t>output</a:t>
            </a:r>
          </a:p>
          <a:p>
            <a:pPr/>
            <a:r>
              <a:t>location</a:t>
            </a:r>
          </a:p>
        </p:txBody>
      </p:sp>
      <p:sp>
        <p:nvSpPr>
          <p:cNvPr id="320" name="start here,…"/>
          <p:cNvSpPr txBox="1"/>
          <p:nvPr/>
        </p:nvSpPr>
        <p:spPr>
          <a:xfrm>
            <a:off x="8904932" y="5272314"/>
            <a:ext cx="2076451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start here, </a:t>
            </a:r>
          </a:p>
          <a:p>
            <a:pPr/>
            <a:r>
              <a:t>add offset</a:t>
            </a:r>
          </a:p>
        </p:txBody>
      </p:sp>
      <p:sp>
        <p:nvSpPr>
          <p:cNvPr id="321" name="Line"/>
          <p:cNvSpPr/>
          <p:nvPr/>
        </p:nvSpPr>
        <p:spPr>
          <a:xfrm>
            <a:off x="7272613" y="6477650"/>
            <a:ext cx="551469" cy="5514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" name="x,y offset"/>
          <p:cNvSpPr txBox="1"/>
          <p:nvPr/>
        </p:nvSpPr>
        <p:spPr>
          <a:xfrm>
            <a:off x="5629165" y="5787489"/>
            <a:ext cx="176098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x,y offset</a:t>
            </a:r>
          </a:p>
        </p:txBody>
      </p:sp>
      <p:sp>
        <p:nvSpPr>
          <p:cNvPr id="323" name="Copy this grid into Orca and change the E (below the H) to a different letter (or number). What happens?"/>
          <p:cNvSpPr txBox="1"/>
          <p:nvPr/>
        </p:nvSpPr>
        <p:spPr>
          <a:xfrm>
            <a:off x="295092" y="10637203"/>
            <a:ext cx="2279511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0"/>
              <a:t>Copy this grid into Orca and change the E (below the H) to a different letter (or number). What happens?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Write a value at off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Write a value at offset</a:t>
            </a:r>
          </a:p>
        </p:txBody>
      </p:sp>
      <p:sp>
        <p:nvSpPr>
          <p:cNvPr id="328" name="Read data at input, write to the output plus the offset 2,2"/>
          <p:cNvSpPr txBox="1"/>
          <p:nvPr>
            <p:ph type="body" sz="quarter" idx="1"/>
          </p:nvPr>
        </p:nvSpPr>
        <p:spPr>
          <a:xfrm>
            <a:off x="1689100" y="3202880"/>
            <a:ext cx="21005800" cy="1030349"/>
          </a:xfrm>
          <a:prstGeom prst="rect">
            <a:avLst/>
          </a:prstGeom>
        </p:spPr>
        <p:txBody>
          <a:bodyPr anchor="t"/>
          <a:lstStyle>
            <a:lvl1pPr marL="596900" indent="-596900" defTabSz="775969">
              <a:spcBef>
                <a:spcPts val="5500"/>
              </a:spcBef>
              <a:defRPr sz="4512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Read data at input, write to the output plus the offset 2,2</a:t>
            </a:r>
          </a:p>
        </p:txBody>
      </p:sp>
      <p:sp>
        <p:nvSpPr>
          <p:cNvPr id="329" name=".22XE.…"/>
          <p:cNvSpPr txBox="1"/>
          <p:nvPr/>
        </p:nvSpPr>
        <p:spPr>
          <a:xfrm>
            <a:off x="8204898" y="5473699"/>
            <a:ext cx="7068039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1"/>
                </a:solidFill>
              </a:rPr>
              <a:t>22XE</a:t>
            </a:r>
            <a:r>
              <a:t>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  <a:r>
              <a:rPr>
                <a:solidFill>
                  <a:schemeClr val="accent1"/>
                </a:solidFill>
              </a:rPr>
              <a:t>.</a:t>
            </a:r>
            <a:r>
              <a:t>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.....</a:t>
            </a:r>
            <a:r>
              <a:rPr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330" name="Line"/>
          <p:cNvSpPr/>
          <p:nvPr/>
        </p:nvSpPr>
        <p:spPr>
          <a:xfrm>
            <a:off x="6527768" y="7023100"/>
            <a:ext cx="330203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Offset is…"/>
          <p:cNvSpPr txBox="1"/>
          <p:nvPr/>
        </p:nvSpPr>
        <p:spPr>
          <a:xfrm>
            <a:off x="2544508" y="6342825"/>
            <a:ext cx="3826384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Offset is </a:t>
            </a:r>
          </a:p>
          <a:p>
            <a:pPr/>
            <a:r>
              <a:t>2 over (x), 2 down (y)</a:t>
            </a:r>
          </a:p>
        </p:txBody>
      </p:sp>
      <p:sp>
        <p:nvSpPr>
          <p:cNvPr id="332" name="Line"/>
          <p:cNvSpPr/>
          <p:nvPr/>
        </p:nvSpPr>
        <p:spPr>
          <a:xfrm flipH="1">
            <a:off x="11084982" y="5045172"/>
            <a:ext cx="2208734" cy="10146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read the…"/>
          <p:cNvSpPr txBox="1"/>
          <p:nvPr/>
        </p:nvSpPr>
        <p:spPr>
          <a:xfrm>
            <a:off x="13563101" y="4215708"/>
            <a:ext cx="2618233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 the </a:t>
            </a:r>
          </a:p>
          <a:p>
            <a:pPr/>
            <a:r>
              <a:t>default (input)</a:t>
            </a:r>
          </a:p>
        </p:txBody>
      </p:sp>
      <p:sp>
        <p:nvSpPr>
          <p:cNvPr id="334" name="Line"/>
          <p:cNvSpPr/>
          <p:nvPr/>
        </p:nvSpPr>
        <p:spPr>
          <a:xfrm flipH="1">
            <a:off x="11827519" y="7857162"/>
            <a:ext cx="1381890" cy="13818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write to the default…"/>
          <p:cNvSpPr txBox="1"/>
          <p:nvPr/>
        </p:nvSpPr>
        <p:spPr>
          <a:xfrm>
            <a:off x="13100948" y="6585214"/>
            <a:ext cx="3542539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write to the default</a:t>
            </a:r>
          </a:p>
          <a:p>
            <a:pPr/>
            <a:r>
              <a:t>location plus </a:t>
            </a:r>
          </a:p>
          <a:p>
            <a:pPr/>
            <a:r>
              <a:t>the offset (output)</a:t>
            </a:r>
          </a:p>
        </p:txBody>
      </p:sp>
      <p:sp>
        <p:nvSpPr>
          <p:cNvPr id="336" name="X  Y"/>
          <p:cNvSpPr txBox="1"/>
          <p:nvPr/>
        </p:nvSpPr>
        <p:spPr>
          <a:xfrm>
            <a:off x="8993504" y="4952175"/>
            <a:ext cx="8343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 Y</a:t>
            </a:r>
          </a:p>
        </p:txBody>
      </p:sp>
      <p:sp>
        <p:nvSpPr>
          <p:cNvPr id="337" name="Copy this grid into Orca and change the E (next to the X) to a different letter (or number). What happens?"/>
          <p:cNvSpPr txBox="1"/>
          <p:nvPr/>
        </p:nvSpPr>
        <p:spPr>
          <a:xfrm>
            <a:off x="-313159" y="10826747"/>
            <a:ext cx="2352675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0"/>
              <a:t>Copy this grid into Orca and change the E (next to the X) to a different letter (or number). What happens?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Variables</a:t>
            </a:r>
          </a:p>
        </p:txBody>
      </p:sp>
      <p:sp>
        <p:nvSpPr>
          <p:cNvPr id="342" name="Storing, accessing, combining data…"/>
          <p:cNvSpPr txBox="1"/>
          <p:nvPr>
            <p:ph type="body" idx="1"/>
          </p:nvPr>
        </p:nvSpPr>
        <p:spPr>
          <a:xfrm>
            <a:off x="1689100" y="3202880"/>
            <a:ext cx="21005800" cy="6436669"/>
          </a:xfrm>
          <a:prstGeom prst="rect">
            <a:avLst/>
          </a:prstGeom>
        </p:spPr>
        <p:txBody>
          <a:bodyPr anchor="t"/>
          <a:lstStyle/>
          <a:p>
            <a:pPr marL="603250" indent="-603250" defTabSz="784225">
              <a:spcBef>
                <a:spcPts val="5600"/>
              </a:spcBef>
              <a:defRPr sz="4560">
                <a:latin typeface="Courier"/>
                <a:ea typeface="Courier"/>
                <a:cs typeface="Courier"/>
                <a:sym typeface="Courier"/>
              </a:defRPr>
            </a:pPr>
            <a:r>
              <a:t>Storing, accessing, combining data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latin typeface="Courier"/>
                <a:ea typeface="Courier"/>
                <a:cs typeface="Courier"/>
                <a:sym typeface="Courier"/>
              </a:defRPr>
            </a:pPr>
            <a:r>
              <a:t>V - Read or write a variable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latin typeface="Courier"/>
                <a:ea typeface="Courier"/>
                <a:cs typeface="Courier"/>
                <a:sym typeface="Courier"/>
              </a:defRPr>
            </a:pPr>
            <a:r>
              <a:t>K - Read multiple variables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latin typeface="Courier"/>
                <a:ea typeface="Courier"/>
                <a:cs typeface="Courier"/>
                <a:sym typeface="Courier"/>
              </a:defRPr>
            </a:pPr>
            <a:r>
              <a:t>Y - outputs west input, eastward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latin typeface="Courier"/>
                <a:ea typeface="Courier"/>
                <a:cs typeface="Courier"/>
                <a:sym typeface="Courier"/>
              </a:defRPr>
            </a:pPr>
            <a:r>
              <a:t>J - output the north input, southward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ad or write a vari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Read or write a variable</a:t>
            </a:r>
          </a:p>
        </p:txBody>
      </p:sp>
      <p:sp>
        <p:nvSpPr>
          <p:cNvPr id="345" name="aV5 - write the value of 5 to variable &quot;a&quot;…"/>
          <p:cNvSpPr txBox="1"/>
          <p:nvPr>
            <p:ph type="body" sz="half" idx="1"/>
          </p:nvPr>
        </p:nvSpPr>
        <p:spPr>
          <a:xfrm>
            <a:off x="1689100" y="3202880"/>
            <a:ext cx="21005800" cy="350703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aV5</a:t>
            </a:r>
            <a:r>
              <a:t> - write the value of 5 to variable "a"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Va</a:t>
            </a:r>
            <a:r>
              <a:t> - the value of "a" can be read</a:t>
            </a:r>
          </a:p>
        </p:txBody>
      </p:sp>
      <p:sp>
        <p:nvSpPr>
          <p:cNvPr id="346" name="...aV5...…"/>
          <p:cNvSpPr txBox="1"/>
          <p:nvPr/>
        </p:nvSpPr>
        <p:spPr>
          <a:xfrm>
            <a:off x="7582598" y="6718300"/>
            <a:ext cx="7068039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  <a:r>
              <a:rPr>
                <a:solidFill>
                  <a:schemeClr val="accent1"/>
                </a:solidFill>
              </a:rPr>
              <a:t>aV5</a:t>
            </a:r>
            <a:r>
              <a:t>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.........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......</a:t>
            </a:r>
            <a:r>
              <a:rPr>
                <a:solidFill>
                  <a:schemeClr val="accent3"/>
                </a:solidFill>
              </a:rPr>
              <a:t>Va</a:t>
            </a:r>
            <a:r>
              <a:t>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......</a:t>
            </a:r>
            <a:r>
              <a:rPr>
                <a:solidFill>
                  <a:schemeClr val="accent3"/>
                </a:solidFill>
              </a:rPr>
              <a:t>5</a:t>
            </a:r>
            <a:r>
              <a:t>..</a:t>
            </a:r>
          </a:p>
        </p:txBody>
      </p:sp>
      <p:sp>
        <p:nvSpPr>
          <p:cNvPr id="347" name="Notice the location of the input and output"/>
          <p:cNvSpPr txBox="1"/>
          <p:nvPr/>
        </p:nvSpPr>
        <p:spPr>
          <a:xfrm>
            <a:off x="2858356" y="11653185"/>
            <a:ext cx="1584454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Notice the location of the input and output</a:t>
            </a:r>
          </a:p>
        </p:txBody>
      </p:sp>
      <p:sp>
        <p:nvSpPr>
          <p:cNvPr id="348" name="Line"/>
          <p:cNvSpPr/>
          <p:nvPr/>
        </p:nvSpPr>
        <p:spPr>
          <a:xfrm>
            <a:off x="5623230" y="7191734"/>
            <a:ext cx="31474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write"/>
          <p:cNvSpPr txBox="1"/>
          <p:nvPr/>
        </p:nvSpPr>
        <p:spPr>
          <a:xfrm>
            <a:off x="4038354" y="6867168"/>
            <a:ext cx="102374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write</a:t>
            </a:r>
          </a:p>
        </p:txBody>
      </p:sp>
      <p:sp>
        <p:nvSpPr>
          <p:cNvPr id="350" name="Line"/>
          <p:cNvSpPr/>
          <p:nvPr/>
        </p:nvSpPr>
        <p:spPr>
          <a:xfrm flipH="1">
            <a:off x="12123760" y="10501461"/>
            <a:ext cx="25712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read"/>
          <p:cNvSpPr txBox="1"/>
          <p:nvPr/>
        </p:nvSpPr>
        <p:spPr>
          <a:xfrm>
            <a:off x="15074108" y="10221237"/>
            <a:ext cx="92583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ad multiple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Read multiple variables</a:t>
            </a:r>
          </a:p>
        </p:txBody>
      </p:sp>
      <p:sp>
        <p:nvSpPr>
          <p:cNvPr id="356" name="&quot;3Kion&quot; outputs the contents of variables i, o and n…"/>
          <p:cNvSpPr txBox="1"/>
          <p:nvPr>
            <p:ph type="body" sz="half" idx="1"/>
          </p:nvPr>
        </p:nvSpPr>
        <p:spPr>
          <a:xfrm>
            <a:off x="1689100" y="3202880"/>
            <a:ext cx="21005800" cy="350703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"3Kion" outputs the contents of variables i, o and n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This output used to construct the MIDI command</a:t>
            </a:r>
          </a:p>
        </p:txBody>
      </p:sp>
      <p:sp>
        <p:nvSpPr>
          <p:cNvPr id="357" name=".iV0.oV3.nVc.…"/>
          <p:cNvSpPr txBox="1"/>
          <p:nvPr/>
        </p:nvSpPr>
        <p:spPr>
          <a:xfrm>
            <a:off x="7933965" y="6659033"/>
            <a:ext cx="8090636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1"/>
                </a:solidFill>
              </a:rPr>
              <a:t>iV0</a:t>
            </a:r>
            <a:r>
              <a:t>.</a:t>
            </a:r>
            <a:r>
              <a:rPr>
                <a:solidFill>
                  <a:schemeClr val="accent3"/>
                </a:solidFill>
              </a:rPr>
              <a:t>oV3</a:t>
            </a:r>
            <a:r>
              <a:t>.</a:t>
            </a:r>
            <a:r>
              <a:rPr>
                <a:solidFill>
                  <a:schemeClr val="accent6"/>
                </a:solidFill>
              </a:rPr>
              <a:t>nVc.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.............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.3K</a:t>
            </a:r>
            <a:r>
              <a:rPr>
                <a:solidFill>
                  <a:schemeClr val="accent1"/>
                </a:solidFill>
              </a:rPr>
              <a:t>i</a:t>
            </a:r>
            <a:r>
              <a:rPr>
                <a:solidFill>
                  <a:schemeClr val="accent3"/>
                </a:solidFill>
              </a:rPr>
              <a:t>o</a:t>
            </a:r>
            <a:r>
              <a:rPr>
                <a:solidFill>
                  <a:schemeClr val="accent6"/>
                </a:solidFill>
              </a:rPr>
              <a:t>n</a:t>
            </a:r>
            <a:r>
              <a:t>.......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..:</a:t>
            </a:r>
            <a:r>
              <a:rPr>
                <a:solidFill>
                  <a:schemeClr val="accent1"/>
                </a:solidFill>
              </a:rPr>
              <a:t>0</a:t>
            </a: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6"/>
                </a:solidFill>
              </a:rPr>
              <a:t>c</a:t>
            </a:r>
            <a:r>
              <a:t>.......</a:t>
            </a:r>
          </a:p>
        </p:txBody>
      </p:sp>
      <p:sp>
        <p:nvSpPr>
          <p:cNvPr id="358" name="Line"/>
          <p:cNvSpPr/>
          <p:nvPr/>
        </p:nvSpPr>
        <p:spPr>
          <a:xfrm>
            <a:off x="5781715" y="6891755"/>
            <a:ext cx="1754828" cy="3934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9" name="variables written"/>
          <p:cNvSpPr txBox="1"/>
          <p:nvPr/>
        </p:nvSpPr>
        <p:spPr>
          <a:xfrm>
            <a:off x="3630988" y="6241873"/>
            <a:ext cx="31261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variables written</a:t>
            </a:r>
          </a:p>
        </p:txBody>
      </p:sp>
      <p:sp>
        <p:nvSpPr>
          <p:cNvPr id="360" name="variables read"/>
          <p:cNvSpPr txBox="1"/>
          <p:nvPr/>
        </p:nvSpPr>
        <p:spPr>
          <a:xfrm>
            <a:off x="12596941" y="11659744"/>
            <a:ext cx="266814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variables read</a:t>
            </a:r>
          </a:p>
        </p:txBody>
      </p:sp>
      <p:sp>
        <p:nvSpPr>
          <p:cNvPr id="361" name="Line"/>
          <p:cNvSpPr/>
          <p:nvPr/>
        </p:nvSpPr>
        <p:spPr>
          <a:xfrm flipH="1" flipV="1">
            <a:off x="10785548" y="11300479"/>
            <a:ext cx="1359099" cy="7294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arry value horizontally or vertical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defRPr sz="7168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Carry value horizontally or vertically</a:t>
            </a:r>
          </a:p>
        </p:txBody>
      </p:sp>
      <p:sp>
        <p:nvSpPr>
          <p:cNvPr id="366" name="y - yumper - output the west input, eastward…"/>
          <p:cNvSpPr txBox="1"/>
          <p:nvPr>
            <p:ph type="body" sz="half" idx="1"/>
          </p:nvPr>
        </p:nvSpPr>
        <p:spPr>
          <a:xfrm>
            <a:off x="1689100" y="3202880"/>
            <a:ext cx="21005800" cy="350703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y</a:t>
            </a:r>
            <a:r>
              <a:t> - yumper - output the west input, eastward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/>
                </a:solidFill>
              </a:rPr>
              <a:t>j</a:t>
            </a:r>
            <a:r>
              <a:t> - jumper - output the north input, southward</a:t>
            </a:r>
          </a:p>
        </p:txBody>
      </p:sp>
      <p:sp>
        <p:nvSpPr>
          <p:cNvPr id="367" name=".1C8.....1C8…"/>
          <p:cNvSpPr txBox="1"/>
          <p:nvPr/>
        </p:nvSpPr>
        <p:spPr>
          <a:xfrm>
            <a:off x="7582598" y="6934200"/>
            <a:ext cx="7068039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.1C8.....1C8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</a:t>
            </a:r>
            <a:r>
              <a:rPr>
                <a:solidFill>
                  <a:schemeClr val="accent1"/>
                </a:solidFill>
              </a:rPr>
              <a:t>3Y3Y3</a:t>
            </a:r>
            <a:r>
              <a:t>...</a:t>
            </a:r>
            <a:r>
              <a:rPr>
                <a:solidFill>
                  <a:schemeClr val="accent5"/>
                </a:solidFill>
              </a:rPr>
              <a:t>3</a:t>
            </a:r>
            <a:r>
              <a:t>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..........</a:t>
            </a:r>
            <a:r>
              <a:rPr>
                <a:solidFill>
                  <a:schemeClr val="accent5"/>
                </a:solidFill>
              </a:rPr>
              <a:t>J</a:t>
            </a:r>
            <a:r>
              <a:t>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..........</a:t>
            </a:r>
            <a:r>
              <a:rPr>
                <a:solidFill>
                  <a:schemeClr val="accent5"/>
                </a:solidFill>
              </a:rPr>
              <a:t>3</a:t>
            </a:r>
            <a:r>
              <a:t>.</a:t>
            </a:r>
          </a:p>
        </p:txBody>
      </p:sp>
      <p:sp>
        <p:nvSpPr>
          <p:cNvPr id="368" name="Line"/>
          <p:cNvSpPr/>
          <p:nvPr/>
        </p:nvSpPr>
        <p:spPr>
          <a:xfrm>
            <a:off x="6228888" y="8621745"/>
            <a:ext cx="10686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9" name="west to east"/>
          <p:cNvSpPr txBox="1"/>
          <p:nvPr/>
        </p:nvSpPr>
        <p:spPr>
          <a:xfrm>
            <a:off x="3803251" y="8341520"/>
            <a:ext cx="233667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west to east</a:t>
            </a:r>
          </a:p>
        </p:txBody>
      </p:sp>
      <p:sp>
        <p:nvSpPr>
          <p:cNvPr id="370" name="Line"/>
          <p:cNvSpPr/>
          <p:nvPr/>
        </p:nvSpPr>
        <p:spPr>
          <a:xfrm>
            <a:off x="14490700" y="8140700"/>
            <a:ext cx="0" cy="2057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1" name="north…"/>
          <p:cNvSpPr txBox="1"/>
          <p:nvPr/>
        </p:nvSpPr>
        <p:spPr>
          <a:xfrm>
            <a:off x="14988667" y="8279575"/>
            <a:ext cx="1137667" cy="15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north</a:t>
            </a:r>
          </a:p>
          <a:p>
            <a:pPr/>
            <a:r>
              <a:t>to</a:t>
            </a:r>
          </a:p>
          <a:p>
            <a:pPr/>
            <a:r>
              <a:t>south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arry a ba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Carry a bang</a:t>
            </a:r>
          </a:p>
        </p:txBody>
      </p:sp>
      <p:sp>
        <p:nvSpPr>
          <p:cNvPr id="376" name="Transmit a bang into a tight spot"/>
          <p:cNvSpPr txBox="1"/>
          <p:nvPr>
            <p:ph type="body" sz="quarter" idx="1"/>
          </p:nvPr>
        </p:nvSpPr>
        <p:spPr>
          <a:xfrm>
            <a:off x="1689100" y="3202880"/>
            <a:ext cx="21005800" cy="1732757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Transmit a bang into a tight spot</a:t>
            </a:r>
          </a:p>
        </p:txBody>
      </p:sp>
      <p:sp>
        <p:nvSpPr>
          <p:cNvPr id="377" name="2D8.....…"/>
          <p:cNvSpPr txBox="1"/>
          <p:nvPr/>
        </p:nvSpPr>
        <p:spPr>
          <a:xfrm>
            <a:off x="8319198" y="6057899"/>
            <a:ext cx="5093731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2</a:t>
            </a:r>
            <a:r>
              <a:rPr>
                <a:solidFill>
                  <a:schemeClr val="accent1"/>
                </a:solidFill>
              </a:rPr>
              <a:t>D8..</a:t>
            </a:r>
            <a:r>
              <a:t>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......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1"/>
                </a:solidFill>
              </a:rPr>
              <a:t>:</a:t>
            </a:r>
            <a:r>
              <a:t>03C...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Questions?</a:t>
            </a:r>
          </a:p>
        </p:txBody>
      </p:sp>
      <p:sp>
        <p:nvSpPr>
          <p:cNvPr id="380" name="basics: Command definitions on the main Orca site…"/>
          <p:cNvSpPr txBox="1"/>
          <p:nvPr>
            <p:ph type="body" idx="1"/>
          </p:nvPr>
        </p:nvSpPr>
        <p:spPr>
          <a:xfrm>
            <a:off x="1367193" y="3244868"/>
            <a:ext cx="21005801" cy="7860728"/>
          </a:xfrm>
          <a:prstGeom prst="rect">
            <a:avLst/>
          </a:prstGeom>
        </p:spPr>
        <p:txBody>
          <a:bodyPr anchor="t"/>
          <a:lstStyle/>
          <a:p>
            <a:pPr marL="457200" indent="-317500" defTabSz="457200">
              <a:spcBef>
                <a:spcPts val="0"/>
              </a:spcBef>
              <a:buClr>
                <a:srgbClr val="24292E"/>
              </a:buClr>
              <a:buFont typeface="Times-Roman"/>
              <a:defRPr sz="40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hlinkClick r:id="rId2" invalidUrl="" action="" tgtFrame="" tooltip="" history="1" highlightClick="0" endSnd="0"/>
              </a:rPr>
              <a:t>basics</a:t>
            </a:r>
            <a:r>
              <a:t>: Command definitions on the main Orca site</a:t>
            </a:r>
          </a:p>
          <a:p>
            <a:pPr marL="457200" indent="-317500" defTabSz="457200">
              <a:spcBef>
                <a:spcPts val="0"/>
              </a:spcBef>
              <a:buClr>
                <a:srgbClr val="24292E"/>
              </a:buClr>
              <a:buFont typeface="Times-Roman"/>
              <a:defRPr sz="40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hlinkClick r:id="rId3" invalidUrl="" action="" tgtFrame="" tooltip="" history="1" highlightClick="0" endSnd="0"/>
              </a:rPr>
              <a:t>benchmarks</a:t>
            </a:r>
            <a:r>
              <a:t>: Examples of categorized commands in context</a:t>
            </a:r>
          </a:p>
          <a:p>
            <a:pPr marL="457200" indent="-317500" defTabSz="457200">
              <a:spcBef>
                <a:spcPts val="0"/>
              </a:spcBef>
              <a:buClr>
                <a:srgbClr val="24292E"/>
              </a:buClr>
              <a:buFont typeface="Times-Roman"/>
              <a:defRPr sz="40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hlinkClick r:id="rId4" invalidUrl="" action="" tgtFrame="" tooltip="" history="1" highlightClick="0" endSnd="0"/>
              </a:rPr>
              <a:t>misc</a:t>
            </a:r>
            <a:r>
              <a:t>: Various examples of Orca coding technique</a:t>
            </a:r>
          </a:p>
          <a:p>
            <a:pPr marL="457200" indent="-317500" defTabSz="457200">
              <a:spcBef>
                <a:spcPts val="0"/>
              </a:spcBef>
              <a:buClr>
                <a:srgbClr val="24292E"/>
              </a:buClr>
              <a:buFont typeface="Times-Roman"/>
              <a:defRPr sz="40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hlinkClick r:id="rId5" invalidUrl="" action="" tgtFrame="" tooltip="" history="1" highlightClick="0" endSnd="0"/>
              </a:rPr>
              <a:t>setups</a:t>
            </a:r>
            <a:r>
              <a:t>: Examples of techniques for sending data</a:t>
            </a:r>
          </a:p>
          <a:p>
            <a:pPr marL="457200" indent="-317500" defTabSz="457200">
              <a:spcBef>
                <a:spcPts val="0"/>
              </a:spcBef>
              <a:buClr>
                <a:srgbClr val="24292E"/>
              </a:buClr>
              <a:buFont typeface="Times-Roman"/>
              <a:defRPr sz="4000">
                <a:solidFill>
                  <a:srgbClr val="24292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hlinkClick r:id="rId6" invalidUrl="" action="" tgtFrame="" tooltip="" history="1" highlightClick="0" endSnd="0"/>
              </a:rPr>
              <a:t>tutorial</a:t>
            </a:r>
            <a:r>
              <a:t>: Interactive Orca tutorial using Orca code </a:t>
            </a:r>
            <a:r>
              <a:rPr u="sng">
                <a:hlinkClick r:id="rId7" invalidUrl="" action="" tgtFrame="" tooltip="" history="1" highlightClick="0" endSnd="0"/>
              </a:rPr>
              <a:t>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eneral inf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General info</a:t>
            </a:r>
          </a:p>
        </p:txBody>
      </p:sp>
      <p:sp>
        <p:nvSpPr>
          <p:cNvPr id="126" name="Bang - the action of triggering an output…"/>
          <p:cNvSpPr txBox="1"/>
          <p:nvPr>
            <p:ph type="body" idx="1"/>
          </p:nvPr>
        </p:nvSpPr>
        <p:spPr>
          <a:xfrm>
            <a:off x="2108200" y="1574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Bang - the action of triggering an output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Count starts at 0, not 1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Base 36 numbering - 0-9 then A-Z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Notes are ABCDEFG. Sharp notes are lower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asic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Basic commands</a:t>
            </a:r>
          </a:p>
        </p:txBody>
      </p:sp>
      <p:sp>
        <p:nvSpPr>
          <p:cNvPr id="129" name="Part 1 - Basics : D, R, T, C…"/>
          <p:cNvSpPr txBox="1"/>
          <p:nvPr>
            <p:ph type="body" sz="half" idx="1"/>
          </p:nvPr>
        </p:nvSpPr>
        <p:spPr>
          <a:xfrm>
            <a:off x="5511800" y="3604369"/>
            <a:ext cx="15060861" cy="650726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Part 1 - Basics : D, R, T, C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Part 2 - Logic : I, A, F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Part 3 - Projectors : E, H, X, O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Part 4 - Variables : V, K, J, 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Basics</a:t>
            </a:r>
          </a:p>
        </p:txBody>
      </p:sp>
      <p:sp>
        <p:nvSpPr>
          <p:cNvPr id="132" name="The basics of playing a note and a sequence of notes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The basics of playing a note and a sequence of notes</a:t>
            </a:r>
          </a:p>
          <a:p>
            <a:pPr lvl="1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 - Delay</a:t>
            </a:r>
          </a:p>
          <a:p>
            <a:pPr lvl="1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 - Random</a:t>
            </a:r>
          </a:p>
          <a:p>
            <a:pPr lvl="1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 - Track</a:t>
            </a:r>
          </a:p>
          <a:p>
            <a:pPr lvl="1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C - Clock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l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Delay</a:t>
            </a:r>
          </a:p>
        </p:txBody>
      </p:sp>
      <p:sp>
        <p:nvSpPr>
          <p:cNvPr id="135" name="&quot;D8&quot; bangs every 8th frame, triggering the note…"/>
          <p:cNvSpPr txBox="1"/>
          <p:nvPr>
            <p:ph type="body" sz="half" idx="1"/>
          </p:nvPr>
        </p:nvSpPr>
        <p:spPr>
          <a:xfrm>
            <a:off x="1676400" y="2809180"/>
            <a:ext cx="21471136" cy="350703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"D8" bangs every 8th frame, triggering the note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Rate of "8" would be at 1/8 speed (it is a divider)</a:t>
            </a:r>
          </a:p>
        </p:txBody>
      </p:sp>
      <p:sp>
        <p:nvSpPr>
          <p:cNvPr id="136" name=".D8...…"/>
          <p:cNvSpPr txBox="1"/>
          <p:nvPr/>
        </p:nvSpPr>
        <p:spPr>
          <a:xfrm>
            <a:off x="10368131" y="8119637"/>
            <a:ext cx="706803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D8</a:t>
            </a:r>
            <a:r>
              <a:t>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.....</a:t>
            </a:r>
          </a:p>
        </p:txBody>
      </p:sp>
      <p:sp>
        <p:nvSpPr>
          <p:cNvPr id="137" name="Line"/>
          <p:cNvSpPr/>
          <p:nvPr/>
        </p:nvSpPr>
        <p:spPr>
          <a:xfrm>
            <a:off x="8562160" y="7926183"/>
            <a:ext cx="1798936" cy="88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" name="rate…"/>
          <p:cNvSpPr txBox="1"/>
          <p:nvPr/>
        </p:nvSpPr>
        <p:spPr>
          <a:xfrm>
            <a:off x="6479017" y="6709655"/>
            <a:ext cx="1899286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rate</a:t>
            </a:r>
          </a:p>
          <a:p>
            <a:pPr/>
            <a:r>
              <a:t>default : 1</a:t>
            </a:r>
          </a:p>
        </p:txBody>
      </p:sp>
      <p:sp>
        <p:nvSpPr>
          <p:cNvPr id="139" name="Line"/>
          <p:cNvSpPr/>
          <p:nvPr/>
        </p:nvSpPr>
        <p:spPr>
          <a:xfrm flipH="1">
            <a:off x="11961112" y="7221220"/>
            <a:ext cx="730422" cy="7304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" name="modulo"/>
          <p:cNvSpPr txBox="1"/>
          <p:nvPr/>
        </p:nvSpPr>
        <p:spPr>
          <a:xfrm>
            <a:off x="12585488" y="6483796"/>
            <a:ext cx="148209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modulo</a:t>
            </a:r>
          </a:p>
        </p:txBody>
      </p:sp>
      <p:sp>
        <p:nvSpPr>
          <p:cNvPr id="141" name="Line"/>
          <p:cNvSpPr/>
          <p:nvPr/>
        </p:nvSpPr>
        <p:spPr>
          <a:xfrm>
            <a:off x="11262390" y="7242467"/>
            <a:ext cx="1" cy="6789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" name="Delay"/>
          <p:cNvSpPr txBox="1"/>
          <p:nvPr/>
        </p:nvSpPr>
        <p:spPr>
          <a:xfrm>
            <a:off x="10697367" y="6483796"/>
            <a:ext cx="113004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Delay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11250232" y="10603860"/>
            <a:ext cx="1" cy="4541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" name="bangs here"/>
          <p:cNvSpPr txBox="1"/>
          <p:nvPr/>
        </p:nvSpPr>
        <p:spPr>
          <a:xfrm>
            <a:off x="10192542" y="11352975"/>
            <a:ext cx="213969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bangs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ang - What it do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Bang - What it does</a:t>
            </a:r>
          </a:p>
        </p:txBody>
      </p:sp>
      <p:sp>
        <p:nvSpPr>
          <p:cNvPr id="147" name=".D8...…"/>
          <p:cNvSpPr txBox="1"/>
          <p:nvPr/>
        </p:nvSpPr>
        <p:spPr>
          <a:xfrm>
            <a:off x="2952046" y="5230050"/>
            <a:ext cx="4045622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D8</a:t>
            </a:r>
            <a:r>
              <a:t>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5"/>
                </a:solidFill>
              </a:rPr>
              <a:t>.</a:t>
            </a:r>
            <a:r>
              <a:t>....</a:t>
            </a:r>
          </a:p>
        </p:txBody>
      </p:sp>
      <p:sp>
        <p:nvSpPr>
          <p:cNvPr id="148" name="Line"/>
          <p:cNvSpPr/>
          <p:nvPr/>
        </p:nvSpPr>
        <p:spPr>
          <a:xfrm flipV="1">
            <a:off x="3821447" y="7810972"/>
            <a:ext cx="1" cy="4541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bangs here"/>
          <p:cNvSpPr txBox="1"/>
          <p:nvPr/>
        </p:nvSpPr>
        <p:spPr>
          <a:xfrm>
            <a:off x="2763757" y="8560088"/>
            <a:ext cx="213969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bangs here</a:t>
            </a:r>
          </a:p>
        </p:txBody>
      </p:sp>
      <p:sp>
        <p:nvSpPr>
          <p:cNvPr id="150" name="A &quot;bang&quot; causes a triggering action…"/>
          <p:cNvSpPr txBox="1"/>
          <p:nvPr/>
        </p:nvSpPr>
        <p:spPr>
          <a:xfrm>
            <a:off x="8145085" y="6070599"/>
            <a:ext cx="1482018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74687" indent="-674687" algn="l">
              <a:buSzPct val="125000"/>
              <a:buChar char="•"/>
              <a:defRPr b="0" sz="4800">
                <a:latin typeface="Courier"/>
                <a:ea typeface="Courier"/>
                <a:cs typeface="Courier"/>
                <a:sym typeface="Courier"/>
              </a:defRPr>
            </a:pPr>
            <a:r>
              <a:t>A "bang" causes a triggering action</a:t>
            </a:r>
          </a:p>
          <a:p>
            <a:pPr marL="674687" indent="-674687" algn="l">
              <a:buSzPct val="125000"/>
              <a:buChar char="•"/>
              <a:defRPr b="0" sz="4800">
                <a:latin typeface="Courier"/>
                <a:ea typeface="Courier"/>
                <a:cs typeface="Courier"/>
                <a:sym typeface="Courier"/>
              </a:defRPr>
            </a:pPr>
            <a:r>
              <a:t>Always occurs below the command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end a MIDI no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Send a MIDI note</a:t>
            </a:r>
          </a:p>
        </p:txBody>
      </p:sp>
      <p:sp>
        <p:nvSpPr>
          <p:cNvPr id="155" name="Note triggered by &quot;bang&quot; under the D…"/>
          <p:cNvSpPr txBox="1"/>
          <p:nvPr>
            <p:ph type="body" sz="half" idx="1"/>
          </p:nvPr>
        </p:nvSpPr>
        <p:spPr>
          <a:xfrm>
            <a:off x="1854200" y="3050317"/>
            <a:ext cx="21471136" cy="3507037"/>
          </a:xfrm>
          <a:prstGeom prst="rect">
            <a:avLst/>
          </a:prstGeom>
        </p:spPr>
        <p:txBody>
          <a:bodyPr anchor="t"/>
          <a:lstStyle/>
          <a:p>
            <a:pPr marL="488950" indent="-488950" defTabSz="635634">
              <a:spcBef>
                <a:spcPts val="4500"/>
              </a:spcBef>
              <a:defRPr sz="3696">
                <a:latin typeface="Courier"/>
                <a:ea typeface="Courier"/>
                <a:cs typeface="Courier"/>
                <a:sym typeface="Courier"/>
              </a:defRPr>
            </a:pPr>
            <a:r>
              <a:t>Note triggered by "bang" under the D</a:t>
            </a:r>
          </a:p>
          <a:p>
            <a:pPr marL="488950" indent="-488950" defTabSz="635634">
              <a:spcBef>
                <a:spcPts val="4500"/>
              </a:spcBef>
              <a:defRPr sz="3696">
                <a:latin typeface="Courier"/>
                <a:ea typeface="Courier"/>
                <a:cs typeface="Courier"/>
                <a:sym typeface="Courier"/>
              </a:defRPr>
            </a:pPr>
            <a:r>
              <a:t>":03C" will send the C note on the 3rd octave</a:t>
            </a:r>
          </a:p>
          <a:p>
            <a:pPr marL="488950" indent="-488950" defTabSz="635634">
              <a:spcBef>
                <a:spcPts val="4500"/>
              </a:spcBef>
              <a:defRPr sz="3696">
                <a:latin typeface="Courier"/>
                <a:ea typeface="Courier"/>
                <a:cs typeface="Courier"/>
                <a:sym typeface="Courier"/>
              </a:defRPr>
            </a:pPr>
            <a:r>
              <a:t>MIDI command is ":" , parameters are channel, octave, note, velocity (opt)</a:t>
            </a:r>
          </a:p>
        </p:txBody>
      </p:sp>
      <p:sp>
        <p:nvSpPr>
          <p:cNvPr id="156" name=".D8...…"/>
          <p:cNvSpPr txBox="1"/>
          <p:nvPr/>
        </p:nvSpPr>
        <p:spPr>
          <a:xfrm>
            <a:off x="9233598" y="8039100"/>
            <a:ext cx="706803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D8</a:t>
            </a:r>
            <a:r>
              <a:t>...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:03CZ1</a:t>
            </a:r>
          </a:p>
        </p:txBody>
      </p:sp>
      <p:sp>
        <p:nvSpPr>
          <p:cNvPr id="157" name="Line"/>
          <p:cNvSpPr/>
          <p:nvPr/>
        </p:nvSpPr>
        <p:spPr>
          <a:xfrm>
            <a:off x="7443936" y="7822852"/>
            <a:ext cx="1798936" cy="88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rate…"/>
          <p:cNvSpPr txBox="1"/>
          <p:nvPr/>
        </p:nvSpPr>
        <p:spPr>
          <a:xfrm>
            <a:off x="5654357" y="6965125"/>
            <a:ext cx="1899286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rate</a:t>
            </a:r>
          </a:p>
          <a:p>
            <a:pPr/>
            <a:r>
              <a:t>default : 1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10826579" y="7492999"/>
            <a:ext cx="730421" cy="7304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modulo"/>
          <p:cNvSpPr txBox="1"/>
          <p:nvPr/>
        </p:nvSpPr>
        <p:spPr>
          <a:xfrm>
            <a:off x="11450954" y="6755575"/>
            <a:ext cx="14820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modulo</a:t>
            </a:r>
          </a:p>
        </p:txBody>
      </p:sp>
      <p:sp>
        <p:nvSpPr>
          <p:cNvPr id="161" name="Line"/>
          <p:cNvSpPr/>
          <p:nvPr/>
        </p:nvSpPr>
        <p:spPr>
          <a:xfrm flipV="1">
            <a:off x="10229381" y="10355907"/>
            <a:ext cx="717386" cy="977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 flipH="1" flipV="1">
            <a:off x="11742169" y="10355907"/>
            <a:ext cx="413300" cy="14161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Line"/>
          <p:cNvSpPr/>
          <p:nvPr/>
        </p:nvSpPr>
        <p:spPr>
          <a:xfrm flipH="1" flipV="1">
            <a:off x="12342477" y="10203507"/>
            <a:ext cx="2003182" cy="10192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channel…"/>
          <p:cNvSpPr txBox="1"/>
          <p:nvPr/>
        </p:nvSpPr>
        <p:spPr>
          <a:xfrm>
            <a:off x="9060173" y="11372025"/>
            <a:ext cx="1546480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channel</a:t>
            </a:r>
          </a:p>
          <a:p>
            <a:pPr/>
            <a:r>
              <a:t>0-9</a:t>
            </a:r>
          </a:p>
        </p:txBody>
      </p:sp>
      <p:sp>
        <p:nvSpPr>
          <p:cNvPr id="165" name="octave"/>
          <p:cNvSpPr txBox="1"/>
          <p:nvPr/>
        </p:nvSpPr>
        <p:spPr>
          <a:xfrm>
            <a:off x="11682710" y="11806847"/>
            <a:ext cx="133540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octave</a:t>
            </a:r>
          </a:p>
        </p:txBody>
      </p:sp>
      <p:sp>
        <p:nvSpPr>
          <p:cNvPr id="166" name="note (sharp is…"/>
          <p:cNvSpPr txBox="1"/>
          <p:nvPr/>
        </p:nvSpPr>
        <p:spPr>
          <a:xfrm>
            <a:off x="13600618" y="11372025"/>
            <a:ext cx="2583562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 (sharp is</a:t>
            </a:r>
          </a:p>
          <a:p>
            <a:pPr/>
            <a:r>
              <a:t>lowercase</a:t>
            </a:r>
          </a:p>
        </p:txBody>
      </p:sp>
      <p:sp>
        <p:nvSpPr>
          <p:cNvPr id="167" name="Line"/>
          <p:cNvSpPr/>
          <p:nvPr/>
        </p:nvSpPr>
        <p:spPr>
          <a:xfrm>
            <a:off x="10127857" y="7514246"/>
            <a:ext cx="1" cy="6789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Delay"/>
          <p:cNvSpPr txBox="1"/>
          <p:nvPr/>
        </p:nvSpPr>
        <p:spPr>
          <a:xfrm>
            <a:off x="9562834" y="6755575"/>
            <a:ext cx="113004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Delay</a:t>
            </a:r>
          </a:p>
        </p:txBody>
      </p:sp>
      <p:sp>
        <p:nvSpPr>
          <p:cNvPr id="169" name="Line"/>
          <p:cNvSpPr/>
          <p:nvPr/>
        </p:nvSpPr>
        <p:spPr>
          <a:xfrm flipH="1">
            <a:off x="12998440" y="7208938"/>
            <a:ext cx="2681969" cy="2112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velocity 0-Z…"/>
          <p:cNvSpPr txBox="1"/>
          <p:nvPr/>
        </p:nvSpPr>
        <p:spPr>
          <a:xfrm>
            <a:off x="15788322" y="6520625"/>
            <a:ext cx="2230756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velocity 0-Z</a:t>
            </a:r>
          </a:p>
          <a:p>
            <a:pPr/>
            <a:r>
              <a:t>(optional)</a:t>
            </a:r>
          </a:p>
        </p:txBody>
      </p:sp>
      <p:sp>
        <p:nvSpPr>
          <p:cNvPr id="171" name="Line"/>
          <p:cNvSpPr/>
          <p:nvPr/>
        </p:nvSpPr>
        <p:spPr>
          <a:xfrm flipH="1">
            <a:off x="13802129" y="9748315"/>
            <a:ext cx="18992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duration…"/>
          <p:cNvSpPr txBox="1"/>
          <p:nvPr/>
        </p:nvSpPr>
        <p:spPr>
          <a:xfrm>
            <a:off x="15742667" y="9233141"/>
            <a:ext cx="191947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duration</a:t>
            </a:r>
          </a:p>
          <a:p>
            <a:pPr/>
            <a:r>
              <a:t> (optional)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8095943" y="10062238"/>
            <a:ext cx="1893264" cy="10191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bangs…"/>
          <p:cNvSpPr txBox="1"/>
          <p:nvPr/>
        </p:nvSpPr>
        <p:spPr>
          <a:xfrm>
            <a:off x="6814333" y="10795225"/>
            <a:ext cx="1229107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bangs</a:t>
            </a:r>
          </a:p>
          <a:p>
            <a:pPr/>
            <a:r>
              <a:t>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y a random no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Play a random note</a:t>
            </a:r>
          </a:p>
        </p:txBody>
      </p:sp>
      <p:sp>
        <p:nvSpPr>
          <p:cNvPr id="177" name="&quot;aRG&quot; will output a random value between A and G…"/>
          <p:cNvSpPr txBox="1"/>
          <p:nvPr>
            <p:ph type="body" sz="half" idx="1"/>
          </p:nvPr>
        </p:nvSpPr>
        <p:spPr>
          <a:xfrm>
            <a:off x="1917700" y="3030278"/>
            <a:ext cx="21005800" cy="350703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"aRG" will output a random value between A and G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The right side uppercase character indicates an uppercase output (if a note, d would be d sharp)</a:t>
            </a:r>
          </a:p>
        </p:txBody>
      </p:sp>
      <p:sp>
        <p:nvSpPr>
          <p:cNvPr id="178" name=".D2.aRG.…"/>
          <p:cNvSpPr txBox="1"/>
          <p:nvPr/>
        </p:nvSpPr>
        <p:spPr>
          <a:xfrm>
            <a:off x="8399533" y="8203072"/>
            <a:ext cx="706803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.D2.</a:t>
            </a:r>
            <a:r>
              <a:rPr>
                <a:solidFill>
                  <a:schemeClr val="accent1"/>
                </a:solidFill>
              </a:rPr>
              <a:t>aRG</a:t>
            </a:r>
            <a:r>
              <a:t>.</a:t>
            </a:r>
          </a:p>
          <a:p>
            <a:pPr algn="l">
              <a:defRPr b="0" sz="7200">
                <a:latin typeface="Courier"/>
                <a:ea typeface="Courier"/>
                <a:cs typeface="Courier"/>
                <a:sym typeface="Courier"/>
              </a:defRPr>
            </a:pPr>
            <a:r>
              <a:t>..:23</a:t>
            </a:r>
            <a:r>
              <a:rPr>
                <a:solidFill>
                  <a:schemeClr val="accent1"/>
                </a:solidFill>
              </a:rPr>
              <a:t>D</a:t>
            </a:r>
            <a:r>
              <a:t>..</a:t>
            </a:r>
          </a:p>
        </p:txBody>
      </p:sp>
      <p:sp>
        <p:nvSpPr>
          <p:cNvPr id="179" name="Line"/>
          <p:cNvSpPr/>
          <p:nvPr/>
        </p:nvSpPr>
        <p:spPr>
          <a:xfrm flipH="1">
            <a:off x="11558199" y="7672755"/>
            <a:ext cx="741726" cy="741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random"/>
          <p:cNvSpPr txBox="1"/>
          <p:nvPr/>
        </p:nvSpPr>
        <p:spPr>
          <a:xfrm>
            <a:off x="12145447" y="6925992"/>
            <a:ext cx="151790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random</a:t>
            </a:r>
          </a:p>
        </p:txBody>
      </p:sp>
      <p:sp>
        <p:nvSpPr>
          <p:cNvPr id="181" name="Line"/>
          <p:cNvSpPr/>
          <p:nvPr/>
        </p:nvSpPr>
        <p:spPr>
          <a:xfrm>
            <a:off x="10910241" y="8033714"/>
            <a:ext cx="1" cy="560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min"/>
          <p:cNvSpPr txBox="1"/>
          <p:nvPr/>
        </p:nvSpPr>
        <p:spPr>
          <a:xfrm>
            <a:off x="10518384" y="6925992"/>
            <a:ext cx="78371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min</a:t>
            </a:r>
          </a:p>
        </p:txBody>
      </p:sp>
      <p:sp>
        <p:nvSpPr>
          <p:cNvPr id="183" name="Line"/>
          <p:cNvSpPr/>
          <p:nvPr/>
        </p:nvSpPr>
        <p:spPr>
          <a:xfrm flipH="1">
            <a:off x="12440700" y="7575670"/>
            <a:ext cx="2244544" cy="9289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max"/>
          <p:cNvSpPr txBox="1"/>
          <p:nvPr/>
        </p:nvSpPr>
        <p:spPr>
          <a:xfrm>
            <a:off x="14926811" y="7209247"/>
            <a:ext cx="88277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</a:t>
            </a:r>
          </a:p>
        </p:txBody>
      </p:sp>
      <p:sp>
        <p:nvSpPr>
          <p:cNvPr id="185" name="Line"/>
          <p:cNvSpPr/>
          <p:nvPr/>
        </p:nvSpPr>
        <p:spPr>
          <a:xfrm flipV="1">
            <a:off x="11468664" y="10463672"/>
            <a:ext cx="1" cy="6720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output…"/>
          <p:cNvSpPr txBox="1"/>
          <p:nvPr/>
        </p:nvSpPr>
        <p:spPr>
          <a:xfrm>
            <a:off x="10127544" y="11366948"/>
            <a:ext cx="2682241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  <a:p>
            <a:pPr/>
            <a:r>
              <a:t>(in uppercase)</a:t>
            </a:r>
          </a:p>
        </p:txBody>
      </p:sp>
      <p:sp>
        <p:nvSpPr>
          <p:cNvPr id="187" name="Line"/>
          <p:cNvSpPr/>
          <p:nvPr/>
        </p:nvSpPr>
        <p:spPr>
          <a:xfrm>
            <a:off x="8946060" y="7735097"/>
            <a:ext cx="617040" cy="6170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modulo"/>
          <p:cNvSpPr txBox="1"/>
          <p:nvPr/>
        </p:nvSpPr>
        <p:spPr>
          <a:xfrm>
            <a:off x="8123554" y="7089969"/>
            <a:ext cx="148209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