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49F"/>
    <a:srgbClr val="25A0D1"/>
    <a:srgbClr val="208BB6"/>
    <a:srgbClr val="2881D2"/>
    <a:srgbClr val="477BC4"/>
    <a:srgbClr val="13A1D9"/>
    <a:srgbClr val="63B0CF"/>
    <a:srgbClr val="869DC0"/>
    <a:srgbClr val="80A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>
        <p:scale>
          <a:sx n="33" d="100"/>
          <a:sy n="33" d="100"/>
        </p:scale>
        <p:origin x="3420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5757"/>
              </p:ext>
            </p:extLst>
          </p:nvPr>
        </p:nvGraphicFramePr>
        <p:xfrm>
          <a:off x="-12483254" y="-4977547"/>
          <a:ext cx="22215047" cy="107880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50520">
                  <a:extLst>
                    <a:ext uri="{9D8B030D-6E8A-4147-A177-3AD203B41FA5}">
                      <a16:colId xmlns:a16="http://schemas.microsoft.com/office/drawing/2014/main" val="3040238461"/>
                    </a:ext>
                  </a:extLst>
                </a:gridCol>
                <a:gridCol w="2833763">
                  <a:extLst>
                    <a:ext uri="{9D8B030D-6E8A-4147-A177-3AD203B41FA5}">
                      <a16:colId xmlns:a16="http://schemas.microsoft.com/office/drawing/2014/main" val="3996256132"/>
                    </a:ext>
                  </a:extLst>
                </a:gridCol>
                <a:gridCol w="1043557">
                  <a:extLst>
                    <a:ext uri="{9D8B030D-6E8A-4147-A177-3AD203B41FA5}">
                      <a16:colId xmlns:a16="http://schemas.microsoft.com/office/drawing/2014/main" val="3065867388"/>
                    </a:ext>
                  </a:extLst>
                </a:gridCol>
                <a:gridCol w="2833763">
                  <a:extLst>
                    <a:ext uri="{9D8B030D-6E8A-4147-A177-3AD203B41FA5}">
                      <a16:colId xmlns:a16="http://schemas.microsoft.com/office/drawing/2014/main" val="1091763183"/>
                    </a:ext>
                  </a:extLst>
                </a:gridCol>
                <a:gridCol w="2833763">
                  <a:extLst>
                    <a:ext uri="{9D8B030D-6E8A-4147-A177-3AD203B41FA5}">
                      <a16:colId xmlns:a16="http://schemas.microsoft.com/office/drawing/2014/main" val="1618970476"/>
                    </a:ext>
                  </a:extLst>
                </a:gridCol>
                <a:gridCol w="1196384">
                  <a:extLst>
                    <a:ext uri="{9D8B030D-6E8A-4147-A177-3AD203B41FA5}">
                      <a16:colId xmlns:a16="http://schemas.microsoft.com/office/drawing/2014/main" val="513752921"/>
                    </a:ext>
                  </a:extLst>
                </a:gridCol>
                <a:gridCol w="921802">
                  <a:extLst>
                    <a:ext uri="{9D8B030D-6E8A-4147-A177-3AD203B41FA5}">
                      <a16:colId xmlns:a16="http://schemas.microsoft.com/office/drawing/2014/main" val="2351563556"/>
                    </a:ext>
                  </a:extLst>
                </a:gridCol>
                <a:gridCol w="6686759">
                  <a:extLst>
                    <a:ext uri="{9D8B030D-6E8A-4147-A177-3AD203B41FA5}">
                      <a16:colId xmlns:a16="http://schemas.microsoft.com/office/drawing/2014/main" val="1267223149"/>
                    </a:ext>
                  </a:extLst>
                </a:gridCol>
                <a:gridCol w="1457368">
                  <a:extLst>
                    <a:ext uri="{9D8B030D-6E8A-4147-A177-3AD203B41FA5}">
                      <a16:colId xmlns:a16="http://schemas.microsoft.com/office/drawing/2014/main" val="1571536861"/>
                    </a:ext>
                  </a:extLst>
                </a:gridCol>
                <a:gridCol w="1457368">
                  <a:extLst>
                    <a:ext uri="{9D8B030D-6E8A-4147-A177-3AD203B41FA5}">
                      <a16:colId xmlns:a16="http://schemas.microsoft.com/office/drawing/2014/main" val="4009449172"/>
                    </a:ext>
                  </a:extLst>
                </a:gridCol>
              </a:tblGrid>
              <a:tr h="4994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사고 건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14082" marR="14082" marT="14082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생성일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14082" marR="14082" marT="14082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사고</a:t>
                      </a:r>
                      <a:r>
                        <a:rPr lang="en-US" sz="2200" u="none" strike="noStrike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ID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14082" marR="14082" marT="14082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발생 일시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14082" marR="14082" marT="14082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종료 일시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14082" marR="14082" marT="14082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분류코드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14082" marR="14082" marT="14082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분류명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14082" marR="14082" marT="14082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메시지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14082" marR="14082" marT="14082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동경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14082" marR="14082" marT="14082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북위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14082" marR="14082" marT="14082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74247"/>
                  </a:ext>
                </a:extLst>
              </a:tr>
              <a:tr h="94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</a:t>
                      </a:r>
                      <a:endParaRPr lang="en-US" altLang="ko-KR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0:25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5921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0:20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0:50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사고 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강동대로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오륜교회앞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서하남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IC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입구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차로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주의운전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차량고장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127.1436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37.51739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691755"/>
                  </a:ext>
                </a:extLst>
              </a:tr>
              <a:tr h="94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0:40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6080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0:38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1:08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사고 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고덕로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상일동역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강일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910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단지교차로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차로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주의운전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127.1721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37.55832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62131"/>
                  </a:ext>
                </a:extLst>
              </a:tr>
              <a:tr h="79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0:41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6083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0:36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18:00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공사 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청룡사길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청룡사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창신쌍용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단지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차로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주의운전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127.0137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37.57243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29980"/>
                  </a:ext>
                </a:extLst>
              </a:tr>
              <a:tr h="94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4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2:15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7095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1:57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2:27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사고 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서해안고속도로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화성휴게소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비봉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IC 2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차로 차량사고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주의운전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126.875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37.2261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0690"/>
                  </a:ext>
                </a:extLst>
              </a:tr>
              <a:tr h="94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2:20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7153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2:13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2:43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사고 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강변북로 동작대교 반포대교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차로 차량사고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주의운전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126.9878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37.51645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54769"/>
                  </a:ext>
                </a:extLst>
              </a:tr>
              <a:tr h="94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6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2:45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7426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2:31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3:01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사고 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영동고속도로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신갈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JC 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동수원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IC 5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차로 차량고장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주의운전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127.0544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37.2979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48050"/>
                  </a:ext>
                </a:extLst>
              </a:tr>
              <a:tr h="79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 smtClean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7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2:46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7429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2:43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 3:13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사고 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을지로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을지로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 저동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차로 </a:t>
                      </a:r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주의운전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차량고장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126.9902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37.56624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05031"/>
                  </a:ext>
                </a:extLst>
              </a:tr>
              <a:tr h="79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8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3:00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7592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2:58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3:28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사고 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신천대로 침산지하차도 성북지하차도 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128.5909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35.89468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40909"/>
                  </a:ext>
                </a:extLst>
              </a:tr>
              <a:tr h="79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3:20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7796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3:19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3:49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사고 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을지로 </a:t>
                      </a:r>
                      <a:r>
                        <a:rPr lang="ko-KR" altLang="en-US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을지로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6 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청계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6 1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차로 </a:t>
                      </a:r>
                      <a:r>
                        <a:rPr lang="ko-KR" altLang="en-US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주의운전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차량고장 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126.9981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37.5666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70790"/>
                  </a:ext>
                </a:extLst>
              </a:tr>
              <a:tr h="79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10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4:50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8773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4:47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5:17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사고 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을지로 </a:t>
                      </a:r>
                      <a:r>
                        <a:rPr lang="ko-KR" altLang="en-US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을지로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ko-KR" altLang="en-US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을지전화국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차로 </a:t>
                      </a:r>
                      <a:r>
                        <a:rPr lang="ko-KR" altLang="en-US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주의운전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차량고장 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127.0042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37.56655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621311"/>
                  </a:ext>
                </a:extLst>
              </a:tr>
              <a:tr h="79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6:40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9959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6:37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7:07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2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사고 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태봉길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장천동내삼거리 </a:t>
                      </a:r>
                      <a:r>
                        <a:rPr lang="ko-KR" altLang="en-US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원진빌리지앞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2 1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차로 </a:t>
                      </a:r>
                      <a:r>
                        <a:rPr lang="ko-KR" altLang="en-US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주의운전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교통사고 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128.7084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35.12962</a:t>
                      </a:r>
                    </a:p>
                  </a:txBody>
                  <a:tcPr marL="23113" marR="23113" marT="2311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22451"/>
                  </a:ext>
                </a:extLst>
              </a:tr>
              <a:tr h="79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12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8054" marR="8054" marT="80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6:45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15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6:44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2019-01-02 7:14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200" u="none" strike="noStrike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사고 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일반국도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호선 풍호초등사거리 </a:t>
                      </a:r>
                      <a:r>
                        <a:rPr lang="ko-KR" altLang="en-US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풍호동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차로 </a:t>
                      </a:r>
                      <a:r>
                        <a:rPr lang="ko-KR" altLang="en-US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주의운전</a:t>
                      </a:r>
                      <a:r>
                        <a:rPr lang="ko-KR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교통사고 </a:t>
                      </a:r>
                      <a:r>
                        <a:rPr lang="en-US" altLang="ko-KR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128.7072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2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35.13983</a:t>
                      </a:r>
                    </a:p>
                  </a:txBody>
                  <a:tcPr marL="23113" marR="23113" marT="2311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711021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-12781730" y="-6459794"/>
            <a:ext cx="22565812" cy="12276441"/>
            <a:chOff x="-1533832" y="-187371"/>
            <a:chExt cx="14604402" cy="830265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-1533832" y="766891"/>
              <a:ext cx="14604402" cy="41298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-1303116" y="651048"/>
              <a:ext cx="561330" cy="7464238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29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/>
            </a:p>
          </p:txBody>
        </p:sp>
        <p:cxnSp>
          <p:nvCxnSpPr>
            <p:cNvPr id="16" name="꺾인 연결선 15"/>
            <p:cNvCxnSpPr/>
            <p:nvPr/>
          </p:nvCxnSpPr>
          <p:spPr>
            <a:xfrm rot="5400000" flipH="1" flipV="1">
              <a:off x="442184" y="417455"/>
              <a:ext cx="359402" cy="314074"/>
            </a:xfrm>
            <a:prstGeom prst="bentConnector3">
              <a:avLst>
                <a:gd name="adj1" fmla="val 95937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78922" y="197428"/>
              <a:ext cx="2626822" cy="478749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C00000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column names</a:t>
              </a:r>
              <a:endParaRPr lang="ko-KR" altLang="en-US" sz="4000" b="1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989734" y="-187371"/>
              <a:ext cx="2626822" cy="478749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29549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column names</a:t>
              </a:r>
              <a:endParaRPr lang="ko-KR" altLang="en-US" sz="4000" b="1" dirty="0">
                <a:solidFill>
                  <a:srgbClr val="29549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28" name="꺾인 연결선 27"/>
            <p:cNvCxnSpPr>
              <a:stCxn id="8" idx="1"/>
              <a:endCxn id="43" idx="1"/>
            </p:cNvCxnSpPr>
            <p:nvPr/>
          </p:nvCxnSpPr>
          <p:spPr>
            <a:xfrm rot="10800000" flipH="1">
              <a:off x="-1303116" y="52004"/>
              <a:ext cx="313382" cy="4331164"/>
            </a:xfrm>
            <a:prstGeom prst="bentConnector3">
              <a:avLst>
                <a:gd name="adj1" fmla="val -47210"/>
              </a:avLst>
            </a:prstGeom>
            <a:ln w="57150">
              <a:solidFill>
                <a:srgbClr val="2954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 1"/>
            <p:cNvSpPr/>
            <p:nvPr/>
          </p:nvSpPr>
          <p:spPr>
            <a:xfrm>
              <a:off x="1778379" y="1275685"/>
              <a:ext cx="1843783" cy="308638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204208" y="1275685"/>
              <a:ext cx="559214" cy="308638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125444" y="1275685"/>
              <a:ext cx="1843783" cy="308638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8821" y="2830728"/>
              <a:ext cx="900453" cy="478749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C000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data</a:t>
              </a:r>
              <a:endParaRPr lang="ko-KR" altLang="en-US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" name="꺾인 연결선 5"/>
            <p:cNvCxnSpPr>
              <a:stCxn id="10" idx="1"/>
              <a:endCxn id="13" idx="0"/>
            </p:cNvCxnSpPr>
            <p:nvPr/>
          </p:nvCxnSpPr>
          <p:spPr>
            <a:xfrm rot="10800000" flipV="1">
              <a:off x="6029048" y="1430004"/>
              <a:ext cx="175160" cy="1400723"/>
            </a:xfrm>
            <a:prstGeom prst="bentConnector2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2" idx="2"/>
              <a:endCxn id="13" idx="1"/>
            </p:cNvCxnSpPr>
            <p:nvPr/>
          </p:nvCxnSpPr>
          <p:spPr>
            <a:xfrm rot="16200000" flipH="1">
              <a:off x="3396657" y="887937"/>
              <a:ext cx="1485779" cy="2878550"/>
            </a:xfrm>
            <a:prstGeom prst="bentConnector2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1" idx="2"/>
              <a:endCxn id="13" idx="3"/>
            </p:cNvCxnSpPr>
            <p:nvPr/>
          </p:nvCxnSpPr>
          <p:spPr>
            <a:xfrm rot="5400000">
              <a:off x="8520416" y="-456819"/>
              <a:ext cx="1485779" cy="5568062"/>
            </a:xfrm>
            <a:prstGeom prst="bentConnector2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Pages>1</Pages>
  <Words>272</Words>
  <Characters>0</Characters>
  <Application>Microsoft Office PowerPoint</Application>
  <DocSecurity>0</DocSecurity>
  <PresentationFormat>와이드스크린</PresentationFormat>
  <Lines>0</Lines>
  <Paragraphs>134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나눔스퀘어_ac</vt:lpstr>
      <vt:lpstr>나눔스퀘어_ac ExtraBold</vt:lpstr>
      <vt:lpstr>맑은 고딕</vt:lpstr>
      <vt:lpstr>Arial</vt:lpstr>
      <vt:lpstr>Office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허재은</dc:creator>
  <cp:lastModifiedBy>GREEN</cp:lastModifiedBy>
  <cp:revision>20</cp:revision>
  <dcterms:modified xsi:type="dcterms:W3CDTF">2022-05-20T03:12:52Z</dcterms:modified>
  <cp:version>9.103.97.45139</cp:version>
</cp:coreProperties>
</file>