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77"/>
  </p:notesMasterIdLst>
  <p:sldIdLst>
    <p:sldId id="256" r:id="rId2"/>
    <p:sldId id="293" r:id="rId3"/>
    <p:sldId id="513" r:id="rId4"/>
    <p:sldId id="296" r:id="rId5"/>
    <p:sldId id="299" r:id="rId6"/>
    <p:sldId id="469" r:id="rId7"/>
    <p:sldId id="526" r:id="rId8"/>
    <p:sldId id="470" r:id="rId9"/>
    <p:sldId id="467" r:id="rId10"/>
    <p:sldId id="511" r:id="rId11"/>
    <p:sldId id="471" r:id="rId12"/>
    <p:sldId id="559" r:id="rId13"/>
    <p:sldId id="300" r:id="rId14"/>
    <p:sldId id="510" r:id="rId15"/>
    <p:sldId id="517" r:id="rId16"/>
    <p:sldId id="473" r:id="rId17"/>
    <p:sldId id="468" r:id="rId18"/>
    <p:sldId id="474" r:id="rId19"/>
    <p:sldId id="512" r:id="rId20"/>
    <p:sldId id="562" r:id="rId21"/>
    <p:sldId id="563" r:id="rId22"/>
    <p:sldId id="472" r:id="rId23"/>
    <p:sldId id="475" r:id="rId24"/>
    <p:sldId id="516" r:id="rId25"/>
    <p:sldId id="476" r:id="rId26"/>
    <p:sldId id="534" r:id="rId27"/>
    <p:sldId id="276" r:id="rId28"/>
    <p:sldId id="536" r:id="rId29"/>
    <p:sldId id="527" r:id="rId30"/>
    <p:sldId id="537" r:id="rId31"/>
    <p:sldId id="543" r:id="rId32"/>
    <p:sldId id="538" r:id="rId33"/>
    <p:sldId id="546" r:id="rId34"/>
    <p:sldId id="547" r:id="rId35"/>
    <p:sldId id="539" r:id="rId36"/>
    <p:sldId id="540" r:id="rId37"/>
    <p:sldId id="303" r:id="rId38"/>
    <p:sldId id="518" r:id="rId39"/>
    <p:sldId id="477" r:id="rId40"/>
    <p:sldId id="519" r:id="rId41"/>
    <p:sldId id="520" r:id="rId42"/>
    <p:sldId id="548" r:id="rId43"/>
    <p:sldId id="521" r:id="rId44"/>
    <p:sldId id="478" r:id="rId45"/>
    <p:sldId id="479" r:id="rId46"/>
    <p:sldId id="480" r:id="rId47"/>
    <p:sldId id="481" r:id="rId48"/>
    <p:sldId id="549" r:id="rId49"/>
    <p:sldId id="482" r:id="rId50"/>
    <p:sldId id="550" r:id="rId51"/>
    <p:sldId id="560" r:id="rId52"/>
    <p:sldId id="561" r:id="rId53"/>
    <p:sldId id="522" r:id="rId54"/>
    <p:sldId id="294" r:id="rId55"/>
    <p:sldId id="551" r:id="rId56"/>
    <p:sldId id="552" r:id="rId57"/>
    <p:sldId id="553" r:id="rId58"/>
    <p:sldId id="554" r:id="rId59"/>
    <p:sldId id="528" r:id="rId60"/>
    <p:sldId id="529" r:id="rId61"/>
    <p:sldId id="530" r:id="rId62"/>
    <p:sldId id="531" r:id="rId63"/>
    <p:sldId id="532" r:id="rId64"/>
    <p:sldId id="555" r:id="rId65"/>
    <p:sldId id="533" r:id="rId66"/>
    <p:sldId id="556" r:id="rId67"/>
    <p:sldId id="558" r:id="rId68"/>
    <p:sldId id="557" r:id="rId69"/>
    <p:sldId id="483" r:id="rId70"/>
    <p:sldId id="485" r:id="rId71"/>
    <p:sldId id="523" r:id="rId72"/>
    <p:sldId id="564" r:id="rId73"/>
    <p:sldId id="565" r:id="rId74"/>
    <p:sldId id="566" r:id="rId75"/>
    <p:sldId id="490" r:id="rId76"/>
  </p:sldIdLst>
  <p:sldSz cx="12192000" cy="6858000"/>
  <p:notesSz cx="6858000" cy="9144000"/>
  <p:defaultTextStyle>
    <a:defPPr>
      <a:defRPr lang="en-US"/>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3300"/>
    <a:srgbClr val="FF9900"/>
    <a:srgbClr val="008000"/>
    <a:srgbClr val="2A4F86"/>
    <a:srgbClr val="C0C0C0"/>
    <a:srgbClr val="8FAFE9"/>
    <a:srgbClr val="3E68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p:scale>
          <a:sx n="71" d="100"/>
          <a:sy n="71" d="100"/>
        </p:scale>
        <p:origin x="-72" y="-31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C020C277-74BE-4E41-A367-56653D9C8DF4}" type="datetimeFigureOut">
              <a:rPr lang="zh-CN" altLang="en-US"/>
              <a:pPr/>
              <a:t>2018/11/4</a:t>
            </a:fld>
            <a:endParaRPr lang="en-US" altLang="zh-CN"/>
          </a:p>
        </p:txBody>
      </p:sp>
      <p:sp>
        <p:nvSpPr>
          <p:cNvPr id="3076" name="Rectangle 4"/>
          <p:cNvSpPr>
            <a:spLocks noGrp="1" noRot="1" noChangeAspect="1" noChangeArrowheads="1"/>
          </p:cNvSpPr>
          <p:nvPr>
            <p:ph type="sldImg" idx="2"/>
          </p:nvPr>
        </p:nvSpPr>
        <p:spPr bwMode="auto">
          <a:xfrm>
            <a:off x="381000" y="685800"/>
            <a:ext cx="6096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A4DAB932-A29D-4296-9AB8-7D607FC234A6}" type="slidenum">
              <a:rPr lang="zh-CN" altLang="en-US"/>
              <a:pPr/>
              <a:t>‹#›</a:t>
            </a:fld>
            <a:endParaRPr lang="en-US" altLang="zh-CN"/>
          </a:p>
        </p:txBody>
      </p:sp>
    </p:spTree>
    <p:extLst>
      <p:ext uri="{BB962C8B-B14F-4D97-AF65-F5344CB8AC3E}">
        <p14:creationId xmlns:p14="http://schemas.microsoft.com/office/powerpoint/2010/main" val="38706484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fontAlgn="base">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fontAlgn="base">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fontAlgn="base">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fontAlgn="base">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DAB932-A29D-4296-9AB8-7D607FC234A6}" type="slidenum">
              <a:rPr lang="zh-CN" altLang="en-US" smtClean="0"/>
              <a:pPr/>
              <a:t>32</a:t>
            </a:fld>
            <a:endParaRPr lang="en-US" altLang="zh-CN"/>
          </a:p>
        </p:txBody>
      </p:sp>
    </p:spTree>
    <p:extLst>
      <p:ext uri="{BB962C8B-B14F-4D97-AF65-F5344CB8AC3E}">
        <p14:creationId xmlns:p14="http://schemas.microsoft.com/office/powerpoint/2010/main" val="1896052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183697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38137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457200"/>
            <a:ext cx="2743200" cy="58293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457200"/>
            <a:ext cx="8026400" cy="58293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027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35853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7"/>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72"/>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2041470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366838"/>
            <a:ext cx="5384800" cy="4919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366838"/>
            <a:ext cx="5384800" cy="4919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1683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9"/>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9"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40319" y="2505075"/>
            <a:ext cx="5158316"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6659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453475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3147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23" y="457200"/>
            <a:ext cx="393276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34"/>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23"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325893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23" y="457200"/>
            <a:ext cx="393276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3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40323"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89506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8"/>
          <p:cNvSpPr>
            <a:spLocks noChangeArrowheads="1"/>
          </p:cNvSpPr>
          <p:nvPr/>
        </p:nvSpPr>
        <p:spPr bwMode="auto">
          <a:xfrm>
            <a:off x="508000" y="5257800"/>
            <a:ext cx="11684000" cy="1600200"/>
          </a:xfrm>
          <a:prstGeom prst="rect">
            <a:avLst/>
          </a:prstGeom>
          <a:solidFill>
            <a:schemeClr val="accent1"/>
          </a:solidFill>
          <a:ln w="9525" cmpd="sng">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051" name="Object 17"/>
          <p:cNvGraphicFramePr>
            <a:graphicFrameLocks noChangeAspect="1"/>
          </p:cNvGraphicFramePr>
          <p:nvPr/>
        </p:nvGraphicFramePr>
        <p:xfrm>
          <a:off x="527051" y="2349508"/>
          <a:ext cx="11664949" cy="2951163"/>
        </p:xfrm>
        <a:graphic>
          <a:graphicData uri="http://schemas.openxmlformats.org/presentationml/2006/ole">
            <mc:AlternateContent xmlns:mc="http://schemas.openxmlformats.org/markup-compatibility/2006">
              <mc:Choice xmlns:v="urn:schemas-microsoft-com:vml" Requires="v">
                <p:oleObj spid="_x0000_s82019" r:id="rId15" imgW="6590476" imgH="2450794" progId="">
                  <p:embed/>
                </p:oleObj>
              </mc:Choice>
              <mc:Fallback>
                <p:oleObj r:id="rId15" imgW="6590476" imgH="2450794"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7051" y="2349508"/>
                        <a:ext cx="11664949" cy="2951163"/>
                      </a:xfrm>
                      <a:prstGeom prst="rect">
                        <a:avLst/>
                      </a:prstGeom>
                      <a:noFill/>
                      <a:ln>
                        <a:noFill/>
                      </a:ln>
                      <a:extLst>
                        <a:ext uri="{909E8E84-426E-40DD-AFC4-6F175D3DCCD1}">
                          <a14:hiddenFill xmlns:a14="http://schemas.microsoft.com/office/drawing/2010/main">
                            <a:gradFill rotWithShape="1">
                              <a:gsLst>
                                <a:gs pos="0">
                                  <a:schemeClr val="accent1">
                                    <a:gamma/>
                                    <a:tint val="72941"/>
                                    <a:invGamma/>
                                    <a:alpha val="39999"/>
                                  </a:schemeClr>
                                </a:gs>
                                <a:gs pos="100000">
                                  <a:schemeClr val="accent1"/>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2" name="Rectangle 19"/>
          <p:cNvSpPr>
            <a:spLocks noChangeArrowheads="1"/>
          </p:cNvSpPr>
          <p:nvPr/>
        </p:nvSpPr>
        <p:spPr bwMode="auto">
          <a:xfrm>
            <a:off x="-44451" y="5138738"/>
            <a:ext cx="571501" cy="171926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53" name="Rectangle 20"/>
          <p:cNvSpPr>
            <a:spLocks noChangeArrowheads="1"/>
          </p:cNvSpPr>
          <p:nvPr/>
        </p:nvSpPr>
        <p:spPr bwMode="auto">
          <a:xfrm>
            <a:off x="-44451" y="4149734"/>
            <a:ext cx="571501" cy="100647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54" name="Rectangle 21"/>
          <p:cNvSpPr>
            <a:spLocks noChangeArrowheads="1"/>
          </p:cNvSpPr>
          <p:nvPr/>
        </p:nvSpPr>
        <p:spPr bwMode="auto">
          <a:xfrm>
            <a:off x="-44451" y="0"/>
            <a:ext cx="571501" cy="23495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55" name="Rectangle 22"/>
          <p:cNvSpPr>
            <a:spLocks noChangeArrowheads="1"/>
          </p:cNvSpPr>
          <p:nvPr/>
        </p:nvSpPr>
        <p:spPr bwMode="auto">
          <a:xfrm>
            <a:off x="-44451" y="2349500"/>
            <a:ext cx="571501" cy="8636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056" name="Group 8"/>
          <p:cNvGrpSpPr>
            <a:grpSpLocks/>
          </p:cNvGrpSpPr>
          <p:nvPr/>
        </p:nvGrpSpPr>
        <p:grpSpPr bwMode="auto">
          <a:xfrm>
            <a:off x="5689600" y="5867409"/>
            <a:ext cx="1439333" cy="633413"/>
            <a:chOff x="0" y="0"/>
            <a:chExt cx="680" cy="399"/>
          </a:xfrm>
        </p:grpSpPr>
        <p:sp>
          <p:nvSpPr>
            <p:cNvPr id="2057" name="Text Box 14"/>
            <p:cNvSpPr txBox="1">
              <a:spLocks noChangeArrowheads="1"/>
            </p:cNvSpPr>
            <p:nvPr/>
          </p:nvSpPr>
          <p:spPr bwMode="auto">
            <a:xfrm>
              <a:off x="0" y="111"/>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solidFill>
                    <a:schemeClr val="bg1"/>
                  </a:solidFill>
                </a:rPr>
                <a:t>LOGO</a:t>
              </a:r>
            </a:p>
          </p:txBody>
        </p:sp>
        <p:sp>
          <p:nvSpPr>
            <p:cNvPr id="2058" name="AutoShape 15"/>
            <p:cNvSpPr>
              <a:spLocks noChangeArrowheads="1"/>
            </p:cNvSpPr>
            <p:nvPr/>
          </p:nvSpPr>
          <p:spPr bwMode="auto">
            <a:xfrm rot="5400000">
              <a:off x="248" y="-185"/>
              <a:ext cx="172" cy="542"/>
            </a:xfrm>
            <a:prstGeom prst="moon">
              <a:avLst>
                <a:gd name="adj" fmla="val 21208"/>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059" name="Rectangle 31"/>
          <p:cNvSpPr>
            <a:spLocks noChangeArrowheads="1"/>
          </p:cNvSpPr>
          <p:nvPr/>
        </p:nvSpPr>
        <p:spPr bwMode="auto">
          <a:xfrm>
            <a:off x="-44451" y="3200401"/>
            <a:ext cx="571501" cy="9620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60" name="Rectangle 3"/>
          <p:cNvSpPr>
            <a:spLocks noGrp="1" noChangeArrowheads="1"/>
          </p:cNvSpPr>
          <p:nvPr>
            <p:ph type="body" idx="1"/>
          </p:nvPr>
        </p:nvSpPr>
        <p:spPr bwMode="auto">
          <a:xfrm>
            <a:off x="609600" y="1366838"/>
            <a:ext cx="10972800" cy="491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61" name="Rectangle 2"/>
          <p:cNvSpPr>
            <a:spLocks noGrp="1" noChangeArrowheads="1"/>
          </p:cNvSpPr>
          <p:nvPr>
            <p:ph type="title"/>
          </p:nvPr>
        </p:nvSpPr>
        <p:spPr bwMode="auto">
          <a:xfrm>
            <a:off x="711200" y="457209"/>
            <a:ext cx="98552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extLst>
      <p:ext uri="{BB962C8B-B14F-4D97-AF65-F5344CB8AC3E}">
        <p14:creationId xmlns:p14="http://schemas.microsoft.com/office/powerpoint/2010/main" val="275414352"/>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ctr" rtl="0" eaLnBrk="1" fontAlgn="base" hangingPunct="1">
        <a:spcBef>
          <a:spcPct val="0"/>
        </a:spcBef>
        <a:spcAft>
          <a:spcPct val="0"/>
        </a:spcAft>
        <a:defRPr sz="3200" kern="1200">
          <a:solidFill>
            <a:schemeClr val="bg1"/>
          </a:solidFill>
          <a:latin typeface="+mj-lt"/>
          <a:ea typeface="+mj-ea"/>
          <a:cs typeface="+mj-cs"/>
        </a:defRPr>
      </a:lvl1pPr>
      <a:lvl2pPr algn="ctr" rtl="0" eaLnBrk="1" fontAlgn="base" hangingPunct="1">
        <a:spcBef>
          <a:spcPct val="0"/>
        </a:spcBef>
        <a:spcAft>
          <a:spcPct val="0"/>
        </a:spcAft>
        <a:defRPr sz="3200">
          <a:solidFill>
            <a:schemeClr val="bg1"/>
          </a:solidFill>
          <a:latin typeface="Verdana" panose="020B0604030504040204" pitchFamily="34" charset="0"/>
        </a:defRPr>
      </a:lvl2pPr>
      <a:lvl3pPr algn="ctr" rtl="0" eaLnBrk="1" fontAlgn="base" hangingPunct="1">
        <a:spcBef>
          <a:spcPct val="0"/>
        </a:spcBef>
        <a:spcAft>
          <a:spcPct val="0"/>
        </a:spcAft>
        <a:defRPr sz="3200">
          <a:solidFill>
            <a:schemeClr val="bg1"/>
          </a:solidFill>
          <a:latin typeface="Verdana" panose="020B0604030504040204" pitchFamily="34" charset="0"/>
        </a:defRPr>
      </a:lvl3pPr>
      <a:lvl4pPr algn="ctr" rtl="0" eaLnBrk="1" fontAlgn="base" hangingPunct="1">
        <a:spcBef>
          <a:spcPct val="0"/>
        </a:spcBef>
        <a:spcAft>
          <a:spcPct val="0"/>
        </a:spcAft>
        <a:defRPr sz="3200">
          <a:solidFill>
            <a:schemeClr val="bg1"/>
          </a:solidFill>
          <a:latin typeface="Verdana" panose="020B0604030504040204" pitchFamily="34" charset="0"/>
        </a:defRPr>
      </a:lvl4pPr>
      <a:lvl5pPr algn="ctr" rtl="0" eaLnBrk="1" fontAlgn="base" hangingPunct="1">
        <a:spcBef>
          <a:spcPct val="0"/>
        </a:spcBef>
        <a:spcAft>
          <a:spcPct val="0"/>
        </a:spcAft>
        <a:defRPr sz="3200">
          <a:solidFill>
            <a:schemeClr val="bg1"/>
          </a:solidFill>
          <a:latin typeface="Verdana" panose="020B0604030504040204" pitchFamily="34" charset="0"/>
        </a:defRPr>
      </a:lvl5pPr>
      <a:lvl6pPr marL="457200" algn="ctr" rtl="0" eaLnBrk="1" fontAlgn="base" hangingPunct="1">
        <a:spcBef>
          <a:spcPct val="0"/>
        </a:spcBef>
        <a:spcAft>
          <a:spcPct val="0"/>
        </a:spcAft>
        <a:defRPr sz="3200">
          <a:solidFill>
            <a:schemeClr val="bg1"/>
          </a:solidFill>
          <a:latin typeface="Verdana" panose="020B0604030504040204" pitchFamily="34" charset="0"/>
        </a:defRPr>
      </a:lvl6pPr>
      <a:lvl7pPr marL="914400" algn="ctr" rtl="0" eaLnBrk="1" fontAlgn="base" hangingPunct="1">
        <a:spcBef>
          <a:spcPct val="0"/>
        </a:spcBef>
        <a:spcAft>
          <a:spcPct val="0"/>
        </a:spcAft>
        <a:defRPr sz="3200">
          <a:solidFill>
            <a:schemeClr val="bg1"/>
          </a:solidFill>
          <a:latin typeface="Verdana" panose="020B0604030504040204" pitchFamily="34" charset="0"/>
        </a:defRPr>
      </a:lvl7pPr>
      <a:lvl8pPr marL="1371600" algn="ctr" rtl="0" eaLnBrk="1" fontAlgn="base" hangingPunct="1">
        <a:spcBef>
          <a:spcPct val="0"/>
        </a:spcBef>
        <a:spcAft>
          <a:spcPct val="0"/>
        </a:spcAft>
        <a:defRPr sz="3200">
          <a:solidFill>
            <a:schemeClr val="bg1"/>
          </a:solidFill>
          <a:latin typeface="Verdana" panose="020B0604030504040204" pitchFamily="34" charset="0"/>
        </a:defRPr>
      </a:lvl8pPr>
      <a:lvl9pPr marL="1828800" algn="ctr" rtl="0" eaLnBrk="1" fontAlgn="base" hangingPunct="1">
        <a:spcBef>
          <a:spcPct val="0"/>
        </a:spcBef>
        <a:spcAft>
          <a:spcPct val="0"/>
        </a:spcAft>
        <a:defRPr sz="3200">
          <a:solidFill>
            <a:schemeClr val="bg1"/>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Font typeface="Wingdings" panose="05000000000000000000" pitchFamily="2" charset="2"/>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Wingdings" panose="05000000000000000000" pitchFamily="2" charset="2"/>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1322015" y="1556792"/>
            <a:ext cx="8929688" cy="2447925"/>
          </a:xfrm>
        </p:spPr>
        <p:txBody>
          <a:bodyPr>
            <a:normAutofit fontScale="90000"/>
          </a:bodyPr>
          <a:lstStyle/>
          <a:p>
            <a:pPr eaLnBrk="1" hangingPunct="1">
              <a:lnSpc>
                <a:spcPct val="150000"/>
              </a:lnSpc>
            </a:pPr>
            <a:r>
              <a:rPr lang="zh-CN" altLang="en-US" sz="4000" b="1" dirty="0">
                <a:solidFill>
                  <a:srgbClr val="FF0000"/>
                </a:solidFill>
                <a:latin typeface="黑体" panose="02010609060101010101" pitchFamily="49" charset="-122"/>
                <a:ea typeface="黑体" panose="02010609060101010101" pitchFamily="49" charset="-122"/>
              </a:rPr>
              <a:t> </a:t>
            </a:r>
            <a:r>
              <a:rPr lang="zh-CN" altLang="en-US" sz="6000" b="1" dirty="0">
                <a:solidFill>
                  <a:srgbClr val="C00000"/>
                </a:solidFill>
                <a:latin typeface="华文中宋" panose="02010600040101010101" pitchFamily="2" charset="-122"/>
                <a:ea typeface="华文中宋" panose="02010600040101010101" pitchFamily="2" charset="-122"/>
              </a:rPr>
              <a:t>中美贸易摩擦辨析</a:t>
            </a:r>
            <a:r>
              <a:rPr lang="en-US" altLang="zh-CN" sz="4000" b="1" dirty="0">
                <a:solidFill>
                  <a:srgbClr val="FF0000"/>
                </a:solidFill>
                <a:latin typeface="黑体" panose="02010609060101010101" pitchFamily="49" charset="-122"/>
                <a:ea typeface="黑体" panose="02010609060101010101" pitchFamily="49" charset="-122"/>
              </a:rPr>
              <a:t/>
            </a:r>
            <a:br>
              <a:rPr lang="en-US" altLang="zh-CN" sz="4000" b="1" dirty="0">
                <a:solidFill>
                  <a:srgbClr val="FF0000"/>
                </a:solidFill>
                <a:latin typeface="黑体" panose="02010609060101010101" pitchFamily="49" charset="-122"/>
                <a:ea typeface="黑体" panose="02010609060101010101" pitchFamily="49" charset="-122"/>
              </a:rPr>
            </a:br>
            <a:endParaRPr lang="en-US" altLang="zh-CN" sz="6700" b="1" dirty="0">
              <a:solidFill>
                <a:srgbClr val="FF0000"/>
              </a:solidFill>
              <a:latin typeface="黑体" panose="02010609060101010101" pitchFamily="49" charset="-122"/>
              <a:ea typeface="黑体" panose="02010609060101010101" pitchFamily="49" charset="-122"/>
            </a:endParaRPr>
          </a:p>
        </p:txBody>
      </p:sp>
      <p:sp>
        <p:nvSpPr>
          <p:cNvPr id="4099" name="Rectangle 3"/>
          <p:cNvSpPr>
            <a:spLocks noGrp="1" noChangeArrowheads="1"/>
          </p:cNvSpPr>
          <p:nvPr>
            <p:ph type="subTitle" idx="4294967295"/>
          </p:nvPr>
        </p:nvSpPr>
        <p:spPr>
          <a:xfrm>
            <a:off x="3143672" y="4293096"/>
            <a:ext cx="5286375" cy="1081088"/>
          </a:xfrm>
        </p:spPr>
        <p:txBody>
          <a:bodyPr/>
          <a:lstStyle/>
          <a:p>
            <a:pPr marL="0" indent="0" algn="ctr" eaLnBrk="1" hangingPunct="1">
              <a:buNone/>
            </a:pPr>
            <a:r>
              <a:rPr lang="zh-CN" altLang="en-US" sz="2800" b="1" dirty="0">
                <a:solidFill>
                  <a:srgbClr val="000000"/>
                </a:solidFill>
                <a:latin typeface="仿宋" panose="02010609060101010101" pitchFamily="49" charset="-122"/>
                <a:ea typeface="仿宋" panose="02010609060101010101" pitchFamily="49" charset="-122"/>
              </a:rPr>
              <a:t>华南理工大学  马克思主义学院</a:t>
            </a:r>
            <a:endParaRPr lang="en-US" altLang="zh-CN" sz="2800" b="1" dirty="0">
              <a:solidFill>
                <a:srgbClr val="000000"/>
              </a:solidFill>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ppt_w</p:attrName>
                                        </p:attrNameLst>
                                      </p:cBhvr>
                                      <p:tavLst>
                                        <p:tav tm="0">
                                          <p:val>
                                            <p:strVal val="#ppt_w*0.70"/>
                                          </p:val>
                                        </p:tav>
                                        <p:tav tm="100000">
                                          <p:val>
                                            <p:strVal val="#ppt_w"/>
                                          </p:val>
                                        </p:tav>
                                      </p:tavLst>
                                    </p:anim>
                                    <p:anim calcmode="lin" valueType="num">
                                      <p:cBhvr>
                                        <p:cTn id="8" dur="1000" fill="hold"/>
                                        <p:tgtEl>
                                          <p:spTgt spid="4098"/>
                                        </p:tgtEl>
                                        <p:attrNameLst>
                                          <p:attrName>ppt_h</p:attrName>
                                        </p:attrNameLst>
                                      </p:cBhvr>
                                      <p:tavLst>
                                        <p:tav tm="0">
                                          <p:val>
                                            <p:strVal val="#ppt_h"/>
                                          </p:val>
                                        </p:tav>
                                        <p:tav tm="100000">
                                          <p:val>
                                            <p:strVal val="#ppt_h"/>
                                          </p:val>
                                        </p:tav>
                                      </p:tavLst>
                                    </p:anim>
                                    <p:animEffect transition="in" filter="fade">
                                      <p:cBhvr>
                                        <p:cTn id="9" dur="1000"/>
                                        <p:tgtEl>
                                          <p:spTgt spid="4098"/>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4099">
                                            <p:txEl>
                                              <p:pRg st="0" end="0"/>
                                            </p:txEl>
                                          </p:spTgt>
                                        </p:tgtEl>
                                        <p:attrNameLst>
                                          <p:attrName>style.visibility</p:attrName>
                                        </p:attrNameLst>
                                      </p:cBhvr>
                                      <p:to>
                                        <p:strVal val="visible"/>
                                      </p:to>
                                    </p:set>
                                    <p:anim calcmode="lin" valueType="num">
                                      <p:cBhvr>
                                        <p:cTn id="12" dur="1000" fill="hold"/>
                                        <p:tgtEl>
                                          <p:spTgt spid="4099">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4099">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767408" y="1340768"/>
            <a:ext cx="9577064" cy="1384995"/>
          </a:xfrm>
          <a:prstGeom prst="rect">
            <a:avLst/>
          </a:prstGeom>
        </p:spPr>
        <p:txBody>
          <a:bodyPr wrap="square">
            <a:spAutoFit/>
          </a:bodyPr>
          <a:lstStyle/>
          <a:p>
            <a:r>
              <a:rPr lang="zh-CN" altLang="en-US" sz="2800" dirty="0">
                <a:solidFill>
                  <a:srgbClr val="000000"/>
                </a:solidFill>
              </a:rPr>
              <a:t>2010- -2017年间</a:t>
            </a:r>
            <a:endParaRPr lang="en-US" altLang="zh-CN" sz="2800" dirty="0">
              <a:solidFill>
                <a:srgbClr val="000000"/>
              </a:solidFill>
            </a:endParaRPr>
          </a:p>
          <a:p>
            <a:r>
              <a:rPr lang="zh-CN" altLang="en-US" sz="2800" dirty="0">
                <a:solidFill>
                  <a:srgbClr val="000000"/>
                </a:solidFill>
              </a:rPr>
              <a:t>    美国新生非白人婴儿超过半数，预计到2024年，20岁以下人口一半不是白人(美生育率2007年为2.12; 2017年为1.76)</a:t>
            </a:r>
          </a:p>
        </p:txBody>
      </p:sp>
      <p:sp>
        <p:nvSpPr>
          <p:cNvPr id="5" name="圆角矩形 4"/>
          <p:cNvSpPr/>
          <p:nvPr/>
        </p:nvSpPr>
        <p:spPr bwMode="auto">
          <a:xfrm>
            <a:off x="779240" y="2996952"/>
            <a:ext cx="9762928" cy="2160240"/>
          </a:xfrm>
          <a:prstGeom prst="roundRect">
            <a:avLst/>
          </a:prstGeom>
          <a:solidFill>
            <a:schemeClr val="accent3">
              <a:lumMod val="9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zh-CN" altLang="en-US" sz="3600" dirty="0">
                <a:solidFill>
                  <a:srgbClr val="C00000"/>
                </a:solidFill>
              </a:rPr>
              <a:t>人口年龄结构</a:t>
            </a:r>
            <a:r>
              <a:rPr lang="en-US" altLang="zh-CN" sz="3600" dirty="0">
                <a:solidFill>
                  <a:srgbClr val="C00000"/>
                </a:solidFill>
              </a:rPr>
              <a:t>:</a:t>
            </a:r>
            <a:r>
              <a:rPr lang="zh-CN" altLang="en-US" sz="3600" dirty="0">
                <a:solidFill>
                  <a:srgbClr val="C00000"/>
                </a:solidFill>
              </a:rPr>
              <a:t>老龄化</a:t>
            </a:r>
            <a:r>
              <a:rPr lang="en-US" altLang="zh-CN" sz="3600" dirty="0">
                <a:solidFill>
                  <a:srgbClr val="C00000"/>
                </a:solidFill>
              </a:rPr>
              <a:t>(</a:t>
            </a:r>
            <a:r>
              <a:rPr lang="zh-CN" altLang="en-US" sz="3600" dirty="0">
                <a:solidFill>
                  <a:srgbClr val="C00000"/>
                </a:solidFill>
              </a:rPr>
              <a:t>日本养老院的老人</a:t>
            </a:r>
            <a:r>
              <a:rPr lang="en-US" altLang="zh-CN" sz="3600" dirty="0">
                <a:solidFill>
                  <a:srgbClr val="C00000"/>
                </a:solidFill>
              </a:rPr>
              <a:t>)</a:t>
            </a:r>
          </a:p>
          <a:p>
            <a:endParaRPr lang="en-US" altLang="zh-CN" sz="3600" dirty="0">
              <a:solidFill>
                <a:srgbClr val="C00000"/>
              </a:solidFill>
            </a:endParaRPr>
          </a:p>
          <a:p>
            <a:r>
              <a:rPr lang="zh-CN" altLang="en-US" sz="3600" dirty="0">
                <a:solidFill>
                  <a:srgbClr val="C00000"/>
                </a:solidFill>
              </a:rPr>
              <a:t>人口与资源关系:全球工业化进程与地球承载力</a:t>
            </a:r>
          </a:p>
          <a:p>
            <a:endParaRPr lang="en-US" altLang="zh-CN" dirty="0"/>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55440" y="1196752"/>
            <a:ext cx="3892412" cy="584775"/>
          </a:xfrm>
          <a:prstGeom prst="rect">
            <a:avLst/>
          </a:prstGeom>
        </p:spPr>
        <p:txBody>
          <a:bodyPr wrap="none">
            <a:spAutoFit/>
          </a:bodyPr>
          <a:lstStyle/>
          <a:p>
            <a:r>
              <a:rPr lang="zh-CN" altLang="en-US" sz="3200" b="1" dirty="0">
                <a:solidFill>
                  <a:srgbClr val="C00000"/>
                </a:solidFill>
              </a:rPr>
              <a:t>人类面临的生态威胁</a:t>
            </a:r>
          </a:p>
        </p:txBody>
      </p:sp>
      <p:sp>
        <p:nvSpPr>
          <p:cNvPr id="7" name="矩形 6"/>
          <p:cNvSpPr/>
          <p:nvPr/>
        </p:nvSpPr>
        <p:spPr>
          <a:xfrm>
            <a:off x="1019701" y="2132856"/>
            <a:ext cx="10225135" cy="3323987"/>
          </a:xfrm>
          <a:prstGeom prst="rect">
            <a:avLst/>
          </a:prstGeom>
        </p:spPr>
        <p:txBody>
          <a:bodyPr wrap="square">
            <a:spAutoFit/>
          </a:bodyPr>
          <a:lstStyle/>
          <a:p>
            <a:r>
              <a:rPr lang="zh-CN" altLang="en-US" sz="3200" dirty="0">
                <a:solidFill>
                  <a:srgbClr val="000000"/>
                </a:solidFill>
              </a:rPr>
              <a:t>大规模的灭亡正在发生，每20分钟就有一种植物或陆地动物消失。可能出现的最好结果是2050年前，世界1000万种动植物中只有9%灭绝，而大多数生物学家认为将有1/3到1/2会灭绝</a:t>
            </a:r>
          </a:p>
          <a:p>
            <a:endParaRPr lang="zh-CN" altLang="en-US" sz="3200" dirty="0"/>
          </a:p>
          <a:p>
            <a:r>
              <a:rPr lang="zh-CN" altLang="en-US" sz="3200" dirty="0"/>
              <a:t>                                </a:t>
            </a:r>
          </a:p>
          <a:p>
            <a:endParaRPr lang="zh-CN" altLang="en-US" dirty="0"/>
          </a:p>
        </p:txBody>
      </p:sp>
      <p:sp>
        <p:nvSpPr>
          <p:cNvPr id="8" name="文本框 7"/>
          <p:cNvSpPr txBox="1"/>
          <p:nvPr/>
        </p:nvSpPr>
        <p:spPr>
          <a:xfrm>
            <a:off x="4367808" y="4437112"/>
            <a:ext cx="7344816" cy="523220"/>
          </a:xfrm>
          <a:prstGeom prst="rect">
            <a:avLst/>
          </a:prstGeom>
          <a:noFill/>
        </p:spPr>
        <p:txBody>
          <a:bodyPr wrap="square" rtlCol="0">
            <a:spAutoFit/>
          </a:bodyPr>
          <a:lstStyle/>
          <a:p>
            <a:r>
              <a:rPr lang="zh-CN" altLang="en-US" sz="2800" dirty="0">
                <a:solidFill>
                  <a:srgbClr val="000000"/>
                </a:solidFill>
              </a:rPr>
              <a:t>---伊恩-莫里斯(Ian Morris) :《西方将主宰多久》</a:t>
            </a:r>
          </a:p>
        </p:txBody>
      </p:sp>
    </p:spTree>
    <p:extLst>
      <p:ext uri="{BB962C8B-B14F-4D97-AF65-F5344CB8AC3E}">
        <p14:creationId xmlns:p14="http://schemas.microsoft.com/office/powerpoint/2010/main" val="14806028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0208" y="1844824"/>
            <a:ext cx="11186392" cy="5016758"/>
          </a:xfrm>
          <a:prstGeom prst="rect">
            <a:avLst/>
          </a:prstGeom>
        </p:spPr>
        <p:txBody>
          <a:bodyPr wrap="square">
            <a:spAutoFit/>
          </a:bodyPr>
          <a:lstStyle/>
          <a:p>
            <a:pPr marL="457200" indent="-457200">
              <a:buFont typeface="Arial" panose="020B0604020202020204" pitchFamily="34" charset="0"/>
              <a:buChar char="•"/>
            </a:pPr>
            <a:r>
              <a:rPr lang="zh-CN" altLang="en-US" sz="3200" b="1" dirty="0">
                <a:solidFill>
                  <a:srgbClr val="000000"/>
                </a:solidFill>
                <a:latin typeface="仿宋" panose="02010609060101010101" pitchFamily="49" charset="-122"/>
                <a:ea typeface="仿宋" panose="02010609060101010101" pitchFamily="49" charset="-122"/>
              </a:rPr>
              <a:t>一、美国社会政治衰败及面临的挑战</a:t>
            </a:r>
            <a:endParaRPr lang="en-US" altLang="zh-CN" sz="3200" b="1" dirty="0">
              <a:solidFill>
                <a:srgbClr val="000000"/>
              </a:solidFill>
              <a:latin typeface="仿宋" panose="02010609060101010101" pitchFamily="49" charset="-122"/>
              <a:ea typeface="仿宋" panose="02010609060101010101" pitchFamily="49" charset="-122"/>
            </a:endParaRPr>
          </a:p>
          <a:p>
            <a:pPr marL="457200" indent="-457200">
              <a:buFont typeface="Arial" panose="020B0604020202020204" pitchFamily="34" charset="0"/>
              <a:buChar char="•"/>
            </a:pPr>
            <a:r>
              <a:rPr lang="zh-CN" altLang="en-US" sz="3200" b="1" dirty="0">
                <a:solidFill>
                  <a:srgbClr val="000000"/>
                </a:solidFill>
                <a:latin typeface="仿宋" panose="02010609060101010101" pitchFamily="49" charset="-122"/>
                <a:ea typeface="仿宋" panose="02010609060101010101" pitchFamily="49" charset="-122"/>
              </a:rPr>
              <a:t>二、新帝国主义</a:t>
            </a:r>
            <a:endParaRPr lang="en-US" altLang="zh-CN" sz="3200" b="1" dirty="0">
              <a:solidFill>
                <a:srgbClr val="000000"/>
              </a:solidFill>
              <a:latin typeface="仿宋" panose="02010609060101010101" pitchFamily="49" charset="-122"/>
              <a:ea typeface="仿宋" panose="02010609060101010101" pitchFamily="49" charset="-122"/>
            </a:endParaRPr>
          </a:p>
          <a:p>
            <a:pPr marL="457200" indent="-457200">
              <a:buFont typeface="Arial" panose="020B0604020202020204" pitchFamily="34" charset="0"/>
              <a:buChar char="•"/>
            </a:pPr>
            <a:r>
              <a:rPr lang="zh-CN" altLang="en-US" sz="3200" b="1" dirty="0">
                <a:solidFill>
                  <a:srgbClr val="000000"/>
                </a:solidFill>
                <a:latin typeface="仿宋" panose="02010609060101010101" pitchFamily="49" charset="-122"/>
                <a:ea typeface="仿宋" panose="02010609060101010101" pitchFamily="49" charset="-122"/>
              </a:rPr>
              <a:t>三、西方对中国的认知</a:t>
            </a:r>
            <a:endParaRPr lang="en-US" altLang="zh-CN" sz="3200" b="1" dirty="0">
              <a:solidFill>
                <a:srgbClr val="000000"/>
              </a:solidFill>
              <a:latin typeface="仿宋" panose="02010609060101010101" pitchFamily="49" charset="-122"/>
              <a:ea typeface="仿宋" panose="02010609060101010101" pitchFamily="49" charset="-122"/>
            </a:endParaRPr>
          </a:p>
          <a:p>
            <a:pPr marL="457200" indent="-457200">
              <a:buFont typeface="Arial" panose="020B0604020202020204" pitchFamily="34" charset="0"/>
              <a:buChar char="•"/>
            </a:pPr>
            <a:r>
              <a:rPr lang="zh-CN" altLang="en-US" sz="3200" b="1" dirty="0">
                <a:solidFill>
                  <a:srgbClr val="000000"/>
                </a:solidFill>
                <a:latin typeface="仿宋" panose="02010609060101010101" pitchFamily="49" charset="-122"/>
                <a:ea typeface="仿宋" panose="02010609060101010101" pitchFamily="49" charset="-122"/>
              </a:rPr>
              <a:t>四、中美之间的战略互疑</a:t>
            </a:r>
            <a:endParaRPr lang="en-US" altLang="zh-CN" sz="3200" b="1" dirty="0">
              <a:solidFill>
                <a:srgbClr val="000000"/>
              </a:solidFill>
              <a:latin typeface="仿宋" panose="02010609060101010101" pitchFamily="49" charset="-122"/>
              <a:ea typeface="仿宋" panose="02010609060101010101" pitchFamily="49" charset="-122"/>
            </a:endParaRPr>
          </a:p>
          <a:p>
            <a:pPr marL="457200" indent="-457200">
              <a:buFont typeface="Arial" panose="020B0604020202020204" pitchFamily="34" charset="0"/>
              <a:buChar char="•"/>
            </a:pPr>
            <a:r>
              <a:rPr lang="zh-CN" altLang="en-US" sz="3200" b="1" dirty="0">
                <a:solidFill>
                  <a:srgbClr val="000000"/>
                </a:solidFill>
                <a:latin typeface="仿宋" panose="02010609060101010101" pitchFamily="49" charset="-122"/>
                <a:ea typeface="仿宋" panose="02010609060101010101" pitchFamily="49" charset="-122"/>
              </a:rPr>
              <a:t>五、中国战略目标</a:t>
            </a:r>
            <a:r>
              <a:rPr lang="en-US" altLang="zh-CN" sz="3200" b="1" dirty="0">
                <a:solidFill>
                  <a:srgbClr val="000000"/>
                </a:solidFill>
                <a:latin typeface="仿宋" panose="02010609060101010101" pitchFamily="49" charset="-122"/>
                <a:ea typeface="仿宋" panose="02010609060101010101" pitchFamily="49" charset="-122"/>
              </a:rPr>
              <a:t>:</a:t>
            </a:r>
            <a:r>
              <a:rPr lang="zh-CN" altLang="en-US" sz="3200" b="1" dirty="0">
                <a:solidFill>
                  <a:srgbClr val="000000"/>
                </a:solidFill>
                <a:latin typeface="仿宋" panose="02010609060101010101" pitchFamily="49" charset="-122"/>
                <a:ea typeface="仿宋" panose="02010609060101010101" pitchFamily="49" charset="-122"/>
              </a:rPr>
              <a:t>中华民族伟大复兴</a:t>
            </a:r>
            <a:endParaRPr lang="en-US" altLang="zh-CN" sz="3200" b="1" dirty="0">
              <a:solidFill>
                <a:srgbClr val="000000"/>
              </a:solidFill>
              <a:latin typeface="仿宋" panose="02010609060101010101" pitchFamily="49" charset="-122"/>
              <a:ea typeface="仿宋" panose="02010609060101010101" pitchFamily="49" charset="-122"/>
            </a:endParaRPr>
          </a:p>
          <a:p>
            <a:pPr marL="457200" indent="-457200">
              <a:buFont typeface="Arial" panose="020B0604020202020204" pitchFamily="34" charset="0"/>
              <a:buChar char="•"/>
            </a:pPr>
            <a:r>
              <a:rPr lang="zh-CN" altLang="en-US" sz="3200" b="1" dirty="0">
                <a:solidFill>
                  <a:srgbClr val="000000"/>
                </a:solidFill>
                <a:latin typeface="仿宋" panose="02010609060101010101" pitchFamily="49" charset="-122"/>
                <a:ea typeface="仿宋" panose="02010609060101010101" pitchFamily="49" charset="-122"/>
              </a:rPr>
              <a:t>六、美国对华“规锁政策”</a:t>
            </a:r>
            <a:endParaRPr lang="en-US" altLang="zh-CN" sz="3200" b="1" dirty="0">
              <a:solidFill>
                <a:srgbClr val="000000"/>
              </a:solidFill>
              <a:latin typeface="仿宋" panose="02010609060101010101" pitchFamily="49" charset="-122"/>
              <a:ea typeface="仿宋" panose="02010609060101010101" pitchFamily="49" charset="-122"/>
            </a:endParaRPr>
          </a:p>
          <a:p>
            <a:pPr marL="457200" indent="-457200">
              <a:buFont typeface="Arial" panose="020B0604020202020204" pitchFamily="34" charset="0"/>
              <a:buChar char="•"/>
            </a:pPr>
            <a:r>
              <a:rPr lang="zh-CN" altLang="en-US" sz="3200" b="1" dirty="0">
                <a:solidFill>
                  <a:srgbClr val="000000"/>
                </a:solidFill>
                <a:latin typeface="仿宋" panose="02010609060101010101" pitchFamily="49" charset="-122"/>
                <a:ea typeface="仿宋" panose="02010609060101010101" pitchFamily="49" charset="-122"/>
              </a:rPr>
              <a:t>七、中国对外开放四大举措与中美关系展望</a:t>
            </a:r>
          </a:p>
          <a:p>
            <a:pPr marL="457200" indent="-457200">
              <a:buFont typeface="Arial" panose="020B0604020202020204" pitchFamily="34" charset="0"/>
              <a:buChar char="•"/>
            </a:pPr>
            <a:endParaRPr lang="zh-CN" altLang="en-US" sz="3200" b="1" dirty="0">
              <a:solidFill>
                <a:srgbClr val="000000"/>
              </a:solidFill>
              <a:latin typeface="仿宋" panose="02010609060101010101" pitchFamily="49" charset="-122"/>
              <a:ea typeface="仿宋" panose="02010609060101010101" pitchFamily="49" charset="-122"/>
            </a:endParaRPr>
          </a:p>
          <a:p>
            <a:pPr marL="457200" indent="-457200">
              <a:buFont typeface="Arial" panose="020B0604020202020204" pitchFamily="34" charset="0"/>
              <a:buChar char="•"/>
            </a:pPr>
            <a:endParaRPr lang="en-US" altLang="zh-CN" sz="3200" b="1" dirty="0">
              <a:solidFill>
                <a:srgbClr val="000000"/>
              </a:solidFill>
              <a:latin typeface="仿宋" panose="02010609060101010101" pitchFamily="49" charset="-122"/>
              <a:ea typeface="仿宋" panose="02010609060101010101" pitchFamily="49" charset="-122"/>
            </a:endParaRPr>
          </a:p>
          <a:p>
            <a:pPr marL="457200" indent="-457200">
              <a:buFont typeface="Arial" panose="020B0604020202020204" pitchFamily="34" charset="0"/>
              <a:buChar char="•"/>
            </a:pPr>
            <a:endParaRPr lang="zh-CN" altLang="en-US" sz="3200" dirty="0">
              <a:solidFill>
                <a:srgbClr val="000000"/>
              </a:solidFill>
            </a:endParaRPr>
          </a:p>
        </p:txBody>
      </p:sp>
      <p:sp>
        <p:nvSpPr>
          <p:cNvPr id="34" name="矩形 33"/>
          <p:cNvSpPr/>
          <p:nvPr/>
        </p:nvSpPr>
        <p:spPr>
          <a:xfrm>
            <a:off x="911424" y="1020772"/>
            <a:ext cx="2242922" cy="707886"/>
          </a:xfrm>
          <a:prstGeom prst="rect">
            <a:avLst/>
          </a:prstGeom>
        </p:spPr>
        <p:txBody>
          <a:bodyPr wrap="none">
            <a:spAutoFit/>
          </a:bodyPr>
          <a:lstStyle/>
          <a:p>
            <a:r>
              <a:rPr lang="zh-CN" altLang="en-US" sz="4000" dirty="0">
                <a:solidFill>
                  <a:srgbClr val="C00000"/>
                </a:solidFill>
                <a:latin typeface="华文中宋" panose="02010600040101010101" pitchFamily="2" charset="-122"/>
                <a:ea typeface="华文中宋" panose="02010600040101010101" pitchFamily="2" charset="-122"/>
              </a:rPr>
              <a:t>授课内容</a:t>
            </a:r>
          </a:p>
        </p:txBody>
      </p:sp>
    </p:spTree>
    <p:extLst>
      <p:ext uri="{BB962C8B-B14F-4D97-AF65-F5344CB8AC3E}">
        <p14:creationId xmlns:p14="http://schemas.microsoft.com/office/powerpoint/2010/main" val="333039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arn(inVertical)">
                                      <p:cBhvr>
                                        <p:cTn id="7" dur="500"/>
                                        <p:tgtEl>
                                          <p:spTgt spid="3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0" y="457200"/>
            <a:ext cx="7391400" cy="563563"/>
          </a:xfrm>
        </p:spPr>
        <p:txBody>
          <a:bodyPr>
            <a:normAutofit fontScale="90000"/>
          </a:bodyPr>
          <a:lstStyle/>
          <a:p>
            <a:pPr eaLnBrk="1" hangingPunct="1"/>
            <a:r>
              <a:rPr lang="en-US" altLang="zh-CN">
                <a:ea typeface="宋体" panose="02010600030101010101" pitchFamily="2" charset="-122"/>
              </a:rPr>
              <a:t>Hot Tip</a:t>
            </a:r>
          </a:p>
        </p:txBody>
      </p:sp>
      <p:sp>
        <p:nvSpPr>
          <p:cNvPr id="2" name="矩形 1"/>
          <p:cNvSpPr/>
          <p:nvPr/>
        </p:nvSpPr>
        <p:spPr>
          <a:xfrm>
            <a:off x="911424" y="1196752"/>
            <a:ext cx="5760640" cy="584775"/>
          </a:xfrm>
          <a:prstGeom prst="rect">
            <a:avLst/>
          </a:prstGeom>
        </p:spPr>
        <p:txBody>
          <a:bodyPr wrap="square">
            <a:spAutoFit/>
          </a:bodyPr>
          <a:lstStyle/>
          <a:p>
            <a:r>
              <a:rPr lang="zh-CN" altLang="en-US" sz="3200" b="1" dirty="0">
                <a:solidFill>
                  <a:srgbClr val="C00000"/>
                </a:solidFill>
              </a:rPr>
              <a:t>（一）美国社会政治衰败</a:t>
            </a:r>
            <a:endParaRPr lang="en-US" altLang="zh-CN" sz="3200" b="1" dirty="0">
              <a:solidFill>
                <a:srgbClr val="C00000"/>
              </a:solidFill>
            </a:endParaRPr>
          </a:p>
        </p:txBody>
      </p:sp>
      <p:sp>
        <p:nvSpPr>
          <p:cNvPr id="3" name="矩形 2"/>
          <p:cNvSpPr/>
          <p:nvPr/>
        </p:nvSpPr>
        <p:spPr>
          <a:xfrm>
            <a:off x="335360" y="2164826"/>
            <a:ext cx="11161240" cy="3539430"/>
          </a:xfrm>
          <a:prstGeom prst="rect">
            <a:avLst/>
          </a:prstGeom>
        </p:spPr>
        <p:txBody>
          <a:bodyPr wrap="square">
            <a:spAutoFit/>
          </a:bodyPr>
          <a:lstStyle/>
          <a:p>
            <a:pPr marL="285750" indent="-285750">
              <a:buFont typeface="Wingdings" panose="05000000000000000000" pitchFamily="2" charset="2"/>
              <a:buChar char="Ø"/>
            </a:pPr>
            <a:r>
              <a:rPr lang="zh-CN" altLang="en-US" sz="2800" b="1" dirty="0">
                <a:solidFill>
                  <a:srgbClr val="C00000"/>
                </a:solidFill>
              </a:rPr>
              <a:t>美国社会政治衰败</a:t>
            </a:r>
            <a:r>
              <a:rPr lang="en-US" altLang="zh-CN" sz="2800" b="1" dirty="0">
                <a:solidFill>
                  <a:srgbClr val="C00000"/>
                </a:solidFill>
              </a:rPr>
              <a:t>(I)</a:t>
            </a:r>
            <a:endParaRPr lang="en-US" altLang="zh-CN" sz="2800" dirty="0">
              <a:solidFill>
                <a:srgbClr val="000000"/>
              </a:solidFill>
            </a:endParaRPr>
          </a:p>
          <a:p>
            <a:pPr marL="285750" indent="-285750">
              <a:buFont typeface="Wingdings" panose="05000000000000000000" pitchFamily="2" charset="2"/>
              <a:buChar char="Ø"/>
            </a:pPr>
            <a:r>
              <a:rPr lang="zh-CN" altLang="en-US" sz="2800" dirty="0">
                <a:solidFill>
                  <a:srgbClr val="000000"/>
                </a:solidFill>
              </a:rPr>
              <a:t>宪法第一修正案(即“国会不得制定关于下列事项的法案:  确立国教或禁止信教自由;  剥夺言论或出版自由;  或.....”  )成为富人在民主问题上弄虚作假的工具。</a:t>
            </a:r>
            <a:endParaRPr lang="en-US" altLang="zh-CN" sz="2800" dirty="0">
              <a:solidFill>
                <a:srgbClr val="000000"/>
              </a:solidFill>
            </a:endParaRPr>
          </a:p>
          <a:p>
            <a:pPr marL="285750" indent="-285750">
              <a:buFont typeface="Wingdings" panose="05000000000000000000" pitchFamily="2" charset="2"/>
              <a:buChar char="Ø"/>
            </a:pPr>
            <a:r>
              <a:rPr lang="zh-CN" altLang="en-US" sz="2800" dirty="0">
                <a:solidFill>
                  <a:srgbClr val="000000"/>
                </a:solidFill>
              </a:rPr>
              <a:t>美国对正当程序的坚持值得称道，但有人以此为借口阻挠政府执行操作安全规则、追究公司刑事责任、保护弱势群体。</a:t>
            </a:r>
          </a:p>
          <a:p>
            <a:pPr marL="285750" indent="-285750">
              <a:buFont typeface="Wingdings" panose="05000000000000000000" pitchFamily="2" charset="2"/>
              <a:buChar char="Ø"/>
            </a:pPr>
            <a:endParaRPr lang="en-US" altLang="zh-CN" sz="2800" dirty="0">
              <a:solidFill>
                <a:srgbClr val="000000"/>
              </a:solidFill>
            </a:endParaRPr>
          </a:p>
          <a:p>
            <a:pPr marL="285750" indent="-285750">
              <a:buFont typeface="Wingdings" panose="05000000000000000000" pitchFamily="2" charset="2"/>
              <a:buChar char="Ø"/>
            </a:pPr>
            <a:endParaRPr lang="zh-CN" altLang="en-US" sz="28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strVal val="#ppt_w*0.70"/>
                                          </p:val>
                                        </p:tav>
                                        <p:tav tm="100000">
                                          <p:val>
                                            <p:strVal val="#ppt_w"/>
                                          </p:val>
                                        </p:tav>
                                      </p:tavLst>
                                    </p:anim>
                                    <p:anim calcmode="lin" valueType="num">
                                      <p:cBhvr>
                                        <p:cTn id="13" dur="1000" fill="hold"/>
                                        <p:tgtEl>
                                          <p:spTgt spid="3"/>
                                        </p:tgtEl>
                                        <p:attrNameLst>
                                          <p:attrName>ppt_h</p:attrName>
                                        </p:attrNameLst>
                                      </p:cBhvr>
                                      <p:tavLst>
                                        <p:tav tm="0">
                                          <p:val>
                                            <p:strVal val="#ppt_h"/>
                                          </p:val>
                                        </p:tav>
                                        <p:tav tm="100000">
                                          <p:val>
                                            <p:strVal val="#ppt_h"/>
                                          </p:val>
                                        </p:tav>
                                      </p:tavLst>
                                    </p:anim>
                                    <p:animEffect transition="in" filter="fade">
                                      <p:cBhvr>
                                        <p:cTn id="14"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551384" y="1627639"/>
            <a:ext cx="8372805" cy="523220"/>
          </a:xfrm>
          <a:prstGeom prst="rect">
            <a:avLst/>
          </a:prstGeom>
        </p:spPr>
        <p:txBody>
          <a:bodyPr wrap="none">
            <a:spAutoFit/>
          </a:bodyPr>
          <a:lstStyle/>
          <a:p>
            <a:pPr marL="285750" indent="-285750">
              <a:buFont typeface="Wingdings" panose="05000000000000000000" pitchFamily="2" charset="2"/>
              <a:buChar char="Ø"/>
            </a:pPr>
            <a:r>
              <a:rPr lang="zh-CN" altLang="en-US" sz="2800" dirty="0">
                <a:solidFill>
                  <a:srgbClr val="000000"/>
                </a:solidFill>
              </a:rPr>
              <a:t>选举改革的本意是要加强民主，结果却削弱了民主</a:t>
            </a:r>
          </a:p>
        </p:txBody>
      </p:sp>
      <p:sp>
        <p:nvSpPr>
          <p:cNvPr id="5" name="矩形 4"/>
          <p:cNvSpPr/>
          <p:nvPr/>
        </p:nvSpPr>
        <p:spPr>
          <a:xfrm>
            <a:off x="551384" y="2852355"/>
            <a:ext cx="8841192" cy="954107"/>
          </a:xfrm>
          <a:prstGeom prst="rect">
            <a:avLst/>
          </a:prstGeom>
        </p:spPr>
        <p:txBody>
          <a:bodyPr wrap="square">
            <a:spAutoFit/>
          </a:bodyPr>
          <a:lstStyle/>
          <a:p>
            <a:pPr marL="285750" indent="-285750">
              <a:buFont typeface="Wingdings" panose="05000000000000000000" pitchFamily="2" charset="2"/>
              <a:buChar char="Ø"/>
            </a:pPr>
            <a:r>
              <a:rPr lang="zh-CN" altLang="en-US" sz="2800" dirty="0">
                <a:solidFill>
                  <a:srgbClr val="000000"/>
                </a:solidFill>
              </a:rPr>
              <a:t>精巧的金融和法律工程把经济长期增长和共同繁荣的引擎变成了为数不多大贏家的赌场</a:t>
            </a:r>
          </a:p>
        </p:txBody>
      </p:sp>
      <p:sp>
        <p:nvSpPr>
          <p:cNvPr id="7" name="矩形 6"/>
          <p:cNvSpPr/>
          <p:nvPr/>
        </p:nvSpPr>
        <p:spPr>
          <a:xfrm>
            <a:off x="4910106" y="4149080"/>
            <a:ext cx="6096000" cy="1569660"/>
          </a:xfrm>
          <a:prstGeom prst="rect">
            <a:avLst/>
          </a:prstGeom>
        </p:spPr>
        <p:txBody>
          <a:bodyPr>
            <a:spAutoFit/>
          </a:bodyPr>
          <a:lstStyle/>
          <a:p>
            <a:r>
              <a:rPr lang="zh-CN" altLang="en-US" sz="3200" b="1" dirty="0">
                <a:solidFill>
                  <a:srgbClr val="C00000"/>
                </a:solidFill>
              </a:rPr>
              <a:t>美国被分割成两个阶层:受保护的阶层压倒政府拖垮瘫痪政府，不受保护的阶层则被甩得更远</a:t>
            </a:r>
          </a:p>
        </p:txBody>
      </p:sp>
      <p:sp>
        <p:nvSpPr>
          <p:cNvPr id="9" name="矩形 8"/>
          <p:cNvSpPr/>
          <p:nvPr/>
        </p:nvSpPr>
        <p:spPr>
          <a:xfrm>
            <a:off x="2423592" y="4507959"/>
            <a:ext cx="1316386" cy="769441"/>
          </a:xfrm>
          <a:prstGeom prst="rect">
            <a:avLst/>
          </a:prstGeom>
        </p:spPr>
        <p:txBody>
          <a:bodyPr wrap="none">
            <a:spAutoFit/>
          </a:bodyPr>
          <a:lstStyle/>
          <a:p>
            <a:r>
              <a:rPr lang="zh-CN" altLang="en-US" sz="4400" b="1" dirty="0">
                <a:solidFill>
                  <a:srgbClr val="C00000"/>
                </a:solidFill>
              </a:rPr>
              <a:t>结果</a:t>
            </a:r>
            <a:endParaRPr lang="zh-CN" altLang="en-US" sz="4400" dirty="0"/>
          </a:p>
        </p:txBody>
      </p:sp>
      <p:sp>
        <p:nvSpPr>
          <p:cNvPr id="10" name="右箭头 9"/>
          <p:cNvSpPr/>
          <p:nvPr/>
        </p:nvSpPr>
        <p:spPr bwMode="auto">
          <a:xfrm>
            <a:off x="3739978" y="4797152"/>
            <a:ext cx="1159994" cy="2880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strVal val="#ppt_w*0.70"/>
                                          </p:val>
                                        </p:tav>
                                        <p:tav tm="100000">
                                          <p:val>
                                            <p:strVal val="#ppt_w"/>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animEffect transition="in" filter="fade">
                                      <p:cBhvr>
                                        <p:cTn id="14" dur="1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80">
                                          <p:stCondLst>
                                            <p:cond delay="0"/>
                                          </p:stCondLst>
                                        </p:cTn>
                                        <p:tgtEl>
                                          <p:spTgt spid="9"/>
                                        </p:tgtEl>
                                      </p:cBhvr>
                                    </p:animEffect>
                                    <p:anim calcmode="lin" valueType="num">
                                      <p:cBhvr>
                                        <p:cTn id="20"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25" dur="26">
                                          <p:stCondLst>
                                            <p:cond delay="650"/>
                                          </p:stCondLst>
                                        </p:cTn>
                                        <p:tgtEl>
                                          <p:spTgt spid="9"/>
                                        </p:tgtEl>
                                      </p:cBhvr>
                                      <p:to x="100000" y="60000"/>
                                    </p:animScale>
                                    <p:animScale>
                                      <p:cBhvr>
                                        <p:cTn id="26" dur="166" decel="50000">
                                          <p:stCondLst>
                                            <p:cond delay="676"/>
                                          </p:stCondLst>
                                        </p:cTn>
                                        <p:tgtEl>
                                          <p:spTgt spid="9"/>
                                        </p:tgtEl>
                                      </p:cBhvr>
                                      <p:to x="100000" y="100000"/>
                                    </p:animScale>
                                    <p:animScale>
                                      <p:cBhvr>
                                        <p:cTn id="27" dur="26">
                                          <p:stCondLst>
                                            <p:cond delay="1312"/>
                                          </p:stCondLst>
                                        </p:cTn>
                                        <p:tgtEl>
                                          <p:spTgt spid="9"/>
                                        </p:tgtEl>
                                      </p:cBhvr>
                                      <p:to x="100000" y="80000"/>
                                    </p:animScale>
                                    <p:animScale>
                                      <p:cBhvr>
                                        <p:cTn id="28" dur="166" decel="50000">
                                          <p:stCondLst>
                                            <p:cond delay="1338"/>
                                          </p:stCondLst>
                                        </p:cTn>
                                        <p:tgtEl>
                                          <p:spTgt spid="9"/>
                                        </p:tgtEl>
                                      </p:cBhvr>
                                      <p:to x="100000" y="100000"/>
                                    </p:animScale>
                                    <p:animScale>
                                      <p:cBhvr>
                                        <p:cTn id="29" dur="26">
                                          <p:stCondLst>
                                            <p:cond delay="1642"/>
                                          </p:stCondLst>
                                        </p:cTn>
                                        <p:tgtEl>
                                          <p:spTgt spid="9"/>
                                        </p:tgtEl>
                                      </p:cBhvr>
                                      <p:to x="100000" y="90000"/>
                                    </p:animScale>
                                    <p:animScale>
                                      <p:cBhvr>
                                        <p:cTn id="30" dur="166" decel="50000">
                                          <p:stCondLst>
                                            <p:cond delay="1668"/>
                                          </p:stCondLst>
                                        </p:cTn>
                                        <p:tgtEl>
                                          <p:spTgt spid="9"/>
                                        </p:tgtEl>
                                      </p:cBhvr>
                                      <p:to x="100000" y="100000"/>
                                    </p:animScale>
                                    <p:animScale>
                                      <p:cBhvr>
                                        <p:cTn id="31" dur="26">
                                          <p:stCondLst>
                                            <p:cond delay="1808"/>
                                          </p:stCondLst>
                                        </p:cTn>
                                        <p:tgtEl>
                                          <p:spTgt spid="9"/>
                                        </p:tgtEl>
                                      </p:cBhvr>
                                      <p:to x="100000" y="95000"/>
                                    </p:animScale>
                                    <p:animScale>
                                      <p:cBhvr>
                                        <p:cTn id="32" dur="166" decel="50000">
                                          <p:stCondLst>
                                            <p:cond delay="1834"/>
                                          </p:stCondLst>
                                        </p:cTn>
                                        <p:tgtEl>
                                          <p:spTgt spid="9"/>
                                        </p:tgtEl>
                                      </p:cBhvr>
                                      <p:to x="100000" y="100000"/>
                                    </p:animScale>
                                  </p:childTnLst>
                                </p:cTn>
                              </p:par>
                              <p:par>
                                <p:cTn id="33" presetID="26"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580">
                                          <p:stCondLst>
                                            <p:cond delay="0"/>
                                          </p:stCondLst>
                                        </p:cTn>
                                        <p:tgtEl>
                                          <p:spTgt spid="10"/>
                                        </p:tgtEl>
                                      </p:cBhvr>
                                    </p:animEffect>
                                    <p:anim calcmode="lin" valueType="num">
                                      <p:cBhvr>
                                        <p:cTn id="3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41" dur="26">
                                          <p:stCondLst>
                                            <p:cond delay="650"/>
                                          </p:stCondLst>
                                        </p:cTn>
                                        <p:tgtEl>
                                          <p:spTgt spid="10"/>
                                        </p:tgtEl>
                                      </p:cBhvr>
                                      <p:to x="100000" y="60000"/>
                                    </p:animScale>
                                    <p:animScale>
                                      <p:cBhvr>
                                        <p:cTn id="42" dur="166" decel="50000">
                                          <p:stCondLst>
                                            <p:cond delay="676"/>
                                          </p:stCondLst>
                                        </p:cTn>
                                        <p:tgtEl>
                                          <p:spTgt spid="10"/>
                                        </p:tgtEl>
                                      </p:cBhvr>
                                      <p:to x="100000" y="100000"/>
                                    </p:animScale>
                                    <p:animScale>
                                      <p:cBhvr>
                                        <p:cTn id="43" dur="26">
                                          <p:stCondLst>
                                            <p:cond delay="1312"/>
                                          </p:stCondLst>
                                        </p:cTn>
                                        <p:tgtEl>
                                          <p:spTgt spid="10"/>
                                        </p:tgtEl>
                                      </p:cBhvr>
                                      <p:to x="100000" y="80000"/>
                                    </p:animScale>
                                    <p:animScale>
                                      <p:cBhvr>
                                        <p:cTn id="44" dur="166" decel="50000">
                                          <p:stCondLst>
                                            <p:cond delay="1338"/>
                                          </p:stCondLst>
                                        </p:cTn>
                                        <p:tgtEl>
                                          <p:spTgt spid="10"/>
                                        </p:tgtEl>
                                      </p:cBhvr>
                                      <p:to x="100000" y="100000"/>
                                    </p:animScale>
                                    <p:animScale>
                                      <p:cBhvr>
                                        <p:cTn id="45" dur="26">
                                          <p:stCondLst>
                                            <p:cond delay="1642"/>
                                          </p:stCondLst>
                                        </p:cTn>
                                        <p:tgtEl>
                                          <p:spTgt spid="10"/>
                                        </p:tgtEl>
                                      </p:cBhvr>
                                      <p:to x="100000" y="90000"/>
                                    </p:animScale>
                                    <p:animScale>
                                      <p:cBhvr>
                                        <p:cTn id="46" dur="166" decel="50000">
                                          <p:stCondLst>
                                            <p:cond delay="1668"/>
                                          </p:stCondLst>
                                        </p:cTn>
                                        <p:tgtEl>
                                          <p:spTgt spid="10"/>
                                        </p:tgtEl>
                                      </p:cBhvr>
                                      <p:to x="100000" y="100000"/>
                                    </p:animScale>
                                    <p:animScale>
                                      <p:cBhvr>
                                        <p:cTn id="47" dur="26">
                                          <p:stCondLst>
                                            <p:cond delay="1808"/>
                                          </p:stCondLst>
                                        </p:cTn>
                                        <p:tgtEl>
                                          <p:spTgt spid="10"/>
                                        </p:tgtEl>
                                      </p:cBhvr>
                                      <p:to x="100000" y="95000"/>
                                    </p:animScale>
                                    <p:animScale>
                                      <p:cBhvr>
                                        <p:cTn id="48" dur="166" decel="50000">
                                          <p:stCondLst>
                                            <p:cond delay="1834"/>
                                          </p:stCondLst>
                                        </p:cTn>
                                        <p:tgtEl>
                                          <p:spTgt spid="10"/>
                                        </p:tgtEl>
                                      </p:cBhvr>
                                      <p:to x="100000" y="100000"/>
                                    </p:animScale>
                                  </p:childTnLst>
                                </p:cTn>
                              </p:par>
                              <p:par>
                                <p:cTn id="49" presetID="26" presetClass="entr" presetSubtype="0"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down)">
                                      <p:cBhvr>
                                        <p:cTn id="51" dur="580">
                                          <p:stCondLst>
                                            <p:cond delay="0"/>
                                          </p:stCondLst>
                                        </p:cTn>
                                        <p:tgtEl>
                                          <p:spTgt spid="7"/>
                                        </p:tgtEl>
                                      </p:cBhvr>
                                    </p:animEffect>
                                    <p:anim calcmode="lin" valueType="num">
                                      <p:cBhvr>
                                        <p:cTn id="5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57" dur="26">
                                          <p:stCondLst>
                                            <p:cond delay="650"/>
                                          </p:stCondLst>
                                        </p:cTn>
                                        <p:tgtEl>
                                          <p:spTgt spid="7"/>
                                        </p:tgtEl>
                                      </p:cBhvr>
                                      <p:to x="100000" y="60000"/>
                                    </p:animScale>
                                    <p:animScale>
                                      <p:cBhvr>
                                        <p:cTn id="58" dur="166" decel="50000">
                                          <p:stCondLst>
                                            <p:cond delay="676"/>
                                          </p:stCondLst>
                                        </p:cTn>
                                        <p:tgtEl>
                                          <p:spTgt spid="7"/>
                                        </p:tgtEl>
                                      </p:cBhvr>
                                      <p:to x="100000" y="100000"/>
                                    </p:animScale>
                                    <p:animScale>
                                      <p:cBhvr>
                                        <p:cTn id="59" dur="26">
                                          <p:stCondLst>
                                            <p:cond delay="1312"/>
                                          </p:stCondLst>
                                        </p:cTn>
                                        <p:tgtEl>
                                          <p:spTgt spid="7"/>
                                        </p:tgtEl>
                                      </p:cBhvr>
                                      <p:to x="100000" y="80000"/>
                                    </p:animScale>
                                    <p:animScale>
                                      <p:cBhvr>
                                        <p:cTn id="60" dur="166" decel="50000">
                                          <p:stCondLst>
                                            <p:cond delay="1338"/>
                                          </p:stCondLst>
                                        </p:cTn>
                                        <p:tgtEl>
                                          <p:spTgt spid="7"/>
                                        </p:tgtEl>
                                      </p:cBhvr>
                                      <p:to x="100000" y="100000"/>
                                    </p:animScale>
                                    <p:animScale>
                                      <p:cBhvr>
                                        <p:cTn id="61" dur="26">
                                          <p:stCondLst>
                                            <p:cond delay="1642"/>
                                          </p:stCondLst>
                                        </p:cTn>
                                        <p:tgtEl>
                                          <p:spTgt spid="7"/>
                                        </p:tgtEl>
                                      </p:cBhvr>
                                      <p:to x="100000" y="90000"/>
                                    </p:animScale>
                                    <p:animScale>
                                      <p:cBhvr>
                                        <p:cTn id="62" dur="166" decel="50000">
                                          <p:stCondLst>
                                            <p:cond delay="1668"/>
                                          </p:stCondLst>
                                        </p:cTn>
                                        <p:tgtEl>
                                          <p:spTgt spid="7"/>
                                        </p:tgtEl>
                                      </p:cBhvr>
                                      <p:to x="100000" y="100000"/>
                                    </p:animScale>
                                    <p:animScale>
                                      <p:cBhvr>
                                        <p:cTn id="63" dur="26">
                                          <p:stCondLst>
                                            <p:cond delay="1808"/>
                                          </p:stCondLst>
                                        </p:cTn>
                                        <p:tgtEl>
                                          <p:spTgt spid="7"/>
                                        </p:tgtEl>
                                      </p:cBhvr>
                                      <p:to x="100000" y="95000"/>
                                    </p:animScale>
                                    <p:animScale>
                                      <p:cBhvr>
                                        <p:cTn id="64"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9" grpId="0"/>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696717" y="1039992"/>
            <a:ext cx="4532010" cy="584775"/>
          </a:xfrm>
          <a:prstGeom prst="rect">
            <a:avLst/>
          </a:prstGeom>
        </p:spPr>
        <p:txBody>
          <a:bodyPr wrap="none">
            <a:spAutoFit/>
          </a:bodyPr>
          <a:lstStyle/>
          <a:p>
            <a:r>
              <a:rPr lang="zh-CN" altLang="en-US" sz="3200" b="1" dirty="0">
                <a:solidFill>
                  <a:srgbClr val="C00000"/>
                </a:solidFill>
              </a:rPr>
              <a:t>美国社会政治衰败（</a:t>
            </a:r>
            <a:r>
              <a:rPr lang="en-US" altLang="zh-CN" sz="3200" b="1" dirty="0">
                <a:solidFill>
                  <a:srgbClr val="C00000"/>
                </a:solidFill>
              </a:rPr>
              <a:t>II</a:t>
            </a:r>
            <a:r>
              <a:rPr lang="zh-CN" altLang="en-US" sz="3200" b="1" dirty="0">
                <a:solidFill>
                  <a:srgbClr val="C00000"/>
                </a:solidFill>
              </a:rPr>
              <a:t>）</a:t>
            </a:r>
            <a:endParaRPr lang="en-US" altLang="zh-CN" sz="3200" b="1" dirty="0">
              <a:solidFill>
                <a:srgbClr val="C00000"/>
              </a:solidFill>
            </a:endParaRPr>
          </a:p>
        </p:txBody>
      </p:sp>
      <p:sp>
        <p:nvSpPr>
          <p:cNvPr id="4" name="矩形 3"/>
          <p:cNvSpPr/>
          <p:nvPr/>
        </p:nvSpPr>
        <p:spPr>
          <a:xfrm>
            <a:off x="258012" y="1589001"/>
            <a:ext cx="11290262" cy="1384995"/>
          </a:xfrm>
          <a:prstGeom prst="rect">
            <a:avLst/>
          </a:prstGeom>
        </p:spPr>
        <p:txBody>
          <a:bodyPr wrap="square">
            <a:spAutoFit/>
          </a:bodyPr>
          <a:lstStyle/>
          <a:p>
            <a:pPr marL="457200" indent="-457200">
              <a:buFont typeface="Wingdings" panose="05000000000000000000" pitchFamily="2" charset="2"/>
              <a:buChar char="Ø"/>
            </a:pPr>
            <a:r>
              <a:rPr lang="zh-CN" altLang="en-US" sz="2800" dirty="0">
                <a:solidFill>
                  <a:srgbClr val="000000"/>
                </a:solidFill>
              </a:rPr>
              <a:t>选民投票率、对公共政策的了解、对一代更比</a:t>
            </a:r>
            <a:r>
              <a:rPr lang="zh-CN" altLang="en-US" sz="2800" dirty="0" smtClean="0">
                <a:solidFill>
                  <a:srgbClr val="000000"/>
                </a:solidFill>
              </a:rPr>
              <a:t>一代</a:t>
            </a:r>
            <a:r>
              <a:rPr lang="zh-CN" altLang="en-US" sz="2800" dirty="0">
                <a:solidFill>
                  <a:srgbClr val="000000"/>
                </a:solidFill>
              </a:rPr>
              <a:t>强信念、对基本制度或政府的</a:t>
            </a:r>
            <a:r>
              <a:rPr lang="zh-CN" altLang="en-US" sz="2800" dirty="0" smtClean="0">
                <a:solidFill>
                  <a:srgbClr val="000000"/>
                </a:solidFill>
              </a:rPr>
              <a:t>敬重，均</a:t>
            </a:r>
            <a:r>
              <a:rPr lang="zh-CN" altLang="en-US" sz="2800" dirty="0">
                <a:solidFill>
                  <a:srgbClr val="000000"/>
                </a:solidFill>
              </a:rPr>
              <a:t>远低于50年前水平，接近历史最低点;  对30多岁成年人</a:t>
            </a:r>
            <a:r>
              <a:rPr lang="zh-CN" altLang="en-US" sz="2800" dirty="0" smtClean="0">
                <a:solidFill>
                  <a:srgbClr val="000000"/>
                </a:solidFill>
              </a:rPr>
              <a:t>来说</a:t>
            </a:r>
            <a:r>
              <a:rPr lang="zh-CN" altLang="en-US" sz="2800" dirty="0">
                <a:solidFill>
                  <a:srgbClr val="000000"/>
                </a:solidFill>
              </a:rPr>
              <a:t>，</a:t>
            </a:r>
            <a:r>
              <a:rPr lang="zh-CN" altLang="en-US" sz="2800" dirty="0" smtClean="0">
                <a:solidFill>
                  <a:srgbClr val="000000"/>
                </a:solidFill>
              </a:rPr>
              <a:t>收入</a:t>
            </a:r>
            <a:r>
              <a:rPr lang="zh-CN" altLang="en-US" sz="2800" dirty="0">
                <a:solidFill>
                  <a:srgbClr val="000000"/>
                </a:solidFill>
              </a:rPr>
              <a:t>超过父母的可能性从40年前的90%降到50%</a:t>
            </a:r>
          </a:p>
        </p:txBody>
      </p:sp>
      <p:sp>
        <p:nvSpPr>
          <p:cNvPr id="5" name="矩形 4"/>
          <p:cNvSpPr/>
          <p:nvPr/>
        </p:nvSpPr>
        <p:spPr>
          <a:xfrm>
            <a:off x="258012" y="2973996"/>
            <a:ext cx="10802718" cy="954107"/>
          </a:xfrm>
          <a:prstGeom prst="rect">
            <a:avLst/>
          </a:prstGeom>
        </p:spPr>
        <p:txBody>
          <a:bodyPr wrap="square">
            <a:spAutoFit/>
          </a:bodyPr>
          <a:lstStyle/>
          <a:p>
            <a:pPr marL="457200" indent="-457200">
              <a:buFont typeface="Wingdings" panose="05000000000000000000" pitchFamily="2" charset="2"/>
              <a:buChar char="Ø"/>
            </a:pPr>
            <a:r>
              <a:rPr lang="zh-CN" altLang="en-US" sz="2800" dirty="0">
                <a:solidFill>
                  <a:srgbClr val="000000"/>
                </a:solidFill>
              </a:rPr>
              <a:t>1994年以来国会从未及时通过一项全面预算案而不附加综合法案，同时每位国会议员都有20多位注册</a:t>
            </a:r>
            <a:r>
              <a:rPr lang="zh-CN" altLang="en-US" sz="2800" dirty="0" smtClean="0">
                <a:solidFill>
                  <a:srgbClr val="000000"/>
                </a:solidFill>
              </a:rPr>
              <a:t>说客</a:t>
            </a:r>
            <a:r>
              <a:rPr lang="zh-CN" altLang="en-US" sz="2800" dirty="0">
                <a:solidFill>
                  <a:srgbClr val="000000"/>
                </a:solidFill>
              </a:rPr>
              <a:t>，</a:t>
            </a:r>
            <a:r>
              <a:rPr lang="zh-CN" altLang="en-US" sz="2800" dirty="0" smtClean="0">
                <a:solidFill>
                  <a:srgbClr val="000000"/>
                </a:solidFill>
              </a:rPr>
              <a:t>后者</a:t>
            </a:r>
            <a:r>
              <a:rPr lang="zh-CN" altLang="en-US" sz="2800" dirty="0">
                <a:solidFill>
                  <a:srgbClr val="000000"/>
                </a:solidFill>
              </a:rPr>
              <a:t>旨在阻止</a:t>
            </a:r>
          </a:p>
        </p:txBody>
      </p:sp>
      <p:sp>
        <p:nvSpPr>
          <p:cNvPr id="7" name="矩形 6"/>
          <p:cNvSpPr/>
          <p:nvPr/>
        </p:nvSpPr>
        <p:spPr>
          <a:xfrm>
            <a:off x="285408" y="3932881"/>
            <a:ext cx="10802718" cy="1384995"/>
          </a:xfrm>
          <a:prstGeom prst="rect">
            <a:avLst/>
          </a:prstGeom>
        </p:spPr>
        <p:txBody>
          <a:bodyPr wrap="square">
            <a:spAutoFit/>
          </a:bodyPr>
          <a:lstStyle/>
          <a:p>
            <a:pPr marL="457200" indent="-457200">
              <a:buFont typeface="Wingdings" panose="05000000000000000000" pitchFamily="2" charset="2"/>
              <a:buChar char="Ø"/>
            </a:pPr>
            <a:r>
              <a:rPr lang="zh-CN" altLang="en-US" sz="2800" dirty="0">
                <a:solidFill>
                  <a:srgbClr val="000000"/>
                </a:solidFill>
              </a:rPr>
              <a:t>40年来中产阶级实际收入几乎未</a:t>
            </a:r>
            <a:r>
              <a:rPr lang="zh-CN" altLang="en-US" sz="2800" dirty="0" smtClean="0">
                <a:solidFill>
                  <a:srgbClr val="000000"/>
                </a:solidFill>
              </a:rPr>
              <a:t>变</a:t>
            </a:r>
            <a:r>
              <a:rPr lang="zh-CN" altLang="en-US" sz="2800" dirty="0">
                <a:solidFill>
                  <a:srgbClr val="000000"/>
                </a:solidFill>
              </a:rPr>
              <a:t>，</a:t>
            </a:r>
            <a:r>
              <a:rPr lang="zh-CN" altLang="en-US" sz="2800" dirty="0" smtClean="0">
                <a:solidFill>
                  <a:srgbClr val="000000"/>
                </a:solidFill>
              </a:rPr>
              <a:t>顶层</a:t>
            </a:r>
            <a:r>
              <a:rPr lang="zh-CN" altLang="en-US" sz="2800" dirty="0">
                <a:solidFill>
                  <a:srgbClr val="000000"/>
                </a:solidFill>
              </a:rPr>
              <a:t>1%的收入增加了近两倍;  美国贫困率在35个OECD国家中仅次于土耳其和以色列，近20%儿童所在家庭被政府归为“食物无保障”</a:t>
            </a:r>
          </a:p>
        </p:txBody>
      </p:sp>
      <p:sp>
        <p:nvSpPr>
          <p:cNvPr id="8" name="矩形 7"/>
          <p:cNvSpPr/>
          <p:nvPr/>
        </p:nvSpPr>
        <p:spPr>
          <a:xfrm>
            <a:off x="296582" y="5272757"/>
            <a:ext cx="9864290" cy="800219"/>
          </a:xfrm>
          <a:prstGeom prst="rect">
            <a:avLst/>
          </a:prstGeom>
        </p:spPr>
        <p:txBody>
          <a:bodyPr wrap="square">
            <a:spAutoFit/>
          </a:bodyPr>
          <a:lstStyle/>
          <a:p>
            <a:pPr marL="457200" indent="-457200">
              <a:buFont typeface="Wingdings" panose="05000000000000000000" pitchFamily="2" charset="2"/>
              <a:buChar char="Ø"/>
            </a:pPr>
            <a:r>
              <a:rPr lang="zh-CN" altLang="en-US" sz="2800" dirty="0">
                <a:solidFill>
                  <a:srgbClr val="000000"/>
                </a:solidFill>
              </a:rPr>
              <a:t> 2017年美国家庭债务超过2008年峰值(教育和汽车贷款)</a:t>
            </a:r>
          </a:p>
          <a:p>
            <a:endParaRPr lang="zh-CN" altLang="en-US" dirty="0"/>
          </a:p>
        </p:txBody>
      </p:sp>
      <p:pic>
        <p:nvPicPr>
          <p:cNvPr id="839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1864" y="5949280"/>
            <a:ext cx="5184576" cy="762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strVal val="#ppt_w*0.70"/>
                                          </p:val>
                                        </p:tav>
                                        <p:tav tm="100000">
                                          <p:val>
                                            <p:strVal val="#ppt_w"/>
                                          </p:val>
                                        </p:tav>
                                      </p:tavLst>
                                    </p:anim>
                                    <p:anim calcmode="lin" valueType="num">
                                      <p:cBhvr>
                                        <p:cTn id="13" dur="1000" fill="hold"/>
                                        <p:tgtEl>
                                          <p:spTgt spid="4"/>
                                        </p:tgtEl>
                                        <p:attrNameLst>
                                          <p:attrName>ppt_h</p:attrName>
                                        </p:attrNameLst>
                                      </p:cBhvr>
                                      <p:tavLst>
                                        <p:tav tm="0">
                                          <p:val>
                                            <p:strVal val="#ppt_h"/>
                                          </p:val>
                                        </p:tav>
                                        <p:tav tm="100000">
                                          <p:val>
                                            <p:strVal val="#ppt_h"/>
                                          </p:val>
                                        </p:tav>
                                      </p:tavLst>
                                    </p:anim>
                                    <p:animEffect transition="in" filter="fade">
                                      <p:cBhvr>
                                        <p:cTn id="14" dur="1000"/>
                                        <p:tgtEl>
                                          <p:spTgt spid="4"/>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1000" fill="hold"/>
                                        <p:tgtEl>
                                          <p:spTgt spid="5"/>
                                        </p:tgtEl>
                                        <p:attrNameLst>
                                          <p:attrName>ppt_w</p:attrName>
                                        </p:attrNameLst>
                                      </p:cBhvr>
                                      <p:tavLst>
                                        <p:tav tm="0">
                                          <p:val>
                                            <p:strVal val="#ppt_w*0.70"/>
                                          </p:val>
                                        </p:tav>
                                        <p:tav tm="100000">
                                          <p:val>
                                            <p:strVal val="#ppt_w"/>
                                          </p:val>
                                        </p:tav>
                                      </p:tavLst>
                                    </p:anim>
                                    <p:anim calcmode="lin" valueType="num">
                                      <p:cBhvr>
                                        <p:cTn id="18" dur="1000" fill="hold"/>
                                        <p:tgtEl>
                                          <p:spTgt spid="5"/>
                                        </p:tgtEl>
                                        <p:attrNameLst>
                                          <p:attrName>ppt_h</p:attrName>
                                        </p:attrNameLst>
                                      </p:cBhvr>
                                      <p:tavLst>
                                        <p:tav tm="0">
                                          <p:val>
                                            <p:strVal val="#ppt_h"/>
                                          </p:val>
                                        </p:tav>
                                        <p:tav tm="100000">
                                          <p:val>
                                            <p:strVal val="#ppt_h"/>
                                          </p:val>
                                        </p:tav>
                                      </p:tavLst>
                                    </p:anim>
                                    <p:animEffect transition="in" filter="fade">
                                      <p:cBhvr>
                                        <p:cTn id="19" dur="1000"/>
                                        <p:tgtEl>
                                          <p:spTgt spid="5"/>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1000" fill="hold"/>
                                        <p:tgtEl>
                                          <p:spTgt spid="7"/>
                                        </p:tgtEl>
                                        <p:attrNameLst>
                                          <p:attrName>ppt_w</p:attrName>
                                        </p:attrNameLst>
                                      </p:cBhvr>
                                      <p:tavLst>
                                        <p:tav tm="0">
                                          <p:val>
                                            <p:strVal val="#ppt_w*0.70"/>
                                          </p:val>
                                        </p:tav>
                                        <p:tav tm="100000">
                                          <p:val>
                                            <p:strVal val="#ppt_w"/>
                                          </p:val>
                                        </p:tav>
                                      </p:tavLst>
                                    </p:anim>
                                    <p:anim calcmode="lin" valueType="num">
                                      <p:cBhvr>
                                        <p:cTn id="23" dur="1000" fill="hold"/>
                                        <p:tgtEl>
                                          <p:spTgt spid="7"/>
                                        </p:tgtEl>
                                        <p:attrNameLst>
                                          <p:attrName>ppt_h</p:attrName>
                                        </p:attrNameLst>
                                      </p:cBhvr>
                                      <p:tavLst>
                                        <p:tav tm="0">
                                          <p:val>
                                            <p:strVal val="#ppt_h"/>
                                          </p:val>
                                        </p:tav>
                                        <p:tav tm="100000">
                                          <p:val>
                                            <p:strVal val="#ppt_h"/>
                                          </p:val>
                                        </p:tav>
                                      </p:tavLst>
                                    </p:anim>
                                    <p:animEffect transition="in" filter="fade">
                                      <p:cBhvr>
                                        <p:cTn id="24" dur="1000"/>
                                        <p:tgtEl>
                                          <p:spTgt spid="7"/>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strVal val="#ppt_w*0.70"/>
                                          </p:val>
                                        </p:tav>
                                        <p:tav tm="100000">
                                          <p:val>
                                            <p:strVal val="#ppt_w"/>
                                          </p:val>
                                        </p:tav>
                                      </p:tavLst>
                                    </p:anim>
                                    <p:anim calcmode="lin" valueType="num">
                                      <p:cBhvr>
                                        <p:cTn id="28" dur="1000" fill="hold"/>
                                        <p:tgtEl>
                                          <p:spTgt spid="8"/>
                                        </p:tgtEl>
                                        <p:attrNameLst>
                                          <p:attrName>ppt_h</p:attrName>
                                        </p:attrNameLst>
                                      </p:cBhvr>
                                      <p:tavLst>
                                        <p:tav tm="0">
                                          <p:val>
                                            <p:strVal val="#ppt_h"/>
                                          </p:val>
                                        </p:tav>
                                        <p:tav tm="100000">
                                          <p:val>
                                            <p:strVal val="#ppt_h"/>
                                          </p:val>
                                        </p:tav>
                                      </p:tavLst>
                                    </p:anim>
                                    <p:animEffect transition="in" filter="fade">
                                      <p:cBhvr>
                                        <p:cTn id="2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1271464" y="929045"/>
            <a:ext cx="8073044" cy="584775"/>
          </a:xfrm>
          <a:prstGeom prst="rect">
            <a:avLst/>
          </a:prstGeom>
        </p:spPr>
        <p:txBody>
          <a:bodyPr wrap="none">
            <a:spAutoFit/>
          </a:bodyPr>
          <a:lstStyle/>
          <a:p>
            <a:r>
              <a:rPr lang="zh-CN" altLang="en-US" sz="3200" b="1" dirty="0">
                <a:solidFill>
                  <a:srgbClr val="C00000"/>
                </a:solidFill>
              </a:rPr>
              <a:t>（二）美国未来十年面临的六大挑战(2000 )</a:t>
            </a:r>
          </a:p>
        </p:txBody>
      </p:sp>
      <p:sp>
        <p:nvSpPr>
          <p:cNvPr id="6" name="矩形 5"/>
          <p:cNvSpPr/>
          <p:nvPr/>
        </p:nvSpPr>
        <p:spPr>
          <a:xfrm>
            <a:off x="767297" y="2010906"/>
            <a:ext cx="10225136" cy="1077218"/>
          </a:xfrm>
          <a:prstGeom prst="rect">
            <a:avLst/>
          </a:prstGeom>
        </p:spPr>
        <p:txBody>
          <a:bodyPr wrap="square">
            <a:spAutoFit/>
          </a:bodyPr>
          <a:lstStyle/>
          <a:p>
            <a:r>
              <a:rPr lang="zh-CN" altLang="en-US" sz="3200" dirty="0">
                <a:solidFill>
                  <a:srgbClr val="000000"/>
                </a:solidFill>
              </a:rPr>
              <a:t>(1)加强与日本和欧盟的战略伙伴关系，尽管现在还没有形成不可抵抗的威胁</a:t>
            </a:r>
          </a:p>
        </p:txBody>
      </p:sp>
      <p:sp>
        <p:nvSpPr>
          <p:cNvPr id="7" name="矩形 6"/>
          <p:cNvSpPr/>
          <p:nvPr/>
        </p:nvSpPr>
        <p:spPr>
          <a:xfrm>
            <a:off x="623391" y="3284984"/>
            <a:ext cx="10369041" cy="1354217"/>
          </a:xfrm>
          <a:prstGeom prst="rect">
            <a:avLst/>
          </a:prstGeom>
        </p:spPr>
        <p:txBody>
          <a:bodyPr wrap="square">
            <a:spAutoFit/>
          </a:bodyPr>
          <a:lstStyle/>
          <a:p>
            <a:r>
              <a:rPr lang="zh-CN" altLang="en-US" sz="3200" dirty="0"/>
              <a:t> </a:t>
            </a:r>
            <a:r>
              <a:rPr lang="zh-CN" altLang="en-US" sz="3200" dirty="0">
                <a:solidFill>
                  <a:srgbClr val="000000"/>
                </a:solidFill>
              </a:rPr>
              <a:t>(2 ) </a:t>
            </a:r>
            <a:r>
              <a:rPr lang="zh-CN" altLang="en-US" sz="3200" dirty="0" smtClean="0">
                <a:solidFill>
                  <a:srgbClr val="000000"/>
                </a:solidFill>
              </a:rPr>
              <a:t>中国在世界舞台上拥有更多的话语权，国际影响力与地位在不断提升</a:t>
            </a:r>
            <a:endParaRPr lang="zh-CN" altLang="en-US" sz="3200" dirty="0">
              <a:solidFill>
                <a:srgbClr val="000000"/>
              </a:solidFill>
            </a:endParaRPr>
          </a:p>
          <a:p>
            <a:endParaRPr lang="zh-CN" altLang="en-US" dirty="0"/>
          </a:p>
        </p:txBody>
      </p:sp>
      <p:sp>
        <p:nvSpPr>
          <p:cNvPr id="8" name="矩形 7"/>
          <p:cNvSpPr/>
          <p:nvPr/>
        </p:nvSpPr>
        <p:spPr>
          <a:xfrm>
            <a:off x="656430" y="4437112"/>
            <a:ext cx="10446869" cy="1077218"/>
          </a:xfrm>
          <a:prstGeom prst="rect">
            <a:avLst/>
          </a:prstGeom>
        </p:spPr>
        <p:txBody>
          <a:bodyPr wrap="square">
            <a:spAutoFit/>
          </a:bodyPr>
          <a:lstStyle/>
          <a:p>
            <a:r>
              <a:rPr lang="zh-CN" altLang="en-US" sz="3200" dirty="0">
                <a:solidFill>
                  <a:srgbClr val="000000"/>
                </a:solidFill>
              </a:rPr>
              <a:t>(3 ) 控制核武器和核武器可用原料的发展，并且牵制生化武器的扩散</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318734" y="1268760"/>
            <a:ext cx="8892178" cy="584775"/>
          </a:xfrm>
          <a:prstGeom prst="rect">
            <a:avLst/>
          </a:prstGeom>
        </p:spPr>
        <p:txBody>
          <a:bodyPr wrap="none">
            <a:spAutoFit/>
          </a:bodyPr>
          <a:lstStyle/>
          <a:p>
            <a:r>
              <a:rPr lang="zh-CN" altLang="en-US" sz="3200" dirty="0">
                <a:solidFill>
                  <a:srgbClr val="000000"/>
                </a:solidFill>
              </a:rPr>
              <a:t>(4)防止俄罗斯权威主义的逆转或瓦解而导致混乱</a:t>
            </a:r>
          </a:p>
        </p:txBody>
      </p:sp>
      <p:sp>
        <p:nvSpPr>
          <p:cNvPr id="6" name="矩形 5"/>
          <p:cNvSpPr/>
          <p:nvPr/>
        </p:nvSpPr>
        <p:spPr>
          <a:xfrm>
            <a:off x="350658" y="2050072"/>
            <a:ext cx="10295266" cy="1077218"/>
          </a:xfrm>
          <a:prstGeom prst="rect">
            <a:avLst/>
          </a:prstGeom>
        </p:spPr>
        <p:txBody>
          <a:bodyPr wrap="square">
            <a:spAutoFit/>
          </a:bodyPr>
          <a:lstStyle/>
          <a:p>
            <a:r>
              <a:rPr lang="en-US" altLang="zh-CN" sz="3200" dirty="0">
                <a:solidFill>
                  <a:srgbClr val="000000"/>
                </a:solidFill>
              </a:rPr>
              <a:t>(5)  </a:t>
            </a:r>
            <a:r>
              <a:rPr lang="zh-CN" altLang="en-US" sz="3200" dirty="0">
                <a:solidFill>
                  <a:srgbClr val="000000"/>
                </a:solidFill>
              </a:rPr>
              <a:t>保持美国独一无二的领导地位，包括军事、人力资本以及国际信用等方面</a:t>
            </a:r>
          </a:p>
        </p:txBody>
      </p:sp>
      <p:sp>
        <p:nvSpPr>
          <p:cNvPr id="7" name="矩形 6"/>
          <p:cNvSpPr/>
          <p:nvPr/>
        </p:nvSpPr>
        <p:spPr>
          <a:xfrm>
            <a:off x="263352" y="3323827"/>
            <a:ext cx="10801200" cy="1569660"/>
          </a:xfrm>
          <a:prstGeom prst="rect">
            <a:avLst/>
          </a:prstGeom>
        </p:spPr>
        <p:txBody>
          <a:bodyPr wrap="square">
            <a:spAutoFit/>
          </a:bodyPr>
          <a:lstStyle/>
          <a:p>
            <a:r>
              <a:rPr lang="zh-CN" altLang="en-US" sz="3200" dirty="0">
                <a:solidFill>
                  <a:srgbClr val="000000"/>
                </a:solidFill>
              </a:rPr>
              <a:t> </a:t>
            </a:r>
            <a:r>
              <a:rPr lang="en-US" altLang="zh-CN" sz="3200" dirty="0">
                <a:solidFill>
                  <a:srgbClr val="000000"/>
                </a:solidFill>
              </a:rPr>
              <a:t>(6)</a:t>
            </a:r>
            <a:r>
              <a:rPr lang="zh-CN" altLang="en-US" sz="3200" dirty="0">
                <a:solidFill>
                  <a:srgbClr val="000000"/>
                </a:solidFill>
              </a:rPr>
              <a:t>整合美国在经济、技术、军事和政治等方面前所未有的优势以形成</a:t>
            </a:r>
            <a:r>
              <a:rPr lang="en-US" altLang="zh-CN" sz="3200" dirty="0">
                <a:solidFill>
                  <a:srgbClr val="000000"/>
                </a:solidFill>
              </a:rPr>
              <a:t>21</a:t>
            </a:r>
            <a:r>
              <a:rPr lang="zh-CN" altLang="en-US" sz="3200" dirty="0">
                <a:solidFill>
                  <a:srgbClr val="000000"/>
                </a:solidFill>
              </a:rPr>
              <a:t>世纪的全球</a:t>
            </a:r>
            <a:r>
              <a:rPr lang="zh-CN" altLang="en-US" sz="3200" dirty="0" smtClean="0">
                <a:solidFill>
                  <a:srgbClr val="000000"/>
                </a:solidFill>
              </a:rPr>
              <a:t>体系、提升美国</a:t>
            </a:r>
            <a:r>
              <a:rPr lang="zh-CN" altLang="en-US" sz="3200" dirty="0">
                <a:solidFill>
                  <a:srgbClr val="000000"/>
                </a:solidFill>
              </a:rPr>
              <a:t>、</a:t>
            </a:r>
            <a:r>
              <a:rPr lang="zh-CN" altLang="en-US" sz="3200" dirty="0" smtClean="0">
                <a:solidFill>
                  <a:srgbClr val="000000"/>
                </a:solidFill>
              </a:rPr>
              <a:t>盟友</a:t>
            </a:r>
            <a:r>
              <a:rPr lang="zh-CN" altLang="en-US" sz="3200" dirty="0">
                <a:solidFill>
                  <a:srgbClr val="000000"/>
                </a:solidFill>
              </a:rPr>
              <a:t>和世界的自由、和平和繁荣</a:t>
            </a:r>
          </a:p>
        </p:txBody>
      </p:sp>
      <p:pic>
        <p:nvPicPr>
          <p:cNvPr id="849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2518" y="5229200"/>
            <a:ext cx="5475849"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1487488" y="1124744"/>
            <a:ext cx="3068469" cy="584775"/>
          </a:xfrm>
          <a:prstGeom prst="rect">
            <a:avLst/>
          </a:prstGeom>
        </p:spPr>
        <p:txBody>
          <a:bodyPr wrap="none">
            <a:spAutoFit/>
          </a:bodyPr>
          <a:lstStyle/>
          <a:p>
            <a:r>
              <a:rPr lang="zh-CN" altLang="en-US" sz="3200" b="1" dirty="0">
                <a:solidFill>
                  <a:srgbClr val="C00000"/>
                </a:solidFill>
              </a:rPr>
              <a:t>二、新帝国主义</a:t>
            </a:r>
          </a:p>
        </p:txBody>
      </p:sp>
      <p:sp>
        <p:nvSpPr>
          <p:cNvPr id="4" name="矩形 3"/>
          <p:cNvSpPr/>
          <p:nvPr/>
        </p:nvSpPr>
        <p:spPr>
          <a:xfrm>
            <a:off x="769367" y="1916832"/>
            <a:ext cx="10441160" cy="1077218"/>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rgbClr val="000000"/>
                </a:solidFill>
              </a:rPr>
              <a:t>伴随着全球市场、生产流水线与国际资本的形成，全球化的秩序、一种新的规则的逻辑和结构正在出现</a:t>
            </a:r>
          </a:p>
        </p:txBody>
      </p:sp>
      <p:sp>
        <p:nvSpPr>
          <p:cNvPr id="5" name="矩形 4"/>
          <p:cNvSpPr/>
          <p:nvPr/>
        </p:nvSpPr>
        <p:spPr>
          <a:xfrm>
            <a:off x="743104" y="3025800"/>
            <a:ext cx="10448299" cy="2554545"/>
          </a:xfrm>
          <a:prstGeom prst="rect">
            <a:avLst/>
          </a:prstGeom>
        </p:spPr>
        <p:txBody>
          <a:bodyPr wrap="square">
            <a:spAutoFit/>
          </a:bodyPr>
          <a:lstStyle/>
          <a:p>
            <a:pPr marL="457200" indent="-457200">
              <a:buFont typeface="Arial" panose="020B0604020202020204" pitchFamily="34" charset="0"/>
              <a:buChar char="•"/>
            </a:pPr>
            <a:r>
              <a:rPr lang="zh-CN" altLang="en-US" sz="3200" b="1" dirty="0">
                <a:solidFill>
                  <a:srgbClr val="000000"/>
                </a:solidFill>
              </a:rPr>
              <a:t>从前的帝国</a:t>
            </a:r>
            <a:r>
              <a:rPr lang="zh-CN" altLang="en-US" sz="3200" dirty="0">
                <a:solidFill>
                  <a:srgbClr val="000000"/>
                </a:solidFill>
              </a:rPr>
              <a:t>靠武力征服，派官员进行统治。最后让商人加以掠夺。</a:t>
            </a:r>
            <a:r>
              <a:rPr lang="zh-CN" altLang="en-US" sz="3200" b="1" dirty="0">
                <a:solidFill>
                  <a:srgbClr val="000000"/>
                </a:solidFill>
              </a:rPr>
              <a:t>今天的帝国</a:t>
            </a:r>
            <a:r>
              <a:rPr lang="zh-CN" altLang="en-US" sz="3200" dirty="0">
                <a:solidFill>
                  <a:srgbClr val="000000"/>
                </a:solidFill>
              </a:rPr>
              <a:t>本质上看，已经变成了一套并不依赖固定的疆界的法律体系，成为一种保护契约、消除冲突的规范或法律工具，意味着世界市场和全球权力关系向集中化或单一化靠拢的倾向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zh-CN">
                <a:ea typeface="宋体" panose="02010600030101010101" pitchFamily="2" charset="-122"/>
              </a:rPr>
              <a:t>Block Diagram</a:t>
            </a:r>
          </a:p>
        </p:txBody>
      </p:sp>
      <p:sp>
        <p:nvSpPr>
          <p:cNvPr id="2" name="矩形 1"/>
          <p:cNvSpPr/>
          <p:nvPr/>
        </p:nvSpPr>
        <p:spPr>
          <a:xfrm>
            <a:off x="310208" y="1844824"/>
            <a:ext cx="11186392" cy="1569660"/>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rgbClr val="000000"/>
                </a:solidFill>
              </a:rPr>
              <a:t>作为“帝国”的美国，正是支配全球规则</a:t>
            </a:r>
            <a:r>
              <a:rPr lang="zh-CN" altLang="en-US" sz="3200" dirty="0" smtClean="0">
                <a:solidFill>
                  <a:srgbClr val="000000"/>
                </a:solidFill>
              </a:rPr>
              <a:t>结构的</a:t>
            </a:r>
            <a:r>
              <a:rPr lang="zh-CN" altLang="en-US" sz="3200" dirty="0">
                <a:solidFill>
                  <a:srgbClr val="000000"/>
                </a:solidFill>
              </a:rPr>
              <a:t>政治主体，是统治世界的最高权力，它有效地控制着全球交流渠道，并使帝国成为维持国际社会稳定的统一的价值观念</a:t>
            </a:r>
          </a:p>
        </p:txBody>
      </p:sp>
      <p:sp>
        <p:nvSpPr>
          <p:cNvPr id="3" name="矩形 2"/>
          <p:cNvSpPr/>
          <p:nvPr/>
        </p:nvSpPr>
        <p:spPr>
          <a:xfrm>
            <a:off x="332704" y="3573016"/>
            <a:ext cx="11163896" cy="1569660"/>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rgbClr val="000000"/>
                </a:solidFill>
              </a:rPr>
              <a:t>帝国秩序的合法性不仅求助于法律制裁和军事力量，它更多地依赖于帝国制定的国际法律体系，而后者又可以持久地加强帝国之力量</a:t>
            </a:r>
          </a:p>
        </p:txBody>
      </p:sp>
      <p:sp>
        <p:nvSpPr>
          <p:cNvPr id="4" name="矩形 3"/>
          <p:cNvSpPr/>
          <p:nvPr/>
        </p:nvSpPr>
        <p:spPr>
          <a:xfrm>
            <a:off x="4295800" y="5157192"/>
            <a:ext cx="6984776" cy="738664"/>
          </a:xfrm>
          <a:prstGeom prst="rect">
            <a:avLst/>
          </a:prstGeom>
        </p:spPr>
        <p:txBody>
          <a:bodyPr wrap="square">
            <a:spAutoFit/>
          </a:bodyPr>
          <a:lstStyle/>
          <a:p>
            <a:r>
              <a:rPr lang="zh-CN" altLang="en-US" sz="2400" dirty="0">
                <a:solidFill>
                  <a:srgbClr val="000000"/>
                </a:solidFill>
              </a:rPr>
              <a:t>---哈特和奈格里(2000) ;《帝国; 全球化的政治秩序》</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911424" y="1508527"/>
            <a:ext cx="10729192" cy="707886"/>
          </a:xfrm>
          <a:prstGeom prst="rect">
            <a:avLst/>
          </a:prstGeom>
          <a:noFill/>
        </p:spPr>
        <p:txBody>
          <a:bodyPr wrap="square" rtlCol="0">
            <a:spAutoFit/>
          </a:bodyPr>
          <a:lstStyle/>
          <a:p>
            <a:r>
              <a:rPr lang="zh-CN" altLang="en-US" sz="4000" b="1" dirty="0">
                <a:solidFill>
                  <a:srgbClr val="C00000"/>
                </a:solidFill>
                <a:latin typeface="华文中宋" panose="02010600040101010101" pitchFamily="2" charset="-122"/>
                <a:ea typeface="华文中宋" panose="02010600040101010101" pitchFamily="2" charset="-122"/>
              </a:rPr>
              <a:t>导论：</a:t>
            </a:r>
            <a:r>
              <a:rPr lang="zh-CN" altLang="en-US" sz="3200" b="1" dirty="0">
                <a:solidFill>
                  <a:srgbClr val="000000"/>
                </a:solidFill>
                <a:latin typeface="仿宋" panose="02010609060101010101" pitchFamily="49" charset="-122"/>
                <a:ea typeface="仿宋" panose="02010609060101010101" pitchFamily="49" charset="-122"/>
              </a:rPr>
              <a:t>（一）把握国际形势要树立正确的“三观”</a:t>
            </a:r>
          </a:p>
        </p:txBody>
      </p:sp>
      <p:sp>
        <p:nvSpPr>
          <p:cNvPr id="4" name="文本框 3"/>
          <p:cNvSpPr txBox="1"/>
          <p:nvPr/>
        </p:nvSpPr>
        <p:spPr>
          <a:xfrm>
            <a:off x="767408" y="2420888"/>
            <a:ext cx="10153128" cy="2954655"/>
          </a:xfrm>
          <a:prstGeom prst="rect">
            <a:avLst/>
          </a:prstGeom>
          <a:noFill/>
        </p:spPr>
        <p:txBody>
          <a:bodyPr wrap="square" rtlCol="0">
            <a:spAutoFit/>
          </a:bodyPr>
          <a:lstStyle/>
          <a:p>
            <a:endParaRPr lang="en-US" altLang="zh-CN" sz="2800" b="1" dirty="0">
              <a:solidFill>
                <a:srgbClr val="C00000"/>
              </a:solidFill>
            </a:endParaRPr>
          </a:p>
          <a:p>
            <a:pPr marL="285750" indent="-285750">
              <a:buFont typeface="Wingdings" panose="05000000000000000000" pitchFamily="2" charset="2"/>
              <a:buChar char="u"/>
            </a:pPr>
            <a:r>
              <a:rPr lang="en-US" altLang="zh-CN" sz="2800" b="1" dirty="0">
                <a:solidFill>
                  <a:srgbClr val="C00000"/>
                </a:solidFill>
              </a:rPr>
              <a:t>1</a:t>
            </a:r>
            <a:r>
              <a:rPr lang="zh-CN" altLang="en-US" sz="2800" b="1" dirty="0">
                <a:solidFill>
                  <a:srgbClr val="C00000"/>
                </a:solidFill>
              </a:rPr>
              <a:t>、历史观</a:t>
            </a:r>
            <a:r>
              <a:rPr lang="zh-CN" altLang="en-US" sz="2800" dirty="0">
                <a:solidFill>
                  <a:srgbClr val="000000"/>
                </a:solidFill>
              </a:rPr>
              <a:t>：不仅要看</a:t>
            </a:r>
            <a:r>
              <a:rPr lang="zh-CN" altLang="en-US" sz="2800" dirty="0">
                <a:solidFill>
                  <a:srgbClr val="FF0000"/>
                </a:solidFill>
              </a:rPr>
              <a:t>现在</a:t>
            </a:r>
            <a:r>
              <a:rPr lang="zh-CN" altLang="en-US" sz="2800" dirty="0">
                <a:solidFill>
                  <a:srgbClr val="000000"/>
                </a:solidFill>
              </a:rPr>
              <a:t>国际形势什么样，而且要端起历史望远镜回顾</a:t>
            </a:r>
            <a:r>
              <a:rPr lang="zh-CN" altLang="en-US" sz="2800" dirty="0">
                <a:solidFill>
                  <a:srgbClr val="FF0000"/>
                </a:solidFill>
              </a:rPr>
              <a:t>过去</a:t>
            </a:r>
            <a:r>
              <a:rPr lang="zh-CN" altLang="en-US" sz="2800" dirty="0">
                <a:solidFill>
                  <a:srgbClr val="000000"/>
                </a:solidFill>
              </a:rPr>
              <a:t>、总结历史规律，展望</a:t>
            </a:r>
            <a:r>
              <a:rPr lang="zh-CN" altLang="en-US" sz="2800" dirty="0">
                <a:solidFill>
                  <a:srgbClr val="FF0000"/>
                </a:solidFill>
              </a:rPr>
              <a:t>未来</a:t>
            </a:r>
            <a:r>
              <a:rPr lang="zh-CN" altLang="en-US" sz="2800" dirty="0">
                <a:solidFill>
                  <a:srgbClr val="000000"/>
                </a:solidFill>
              </a:rPr>
              <a:t>、把握历史大势。</a:t>
            </a:r>
            <a:endParaRPr lang="en-US" altLang="zh-CN" sz="2800" b="1" dirty="0">
              <a:solidFill>
                <a:srgbClr val="C00000"/>
              </a:solidFill>
            </a:endParaRPr>
          </a:p>
          <a:p>
            <a:r>
              <a:rPr lang="en-US" altLang="zh-CN" sz="2800" b="1" dirty="0">
                <a:solidFill>
                  <a:srgbClr val="C00000"/>
                </a:solidFill>
              </a:rPr>
              <a:t>   2</a:t>
            </a:r>
            <a:r>
              <a:rPr lang="zh-CN" altLang="en-US" sz="2800" b="1" dirty="0">
                <a:solidFill>
                  <a:srgbClr val="C00000"/>
                </a:solidFill>
              </a:rPr>
              <a:t>、大局观</a:t>
            </a:r>
            <a:r>
              <a:rPr lang="en-US" altLang="zh-CN" sz="2800" b="1" dirty="0">
                <a:solidFill>
                  <a:srgbClr val="C00000"/>
                </a:solidFill>
              </a:rPr>
              <a:t>:</a:t>
            </a:r>
            <a:r>
              <a:rPr lang="zh-CN" altLang="en-US" sz="2800" dirty="0">
                <a:solidFill>
                  <a:srgbClr val="000000"/>
                </a:solidFill>
              </a:rPr>
              <a:t>不仅要看到现象和细节怎么样，而且要把握本质和全局，抓住主要矛盾和矛盾的主要方面，避免在林林总总、纷纭多变的国际乱象中迷失方向、舍本逐末</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1384" y="908720"/>
            <a:ext cx="9855200" cy="563563"/>
          </a:xfrm>
        </p:spPr>
        <p:txBody>
          <a:bodyPr/>
          <a:lstStyle/>
          <a:p>
            <a:r>
              <a:rPr lang="zh-CN" altLang="en-US" b="1" dirty="0" smtClean="0">
                <a:solidFill>
                  <a:srgbClr val="000000"/>
                </a:solidFill>
              </a:rPr>
              <a:t>作为帝国的美国对全球的统合分为</a:t>
            </a:r>
            <a:r>
              <a:rPr lang="zh-CN" altLang="en-US" b="1" dirty="0" smtClean="0">
                <a:solidFill>
                  <a:srgbClr val="FF0000"/>
                </a:solidFill>
              </a:rPr>
              <a:t>三个阶段</a:t>
            </a:r>
            <a:endParaRPr lang="zh-CN" altLang="en-US" b="1" dirty="0">
              <a:solidFill>
                <a:srgbClr val="FF0000"/>
              </a:solidFill>
            </a:endParaRPr>
          </a:p>
        </p:txBody>
      </p:sp>
      <p:sp>
        <p:nvSpPr>
          <p:cNvPr id="3" name="内容占位符 2"/>
          <p:cNvSpPr>
            <a:spLocks noGrp="1"/>
          </p:cNvSpPr>
          <p:nvPr>
            <p:ph idx="1"/>
          </p:nvPr>
        </p:nvSpPr>
        <p:spPr>
          <a:xfrm>
            <a:off x="479376" y="1700808"/>
            <a:ext cx="11103024" cy="4585692"/>
          </a:xfrm>
        </p:spPr>
        <p:txBody>
          <a:bodyPr/>
          <a:lstStyle/>
          <a:p>
            <a:r>
              <a:rPr lang="en-US" altLang="zh-CN" sz="2800" dirty="0" smtClean="0"/>
              <a:t>1</a:t>
            </a:r>
            <a:r>
              <a:rPr lang="zh-CN" altLang="en-US" sz="2800" dirty="0" smtClean="0"/>
              <a:t>、包容阶段。帝国</a:t>
            </a:r>
            <a:r>
              <a:rPr lang="zh-CN" altLang="en-US" sz="2800" dirty="0"/>
              <a:t>充分彰显其宽宏、自由及多元化的一面，努力把所有国家吸引或强行拉入由其精心织就的秩序网络内</a:t>
            </a:r>
            <a:r>
              <a:rPr lang="zh-CN" altLang="en-US" sz="2800" dirty="0" smtClean="0"/>
              <a:t>。</a:t>
            </a:r>
            <a:endParaRPr lang="en-US" altLang="zh-CN" sz="2800" dirty="0" smtClean="0"/>
          </a:p>
          <a:p>
            <a:r>
              <a:rPr lang="en-US" altLang="zh-CN" sz="2800" dirty="0" smtClean="0"/>
              <a:t>2</a:t>
            </a:r>
            <a:r>
              <a:rPr lang="zh-CN" altLang="en-US" sz="2800" dirty="0" smtClean="0"/>
              <a:t>、区别阶段。</a:t>
            </a:r>
            <a:r>
              <a:rPr lang="zh-CN" altLang="en-US" sz="2800" dirty="0"/>
              <a:t>本阶段的特点是，被</a:t>
            </a:r>
            <a:r>
              <a:rPr lang="zh-CN" altLang="en-US" sz="2800" dirty="0" smtClean="0"/>
              <a:t>接纳的体制外的</a:t>
            </a:r>
            <a:r>
              <a:rPr lang="zh-CN" altLang="en-US" sz="2800" dirty="0"/>
              <a:t>主体之间的差异被识别和强调。一般而言，帝国并不制造差异，而只是承认已有的或潜在的差异，并按照帝国要求对那些特点各异的新加入体系者进行分类和评判</a:t>
            </a:r>
            <a:r>
              <a:rPr lang="zh-CN" altLang="en-US" sz="2800" dirty="0" smtClean="0"/>
              <a:t>。</a:t>
            </a:r>
            <a:endParaRPr lang="en-US" altLang="zh-CN" sz="2800" dirty="0" smtClean="0"/>
          </a:p>
          <a:p>
            <a:r>
              <a:rPr lang="en-US" altLang="zh-CN" sz="2800" dirty="0" smtClean="0"/>
              <a:t>3</a:t>
            </a:r>
            <a:r>
              <a:rPr lang="zh-CN" altLang="en-US" sz="2800" dirty="0" smtClean="0"/>
              <a:t>、操纵</a:t>
            </a:r>
            <a:r>
              <a:rPr lang="zh-CN" altLang="en-US" sz="2800" dirty="0"/>
              <a:t>阶段。帝国将充分利用这些差异在法律上对那些被纳入其中的主体整齐化，在政治上对其等级化，在经济上对其一体化，并在其操纵和控制的系统中安排它们各自的位置，以使帝国收益最大化。</a:t>
            </a:r>
          </a:p>
        </p:txBody>
      </p:sp>
    </p:spTree>
    <p:extLst>
      <p:ext uri="{BB962C8B-B14F-4D97-AF65-F5344CB8AC3E}">
        <p14:creationId xmlns:p14="http://schemas.microsoft.com/office/powerpoint/2010/main" val="4216883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392" y="836712"/>
            <a:ext cx="9855200" cy="563563"/>
          </a:xfrm>
        </p:spPr>
        <p:txBody>
          <a:bodyPr/>
          <a:lstStyle/>
          <a:p>
            <a:r>
              <a:rPr lang="zh-CN" altLang="en-US" sz="2800" b="1" dirty="0">
                <a:solidFill>
                  <a:srgbClr val="000000"/>
                </a:solidFill>
              </a:rPr>
              <a:t>帝国体系之外主体与帝国之间的关系类似于</a:t>
            </a:r>
            <a:r>
              <a:rPr lang="zh-CN" altLang="en-US" sz="2800" b="1" dirty="0">
                <a:solidFill>
                  <a:srgbClr val="FF0000"/>
                </a:solidFill>
              </a:rPr>
              <a:t>孙悟空和如来佛</a:t>
            </a:r>
            <a:r>
              <a:rPr lang="zh-CN" altLang="en-US" sz="2800" dirty="0" smtClean="0"/>
              <a:t>。</a:t>
            </a:r>
            <a:endParaRPr lang="zh-CN" altLang="en-US" sz="2800" dirty="0"/>
          </a:p>
        </p:txBody>
      </p:sp>
      <p:sp>
        <p:nvSpPr>
          <p:cNvPr id="3" name="内容占位符 2"/>
          <p:cNvSpPr>
            <a:spLocks noGrp="1"/>
          </p:cNvSpPr>
          <p:nvPr>
            <p:ph idx="1"/>
          </p:nvPr>
        </p:nvSpPr>
        <p:spPr>
          <a:xfrm>
            <a:off x="263352" y="1412776"/>
            <a:ext cx="11319048" cy="5013176"/>
          </a:xfrm>
        </p:spPr>
        <p:txBody>
          <a:bodyPr/>
          <a:lstStyle/>
          <a:p>
            <a:r>
              <a:rPr lang="en-US" altLang="zh-CN" sz="2800" dirty="0"/>
              <a:t>《</a:t>
            </a:r>
            <a:r>
              <a:rPr lang="zh-CN" altLang="en-US" sz="2800" dirty="0"/>
              <a:t>西游记</a:t>
            </a:r>
            <a:r>
              <a:rPr lang="en-US" altLang="zh-CN" sz="2800" dirty="0"/>
              <a:t>》</a:t>
            </a:r>
            <a:r>
              <a:rPr lang="zh-CN" altLang="en-US" sz="2800" dirty="0"/>
              <a:t>的故事大致也可以分为三个阶段。从在野猴王到被招安任弼马温和齐天大圣，是第一阶段；从大闹天宫到获法名孙悟空护送唐僧一路西行取经，是第二阶段；历经“九九八十一难”终于在西天取到真经并成为斗战胜佛，是第三阶段</a:t>
            </a:r>
            <a:r>
              <a:rPr lang="zh-CN" altLang="en-US" sz="2800" dirty="0" smtClean="0"/>
              <a:t>。</a:t>
            </a:r>
            <a:endParaRPr lang="en-US" altLang="zh-CN" sz="2800" dirty="0" smtClean="0"/>
          </a:p>
          <a:p>
            <a:r>
              <a:rPr lang="zh-CN" altLang="en-US" sz="2800" dirty="0"/>
              <a:t>在第一阶段，“如来</a:t>
            </a:r>
            <a:r>
              <a:rPr lang="en-US" altLang="zh-CN" sz="2800" dirty="0"/>
              <a:t>-</a:t>
            </a:r>
            <a:r>
              <a:rPr lang="zh-CN" altLang="en-US" sz="2800" dirty="0"/>
              <a:t>帝国”秉持开放精神，对“石猴</a:t>
            </a:r>
            <a:r>
              <a:rPr lang="en-US" altLang="zh-CN" sz="2800" dirty="0"/>
              <a:t>-</a:t>
            </a:r>
            <a:r>
              <a:rPr lang="zh-CN" altLang="en-US" sz="2800" dirty="0"/>
              <a:t>体系外主体”进行容纳；在第二阶段，“如来</a:t>
            </a:r>
            <a:r>
              <a:rPr lang="en-US" altLang="zh-CN" sz="2800" dirty="0"/>
              <a:t>-</a:t>
            </a:r>
            <a:r>
              <a:rPr lang="zh-CN" altLang="en-US" sz="2800" dirty="0"/>
              <a:t>帝国”对“孙大圣</a:t>
            </a:r>
            <a:r>
              <a:rPr lang="en-US" altLang="zh-CN" sz="2800" dirty="0"/>
              <a:t>-</a:t>
            </a:r>
            <a:r>
              <a:rPr lang="zh-CN" altLang="en-US" sz="2800" dirty="0"/>
              <a:t>进入体系者”加以识别、定位和体制化；在第三阶段，“孙悟空</a:t>
            </a:r>
            <a:r>
              <a:rPr lang="en-US" altLang="zh-CN" sz="2800" dirty="0"/>
              <a:t>-</a:t>
            </a:r>
            <a:r>
              <a:rPr lang="zh-CN" altLang="en-US" sz="2800" dirty="0"/>
              <a:t>斗战胜佛”被彻底体制化，与“如来</a:t>
            </a:r>
            <a:r>
              <a:rPr lang="en-US" altLang="zh-CN" sz="2800" dirty="0"/>
              <a:t>-</a:t>
            </a:r>
            <a:r>
              <a:rPr lang="zh-CN" altLang="en-US" sz="2800" dirty="0"/>
              <a:t>帝国”完全融为一体，以至于成佛之时其头上的“金箍”自动失效</a:t>
            </a:r>
            <a:r>
              <a:rPr lang="zh-CN" altLang="en-US" sz="2800" dirty="0" smtClean="0"/>
              <a:t>。</a:t>
            </a:r>
            <a:endParaRPr lang="en-US" altLang="zh-CN" sz="2800" dirty="0" smtClean="0"/>
          </a:p>
          <a:p>
            <a:r>
              <a:rPr lang="zh-CN" altLang="en-US" sz="2800" dirty="0"/>
              <a:t>作为一套法律体系的帝国，其规则具有非中性，即对帝国中的不同主体，同一规则意味着不同的结果。</a:t>
            </a:r>
          </a:p>
        </p:txBody>
      </p:sp>
    </p:spTree>
    <p:extLst>
      <p:ext uri="{BB962C8B-B14F-4D97-AF65-F5344CB8AC3E}">
        <p14:creationId xmlns:p14="http://schemas.microsoft.com/office/powerpoint/2010/main" val="3120377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55440" y="980728"/>
            <a:ext cx="4304383" cy="584775"/>
          </a:xfrm>
          <a:prstGeom prst="rect">
            <a:avLst/>
          </a:prstGeom>
        </p:spPr>
        <p:txBody>
          <a:bodyPr wrap="none">
            <a:spAutoFit/>
          </a:bodyPr>
          <a:lstStyle/>
          <a:p>
            <a:r>
              <a:rPr lang="zh-CN" altLang="en-US" sz="3200" b="1" dirty="0">
                <a:solidFill>
                  <a:srgbClr val="C00000"/>
                </a:solidFill>
              </a:rPr>
              <a:t>三、西方对中国的认知</a:t>
            </a:r>
          </a:p>
        </p:txBody>
      </p:sp>
      <p:sp>
        <p:nvSpPr>
          <p:cNvPr id="6" name="矩形 5"/>
          <p:cNvSpPr/>
          <p:nvPr/>
        </p:nvSpPr>
        <p:spPr>
          <a:xfrm>
            <a:off x="911424" y="1662266"/>
            <a:ext cx="11161240" cy="4031873"/>
          </a:xfrm>
          <a:prstGeom prst="rect">
            <a:avLst/>
          </a:prstGeom>
        </p:spPr>
        <p:txBody>
          <a:bodyPr wrap="square">
            <a:spAutoFit/>
          </a:bodyPr>
          <a:lstStyle/>
          <a:p>
            <a:pPr marL="285750" indent="-285750">
              <a:buFont typeface="Wingdings" panose="05000000000000000000" pitchFamily="2" charset="2"/>
              <a:buChar char="l"/>
            </a:pPr>
            <a:r>
              <a:rPr lang="zh-CN" altLang="en-US" sz="2800" b="1" dirty="0">
                <a:solidFill>
                  <a:srgbClr val="C00000"/>
                </a:solidFill>
              </a:rPr>
              <a:t>（一）西方专家学者对中国的认知</a:t>
            </a:r>
          </a:p>
          <a:p>
            <a:pPr marL="285750" indent="-285750">
              <a:buFont typeface="Wingdings" panose="05000000000000000000" pitchFamily="2" charset="2"/>
              <a:buChar char="l"/>
            </a:pPr>
            <a:endParaRPr lang="en-US" altLang="zh-CN" sz="2800" dirty="0">
              <a:solidFill>
                <a:srgbClr val="000000"/>
              </a:solidFill>
            </a:endParaRPr>
          </a:p>
          <a:p>
            <a:pPr marL="285750" indent="-285750">
              <a:buFont typeface="Wingdings" panose="05000000000000000000" pitchFamily="2" charset="2"/>
              <a:buChar char="l"/>
            </a:pPr>
            <a:r>
              <a:rPr lang="zh-CN" altLang="en-US" sz="2800" dirty="0">
                <a:solidFill>
                  <a:srgbClr val="000000"/>
                </a:solidFill>
              </a:rPr>
              <a:t>萨默斯:三百年后历史学家看待21世纪</a:t>
            </a:r>
            <a:endParaRPr lang="en-US" altLang="zh-CN" sz="2800" dirty="0">
              <a:solidFill>
                <a:srgbClr val="000000"/>
              </a:solidFill>
            </a:endParaRPr>
          </a:p>
          <a:p>
            <a:pPr marL="285750" indent="-285750">
              <a:buFont typeface="Wingdings" panose="05000000000000000000" pitchFamily="2" charset="2"/>
              <a:buChar char="l"/>
            </a:pPr>
            <a:r>
              <a:rPr lang="zh-CN" altLang="en-US" sz="2800" dirty="0">
                <a:solidFill>
                  <a:srgbClr val="000000"/>
                </a:solidFill>
              </a:rPr>
              <a:t>汤因比:  最终整合世界的文明</a:t>
            </a:r>
          </a:p>
          <a:p>
            <a:pPr marL="285750" indent="-285750">
              <a:buFont typeface="Wingdings" panose="05000000000000000000" pitchFamily="2" charset="2"/>
              <a:buChar char="l"/>
            </a:pPr>
            <a:r>
              <a:rPr lang="zh-CN" altLang="en-US" sz="2800" dirty="0">
                <a:solidFill>
                  <a:srgbClr val="000000"/>
                </a:solidFill>
              </a:rPr>
              <a:t>柯文:内心深处的渴望---有朝一日.....</a:t>
            </a:r>
            <a:endParaRPr lang="en-US" altLang="zh-CN" sz="2800" dirty="0">
              <a:solidFill>
                <a:srgbClr val="000000"/>
              </a:solidFill>
            </a:endParaRPr>
          </a:p>
          <a:p>
            <a:pPr marL="285750" indent="-285750">
              <a:buFont typeface="Wingdings" panose="05000000000000000000" pitchFamily="2" charset="2"/>
              <a:buChar char="l"/>
            </a:pPr>
            <a:r>
              <a:rPr lang="zh-CN" altLang="en-US" sz="2800" dirty="0">
                <a:solidFill>
                  <a:srgbClr val="000000"/>
                </a:solidFill>
              </a:rPr>
              <a:t>杰弗里</a:t>
            </a:r>
            <a:r>
              <a:rPr lang="en-US" altLang="zh-CN" sz="2800" dirty="0">
                <a:solidFill>
                  <a:srgbClr val="000000"/>
                </a:solidFill>
              </a:rPr>
              <a:t>.</a:t>
            </a:r>
            <a:r>
              <a:rPr lang="zh-CN" altLang="en-US" sz="2800" dirty="0">
                <a:solidFill>
                  <a:srgbClr val="000000"/>
                </a:solidFill>
              </a:rPr>
              <a:t>豪:  经济，  政治，  外交</a:t>
            </a:r>
          </a:p>
          <a:p>
            <a:pPr marL="285750" indent="-285750">
              <a:buFont typeface="Wingdings" panose="05000000000000000000" pitchFamily="2" charset="2"/>
              <a:buChar char="l"/>
            </a:pPr>
            <a:r>
              <a:rPr lang="zh-CN" altLang="en-US" sz="2800" dirty="0">
                <a:solidFill>
                  <a:srgbClr val="000000"/>
                </a:solidFill>
              </a:rPr>
              <a:t>米尔斯海默:  大国政治的悲剧</a:t>
            </a:r>
          </a:p>
          <a:p>
            <a:pPr marL="285750" indent="-285750">
              <a:buFont typeface="Wingdings" panose="05000000000000000000" pitchFamily="2" charset="2"/>
              <a:buChar char="l"/>
            </a:pPr>
            <a:r>
              <a:rPr lang="zh-CN" altLang="en-US" sz="2800" dirty="0">
                <a:solidFill>
                  <a:srgbClr val="000000"/>
                </a:solidFill>
              </a:rPr>
              <a:t>亨廷顿:未来世界大战将在.....开打</a:t>
            </a:r>
          </a:p>
          <a:p>
            <a:pPr marL="285750" indent="-285750">
              <a:buFont typeface="Wingdings" panose="05000000000000000000" pitchFamily="2" charset="2"/>
              <a:buChar char="l"/>
            </a:pPr>
            <a:r>
              <a:rPr lang="zh-CN" altLang="en-US" sz="2800" dirty="0">
                <a:solidFill>
                  <a:srgbClr val="000000"/>
                </a:solidFill>
              </a:rPr>
              <a:t>费正清:  可能是一个不同于我们的生命体</a:t>
            </a:r>
          </a:p>
        </p:txBody>
      </p:sp>
    </p:spTree>
    <p:extLst>
      <p:ext uri="{BB962C8B-B14F-4D97-AF65-F5344CB8AC3E}">
        <p14:creationId xmlns:p14="http://schemas.microsoft.com/office/powerpoint/2010/main" val="18413946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839416" y="1268760"/>
            <a:ext cx="10513168" cy="584775"/>
          </a:xfrm>
          <a:prstGeom prst="rect">
            <a:avLst/>
          </a:prstGeom>
        </p:spPr>
        <p:txBody>
          <a:bodyPr wrap="square">
            <a:spAutoFit/>
          </a:bodyPr>
          <a:lstStyle/>
          <a:p>
            <a:r>
              <a:rPr lang="zh-CN" altLang="en-US" sz="3200" b="1" dirty="0">
                <a:solidFill>
                  <a:srgbClr val="C00000"/>
                </a:solidFill>
              </a:rPr>
              <a:t>（二）</a:t>
            </a:r>
            <a:r>
              <a:rPr lang="en-US" altLang="zh-CN" sz="3200" b="1" dirty="0">
                <a:solidFill>
                  <a:srgbClr val="C00000"/>
                </a:solidFill>
              </a:rPr>
              <a:t>“</a:t>
            </a:r>
            <a:r>
              <a:rPr lang="zh-CN" altLang="en-US" sz="3200" b="1" dirty="0">
                <a:solidFill>
                  <a:srgbClr val="C00000"/>
                </a:solidFill>
              </a:rPr>
              <a:t>中国往何处去?  </a:t>
            </a:r>
            <a:r>
              <a:rPr lang="zh-CN" altLang="en-US" sz="3200" b="1" dirty="0" smtClean="0">
                <a:solidFill>
                  <a:srgbClr val="C00000"/>
                </a:solidFill>
              </a:rPr>
              <a:t>从</a:t>
            </a:r>
            <a:r>
              <a:rPr lang="zh-CN" altLang="en-US" sz="3200" b="1" dirty="0">
                <a:solidFill>
                  <a:srgbClr val="C00000"/>
                </a:solidFill>
              </a:rPr>
              <a:t>正式成员到承担责任</a:t>
            </a:r>
            <a:r>
              <a:rPr lang="en-US" altLang="zh-CN" sz="3200" b="1" dirty="0">
                <a:solidFill>
                  <a:srgbClr val="C00000"/>
                </a:solidFill>
              </a:rPr>
              <a:t>”</a:t>
            </a:r>
            <a:endParaRPr lang="zh-CN" altLang="en-US" sz="3200" b="1" dirty="0">
              <a:solidFill>
                <a:srgbClr val="C00000"/>
              </a:solidFill>
            </a:endParaRPr>
          </a:p>
        </p:txBody>
      </p:sp>
      <p:sp>
        <p:nvSpPr>
          <p:cNvPr id="6" name="矩形 5"/>
          <p:cNvSpPr/>
          <p:nvPr/>
        </p:nvSpPr>
        <p:spPr>
          <a:xfrm>
            <a:off x="695400" y="2420888"/>
            <a:ext cx="9793088" cy="2862322"/>
          </a:xfrm>
          <a:prstGeom prst="rect">
            <a:avLst/>
          </a:prstGeom>
        </p:spPr>
        <p:txBody>
          <a:bodyPr wrap="square">
            <a:spAutoFit/>
          </a:bodyPr>
          <a:lstStyle/>
          <a:p>
            <a:pPr marL="571500" indent="-571500">
              <a:buClr>
                <a:srgbClr val="FF0000"/>
              </a:buClr>
              <a:buFont typeface="Wingdings" pitchFamily="2" charset="2"/>
              <a:buChar char="Ø"/>
            </a:pPr>
            <a:r>
              <a:rPr lang="zh-CN" altLang="en-US" sz="3600" dirty="0">
                <a:solidFill>
                  <a:srgbClr val="000000"/>
                </a:solidFill>
              </a:rPr>
              <a:t>在长达50年的时间里，我们的政策是隔离苏联，其内部矛盾导致了</a:t>
            </a:r>
            <a:r>
              <a:rPr lang="zh-CN" altLang="en-US" sz="3600" dirty="0" smtClean="0">
                <a:solidFill>
                  <a:srgbClr val="000000"/>
                </a:solidFill>
              </a:rPr>
              <a:t>内耗。</a:t>
            </a:r>
            <a:endParaRPr lang="en-US" altLang="zh-CN" sz="3600" dirty="0" smtClean="0">
              <a:solidFill>
                <a:srgbClr val="000000"/>
              </a:solidFill>
            </a:endParaRPr>
          </a:p>
          <a:p>
            <a:pPr marL="571500" indent="-571500">
              <a:buClr>
                <a:srgbClr val="FF0000"/>
              </a:buClr>
              <a:buFont typeface="Wingdings" pitchFamily="2" charset="2"/>
              <a:buChar char="Ø"/>
            </a:pPr>
            <a:r>
              <a:rPr lang="zh-CN" altLang="en-US" sz="3600" dirty="0" smtClean="0">
                <a:solidFill>
                  <a:srgbClr val="000000"/>
                </a:solidFill>
              </a:rPr>
              <a:t>近</a:t>
            </a:r>
            <a:r>
              <a:rPr lang="zh-CN" altLang="en-US" sz="3600" dirty="0">
                <a:solidFill>
                  <a:srgbClr val="000000"/>
                </a:solidFill>
              </a:rPr>
              <a:t>30年来我们的政策是促使中国走出</a:t>
            </a:r>
            <a:r>
              <a:rPr lang="zh-CN" altLang="en-US" sz="3600" dirty="0" smtClean="0">
                <a:solidFill>
                  <a:srgbClr val="000000"/>
                </a:solidFill>
              </a:rPr>
              <a:t>来</a:t>
            </a:r>
            <a:r>
              <a:rPr lang="zh-CN" altLang="en-US" sz="3600" dirty="0">
                <a:solidFill>
                  <a:srgbClr val="000000"/>
                </a:solidFill>
              </a:rPr>
              <a:t>，</a:t>
            </a:r>
            <a:r>
              <a:rPr lang="zh-CN" altLang="en-US" sz="3600" dirty="0" smtClean="0">
                <a:solidFill>
                  <a:srgbClr val="000000"/>
                </a:solidFill>
              </a:rPr>
              <a:t>其</a:t>
            </a:r>
            <a:r>
              <a:rPr lang="zh-CN" altLang="en-US" sz="3600" dirty="0">
                <a:solidFill>
                  <a:srgbClr val="000000"/>
                </a:solidFill>
              </a:rPr>
              <a:t>结果</a:t>
            </a:r>
            <a:r>
              <a:rPr lang="zh-CN" altLang="en-US" sz="3600" dirty="0" smtClean="0">
                <a:solidFill>
                  <a:srgbClr val="000000"/>
                </a:solidFill>
              </a:rPr>
              <a:t>是，今天</a:t>
            </a:r>
            <a:r>
              <a:rPr lang="zh-CN" altLang="en-US" sz="3600" dirty="0">
                <a:solidFill>
                  <a:srgbClr val="000000"/>
                </a:solidFill>
              </a:rPr>
              <a:t>的中国绝非1940年代后期的苏联。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623392" y="1296009"/>
            <a:ext cx="1968809" cy="584775"/>
          </a:xfrm>
          <a:prstGeom prst="rect">
            <a:avLst/>
          </a:prstGeom>
        </p:spPr>
        <p:txBody>
          <a:bodyPr wrap="none">
            <a:spAutoFit/>
          </a:bodyPr>
          <a:lstStyle/>
          <a:p>
            <a:r>
              <a:rPr lang="zh-CN" altLang="en-US" sz="3200" b="1" dirty="0">
                <a:solidFill>
                  <a:srgbClr val="FF0000"/>
                </a:solidFill>
              </a:rPr>
              <a:t>两者相比:</a:t>
            </a:r>
          </a:p>
        </p:txBody>
      </p:sp>
      <p:sp>
        <p:nvSpPr>
          <p:cNvPr id="4" name="矩形 3"/>
          <p:cNvSpPr/>
          <p:nvPr/>
        </p:nvSpPr>
        <p:spPr>
          <a:xfrm>
            <a:off x="446386" y="2188194"/>
            <a:ext cx="6498895" cy="584775"/>
          </a:xfrm>
          <a:prstGeom prst="rect">
            <a:avLst/>
          </a:prstGeom>
        </p:spPr>
        <p:txBody>
          <a:bodyPr wrap="none">
            <a:spAutoFit/>
          </a:bodyPr>
          <a:lstStyle/>
          <a:p>
            <a:r>
              <a:rPr lang="zh-CN" altLang="en-US" sz="3200" dirty="0">
                <a:solidFill>
                  <a:srgbClr val="000000"/>
                </a:solidFill>
              </a:rPr>
              <a:t>1. 中国不寻求传播激进的反美意识</a:t>
            </a:r>
          </a:p>
        </p:txBody>
      </p:sp>
      <p:sp>
        <p:nvSpPr>
          <p:cNvPr id="5" name="矩形 4"/>
          <p:cNvSpPr/>
          <p:nvPr/>
        </p:nvSpPr>
        <p:spPr>
          <a:xfrm>
            <a:off x="446371" y="2866048"/>
            <a:ext cx="11377264" cy="523220"/>
          </a:xfrm>
          <a:prstGeom prst="rect">
            <a:avLst/>
          </a:prstGeom>
        </p:spPr>
        <p:txBody>
          <a:bodyPr wrap="square">
            <a:spAutoFit/>
          </a:bodyPr>
          <a:lstStyle/>
          <a:p>
            <a:r>
              <a:rPr lang="zh-CN" altLang="en-US" sz="2800" dirty="0">
                <a:solidFill>
                  <a:srgbClr val="000000"/>
                </a:solidFill>
              </a:rPr>
              <a:t>2</a:t>
            </a:r>
            <a:r>
              <a:rPr lang="en-US" altLang="zh-CN" sz="2800" dirty="0">
                <a:solidFill>
                  <a:srgbClr val="000000"/>
                </a:solidFill>
              </a:rPr>
              <a:t>.</a:t>
            </a:r>
            <a:r>
              <a:rPr lang="zh-CN" altLang="en-US" sz="2800" dirty="0">
                <a:solidFill>
                  <a:srgbClr val="000000"/>
                </a:solidFill>
              </a:rPr>
              <a:t>中国虽未实行民主，  但也不认为自己正与全球民主制进行最后的搏斗</a:t>
            </a:r>
          </a:p>
        </p:txBody>
      </p:sp>
      <p:sp>
        <p:nvSpPr>
          <p:cNvPr id="7" name="矩形 6"/>
          <p:cNvSpPr/>
          <p:nvPr/>
        </p:nvSpPr>
        <p:spPr>
          <a:xfrm>
            <a:off x="467447" y="3524582"/>
            <a:ext cx="11615680" cy="523220"/>
          </a:xfrm>
          <a:prstGeom prst="rect">
            <a:avLst/>
          </a:prstGeom>
        </p:spPr>
        <p:txBody>
          <a:bodyPr wrap="none">
            <a:spAutoFit/>
          </a:bodyPr>
          <a:lstStyle/>
          <a:p>
            <a:r>
              <a:rPr lang="en-US" altLang="zh-CN" sz="2800" dirty="0">
                <a:solidFill>
                  <a:srgbClr val="000000"/>
                </a:solidFill>
              </a:rPr>
              <a:t>3.</a:t>
            </a:r>
            <a:r>
              <a:rPr lang="zh-CN" altLang="en-US" sz="2800" dirty="0">
                <a:solidFill>
                  <a:srgbClr val="000000"/>
                </a:solidFill>
              </a:rPr>
              <a:t>中国虽然有时实行重商主义</a:t>
            </a:r>
            <a:r>
              <a:rPr lang="zh-CN" altLang="en-US" sz="2800" dirty="0" smtClean="0">
                <a:solidFill>
                  <a:srgbClr val="000000"/>
                </a:solidFill>
              </a:rPr>
              <a:t>，但并不认为自己与资本主义进行</a:t>
            </a:r>
            <a:r>
              <a:rPr lang="zh-CN" altLang="en-US" sz="2800" dirty="0">
                <a:solidFill>
                  <a:srgbClr val="000000"/>
                </a:solidFill>
              </a:rPr>
              <a:t>殊死斗争</a:t>
            </a:r>
          </a:p>
        </p:txBody>
      </p:sp>
      <p:sp>
        <p:nvSpPr>
          <p:cNvPr id="8" name="矩形 7"/>
          <p:cNvSpPr/>
          <p:nvPr/>
        </p:nvSpPr>
        <p:spPr>
          <a:xfrm>
            <a:off x="441690" y="4195161"/>
            <a:ext cx="11075696" cy="1384995"/>
          </a:xfrm>
          <a:prstGeom prst="rect">
            <a:avLst/>
          </a:prstGeom>
        </p:spPr>
        <p:txBody>
          <a:bodyPr wrap="square">
            <a:spAutoFit/>
          </a:bodyPr>
          <a:lstStyle/>
          <a:p>
            <a:r>
              <a:rPr lang="en-US" altLang="zh-CN" sz="2800" dirty="0">
                <a:solidFill>
                  <a:srgbClr val="000000"/>
                </a:solidFill>
              </a:rPr>
              <a:t>4.</a:t>
            </a:r>
            <a:r>
              <a:rPr lang="zh-CN" altLang="en-US" sz="2800" dirty="0">
                <a:solidFill>
                  <a:srgbClr val="000000"/>
                </a:solidFill>
              </a:rPr>
              <a:t>最重要的是，中国不认为自己的前途取决于废除现行国际体系的基本程序。事实上情况正好相反:中国领导人认定，他们的成功依赖于与当代世界联网</a:t>
            </a:r>
          </a:p>
        </p:txBody>
      </p:sp>
      <p:pic>
        <p:nvPicPr>
          <p:cNvPr id="860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831" y="5445224"/>
            <a:ext cx="6112829"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781725" y="1196752"/>
            <a:ext cx="5540299" cy="584775"/>
          </a:xfrm>
          <a:prstGeom prst="rect">
            <a:avLst/>
          </a:prstGeom>
        </p:spPr>
        <p:txBody>
          <a:bodyPr wrap="none">
            <a:spAutoFit/>
          </a:bodyPr>
          <a:lstStyle/>
          <a:p>
            <a:r>
              <a:rPr lang="zh-CN" altLang="en-US" sz="3200" b="1" dirty="0">
                <a:solidFill>
                  <a:srgbClr val="C00000"/>
                </a:solidFill>
              </a:rPr>
              <a:t>（三）西方主宰地位可能终结</a:t>
            </a:r>
          </a:p>
        </p:txBody>
      </p:sp>
      <p:sp>
        <p:nvSpPr>
          <p:cNvPr id="6" name="矩形 5"/>
          <p:cNvSpPr/>
          <p:nvPr/>
        </p:nvSpPr>
        <p:spPr>
          <a:xfrm>
            <a:off x="465063" y="2204812"/>
            <a:ext cx="11233248" cy="1077218"/>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rgbClr val="000000"/>
                </a:solidFill>
              </a:rPr>
              <a:t>英国先在其领地后在欧美内传播了法治、现代通讯、自由贸易</a:t>
            </a:r>
            <a:endParaRPr lang="en-US" altLang="zh-CN" sz="3200" dirty="0">
              <a:solidFill>
                <a:srgbClr val="000000"/>
              </a:solidFill>
            </a:endParaRPr>
          </a:p>
        </p:txBody>
      </p:sp>
      <p:sp>
        <p:nvSpPr>
          <p:cNvPr id="7" name="矩形 6"/>
          <p:cNvSpPr/>
          <p:nvPr/>
        </p:nvSpPr>
        <p:spPr>
          <a:xfrm>
            <a:off x="441297" y="3229068"/>
            <a:ext cx="11199319" cy="1077218"/>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rgbClr val="000000"/>
                </a:solidFill>
              </a:rPr>
              <a:t>六大杀手级应用软件使西方脱颖而出</a:t>
            </a:r>
            <a:r>
              <a:rPr lang="zh-CN" altLang="en-US" sz="3200" dirty="0" smtClean="0">
                <a:solidFill>
                  <a:srgbClr val="000000"/>
                </a:solidFill>
              </a:rPr>
              <a:t>:    财产权</a:t>
            </a:r>
            <a:r>
              <a:rPr lang="zh-CN" altLang="en-US" sz="3200" dirty="0">
                <a:solidFill>
                  <a:srgbClr val="000000"/>
                </a:solidFill>
              </a:rPr>
              <a:t>;科学;竞争;消费社会;医学;新教伦理</a:t>
            </a:r>
          </a:p>
        </p:txBody>
      </p:sp>
      <p:sp>
        <p:nvSpPr>
          <p:cNvPr id="8" name="矩形 7"/>
          <p:cNvSpPr/>
          <p:nvPr/>
        </p:nvSpPr>
        <p:spPr>
          <a:xfrm>
            <a:off x="410757" y="4606460"/>
            <a:ext cx="5570756" cy="584775"/>
          </a:xfrm>
          <a:prstGeom prst="rect">
            <a:avLst/>
          </a:prstGeom>
        </p:spPr>
        <p:txBody>
          <a:bodyPr wrap="none">
            <a:spAutoFit/>
          </a:bodyPr>
          <a:lstStyle/>
          <a:p>
            <a:pPr marL="457200" indent="-457200">
              <a:buFont typeface="Arial" panose="020B0604020202020204" pitchFamily="34" charset="0"/>
              <a:buChar char="•"/>
            </a:pPr>
            <a:r>
              <a:rPr lang="zh-CN" altLang="en-US" sz="3200" dirty="0">
                <a:solidFill>
                  <a:srgbClr val="000000"/>
                </a:solidFill>
              </a:rPr>
              <a:t>中国正在下载这些应用软件</a:t>
            </a:r>
          </a:p>
        </p:txBody>
      </p:sp>
      <p:sp>
        <p:nvSpPr>
          <p:cNvPr id="9" name="矩形 8"/>
          <p:cNvSpPr/>
          <p:nvPr/>
        </p:nvSpPr>
        <p:spPr>
          <a:xfrm>
            <a:off x="6016497" y="5627160"/>
            <a:ext cx="6096000" cy="800219"/>
          </a:xfrm>
          <a:prstGeom prst="rect">
            <a:avLst/>
          </a:prstGeom>
        </p:spPr>
        <p:txBody>
          <a:bodyPr>
            <a:spAutoFit/>
          </a:bodyPr>
          <a:lstStyle/>
          <a:p>
            <a:r>
              <a:rPr lang="zh-CN" altLang="en-US" sz="2800" dirty="0">
                <a:solidFill>
                  <a:srgbClr val="000000"/>
                </a:solidFill>
              </a:rPr>
              <a:t>一一弗格森(2011) :《文明》</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ircle(in)">
                                      <p:cBhvr>
                                        <p:cTn id="10" dur="2000"/>
                                        <p:tgtEl>
                                          <p:spTgt spid="6"/>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ircle(in)">
                                      <p:cBhvr>
                                        <p:cTn id="13" dur="2000"/>
                                        <p:tgtEl>
                                          <p:spTgt spid="7"/>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ircle(in)">
                                      <p:cBhvr>
                                        <p:cTn id="16" dur="2000"/>
                                        <p:tgtEl>
                                          <p:spTgt spid="8"/>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ircle(in)">
                                      <p:cBhvr>
                                        <p:cTn id="1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1415480" y="908720"/>
            <a:ext cx="4304383" cy="584775"/>
          </a:xfrm>
          <a:prstGeom prst="rect">
            <a:avLst/>
          </a:prstGeom>
        </p:spPr>
        <p:txBody>
          <a:bodyPr wrap="none">
            <a:spAutoFit/>
          </a:bodyPr>
          <a:lstStyle/>
          <a:p>
            <a:r>
              <a:rPr lang="zh-CN" altLang="en-US" sz="3200" b="1" dirty="0">
                <a:solidFill>
                  <a:srgbClr val="C00000"/>
                </a:solidFill>
              </a:rPr>
              <a:t>（四</a:t>
            </a:r>
            <a:r>
              <a:rPr lang="zh-CN" altLang="en-US" sz="3200" b="1" dirty="0" smtClean="0">
                <a:solidFill>
                  <a:srgbClr val="C00000"/>
                </a:solidFill>
              </a:rPr>
              <a:t>）日益强大的中国</a:t>
            </a:r>
            <a:endParaRPr lang="zh-CN" altLang="en-US" sz="4000" b="1" dirty="0">
              <a:solidFill>
                <a:srgbClr val="C00000"/>
              </a:solidFill>
            </a:endParaRPr>
          </a:p>
        </p:txBody>
      </p:sp>
      <p:sp>
        <p:nvSpPr>
          <p:cNvPr id="5" name="矩形 4"/>
          <p:cNvSpPr/>
          <p:nvPr/>
        </p:nvSpPr>
        <p:spPr>
          <a:xfrm>
            <a:off x="551384" y="2039154"/>
            <a:ext cx="9264075" cy="584775"/>
          </a:xfrm>
          <a:prstGeom prst="rect">
            <a:avLst/>
          </a:prstGeom>
        </p:spPr>
        <p:txBody>
          <a:bodyPr wrap="none">
            <a:spAutoFit/>
          </a:bodyPr>
          <a:lstStyle/>
          <a:p>
            <a:pPr marL="457200" indent="-457200">
              <a:buFont typeface="Arial" panose="020B0604020202020204" pitchFamily="34" charset="0"/>
              <a:buChar char="•"/>
            </a:pPr>
            <a:r>
              <a:rPr lang="zh-CN" altLang="en-US" sz="3200" dirty="0">
                <a:solidFill>
                  <a:srgbClr val="000000"/>
                </a:solidFill>
              </a:rPr>
              <a:t>军国大事决定于地理环境能给予多大的腾挪空间</a:t>
            </a:r>
          </a:p>
        </p:txBody>
      </p:sp>
      <p:sp>
        <p:nvSpPr>
          <p:cNvPr id="6" name="矩形 5"/>
          <p:cNvSpPr/>
          <p:nvPr/>
        </p:nvSpPr>
        <p:spPr>
          <a:xfrm>
            <a:off x="551384" y="2687033"/>
            <a:ext cx="10909212" cy="2062103"/>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rgbClr val="000000"/>
                </a:solidFill>
              </a:rPr>
              <a:t>与俄交好使中国北方压力全消，进而得以专注于成为真正的海上</a:t>
            </a:r>
            <a:r>
              <a:rPr lang="zh-CN" altLang="en-US" sz="3200" dirty="0" smtClean="0">
                <a:solidFill>
                  <a:srgbClr val="000000"/>
                </a:solidFill>
              </a:rPr>
              <a:t>强国</a:t>
            </a:r>
            <a:endParaRPr lang="en-US" altLang="zh-CN" sz="3200" dirty="0" smtClean="0">
              <a:solidFill>
                <a:srgbClr val="000000"/>
              </a:solidFill>
            </a:endParaRPr>
          </a:p>
          <a:p>
            <a:pPr marL="457200" indent="-457200">
              <a:buFont typeface="Arial" panose="020B0604020202020204" pitchFamily="34" charset="0"/>
              <a:buChar char="•"/>
            </a:pPr>
            <a:r>
              <a:rPr lang="zh-CN" altLang="en-US" sz="3200" dirty="0" smtClean="0">
                <a:solidFill>
                  <a:srgbClr val="000000"/>
                </a:solidFill>
              </a:rPr>
              <a:t>即使</a:t>
            </a:r>
            <a:r>
              <a:rPr lang="zh-CN" altLang="en-US" sz="3200" dirty="0">
                <a:solidFill>
                  <a:srgbClr val="000000"/>
                </a:solidFill>
              </a:rPr>
              <a:t>没有实现大中华即拓展势力范围的动机，中国也会有扩张行为，即以商业机会吞并蒙古和俄远东及中亚</a:t>
            </a:r>
          </a:p>
        </p:txBody>
      </p:sp>
      <p:sp>
        <p:nvSpPr>
          <p:cNvPr id="8" name="矩形 7"/>
          <p:cNvSpPr/>
          <p:nvPr/>
        </p:nvSpPr>
        <p:spPr>
          <a:xfrm>
            <a:off x="551384" y="4796193"/>
            <a:ext cx="11089232" cy="1077218"/>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rgbClr val="000000"/>
                </a:solidFill>
              </a:rPr>
              <a:t>中国越是强大越是有不安全感并以扩张减缓之，美国就是典型的例子</a:t>
            </a:r>
            <a:endParaRPr lang="zh-CN" altLang="en-US" sz="28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ox(in)">
                                      <p:cBhvr>
                                        <p:cTn id="10" dur="2000"/>
                                        <p:tgtEl>
                                          <p:spTgt spid="5"/>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2000"/>
                                        <p:tgtEl>
                                          <p:spTgt spid="6"/>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ox(in)">
                                      <p:cBhvr>
                                        <p:cTn id="16"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397842" y="1268760"/>
            <a:ext cx="11170765" cy="1569660"/>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rgbClr val="000000"/>
                </a:solidFill>
              </a:rPr>
              <a:t>海上无外交，有的只是赤裸裸的炮舰政策;海战是比较纯粹的战争形式，是双方军人智慧与技能的比拼，是国家力量与资源的较量</a:t>
            </a:r>
          </a:p>
        </p:txBody>
      </p:sp>
      <p:sp>
        <p:nvSpPr>
          <p:cNvPr id="4" name="矩形 3"/>
          <p:cNvSpPr/>
          <p:nvPr/>
        </p:nvSpPr>
        <p:spPr>
          <a:xfrm>
            <a:off x="417350" y="2996952"/>
            <a:ext cx="10909630" cy="1077218"/>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rgbClr val="000000"/>
                </a:solidFill>
              </a:rPr>
              <a:t>目前中国不是美国对手，能做的是提升进攻和防御力量，以求让美国三思而后行，而非为了与美冲突</a:t>
            </a:r>
          </a:p>
        </p:txBody>
      </p:sp>
      <p:sp>
        <p:nvSpPr>
          <p:cNvPr id="5" name="矩形 4"/>
          <p:cNvSpPr/>
          <p:nvPr/>
        </p:nvSpPr>
        <p:spPr>
          <a:xfrm>
            <a:off x="417350" y="4293096"/>
            <a:ext cx="10729192" cy="1569660"/>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rgbClr val="000000"/>
                </a:solidFill>
              </a:rPr>
              <a:t>美及其盟国感到压力并会寻求阻止中国成为东半球霸权，但美国的政策不应该是寻求支配南中国海，而是</a:t>
            </a:r>
            <a:r>
              <a:rPr lang="zh-CN" altLang="en-US" sz="3200" dirty="0" smtClean="0">
                <a:solidFill>
                  <a:srgbClr val="000000"/>
                </a:solidFill>
              </a:rPr>
              <a:t>平衡</a:t>
            </a:r>
            <a:endParaRPr lang="en-US" altLang="zh-CN" sz="3200" dirty="0" smtClean="0">
              <a:solidFill>
                <a:srgbClr val="000000"/>
              </a:solidFill>
            </a:endParaRPr>
          </a:p>
          <a:p>
            <a:pPr marL="457200" indent="-457200">
              <a:buFont typeface="Arial" panose="020B0604020202020204" pitchFamily="34" charset="0"/>
              <a:buChar char="•"/>
            </a:pPr>
            <a:r>
              <a:rPr lang="en-US" altLang="zh-CN" sz="3200" dirty="0">
                <a:solidFill>
                  <a:srgbClr val="000000"/>
                </a:solidFill>
              </a:rPr>
              <a:t> </a:t>
            </a:r>
            <a:r>
              <a:rPr lang="en-US" altLang="zh-CN" sz="3200" dirty="0" smtClean="0">
                <a:solidFill>
                  <a:srgbClr val="000000"/>
                </a:solidFill>
              </a:rPr>
              <a:t>         </a:t>
            </a:r>
            <a:r>
              <a:rPr lang="en-US" altLang="zh-CN" sz="2400" dirty="0" smtClean="0">
                <a:solidFill>
                  <a:srgbClr val="000000"/>
                </a:solidFill>
              </a:rPr>
              <a:t>——</a:t>
            </a:r>
            <a:r>
              <a:rPr lang="zh-CN" altLang="en-US" sz="2400" dirty="0" smtClean="0">
                <a:solidFill>
                  <a:srgbClr val="000000"/>
                </a:solidFill>
              </a:rPr>
              <a:t>卡普兰（</a:t>
            </a:r>
            <a:r>
              <a:rPr lang="en-US" altLang="zh-CN" sz="2400" dirty="0" smtClean="0">
                <a:solidFill>
                  <a:srgbClr val="000000"/>
                </a:solidFill>
              </a:rPr>
              <a:t>2012</a:t>
            </a:r>
            <a:r>
              <a:rPr lang="zh-CN" altLang="en-US" sz="2400" dirty="0" smtClean="0">
                <a:solidFill>
                  <a:srgbClr val="000000"/>
                </a:solidFill>
              </a:rPr>
              <a:t>）：</a:t>
            </a:r>
            <a:r>
              <a:rPr lang="en-US" altLang="zh-CN" sz="2400" dirty="0" smtClean="0">
                <a:solidFill>
                  <a:srgbClr val="000000"/>
                </a:solidFill>
              </a:rPr>
              <a:t>《</a:t>
            </a:r>
            <a:r>
              <a:rPr lang="zh-CN" altLang="en-US" sz="2400" dirty="0" smtClean="0">
                <a:solidFill>
                  <a:srgbClr val="000000"/>
                </a:solidFill>
              </a:rPr>
              <a:t>地理的报复：地图告诉我们未来冲击</a:t>
            </a:r>
            <a:r>
              <a:rPr lang="en-US" altLang="zh-CN" sz="2400" dirty="0" smtClean="0">
                <a:solidFill>
                  <a:srgbClr val="000000"/>
                </a:solidFill>
              </a:rPr>
              <a:t>》</a:t>
            </a:r>
            <a:endParaRPr lang="zh-CN" altLang="en-US" sz="24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in)">
                                      <p:cBhvr>
                                        <p:cTn id="10" dur="2000"/>
                                        <p:tgtEl>
                                          <p:spTgt spid="4"/>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ox(in)">
                                      <p:cBhvr>
                                        <p:cTn id="1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1028230" y="842521"/>
            <a:ext cx="4716356" cy="584775"/>
          </a:xfrm>
          <a:prstGeom prst="rect">
            <a:avLst/>
          </a:prstGeom>
        </p:spPr>
        <p:txBody>
          <a:bodyPr wrap="none">
            <a:spAutoFit/>
          </a:bodyPr>
          <a:lstStyle/>
          <a:p>
            <a:r>
              <a:rPr lang="zh-CN" altLang="en-US" sz="3200" b="1" dirty="0">
                <a:solidFill>
                  <a:srgbClr val="C00000"/>
                </a:solidFill>
              </a:rPr>
              <a:t>四、美中之间的战略互疑</a:t>
            </a:r>
          </a:p>
        </p:txBody>
      </p:sp>
      <p:sp>
        <p:nvSpPr>
          <p:cNvPr id="3" name="矩形 2"/>
          <p:cNvSpPr/>
          <p:nvPr/>
        </p:nvSpPr>
        <p:spPr>
          <a:xfrm>
            <a:off x="263352" y="1760622"/>
            <a:ext cx="11305256" cy="954107"/>
          </a:xfrm>
          <a:prstGeom prst="rect">
            <a:avLst/>
          </a:prstGeom>
        </p:spPr>
        <p:txBody>
          <a:bodyPr wrap="square">
            <a:spAutoFit/>
          </a:bodyPr>
          <a:lstStyle/>
          <a:p>
            <a:r>
              <a:rPr lang="en-US" altLang="zh-CN" sz="2800" dirty="0">
                <a:solidFill>
                  <a:srgbClr val="000000"/>
                </a:solidFill>
              </a:rPr>
              <a:t>1. </a:t>
            </a:r>
            <a:r>
              <a:rPr lang="zh-CN" altLang="en-US" sz="2800" dirty="0">
                <a:solidFill>
                  <a:srgbClr val="000000"/>
                </a:solidFill>
              </a:rPr>
              <a:t>美国领导人看到大量证据，证明中国把自己看成了世界第二，并且假想美国必然试图阻止中国的崛起</a:t>
            </a:r>
          </a:p>
        </p:txBody>
      </p:sp>
      <p:sp>
        <p:nvSpPr>
          <p:cNvPr id="5" name="矩形 4"/>
          <p:cNvSpPr/>
          <p:nvPr/>
        </p:nvSpPr>
        <p:spPr>
          <a:xfrm>
            <a:off x="263352" y="2714729"/>
            <a:ext cx="11305256" cy="954107"/>
          </a:xfrm>
          <a:prstGeom prst="rect">
            <a:avLst/>
          </a:prstGeom>
        </p:spPr>
        <p:txBody>
          <a:bodyPr wrap="square">
            <a:spAutoFit/>
          </a:bodyPr>
          <a:lstStyle/>
          <a:p>
            <a:r>
              <a:rPr lang="en-US" altLang="zh-CN" sz="2800" dirty="0">
                <a:solidFill>
                  <a:srgbClr val="000000"/>
                </a:solidFill>
              </a:rPr>
              <a:t>2. </a:t>
            </a:r>
            <a:r>
              <a:rPr lang="zh-CN" altLang="en-US" sz="2800" dirty="0">
                <a:solidFill>
                  <a:srgbClr val="000000"/>
                </a:solidFill>
              </a:rPr>
              <a:t>中国军队正在不断增加军费以增强其在西太平洋的战力投射能力，其目的可能是要在未来的几十年内增强全球影响</a:t>
            </a:r>
          </a:p>
        </p:txBody>
      </p:sp>
      <p:sp>
        <p:nvSpPr>
          <p:cNvPr id="7" name="矩形 6"/>
          <p:cNvSpPr/>
          <p:nvPr/>
        </p:nvSpPr>
        <p:spPr>
          <a:xfrm>
            <a:off x="263352" y="3791260"/>
            <a:ext cx="11305256" cy="954107"/>
          </a:xfrm>
          <a:prstGeom prst="rect">
            <a:avLst/>
          </a:prstGeom>
        </p:spPr>
        <p:txBody>
          <a:bodyPr wrap="square">
            <a:spAutoFit/>
          </a:bodyPr>
          <a:lstStyle/>
          <a:p>
            <a:r>
              <a:rPr lang="en-US" altLang="zh-CN" sz="2800" dirty="0">
                <a:solidFill>
                  <a:srgbClr val="000000"/>
                </a:solidFill>
              </a:rPr>
              <a:t>3.</a:t>
            </a:r>
            <a:r>
              <a:rPr lang="zh-CN" altLang="en-US" sz="2800" dirty="0">
                <a:solidFill>
                  <a:srgbClr val="000000"/>
                </a:solidFill>
              </a:rPr>
              <a:t>美国人特别担心自己的体制因国际金融危机运转失灵，对其他国家可能企图利用美国目前的困难来减少美国复苏机会的意图更加敏感</a:t>
            </a:r>
          </a:p>
        </p:txBody>
      </p:sp>
      <p:sp>
        <p:nvSpPr>
          <p:cNvPr id="8" name="矩形 7"/>
          <p:cNvSpPr/>
          <p:nvPr/>
        </p:nvSpPr>
        <p:spPr>
          <a:xfrm>
            <a:off x="218554" y="4797152"/>
            <a:ext cx="11161240" cy="954107"/>
          </a:xfrm>
          <a:prstGeom prst="rect">
            <a:avLst/>
          </a:prstGeom>
        </p:spPr>
        <p:txBody>
          <a:bodyPr wrap="square">
            <a:spAutoFit/>
          </a:bodyPr>
          <a:lstStyle/>
          <a:p>
            <a:r>
              <a:rPr lang="en-US" altLang="zh-CN" sz="2800" dirty="0">
                <a:solidFill>
                  <a:srgbClr val="000000"/>
                </a:solidFill>
              </a:rPr>
              <a:t>4.</a:t>
            </a:r>
            <a:r>
              <a:rPr lang="zh-CN" altLang="en-US" sz="2800" dirty="0">
                <a:solidFill>
                  <a:srgbClr val="000000"/>
                </a:solidFill>
              </a:rPr>
              <a:t>随着中国经济和军事能力的增强，亚洲所有国家都不可避免地会调整外交政策，从而逐渐减弱一些亚洲国家对未来美国的信心</a:t>
            </a:r>
          </a:p>
        </p:txBody>
      </p:sp>
      <p:sp>
        <p:nvSpPr>
          <p:cNvPr id="10" name="矩形 9"/>
          <p:cNvSpPr/>
          <p:nvPr/>
        </p:nvSpPr>
        <p:spPr>
          <a:xfrm>
            <a:off x="7824192" y="6021288"/>
            <a:ext cx="3025187" cy="523220"/>
          </a:xfrm>
          <a:prstGeom prst="rect">
            <a:avLst/>
          </a:prstGeom>
        </p:spPr>
        <p:txBody>
          <a:bodyPr wrap="none">
            <a:spAutoFit/>
          </a:bodyPr>
          <a:lstStyle/>
          <a:p>
            <a:r>
              <a:rPr lang="zh-CN" altLang="en-US" sz="2800" dirty="0">
                <a:solidFill>
                  <a:srgbClr val="000000"/>
                </a:solidFill>
              </a:rPr>
              <a:t>------李侃如(2013)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randombar(horizontal)">
                                      <p:cBhvr>
                                        <p:cTn id="25" dur="500"/>
                                        <p:tgtEl>
                                          <p:spTgt spid="3"/>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randombar(horizontal)">
                                      <p:cBhvr>
                                        <p:cTn id="28" dur="500"/>
                                        <p:tgtEl>
                                          <p:spTgt spid="5"/>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randombar(horizontal)">
                                      <p:cBhvr>
                                        <p:cTn id="31" dur="500"/>
                                        <p:tgtEl>
                                          <p:spTgt spid="7"/>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randombar(horizontal)">
                                      <p:cBhvr>
                                        <p:cTn id="34" dur="500"/>
                                        <p:tgtEl>
                                          <p:spTgt spid="8"/>
                                        </p:tgtEl>
                                      </p:cBhvr>
                                    </p:animEffect>
                                  </p:childTnLst>
                                </p:cTn>
                              </p:par>
                              <p:par>
                                <p:cTn id="35" presetID="26"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80">
                                          <p:stCondLst>
                                            <p:cond delay="0"/>
                                          </p:stCondLst>
                                        </p:cTn>
                                        <p:tgtEl>
                                          <p:spTgt spid="10"/>
                                        </p:tgtEl>
                                      </p:cBhvr>
                                    </p:animEffect>
                                    <p:anim calcmode="lin" valueType="num">
                                      <p:cBhvr>
                                        <p:cTn id="3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43" dur="26">
                                          <p:stCondLst>
                                            <p:cond delay="650"/>
                                          </p:stCondLst>
                                        </p:cTn>
                                        <p:tgtEl>
                                          <p:spTgt spid="10"/>
                                        </p:tgtEl>
                                      </p:cBhvr>
                                      <p:to x="100000" y="60000"/>
                                    </p:animScale>
                                    <p:animScale>
                                      <p:cBhvr>
                                        <p:cTn id="44" dur="166" decel="50000">
                                          <p:stCondLst>
                                            <p:cond delay="676"/>
                                          </p:stCondLst>
                                        </p:cTn>
                                        <p:tgtEl>
                                          <p:spTgt spid="10"/>
                                        </p:tgtEl>
                                      </p:cBhvr>
                                      <p:to x="100000" y="100000"/>
                                    </p:animScale>
                                    <p:animScale>
                                      <p:cBhvr>
                                        <p:cTn id="45" dur="26">
                                          <p:stCondLst>
                                            <p:cond delay="1312"/>
                                          </p:stCondLst>
                                        </p:cTn>
                                        <p:tgtEl>
                                          <p:spTgt spid="10"/>
                                        </p:tgtEl>
                                      </p:cBhvr>
                                      <p:to x="100000" y="80000"/>
                                    </p:animScale>
                                    <p:animScale>
                                      <p:cBhvr>
                                        <p:cTn id="46" dur="166" decel="50000">
                                          <p:stCondLst>
                                            <p:cond delay="1338"/>
                                          </p:stCondLst>
                                        </p:cTn>
                                        <p:tgtEl>
                                          <p:spTgt spid="10"/>
                                        </p:tgtEl>
                                      </p:cBhvr>
                                      <p:to x="100000" y="100000"/>
                                    </p:animScale>
                                    <p:animScale>
                                      <p:cBhvr>
                                        <p:cTn id="47" dur="26">
                                          <p:stCondLst>
                                            <p:cond delay="1642"/>
                                          </p:stCondLst>
                                        </p:cTn>
                                        <p:tgtEl>
                                          <p:spTgt spid="10"/>
                                        </p:tgtEl>
                                      </p:cBhvr>
                                      <p:to x="100000" y="90000"/>
                                    </p:animScale>
                                    <p:animScale>
                                      <p:cBhvr>
                                        <p:cTn id="48" dur="166" decel="50000">
                                          <p:stCondLst>
                                            <p:cond delay="1668"/>
                                          </p:stCondLst>
                                        </p:cTn>
                                        <p:tgtEl>
                                          <p:spTgt spid="10"/>
                                        </p:tgtEl>
                                      </p:cBhvr>
                                      <p:to x="100000" y="100000"/>
                                    </p:animScale>
                                    <p:animScale>
                                      <p:cBhvr>
                                        <p:cTn id="49" dur="26">
                                          <p:stCondLst>
                                            <p:cond delay="1808"/>
                                          </p:stCondLst>
                                        </p:cTn>
                                        <p:tgtEl>
                                          <p:spTgt spid="10"/>
                                        </p:tgtEl>
                                      </p:cBhvr>
                                      <p:to x="100000" y="95000"/>
                                    </p:animScale>
                                    <p:animScale>
                                      <p:cBhvr>
                                        <p:cTn id="50"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7" grpId="0"/>
      <p:bldP spid="8"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623392" y="1124744"/>
            <a:ext cx="4618572" cy="584775"/>
          </a:xfrm>
          <a:prstGeom prst="rect">
            <a:avLst/>
          </a:prstGeom>
        </p:spPr>
        <p:txBody>
          <a:bodyPr wrap="none">
            <a:spAutoFit/>
          </a:bodyPr>
          <a:lstStyle/>
          <a:p>
            <a:r>
              <a:rPr lang="zh-CN" altLang="en-US" dirty="0"/>
              <a:t> </a:t>
            </a:r>
            <a:r>
              <a:rPr lang="zh-CN" altLang="en-US" sz="3200" b="1" dirty="0">
                <a:solidFill>
                  <a:srgbClr val="C00000"/>
                </a:solidFill>
              </a:rPr>
              <a:t>谁在威胁美国核心利益?</a:t>
            </a:r>
          </a:p>
        </p:txBody>
      </p:sp>
      <p:sp>
        <p:nvSpPr>
          <p:cNvPr id="4" name="矩形 3"/>
          <p:cNvSpPr/>
          <p:nvPr/>
        </p:nvSpPr>
        <p:spPr>
          <a:xfrm>
            <a:off x="309376" y="1860252"/>
            <a:ext cx="11377264" cy="1077218"/>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rgbClr val="000000"/>
                </a:solidFill>
              </a:rPr>
              <a:t>约翰逊和小布什高估了面对的威胁，挑起不必要且适得其反的战争，削弱了国际主义外交政策所得到的政治支持</a:t>
            </a:r>
          </a:p>
        </p:txBody>
      </p:sp>
      <p:sp>
        <p:nvSpPr>
          <p:cNvPr id="6" name="矩形 5"/>
          <p:cNvSpPr/>
          <p:nvPr/>
        </p:nvSpPr>
        <p:spPr>
          <a:xfrm>
            <a:off x="309376" y="3088203"/>
            <a:ext cx="11115216" cy="1077218"/>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rgbClr val="000000"/>
                </a:solidFill>
              </a:rPr>
              <a:t>战略的关键在于区分轻重缓急，确立优先顺序，并解释为何如此</a:t>
            </a:r>
          </a:p>
        </p:txBody>
      </p:sp>
      <p:sp>
        <p:nvSpPr>
          <p:cNvPr id="7" name="矩形 6"/>
          <p:cNvSpPr/>
          <p:nvPr/>
        </p:nvSpPr>
        <p:spPr>
          <a:xfrm>
            <a:off x="309376" y="4325282"/>
            <a:ext cx="10801200" cy="1569660"/>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rgbClr val="000000"/>
                </a:solidFill>
              </a:rPr>
              <a:t>奧巴马高估了恐怖主义威胁，给出动武的两个抽象标准:军事行动必须适度、有效和正义。在美国利益不受直接威胁情况下，必须提高动武门槛</a:t>
            </a:r>
          </a:p>
        </p:txBody>
      </p:sp>
      <p:sp>
        <p:nvSpPr>
          <p:cNvPr id="2" name="TextBox 1"/>
          <p:cNvSpPr txBox="1"/>
          <p:nvPr/>
        </p:nvSpPr>
        <p:spPr>
          <a:xfrm>
            <a:off x="6960096" y="6093296"/>
            <a:ext cx="2088232" cy="369332"/>
          </a:xfrm>
          <a:prstGeom prst="rect">
            <a:avLst/>
          </a:prstGeom>
          <a:noFill/>
        </p:spPr>
        <p:txBody>
          <a:bodyPr wrap="square" rtlCol="0">
            <a:spAutoFit/>
          </a:bodyPr>
          <a:lstStyle/>
          <a:p>
            <a:r>
              <a:rPr lang="en-US" altLang="zh-CN" dirty="0" smtClean="0"/>
              <a:t>——</a:t>
            </a:r>
            <a:r>
              <a:rPr lang="zh-CN" altLang="en-US" dirty="0" smtClean="0"/>
              <a:t>福山（</a:t>
            </a:r>
            <a:r>
              <a:rPr lang="en-US" altLang="zh-CN" dirty="0" smtClean="0"/>
              <a:t>2014</a:t>
            </a:r>
            <a:r>
              <a:rPr lang="zh-CN" altLang="en-US"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nvSpPr>
        <p:spPr>
          <a:xfrm>
            <a:off x="177699" y="1340768"/>
            <a:ext cx="9937104" cy="1661993"/>
          </a:xfrm>
          <a:prstGeom prst="rect">
            <a:avLst/>
          </a:prstGeom>
          <a:noFill/>
        </p:spPr>
        <p:txBody>
          <a:bodyPr wrap="square" rtlCol="0">
            <a:spAutoFit/>
          </a:bodyPr>
          <a:lstStyle/>
          <a:p>
            <a:pPr marL="285750" indent="-285750">
              <a:buFont typeface="Wingdings" panose="05000000000000000000" pitchFamily="2" charset="2"/>
              <a:buChar char="u"/>
            </a:pPr>
            <a:r>
              <a:rPr lang="zh-CN" altLang="en-US" sz="2800" b="1" dirty="0">
                <a:solidFill>
                  <a:srgbClr val="C00000"/>
                </a:solidFill>
              </a:rPr>
              <a:t> </a:t>
            </a:r>
            <a:r>
              <a:rPr lang="en-US" altLang="zh-CN" sz="2800" b="1" dirty="0">
                <a:solidFill>
                  <a:srgbClr val="C00000"/>
                </a:solidFill>
              </a:rPr>
              <a:t>3</a:t>
            </a:r>
            <a:r>
              <a:rPr lang="zh-CN" altLang="en-US" sz="2800" b="1" dirty="0">
                <a:solidFill>
                  <a:srgbClr val="C00000"/>
                </a:solidFill>
              </a:rPr>
              <a:t>、角色观</a:t>
            </a:r>
            <a:r>
              <a:rPr lang="en-US" altLang="zh-CN" sz="2800" b="1" dirty="0">
                <a:solidFill>
                  <a:srgbClr val="C00000"/>
                </a:solidFill>
              </a:rPr>
              <a:t>:</a:t>
            </a:r>
            <a:r>
              <a:rPr lang="zh-CN" altLang="en-US" sz="2800" dirty="0">
                <a:solidFill>
                  <a:srgbClr val="000000"/>
                </a:solidFill>
              </a:rPr>
              <a:t>不仅要冷静分析各种国际现象，而且要把自己摆进去，在我国同世界的关系中看问题，弄清楚在世界格局演变中我国的地位和作用，科学地制定我国对外方针政策</a:t>
            </a:r>
          </a:p>
          <a:p>
            <a:endParaRPr lang="zh-CN" altLang="en-US" dirty="0">
              <a:solidFill>
                <a:srgbClr val="000000"/>
              </a:solidFill>
            </a:endParaRPr>
          </a:p>
        </p:txBody>
      </p:sp>
      <p:sp>
        <p:nvSpPr>
          <p:cNvPr id="3" name="矩形 2"/>
          <p:cNvSpPr/>
          <p:nvPr/>
        </p:nvSpPr>
        <p:spPr>
          <a:xfrm>
            <a:off x="177699" y="3068960"/>
            <a:ext cx="11606933" cy="2677656"/>
          </a:xfrm>
          <a:prstGeom prst="rect">
            <a:avLst/>
          </a:prstGeom>
        </p:spPr>
        <p:txBody>
          <a:bodyPr wrap="square">
            <a:spAutoFit/>
          </a:bodyPr>
          <a:lstStyle/>
          <a:p>
            <a:r>
              <a:rPr lang="zh-CN" altLang="en-US" sz="2800" dirty="0">
                <a:solidFill>
                  <a:srgbClr val="000000"/>
                </a:solidFill>
              </a:rPr>
              <a:t>  当前，我国处于近代以来最好的发展时期，世界处于百年未有之大变局，  两者同步交织、  相互激荡</a:t>
            </a:r>
          </a:p>
          <a:p>
            <a:endParaRPr lang="zh-CN" altLang="en-US" sz="2800" dirty="0">
              <a:solidFill>
                <a:srgbClr val="000000"/>
              </a:solidFill>
            </a:endParaRPr>
          </a:p>
          <a:p>
            <a:r>
              <a:rPr lang="zh-CN" altLang="en-US" sz="2800" dirty="0">
                <a:solidFill>
                  <a:srgbClr val="000000"/>
                </a:solidFill>
              </a:rPr>
              <a:t> </a:t>
            </a:r>
            <a:r>
              <a:rPr lang="zh-CN" altLang="en-US" sz="2800" dirty="0">
                <a:solidFill>
                  <a:srgbClr val="C00000"/>
                </a:solidFill>
              </a:rPr>
              <a:t>我国对外工作的主线:服务民族复兴，促进人类进步</a:t>
            </a:r>
          </a:p>
          <a:p>
            <a:endParaRPr lang="zh-CN" altLang="en-US" sz="2800" dirty="0">
              <a:solidFill>
                <a:srgbClr val="000000"/>
              </a:solidFill>
            </a:endParaRPr>
          </a:p>
          <a:p>
            <a:r>
              <a:rPr lang="zh-CN" altLang="en-US" sz="2800" dirty="0">
                <a:solidFill>
                  <a:srgbClr val="000000"/>
                </a:solidFill>
              </a:rPr>
              <a:t>                 </a:t>
            </a:r>
            <a:r>
              <a:rPr lang="zh-CN" altLang="en-US" sz="2800" dirty="0" smtClean="0">
                <a:solidFill>
                  <a:srgbClr val="000000"/>
                </a:solidFill>
              </a:rPr>
              <a:t> </a:t>
            </a:r>
            <a:r>
              <a:rPr lang="zh-CN" altLang="en-US" sz="2800" dirty="0">
                <a:solidFill>
                  <a:srgbClr val="000000"/>
                </a:solidFill>
              </a:rPr>
              <a:t>---习近平总书记在中央</a:t>
            </a:r>
            <a:r>
              <a:rPr lang="zh-CN" altLang="en-US" sz="2800" dirty="0" smtClean="0">
                <a:solidFill>
                  <a:srgbClr val="000000"/>
                </a:solidFill>
              </a:rPr>
              <a:t>外事工作会议</a:t>
            </a:r>
            <a:r>
              <a:rPr lang="zh-CN" altLang="en-US" sz="2800" dirty="0">
                <a:solidFill>
                  <a:srgbClr val="000000"/>
                </a:solidFill>
              </a:rPr>
              <a:t>的重要讲话(18-6-22)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623392" y="1124744"/>
            <a:ext cx="4618572" cy="584775"/>
          </a:xfrm>
          <a:prstGeom prst="rect">
            <a:avLst/>
          </a:prstGeom>
        </p:spPr>
        <p:txBody>
          <a:bodyPr wrap="none">
            <a:spAutoFit/>
          </a:bodyPr>
          <a:lstStyle/>
          <a:p>
            <a:r>
              <a:rPr lang="zh-CN" altLang="en-US" dirty="0"/>
              <a:t> </a:t>
            </a:r>
            <a:r>
              <a:rPr lang="zh-CN" altLang="en-US" sz="3200" b="1" dirty="0">
                <a:solidFill>
                  <a:srgbClr val="C00000"/>
                </a:solidFill>
              </a:rPr>
              <a:t>谁在威胁美国核心利益?</a:t>
            </a:r>
          </a:p>
        </p:txBody>
      </p:sp>
      <p:sp>
        <p:nvSpPr>
          <p:cNvPr id="2" name="矩形 1"/>
          <p:cNvSpPr/>
          <p:nvPr/>
        </p:nvSpPr>
        <p:spPr>
          <a:xfrm>
            <a:off x="119336" y="2204864"/>
            <a:ext cx="11809312" cy="2554545"/>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rgbClr val="000000"/>
                </a:solidFill>
              </a:rPr>
              <a:t>恐怖主义是美国面临众多威胁中无足轻重。俄罗斯吞并克里米亚跨越了一个非常重要的门槛，但其实力建立在有缺陷的经济模式之上并终将受到削弱。中国不同:她一点点推进领土主张，以其它地方更具戏剧性事件为掩护，想成为东亚主宰力量，将美国从中国自己划定的实力范围赶出去</a:t>
            </a:r>
          </a:p>
        </p:txBody>
      </p:sp>
      <p:sp>
        <p:nvSpPr>
          <p:cNvPr id="4" name="TextBox 3"/>
          <p:cNvSpPr txBox="1"/>
          <p:nvPr/>
        </p:nvSpPr>
        <p:spPr>
          <a:xfrm>
            <a:off x="7176120" y="5908630"/>
            <a:ext cx="2088232" cy="369332"/>
          </a:xfrm>
          <a:prstGeom prst="rect">
            <a:avLst/>
          </a:prstGeom>
          <a:noFill/>
        </p:spPr>
        <p:txBody>
          <a:bodyPr wrap="square" rtlCol="0">
            <a:spAutoFit/>
          </a:bodyPr>
          <a:lstStyle/>
          <a:p>
            <a:r>
              <a:rPr lang="en-US" altLang="zh-CN" dirty="0" smtClean="0"/>
              <a:t>——</a:t>
            </a:r>
            <a:r>
              <a:rPr lang="zh-CN" altLang="en-US" dirty="0" smtClean="0"/>
              <a:t>福山（</a:t>
            </a:r>
            <a:r>
              <a:rPr lang="en-US" altLang="zh-CN" dirty="0" smtClean="0"/>
              <a:t>2014</a:t>
            </a:r>
            <a:r>
              <a:rPr lang="zh-CN" altLang="en-US" dirty="0" smtClean="0"/>
              <a:t>）</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407256" y="1850601"/>
            <a:ext cx="11377375" cy="1569660"/>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rgbClr val="000000"/>
                </a:solidFill>
              </a:rPr>
              <a:t>美国应做出的回应:将北约重振为一个真正的军事同盟而非民主推广俱乐部;建立一个与中国打交道的多边框架，让其邻国有一个不必单独面对北京的替代选择</a:t>
            </a:r>
          </a:p>
        </p:txBody>
      </p:sp>
      <p:sp>
        <p:nvSpPr>
          <p:cNvPr id="4" name="矩形 3"/>
          <p:cNvSpPr/>
          <p:nvPr/>
        </p:nvSpPr>
        <p:spPr>
          <a:xfrm>
            <a:off x="402458" y="3645024"/>
            <a:ext cx="11017224" cy="1077218"/>
          </a:xfrm>
          <a:prstGeom prst="rect">
            <a:avLst/>
          </a:prstGeom>
        </p:spPr>
        <p:txBody>
          <a:bodyPr wrap="square">
            <a:spAutoFit/>
          </a:bodyPr>
          <a:lstStyle/>
          <a:p>
            <a:pPr marL="285750" indent="-285750">
              <a:buFont typeface="Arial" panose="020B0604020202020204" pitchFamily="34" charset="0"/>
              <a:buChar char="•"/>
            </a:pPr>
            <a:r>
              <a:rPr lang="zh-CN" altLang="en-US" sz="3200" dirty="0">
                <a:solidFill>
                  <a:srgbClr val="000000"/>
                </a:solidFill>
              </a:rPr>
              <a:t>一头是新保守主义， 另一头是孤立主义，这样的两极世界提供了错误的选择。真正的战略永远介于二者之间</a:t>
            </a:r>
          </a:p>
        </p:txBody>
      </p:sp>
      <p:sp>
        <p:nvSpPr>
          <p:cNvPr id="5" name="矩形 4"/>
          <p:cNvSpPr/>
          <p:nvPr/>
        </p:nvSpPr>
        <p:spPr>
          <a:xfrm>
            <a:off x="8112224" y="5373216"/>
            <a:ext cx="2710999" cy="584775"/>
          </a:xfrm>
          <a:prstGeom prst="rect">
            <a:avLst/>
          </a:prstGeom>
        </p:spPr>
        <p:txBody>
          <a:bodyPr wrap="none">
            <a:spAutoFit/>
          </a:bodyPr>
          <a:lstStyle/>
          <a:p>
            <a:r>
              <a:rPr lang="zh-CN" altLang="en-US" sz="3200" dirty="0">
                <a:solidFill>
                  <a:srgbClr val="000000"/>
                </a:solidFill>
              </a:rPr>
              <a:t>---福山(2014) </a:t>
            </a:r>
          </a:p>
        </p:txBody>
      </p:sp>
    </p:spTree>
    <p:extLst>
      <p:ext uri="{BB962C8B-B14F-4D97-AF65-F5344CB8AC3E}">
        <p14:creationId xmlns:p14="http://schemas.microsoft.com/office/powerpoint/2010/main" val="165522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911424" y="838046"/>
            <a:ext cx="6096000" cy="584775"/>
          </a:xfrm>
          <a:prstGeom prst="rect">
            <a:avLst/>
          </a:prstGeom>
        </p:spPr>
        <p:txBody>
          <a:bodyPr>
            <a:spAutoFit/>
          </a:bodyPr>
          <a:lstStyle/>
          <a:p>
            <a:r>
              <a:rPr lang="zh-CN" altLang="en-US" sz="3200" b="1" dirty="0">
                <a:solidFill>
                  <a:srgbClr val="C00000"/>
                </a:solidFill>
              </a:rPr>
              <a:t>班农眼中的中国</a:t>
            </a:r>
          </a:p>
        </p:txBody>
      </p:sp>
      <p:sp>
        <p:nvSpPr>
          <p:cNvPr id="3" name="矩形 2"/>
          <p:cNvSpPr/>
          <p:nvPr/>
        </p:nvSpPr>
        <p:spPr>
          <a:xfrm>
            <a:off x="335360" y="1575699"/>
            <a:ext cx="11161240" cy="1569660"/>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rgbClr val="000000"/>
                </a:solidFill>
              </a:rPr>
              <a:t>当劳动阶层和中产阶级联合起来把命运掌握在自己手里，这就是人类的新时代。这次民粹主义大规模的兴起发生在一个独特的全球阶段:  中国的崛起</a:t>
            </a:r>
          </a:p>
        </p:txBody>
      </p:sp>
      <p:sp>
        <p:nvSpPr>
          <p:cNvPr id="5" name="矩形 4"/>
          <p:cNvSpPr/>
          <p:nvPr/>
        </p:nvSpPr>
        <p:spPr>
          <a:xfrm>
            <a:off x="358375" y="3284984"/>
            <a:ext cx="10873208" cy="2554545"/>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rgbClr val="000000"/>
                </a:solidFill>
              </a:rPr>
              <a:t>我们的精英们一直有一种错误期望，认为一旦经济发展生活富足中国就会走上自由市场经济和民主化道路，通过遵循由美国及其盟国建立的国际规则中国会逐步成为其中的一分子，结果美国花了很大的努力给予中国最惠国待遇，允许其加入世贸组织，帮中国走向世界</a:t>
            </a:r>
          </a:p>
        </p:txBody>
      </p:sp>
      <p:sp>
        <p:nvSpPr>
          <p:cNvPr id="6" name="矩形 5"/>
          <p:cNvSpPr/>
          <p:nvPr/>
        </p:nvSpPr>
        <p:spPr>
          <a:xfrm>
            <a:off x="6816080" y="5986323"/>
            <a:ext cx="4256293" cy="461665"/>
          </a:xfrm>
          <a:prstGeom prst="rect">
            <a:avLst/>
          </a:prstGeom>
        </p:spPr>
        <p:txBody>
          <a:bodyPr wrap="none">
            <a:spAutoFit/>
          </a:bodyPr>
          <a:lstStyle/>
          <a:p>
            <a:r>
              <a:rPr lang="en-US" altLang="zh-CN" sz="2400" dirty="0" smtClean="0">
                <a:solidFill>
                  <a:srgbClr val="000000"/>
                </a:solidFill>
              </a:rPr>
              <a:t>——</a:t>
            </a:r>
            <a:r>
              <a:rPr lang="zh-CN" altLang="en-US" sz="2400" dirty="0" smtClean="0">
                <a:solidFill>
                  <a:srgbClr val="000000"/>
                </a:solidFill>
              </a:rPr>
              <a:t>2017年</a:t>
            </a:r>
            <a:r>
              <a:rPr lang="zh-CN" altLang="en-US" sz="2400" dirty="0">
                <a:solidFill>
                  <a:srgbClr val="000000"/>
                </a:solidFill>
              </a:rPr>
              <a:t>班农在</a:t>
            </a:r>
            <a:r>
              <a:rPr lang="zh-CN" altLang="en-US" sz="2400" dirty="0" smtClean="0">
                <a:solidFill>
                  <a:srgbClr val="000000"/>
                </a:solidFill>
              </a:rPr>
              <a:t>日本的</a:t>
            </a:r>
            <a:r>
              <a:rPr lang="zh-CN" altLang="en-US" sz="2400" dirty="0">
                <a:solidFill>
                  <a:srgbClr val="000000"/>
                </a:solidFill>
              </a:rPr>
              <a:t>演讲</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2000"/>
                                        <p:tgtEl>
                                          <p:spTgt spid="3"/>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ircle(in)">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360" y="1700808"/>
            <a:ext cx="11233248" cy="1569660"/>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rgbClr val="000000"/>
                </a:solidFill>
              </a:rPr>
              <a:t>然而我们却发现事实与期望截然相反:我们在过去20年内看到的不过是个儒家重商主义模式，中国领导者根本没打算遵循国际规则，而是有自己的计划并严格地执行那些计划</a:t>
            </a:r>
          </a:p>
        </p:txBody>
      </p:sp>
      <p:sp>
        <p:nvSpPr>
          <p:cNvPr id="4" name="矩形 3"/>
          <p:cNvSpPr/>
          <p:nvPr/>
        </p:nvSpPr>
        <p:spPr>
          <a:xfrm>
            <a:off x="363055" y="3645024"/>
            <a:ext cx="10729192" cy="2062103"/>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rgbClr val="000000"/>
                </a:solidFill>
              </a:rPr>
              <a:t>现在美国领导层里已不再有人宣扬中国会成为自由民主国家和自由市场经济了。习主席在他发表的3.5小时的讲话中道出了他们未来全球霸权统治的计划。</a:t>
            </a:r>
            <a:r>
              <a:rPr lang="zh-CN" altLang="en-US" sz="3200" dirty="0" smtClean="0">
                <a:solidFill>
                  <a:srgbClr val="000000"/>
                </a:solidFill>
              </a:rPr>
              <a:t>“一带一路”倡议是</a:t>
            </a:r>
            <a:r>
              <a:rPr lang="zh-CN" altLang="en-US" sz="3200" dirty="0">
                <a:solidFill>
                  <a:srgbClr val="000000"/>
                </a:solidFill>
              </a:rPr>
              <a:t>中国真正大胆的地缘政治扩张</a:t>
            </a:r>
          </a:p>
        </p:txBody>
      </p:sp>
      <p:sp>
        <p:nvSpPr>
          <p:cNvPr id="5" name="矩形 4"/>
          <p:cNvSpPr/>
          <p:nvPr/>
        </p:nvSpPr>
        <p:spPr>
          <a:xfrm>
            <a:off x="6835954" y="6007294"/>
            <a:ext cx="4256293" cy="461665"/>
          </a:xfrm>
          <a:prstGeom prst="rect">
            <a:avLst/>
          </a:prstGeom>
        </p:spPr>
        <p:txBody>
          <a:bodyPr wrap="none">
            <a:spAutoFit/>
          </a:bodyPr>
          <a:lstStyle/>
          <a:p>
            <a:r>
              <a:rPr lang="en-US" altLang="zh-CN" sz="2400" dirty="0" smtClean="0">
                <a:solidFill>
                  <a:srgbClr val="000000"/>
                </a:solidFill>
              </a:rPr>
              <a:t>——</a:t>
            </a:r>
            <a:r>
              <a:rPr lang="zh-CN" altLang="en-US" sz="2400" dirty="0" smtClean="0">
                <a:solidFill>
                  <a:srgbClr val="000000"/>
                </a:solidFill>
              </a:rPr>
              <a:t>2017年</a:t>
            </a:r>
            <a:r>
              <a:rPr lang="zh-CN" altLang="en-US" sz="2400" dirty="0">
                <a:solidFill>
                  <a:srgbClr val="000000"/>
                </a:solidFill>
              </a:rPr>
              <a:t>班农在</a:t>
            </a:r>
            <a:r>
              <a:rPr lang="zh-CN" altLang="en-US" sz="2400" dirty="0" smtClean="0">
                <a:solidFill>
                  <a:srgbClr val="000000"/>
                </a:solidFill>
              </a:rPr>
              <a:t>日本的</a:t>
            </a:r>
            <a:r>
              <a:rPr lang="zh-CN" altLang="en-US" sz="2400" dirty="0">
                <a:solidFill>
                  <a:srgbClr val="000000"/>
                </a:solidFill>
              </a:rPr>
              <a:t>演讲</a:t>
            </a:r>
          </a:p>
        </p:txBody>
      </p:sp>
      <p:sp>
        <p:nvSpPr>
          <p:cNvPr id="6" name="矩形 5"/>
          <p:cNvSpPr/>
          <p:nvPr/>
        </p:nvSpPr>
        <p:spPr>
          <a:xfrm>
            <a:off x="911424" y="838046"/>
            <a:ext cx="6096000" cy="584775"/>
          </a:xfrm>
          <a:prstGeom prst="rect">
            <a:avLst/>
          </a:prstGeom>
        </p:spPr>
        <p:txBody>
          <a:bodyPr>
            <a:spAutoFit/>
          </a:bodyPr>
          <a:lstStyle/>
          <a:p>
            <a:r>
              <a:rPr lang="zh-CN" altLang="en-US" sz="3200" b="1" dirty="0">
                <a:solidFill>
                  <a:srgbClr val="C00000"/>
                </a:solidFill>
              </a:rPr>
              <a:t>班农眼中的中国</a:t>
            </a:r>
          </a:p>
        </p:txBody>
      </p:sp>
    </p:spTree>
    <p:extLst>
      <p:ext uri="{BB962C8B-B14F-4D97-AF65-F5344CB8AC3E}">
        <p14:creationId xmlns:p14="http://schemas.microsoft.com/office/powerpoint/2010/main" val="2431544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ircle(in)">
                                      <p:cBhvr>
                                        <p:cTn id="18"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1344" y="1412776"/>
            <a:ext cx="11305256" cy="2062103"/>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rgbClr val="000000"/>
                </a:solidFill>
              </a:rPr>
              <a:t>中国今天的一个弱点是目前西方尚且可以将其从世界资本市场上踢出去，对它的公司实行制裁，将它的大银行隔离于全球资本市场之外。在5年或8年后，随着金融技术的进步，没人能够把中国从全球资金市场中踢出去</a:t>
            </a:r>
          </a:p>
        </p:txBody>
      </p:sp>
      <p:sp>
        <p:nvSpPr>
          <p:cNvPr id="4" name="矩形 3"/>
          <p:cNvSpPr/>
          <p:nvPr/>
        </p:nvSpPr>
        <p:spPr>
          <a:xfrm>
            <a:off x="226184" y="3496874"/>
            <a:ext cx="11270416" cy="1569660"/>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rgbClr val="000000"/>
                </a:solidFill>
              </a:rPr>
              <a:t>最后是开始用元来作为汽油和所有石油产品的兑换货币。中国要让美元失去储备货币地位。15年以后，他们要成就世界霸权</a:t>
            </a:r>
          </a:p>
        </p:txBody>
      </p:sp>
      <p:sp>
        <p:nvSpPr>
          <p:cNvPr id="5" name="矩形 4"/>
          <p:cNvSpPr/>
          <p:nvPr/>
        </p:nvSpPr>
        <p:spPr>
          <a:xfrm>
            <a:off x="226184" y="5088529"/>
            <a:ext cx="10084812" cy="584775"/>
          </a:xfrm>
          <a:prstGeom prst="rect">
            <a:avLst/>
          </a:prstGeom>
        </p:spPr>
        <p:txBody>
          <a:bodyPr wrap="none">
            <a:spAutoFit/>
          </a:bodyPr>
          <a:lstStyle/>
          <a:p>
            <a:pPr marL="457200" indent="-457200">
              <a:buFont typeface="Arial" panose="020B0604020202020204" pitchFamily="34" charset="0"/>
              <a:buChar char="•"/>
            </a:pPr>
            <a:r>
              <a:rPr lang="zh-CN" altLang="en-US" sz="3200" dirty="0">
                <a:solidFill>
                  <a:srgbClr val="000000"/>
                </a:solidFill>
              </a:rPr>
              <a:t>直到川普当选总统之前，西方对中国的反应相当混乱</a:t>
            </a:r>
          </a:p>
        </p:txBody>
      </p:sp>
      <p:sp>
        <p:nvSpPr>
          <p:cNvPr id="6" name="矩形 5"/>
          <p:cNvSpPr/>
          <p:nvPr/>
        </p:nvSpPr>
        <p:spPr>
          <a:xfrm>
            <a:off x="7104112" y="6007295"/>
            <a:ext cx="4256293" cy="461665"/>
          </a:xfrm>
          <a:prstGeom prst="rect">
            <a:avLst/>
          </a:prstGeom>
        </p:spPr>
        <p:txBody>
          <a:bodyPr wrap="none">
            <a:spAutoFit/>
          </a:bodyPr>
          <a:lstStyle/>
          <a:p>
            <a:r>
              <a:rPr lang="en-US" altLang="zh-CN" sz="2400" dirty="0" smtClean="0">
                <a:solidFill>
                  <a:srgbClr val="000000"/>
                </a:solidFill>
              </a:rPr>
              <a:t>——</a:t>
            </a:r>
            <a:r>
              <a:rPr lang="zh-CN" altLang="en-US" sz="2400" dirty="0" smtClean="0">
                <a:solidFill>
                  <a:srgbClr val="000000"/>
                </a:solidFill>
              </a:rPr>
              <a:t>2017年</a:t>
            </a:r>
            <a:r>
              <a:rPr lang="zh-CN" altLang="en-US" sz="2400" dirty="0">
                <a:solidFill>
                  <a:srgbClr val="000000"/>
                </a:solidFill>
              </a:rPr>
              <a:t>班农在</a:t>
            </a:r>
            <a:r>
              <a:rPr lang="zh-CN" altLang="en-US" sz="2400" dirty="0" smtClean="0">
                <a:solidFill>
                  <a:srgbClr val="000000"/>
                </a:solidFill>
              </a:rPr>
              <a:t>日本的</a:t>
            </a:r>
            <a:r>
              <a:rPr lang="zh-CN" altLang="en-US" sz="2400" dirty="0">
                <a:solidFill>
                  <a:srgbClr val="000000"/>
                </a:solidFill>
              </a:rPr>
              <a:t>演讲</a:t>
            </a:r>
          </a:p>
        </p:txBody>
      </p:sp>
      <p:sp>
        <p:nvSpPr>
          <p:cNvPr id="7" name="矩形 6"/>
          <p:cNvSpPr/>
          <p:nvPr/>
        </p:nvSpPr>
        <p:spPr>
          <a:xfrm>
            <a:off x="911424" y="838046"/>
            <a:ext cx="6096000" cy="584775"/>
          </a:xfrm>
          <a:prstGeom prst="rect">
            <a:avLst/>
          </a:prstGeom>
        </p:spPr>
        <p:txBody>
          <a:bodyPr>
            <a:spAutoFit/>
          </a:bodyPr>
          <a:lstStyle/>
          <a:p>
            <a:r>
              <a:rPr lang="zh-CN" altLang="en-US" sz="3200" b="1" dirty="0">
                <a:solidFill>
                  <a:srgbClr val="C00000"/>
                </a:solidFill>
              </a:rPr>
              <a:t>班农眼中的中国</a:t>
            </a:r>
          </a:p>
        </p:txBody>
      </p:sp>
    </p:spTree>
    <p:extLst>
      <p:ext uri="{BB962C8B-B14F-4D97-AF65-F5344CB8AC3E}">
        <p14:creationId xmlns:p14="http://schemas.microsoft.com/office/powerpoint/2010/main" val="3614796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ircle(in)">
                                      <p:cBhvr>
                                        <p:cTn id="16" dur="2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ircle(in)">
                                      <p:cBhvr>
                                        <p:cTn id="2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695400" y="1268760"/>
            <a:ext cx="5654112" cy="584775"/>
          </a:xfrm>
          <a:prstGeom prst="rect">
            <a:avLst/>
          </a:prstGeom>
        </p:spPr>
        <p:txBody>
          <a:bodyPr wrap="none">
            <a:spAutoFit/>
          </a:bodyPr>
          <a:lstStyle/>
          <a:p>
            <a:r>
              <a:rPr lang="zh-CN" altLang="en-US" sz="3200" b="1" dirty="0">
                <a:solidFill>
                  <a:srgbClr val="C00000"/>
                </a:solidFill>
              </a:rPr>
              <a:t>中美关系进入质变期三大标志 </a:t>
            </a:r>
          </a:p>
        </p:txBody>
      </p:sp>
      <p:sp>
        <p:nvSpPr>
          <p:cNvPr id="3" name="矩形 2"/>
          <p:cNvSpPr/>
          <p:nvPr/>
        </p:nvSpPr>
        <p:spPr>
          <a:xfrm>
            <a:off x="686399" y="1988840"/>
            <a:ext cx="9398727" cy="584775"/>
          </a:xfrm>
          <a:prstGeom prst="rect">
            <a:avLst/>
          </a:prstGeom>
        </p:spPr>
        <p:txBody>
          <a:bodyPr wrap="none">
            <a:spAutoFit/>
          </a:bodyPr>
          <a:lstStyle/>
          <a:p>
            <a:pPr marL="457200" indent="-457200">
              <a:buFont typeface="Wingdings" panose="05000000000000000000" pitchFamily="2" charset="2"/>
              <a:buChar char="Ø"/>
            </a:pPr>
            <a:r>
              <a:rPr lang="zh-CN" altLang="en-US" sz="3200" dirty="0">
                <a:solidFill>
                  <a:srgbClr val="000000"/>
                </a:solidFill>
              </a:rPr>
              <a:t>2017年12月白宫公布美国《国家安全战略》报告</a:t>
            </a:r>
          </a:p>
        </p:txBody>
      </p:sp>
      <p:sp>
        <p:nvSpPr>
          <p:cNvPr id="4" name="矩形 3"/>
          <p:cNvSpPr/>
          <p:nvPr/>
        </p:nvSpPr>
        <p:spPr>
          <a:xfrm>
            <a:off x="695400" y="2849140"/>
            <a:ext cx="9171100" cy="584775"/>
          </a:xfrm>
          <a:prstGeom prst="rect">
            <a:avLst/>
          </a:prstGeom>
        </p:spPr>
        <p:txBody>
          <a:bodyPr wrap="none">
            <a:spAutoFit/>
          </a:bodyPr>
          <a:lstStyle/>
          <a:p>
            <a:pPr marL="457200" indent="-457200">
              <a:buFont typeface="Wingdings" panose="05000000000000000000" pitchFamily="2" charset="2"/>
              <a:buChar char="Ø"/>
            </a:pPr>
            <a:r>
              <a:rPr lang="zh-CN" altLang="en-US" sz="3200" dirty="0">
                <a:solidFill>
                  <a:srgbClr val="000000"/>
                </a:solidFill>
              </a:rPr>
              <a:t>2018年2月底参议院无异议通过《台湾旅行法》</a:t>
            </a:r>
          </a:p>
        </p:txBody>
      </p:sp>
      <p:sp>
        <p:nvSpPr>
          <p:cNvPr id="6" name="矩形 5"/>
          <p:cNvSpPr/>
          <p:nvPr/>
        </p:nvSpPr>
        <p:spPr>
          <a:xfrm>
            <a:off x="695400" y="3573016"/>
            <a:ext cx="10729192" cy="1569660"/>
          </a:xfrm>
          <a:prstGeom prst="rect">
            <a:avLst/>
          </a:prstGeom>
        </p:spPr>
        <p:txBody>
          <a:bodyPr wrap="square">
            <a:spAutoFit/>
          </a:bodyPr>
          <a:lstStyle/>
          <a:p>
            <a:pPr marL="457200" indent="-457200">
              <a:buFont typeface="Wingdings" panose="05000000000000000000" pitchFamily="2" charset="2"/>
              <a:buChar char="Ø"/>
            </a:pPr>
            <a:r>
              <a:rPr lang="zh-CN" altLang="en-US" sz="3200" dirty="0">
                <a:solidFill>
                  <a:srgbClr val="000000"/>
                </a:solidFill>
              </a:rPr>
              <a:t>2018年3月22日特朗普签订总统备忘录(宣布对从中国进口的商品大规模征税) :先是500亿美元，再是2000亿美元，最后是2500亿美元</a:t>
            </a:r>
          </a:p>
        </p:txBody>
      </p:sp>
      <p:sp>
        <p:nvSpPr>
          <p:cNvPr id="7" name="矩形 6"/>
          <p:cNvSpPr/>
          <p:nvPr/>
        </p:nvSpPr>
        <p:spPr>
          <a:xfrm>
            <a:off x="5623208" y="4941168"/>
            <a:ext cx="3616696" cy="584775"/>
          </a:xfrm>
          <a:prstGeom prst="rect">
            <a:avLst/>
          </a:prstGeom>
        </p:spPr>
        <p:txBody>
          <a:bodyPr wrap="none">
            <a:spAutoFit/>
          </a:bodyPr>
          <a:lstStyle/>
          <a:p>
            <a:r>
              <a:rPr lang="zh-CN" altLang="en-US" sz="3200" b="1" dirty="0">
                <a:solidFill>
                  <a:srgbClr val="C00000"/>
                </a:solidFill>
              </a:rPr>
              <a:t>对我国的影响:短期</a:t>
            </a:r>
          </a:p>
        </p:txBody>
      </p:sp>
      <p:sp>
        <p:nvSpPr>
          <p:cNvPr id="5" name="TextBox 4"/>
          <p:cNvSpPr txBox="1"/>
          <p:nvPr/>
        </p:nvSpPr>
        <p:spPr>
          <a:xfrm>
            <a:off x="5385762" y="5779176"/>
            <a:ext cx="6264696" cy="646331"/>
          </a:xfrm>
          <a:prstGeom prst="rect">
            <a:avLst/>
          </a:prstGeom>
          <a:noFill/>
        </p:spPr>
        <p:txBody>
          <a:bodyPr wrap="square" rtlCol="0">
            <a:spAutoFit/>
          </a:bodyPr>
          <a:lstStyle/>
          <a:p>
            <a:r>
              <a:rPr lang="zh-CN" altLang="en-US" dirty="0"/>
              <a:t>首席对策</a:t>
            </a:r>
            <a:r>
              <a:rPr lang="en-US" altLang="zh-CN" dirty="0"/>
              <a:t>|</a:t>
            </a:r>
            <a:r>
              <a:rPr lang="zh-CN" altLang="en-US" dirty="0"/>
              <a:t>张宇燕：中美关系正在进入质变</a:t>
            </a:r>
            <a:r>
              <a:rPr lang="zh-CN" altLang="en-US" dirty="0" smtClean="0"/>
              <a:t>期</a:t>
            </a:r>
            <a:r>
              <a:rPr lang="en-US" altLang="zh-CN" dirty="0"/>
              <a:t>- </a:t>
            </a:r>
            <a:r>
              <a:rPr lang="zh-CN" altLang="en-US" dirty="0"/>
              <a:t>华尔街见闻</a:t>
            </a:r>
            <a:r>
              <a:rPr lang="en-US" altLang="zh-CN" dirty="0" smtClean="0"/>
              <a:t>https</a:t>
            </a:r>
            <a:r>
              <a:rPr lang="en-US" altLang="zh-CN" dirty="0"/>
              <a:t>://wallstreetcn.com/articles/3322257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00"/>
                                        <p:tgtEl>
                                          <p:spTgt spid="3"/>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down)">
                                      <p:cBhvr>
                                        <p:cTn id="28" dur="500"/>
                                        <p:tgtEl>
                                          <p:spTgt spid="4"/>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551384" y="908720"/>
            <a:ext cx="6094938" cy="707886"/>
          </a:xfrm>
          <a:prstGeom prst="rect">
            <a:avLst/>
          </a:prstGeom>
        </p:spPr>
        <p:txBody>
          <a:bodyPr wrap="none">
            <a:spAutoFit/>
          </a:bodyPr>
          <a:lstStyle/>
          <a:p>
            <a:r>
              <a:rPr lang="zh-CN" altLang="en-US" sz="4000" b="1" dirty="0">
                <a:solidFill>
                  <a:srgbClr val="C00000"/>
                </a:solidFill>
              </a:rPr>
              <a:t> </a:t>
            </a:r>
            <a:r>
              <a:rPr lang="zh-CN" altLang="en-US" sz="3200" b="1" dirty="0">
                <a:solidFill>
                  <a:srgbClr val="C00000"/>
                </a:solidFill>
              </a:rPr>
              <a:t>特朗普国家安全战略的四大支柱</a:t>
            </a:r>
          </a:p>
        </p:txBody>
      </p:sp>
      <p:sp>
        <p:nvSpPr>
          <p:cNvPr id="3" name="矩形 2"/>
          <p:cNvSpPr/>
          <p:nvPr/>
        </p:nvSpPr>
        <p:spPr>
          <a:xfrm>
            <a:off x="191344" y="1844824"/>
            <a:ext cx="11305256" cy="1077218"/>
          </a:xfrm>
          <a:prstGeom prst="rect">
            <a:avLst/>
          </a:prstGeom>
        </p:spPr>
        <p:txBody>
          <a:bodyPr wrap="square">
            <a:spAutoFit/>
          </a:bodyPr>
          <a:lstStyle/>
          <a:p>
            <a:r>
              <a:rPr lang="en-US" altLang="zh-CN" sz="3200" dirty="0">
                <a:solidFill>
                  <a:srgbClr val="000000"/>
                </a:solidFill>
              </a:rPr>
              <a:t>1.</a:t>
            </a:r>
            <a:r>
              <a:rPr lang="zh-CN" altLang="en-US" sz="3200" dirty="0">
                <a:solidFill>
                  <a:srgbClr val="000000"/>
                </a:solidFill>
              </a:rPr>
              <a:t>保卫美国国民和美国领土:对抗</a:t>
            </a:r>
            <a:r>
              <a:rPr lang="zh-CN" altLang="en-US" sz="3200" dirty="0" smtClean="0">
                <a:solidFill>
                  <a:srgbClr val="000000"/>
                </a:solidFill>
              </a:rPr>
              <a:t>、揭穿</a:t>
            </a:r>
            <a:r>
              <a:rPr lang="zh-CN" altLang="en-US" sz="3200" dirty="0">
                <a:solidFill>
                  <a:srgbClr val="000000"/>
                </a:solidFill>
              </a:rPr>
              <a:t>和击败激进的伊斯兰恐怖主义和意识形态，阻止其蔓延到美国</a:t>
            </a:r>
          </a:p>
        </p:txBody>
      </p:sp>
      <p:sp>
        <p:nvSpPr>
          <p:cNvPr id="5" name="矩形 4"/>
          <p:cNvSpPr/>
          <p:nvPr/>
        </p:nvSpPr>
        <p:spPr>
          <a:xfrm>
            <a:off x="221878" y="3127805"/>
            <a:ext cx="11274722" cy="1077218"/>
          </a:xfrm>
          <a:prstGeom prst="rect">
            <a:avLst/>
          </a:prstGeom>
        </p:spPr>
        <p:txBody>
          <a:bodyPr wrap="square">
            <a:spAutoFit/>
          </a:bodyPr>
          <a:lstStyle/>
          <a:p>
            <a:r>
              <a:rPr lang="en-US" altLang="zh-CN" sz="3200" dirty="0">
                <a:solidFill>
                  <a:srgbClr val="000000"/>
                </a:solidFill>
              </a:rPr>
              <a:t>2.</a:t>
            </a:r>
            <a:r>
              <a:rPr lang="zh-CN" altLang="en-US" sz="3200" dirty="0">
                <a:solidFill>
                  <a:srgbClr val="000000"/>
                </a:solidFill>
              </a:rPr>
              <a:t>促进美国繁荣:  首次确认经济安全是国家安全，任何为了安全而拿经济繁荣做交易的国家终将两者皆失</a:t>
            </a:r>
          </a:p>
        </p:txBody>
      </p:sp>
      <p:sp>
        <p:nvSpPr>
          <p:cNvPr id="6" name="矩形 5"/>
          <p:cNvSpPr/>
          <p:nvPr/>
        </p:nvSpPr>
        <p:spPr>
          <a:xfrm>
            <a:off x="225654" y="4410786"/>
            <a:ext cx="11270946" cy="1077218"/>
          </a:xfrm>
          <a:prstGeom prst="rect">
            <a:avLst/>
          </a:prstGeom>
        </p:spPr>
        <p:txBody>
          <a:bodyPr wrap="square">
            <a:spAutoFit/>
          </a:bodyPr>
          <a:lstStyle/>
          <a:p>
            <a:r>
              <a:rPr lang="en-US" altLang="zh-CN" sz="3200" dirty="0">
                <a:solidFill>
                  <a:srgbClr val="000000"/>
                </a:solidFill>
              </a:rPr>
              <a:t>3.</a:t>
            </a:r>
            <a:r>
              <a:rPr lang="zh-CN" altLang="en-US" sz="3200" dirty="0">
                <a:solidFill>
                  <a:srgbClr val="000000"/>
                </a:solidFill>
              </a:rPr>
              <a:t>坚持基于实力的和平:  软弱无疑招致冲突，无与伦比的实力是最可靠的防御手段，因而要全面实现军事现代化</a:t>
            </a:r>
          </a:p>
        </p:txBody>
      </p:sp>
      <p:sp>
        <p:nvSpPr>
          <p:cNvPr id="4" name="矩形 3"/>
          <p:cNvSpPr/>
          <p:nvPr/>
        </p:nvSpPr>
        <p:spPr>
          <a:xfrm>
            <a:off x="4295800" y="5661248"/>
            <a:ext cx="5915402" cy="523220"/>
          </a:xfrm>
          <a:prstGeom prst="rect">
            <a:avLst/>
          </a:prstGeom>
        </p:spPr>
        <p:txBody>
          <a:bodyPr wrap="none">
            <a:spAutoFit/>
          </a:bodyPr>
          <a:lstStyle/>
          <a:p>
            <a:pPr lvl="0"/>
            <a:r>
              <a:rPr lang="en-US" altLang="zh-CN" sz="2800" b="1" dirty="0">
                <a:solidFill>
                  <a:srgbClr val="000000"/>
                </a:solidFill>
              </a:rPr>
              <a:t>---</a:t>
            </a:r>
            <a:r>
              <a:rPr lang="zh-CN" altLang="en-US" sz="2800" b="1" dirty="0">
                <a:solidFill>
                  <a:srgbClr val="000000"/>
                </a:solidFill>
              </a:rPr>
              <a:t>美国</a:t>
            </a:r>
            <a:r>
              <a:rPr lang="en-US" altLang="zh-CN" sz="2800" b="1" dirty="0">
                <a:solidFill>
                  <a:srgbClr val="000000"/>
                </a:solidFill>
              </a:rPr>
              <a:t>《</a:t>
            </a:r>
            <a:r>
              <a:rPr lang="zh-CN" altLang="en-US" sz="2800" b="1" dirty="0">
                <a:solidFill>
                  <a:srgbClr val="000000"/>
                </a:solidFill>
              </a:rPr>
              <a:t>国家安全战略</a:t>
            </a:r>
            <a:r>
              <a:rPr lang="en-US" altLang="zh-CN" sz="2800" b="1" dirty="0">
                <a:solidFill>
                  <a:srgbClr val="000000"/>
                </a:solidFill>
              </a:rPr>
              <a:t>》</a:t>
            </a:r>
            <a:r>
              <a:rPr lang="zh-CN" altLang="en-US" sz="2800" b="1" dirty="0">
                <a:solidFill>
                  <a:srgbClr val="000000"/>
                </a:solidFill>
              </a:rPr>
              <a:t>报告</a:t>
            </a:r>
            <a:r>
              <a:rPr lang="en-US" altLang="zh-CN" sz="2800" b="1" dirty="0">
                <a:solidFill>
                  <a:srgbClr val="000000"/>
                </a:solidFill>
              </a:rPr>
              <a:t>(2017)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61" name="Text Box 22"/>
          <p:cNvSpPr txBox="1">
            <a:spLocks noChangeArrowheads="1"/>
          </p:cNvSpPr>
          <p:nvPr/>
        </p:nvSpPr>
        <p:spPr bwMode="auto">
          <a:xfrm>
            <a:off x="3082925" y="2851159"/>
            <a:ext cx="654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b="1">
                <a:solidFill>
                  <a:schemeClr val="bg1"/>
                </a:solidFill>
              </a:rPr>
              <a:t>Text</a:t>
            </a:r>
          </a:p>
        </p:txBody>
      </p:sp>
      <p:sp>
        <p:nvSpPr>
          <p:cNvPr id="27662" name="Text Box 23"/>
          <p:cNvSpPr txBox="1">
            <a:spLocks noChangeArrowheads="1"/>
          </p:cNvSpPr>
          <p:nvPr/>
        </p:nvSpPr>
        <p:spPr bwMode="auto">
          <a:xfrm>
            <a:off x="2063759" y="1916122"/>
            <a:ext cx="2232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b="1">
                <a:solidFill>
                  <a:schemeClr val="bg1"/>
                </a:solidFill>
              </a:rPr>
              <a:t>人民民主专政制度</a:t>
            </a:r>
            <a:endParaRPr lang="en-US" altLang="zh-CN" b="1">
              <a:solidFill>
                <a:schemeClr val="bg1"/>
              </a:solidFill>
            </a:endParaRPr>
          </a:p>
        </p:txBody>
      </p:sp>
      <p:sp>
        <p:nvSpPr>
          <p:cNvPr id="27663" name="Text Box 24"/>
          <p:cNvSpPr txBox="1">
            <a:spLocks noChangeArrowheads="1"/>
          </p:cNvSpPr>
          <p:nvPr/>
        </p:nvSpPr>
        <p:spPr bwMode="auto">
          <a:xfrm>
            <a:off x="3082925" y="3849688"/>
            <a:ext cx="654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b="1">
                <a:solidFill>
                  <a:schemeClr val="bg1"/>
                </a:solidFill>
              </a:rPr>
              <a:t>Text</a:t>
            </a:r>
          </a:p>
        </p:txBody>
      </p:sp>
      <p:sp>
        <p:nvSpPr>
          <p:cNvPr id="27664" name="Text Box 25"/>
          <p:cNvSpPr txBox="1">
            <a:spLocks noChangeArrowheads="1"/>
          </p:cNvSpPr>
          <p:nvPr/>
        </p:nvSpPr>
        <p:spPr bwMode="auto">
          <a:xfrm>
            <a:off x="8180388" y="2851159"/>
            <a:ext cx="654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b="1">
                <a:solidFill>
                  <a:schemeClr val="bg1"/>
                </a:solidFill>
              </a:rPr>
              <a:t>Text</a:t>
            </a:r>
          </a:p>
        </p:txBody>
      </p:sp>
      <p:sp>
        <p:nvSpPr>
          <p:cNvPr id="27665" name="Text Box 26"/>
          <p:cNvSpPr txBox="1">
            <a:spLocks noChangeArrowheads="1"/>
          </p:cNvSpPr>
          <p:nvPr/>
        </p:nvSpPr>
        <p:spPr bwMode="auto">
          <a:xfrm>
            <a:off x="8180388" y="3351213"/>
            <a:ext cx="654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b="1">
                <a:solidFill>
                  <a:schemeClr val="bg1"/>
                </a:solidFill>
              </a:rPr>
              <a:t>Text</a:t>
            </a:r>
          </a:p>
        </p:txBody>
      </p:sp>
      <p:sp>
        <p:nvSpPr>
          <p:cNvPr id="27666" name="Text Box 27"/>
          <p:cNvSpPr txBox="1">
            <a:spLocks noChangeArrowheads="1"/>
          </p:cNvSpPr>
          <p:nvPr/>
        </p:nvSpPr>
        <p:spPr bwMode="auto">
          <a:xfrm>
            <a:off x="7751763" y="1989138"/>
            <a:ext cx="2089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b="1">
                <a:solidFill>
                  <a:schemeClr val="bg1"/>
                </a:solidFill>
              </a:rPr>
              <a:t>民族区域自治制度</a:t>
            </a:r>
            <a:endParaRPr lang="en-US" altLang="zh-CN" b="1">
              <a:solidFill>
                <a:schemeClr val="bg1"/>
              </a:solidFill>
            </a:endParaRPr>
          </a:p>
        </p:txBody>
      </p:sp>
      <p:sp>
        <p:nvSpPr>
          <p:cNvPr id="27670" name="Text Box 23"/>
          <p:cNvSpPr txBox="1">
            <a:spLocks noChangeArrowheads="1"/>
          </p:cNvSpPr>
          <p:nvPr/>
        </p:nvSpPr>
        <p:spPr bwMode="auto">
          <a:xfrm>
            <a:off x="1774825" y="4221163"/>
            <a:ext cx="25923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dirty="0">
                <a:solidFill>
                  <a:schemeClr val="bg1"/>
                </a:solidFill>
              </a:rPr>
              <a:t>（二）天兴亡，匹夫有责</a:t>
            </a:r>
          </a:p>
        </p:txBody>
      </p:sp>
      <p:sp>
        <p:nvSpPr>
          <p:cNvPr id="27672" name="Text Box 27"/>
          <p:cNvSpPr txBox="1">
            <a:spLocks noChangeArrowheads="1"/>
          </p:cNvSpPr>
          <p:nvPr/>
        </p:nvSpPr>
        <p:spPr bwMode="auto">
          <a:xfrm>
            <a:off x="7824797" y="2565400"/>
            <a:ext cx="21605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solidFill>
                  <a:schemeClr val="bg1"/>
                </a:solidFill>
              </a:rPr>
              <a:t>（三）维护统一，反对分裂</a:t>
            </a:r>
          </a:p>
        </p:txBody>
      </p:sp>
      <p:sp>
        <p:nvSpPr>
          <p:cNvPr id="27674" name="Text Box 27"/>
          <p:cNvSpPr txBox="1">
            <a:spLocks noChangeArrowheads="1"/>
          </p:cNvSpPr>
          <p:nvPr/>
        </p:nvSpPr>
        <p:spPr bwMode="auto">
          <a:xfrm>
            <a:off x="7896234" y="4292600"/>
            <a:ext cx="15922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b="1">
                <a:solidFill>
                  <a:schemeClr val="bg1"/>
                </a:solidFill>
              </a:rPr>
              <a:t>（四）同仇敌忾，抵御外侮</a:t>
            </a:r>
          </a:p>
        </p:txBody>
      </p:sp>
      <p:sp>
        <p:nvSpPr>
          <p:cNvPr id="2" name="矩形 1"/>
          <p:cNvSpPr/>
          <p:nvPr/>
        </p:nvSpPr>
        <p:spPr>
          <a:xfrm>
            <a:off x="317490" y="1365226"/>
            <a:ext cx="11124971" cy="1077218"/>
          </a:xfrm>
          <a:prstGeom prst="rect">
            <a:avLst/>
          </a:prstGeom>
        </p:spPr>
        <p:txBody>
          <a:bodyPr wrap="square">
            <a:spAutoFit/>
          </a:bodyPr>
          <a:lstStyle/>
          <a:p>
            <a:r>
              <a:rPr lang="en-US" altLang="zh-CN" sz="3200" dirty="0">
                <a:solidFill>
                  <a:srgbClr val="000000"/>
                </a:solidFill>
              </a:rPr>
              <a:t>4.</a:t>
            </a:r>
            <a:r>
              <a:rPr lang="zh-CN" altLang="en-US" sz="3200" dirty="0">
                <a:solidFill>
                  <a:srgbClr val="000000"/>
                </a:solidFill>
              </a:rPr>
              <a:t>扩大美国的影响力:我们不想把我们的生活方式强加给任何人，但我们不可推诿地捍卫我们的价值观</a:t>
            </a:r>
          </a:p>
        </p:txBody>
      </p:sp>
      <p:sp>
        <p:nvSpPr>
          <p:cNvPr id="3" name="对角圆角矩形 2"/>
          <p:cNvSpPr/>
          <p:nvPr/>
        </p:nvSpPr>
        <p:spPr bwMode="auto">
          <a:xfrm>
            <a:off x="551384" y="2750889"/>
            <a:ext cx="10513168" cy="3083421"/>
          </a:xfrm>
          <a:prstGeom prst="round2DiagRect">
            <a:avLst/>
          </a:prstGeom>
          <a:solidFill>
            <a:schemeClr val="bg1"/>
          </a:solidFill>
          <a:ln w="28575" cap="flat" cmpd="sng" algn="ctr">
            <a:solidFill>
              <a:schemeClr val="tx1"/>
            </a:solidFill>
            <a:prstDash val="sys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zh-CN" altLang="en-US" sz="2800" dirty="0">
                <a:solidFill>
                  <a:srgbClr val="000000"/>
                </a:solidFill>
              </a:rPr>
              <a:t>    </a:t>
            </a:r>
            <a:r>
              <a:rPr lang="zh-CN" altLang="en-US" sz="2800" b="1" dirty="0">
                <a:solidFill>
                  <a:srgbClr val="000000"/>
                </a:solidFill>
              </a:rPr>
              <a:t>在被视为上个世界的现象而被忽视之后，大国之间的竞争又回来了，中国和俄罗斯是两大修正主义国家，它们决意用不够自由和公正的方式发展经济，不断壮大自己的军队，扩张自身的影响力”，中国和俄罗斯是美国的“竞争对手”</a:t>
            </a:r>
          </a:p>
          <a:p>
            <a:endParaRPr lang="zh-CN" altLang="en-US" sz="2800" b="1" dirty="0">
              <a:solidFill>
                <a:srgbClr val="000000"/>
              </a:solidFill>
            </a:endParaRPr>
          </a:p>
          <a:p>
            <a:r>
              <a:rPr lang="zh-CN" altLang="en-US" sz="2800" b="1" dirty="0">
                <a:solidFill>
                  <a:srgbClr val="000000"/>
                </a:solidFill>
              </a:rPr>
              <a:t>                                            </a:t>
            </a:r>
            <a:r>
              <a:rPr lang="en-US" altLang="zh-CN" sz="2800" b="1" dirty="0">
                <a:solidFill>
                  <a:srgbClr val="000000"/>
                </a:solidFill>
              </a:rPr>
              <a:t>---</a:t>
            </a:r>
            <a:r>
              <a:rPr lang="zh-CN" altLang="en-US" sz="2800" b="1" dirty="0">
                <a:solidFill>
                  <a:srgbClr val="000000"/>
                </a:solidFill>
              </a:rPr>
              <a:t>美国</a:t>
            </a:r>
            <a:r>
              <a:rPr lang="en-US" altLang="zh-CN" sz="2800" b="1" dirty="0">
                <a:solidFill>
                  <a:srgbClr val="000000"/>
                </a:solidFill>
              </a:rPr>
              <a:t>《</a:t>
            </a:r>
            <a:r>
              <a:rPr lang="zh-CN" altLang="en-US" sz="2800" b="1" dirty="0">
                <a:solidFill>
                  <a:srgbClr val="000000"/>
                </a:solidFill>
              </a:rPr>
              <a:t>国家安全战略</a:t>
            </a:r>
            <a:r>
              <a:rPr lang="en-US" altLang="zh-CN" sz="2800" b="1" dirty="0">
                <a:solidFill>
                  <a:srgbClr val="000000"/>
                </a:solidFill>
              </a:rPr>
              <a:t>》</a:t>
            </a:r>
            <a:r>
              <a:rPr lang="zh-CN" altLang="en-US" sz="2800" b="1" dirty="0">
                <a:solidFill>
                  <a:srgbClr val="000000"/>
                </a:solidFill>
              </a:rPr>
              <a:t>报告</a:t>
            </a:r>
            <a:r>
              <a:rPr lang="en-US" altLang="zh-CN" sz="2800" b="1" dirty="0">
                <a:solidFill>
                  <a:srgbClr val="000000"/>
                </a:solidFill>
              </a:rPr>
              <a:t>(2017)</a:t>
            </a:r>
          </a:p>
          <a:p>
            <a:endParaRPr lang="en-US" altLang="zh-CN" dirty="0"/>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695400" y="908720"/>
            <a:ext cx="4304383" cy="584775"/>
          </a:xfrm>
          <a:prstGeom prst="rect">
            <a:avLst/>
          </a:prstGeom>
        </p:spPr>
        <p:txBody>
          <a:bodyPr wrap="none">
            <a:spAutoFit/>
          </a:bodyPr>
          <a:lstStyle/>
          <a:p>
            <a:r>
              <a:rPr lang="zh-CN" altLang="en-US" sz="3200" b="1" dirty="0">
                <a:solidFill>
                  <a:srgbClr val="C00000"/>
                </a:solidFill>
              </a:rPr>
              <a:t>美国的印太战略四原则</a:t>
            </a:r>
          </a:p>
        </p:txBody>
      </p:sp>
      <p:sp>
        <p:nvSpPr>
          <p:cNvPr id="4" name="矩形 3"/>
          <p:cNvSpPr/>
          <p:nvPr/>
        </p:nvSpPr>
        <p:spPr>
          <a:xfrm>
            <a:off x="449040" y="3548513"/>
            <a:ext cx="11280391" cy="1077218"/>
          </a:xfrm>
          <a:prstGeom prst="rect">
            <a:avLst/>
          </a:prstGeom>
        </p:spPr>
        <p:txBody>
          <a:bodyPr wrap="square">
            <a:spAutoFit/>
          </a:bodyPr>
          <a:lstStyle/>
          <a:p>
            <a:r>
              <a:rPr lang="en-US" altLang="zh-CN" sz="3200" dirty="0">
                <a:solidFill>
                  <a:srgbClr val="000000"/>
                </a:solidFill>
              </a:rPr>
              <a:t>3.</a:t>
            </a:r>
            <a:r>
              <a:rPr lang="zh-CN" altLang="en-US" sz="3200" dirty="0">
                <a:solidFill>
                  <a:srgbClr val="000000"/>
                </a:solidFill>
              </a:rPr>
              <a:t>华盛顿将在盟友间促进加强“法律的权力、国民社会和管理的透明度，以便令其他国家的浑水变清澈”</a:t>
            </a:r>
          </a:p>
        </p:txBody>
      </p:sp>
      <p:sp>
        <p:nvSpPr>
          <p:cNvPr id="9" name="矩形 8"/>
          <p:cNvSpPr/>
          <p:nvPr/>
        </p:nvSpPr>
        <p:spPr>
          <a:xfrm>
            <a:off x="419890" y="1645604"/>
            <a:ext cx="11040032" cy="1077218"/>
          </a:xfrm>
          <a:prstGeom prst="rect">
            <a:avLst/>
          </a:prstGeom>
        </p:spPr>
        <p:txBody>
          <a:bodyPr wrap="square">
            <a:spAutoFit/>
          </a:bodyPr>
          <a:lstStyle/>
          <a:p>
            <a:r>
              <a:rPr lang="en-US" altLang="zh-CN" sz="3200" dirty="0">
                <a:solidFill>
                  <a:srgbClr val="000000"/>
                </a:solidFill>
              </a:rPr>
              <a:t>1.</a:t>
            </a:r>
            <a:r>
              <a:rPr lang="zh-CN" altLang="en-US" sz="3200" dirty="0">
                <a:solidFill>
                  <a:srgbClr val="000000"/>
                </a:solidFill>
              </a:rPr>
              <a:t>华盛顿有意帮助盟友增强海军力量，以便它们能够“捍卫自己的海外边界”</a:t>
            </a:r>
          </a:p>
        </p:txBody>
      </p:sp>
      <p:sp>
        <p:nvSpPr>
          <p:cNvPr id="11" name="矩形 10"/>
          <p:cNvSpPr/>
          <p:nvPr/>
        </p:nvSpPr>
        <p:spPr>
          <a:xfrm>
            <a:off x="442387" y="2843280"/>
            <a:ext cx="11268316" cy="584775"/>
          </a:xfrm>
          <a:prstGeom prst="rect">
            <a:avLst/>
          </a:prstGeom>
        </p:spPr>
        <p:txBody>
          <a:bodyPr wrap="square">
            <a:spAutoFit/>
          </a:bodyPr>
          <a:lstStyle/>
          <a:p>
            <a:r>
              <a:rPr lang="en-US" altLang="zh-CN" sz="3200" dirty="0">
                <a:solidFill>
                  <a:srgbClr val="000000"/>
                </a:solidFill>
              </a:rPr>
              <a:t>2.</a:t>
            </a:r>
            <a:r>
              <a:rPr lang="zh-CN" altLang="en-US" sz="3200" dirty="0">
                <a:solidFill>
                  <a:srgbClr val="000000"/>
                </a:solidFill>
              </a:rPr>
              <a:t>美国舰队将与盟国舰队加强作战协调性，同时扩大对去军售</a:t>
            </a:r>
          </a:p>
        </p:txBody>
      </p:sp>
      <p:sp>
        <p:nvSpPr>
          <p:cNvPr id="12" name="矩形 11"/>
          <p:cNvSpPr/>
          <p:nvPr/>
        </p:nvSpPr>
        <p:spPr>
          <a:xfrm>
            <a:off x="394682" y="4746189"/>
            <a:ext cx="11090448" cy="1077218"/>
          </a:xfrm>
          <a:prstGeom prst="rect">
            <a:avLst/>
          </a:prstGeom>
        </p:spPr>
        <p:txBody>
          <a:bodyPr wrap="square">
            <a:spAutoFit/>
          </a:bodyPr>
          <a:lstStyle/>
          <a:p>
            <a:r>
              <a:rPr lang="en-US" altLang="zh-CN" sz="3200" dirty="0">
                <a:solidFill>
                  <a:srgbClr val="000000"/>
                </a:solidFill>
              </a:rPr>
              <a:t>4.</a:t>
            </a:r>
            <a:r>
              <a:rPr lang="zh-CN" altLang="en-US" sz="3200" dirty="0">
                <a:solidFill>
                  <a:srgbClr val="000000"/>
                </a:solidFill>
              </a:rPr>
              <a:t>美国打算在地区推动“经济发展，动力将是私人部门”，同时“加强美国发展制度”和“承认亚洲对基础设施的需求”</a:t>
            </a:r>
          </a:p>
        </p:txBody>
      </p:sp>
      <p:pic>
        <p:nvPicPr>
          <p:cNvPr id="870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7968" y="5949280"/>
            <a:ext cx="4248472" cy="684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9" grpId="0"/>
      <p:bldP spid="11" grpId="0"/>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662047" y="969282"/>
            <a:ext cx="5514651" cy="584775"/>
          </a:xfrm>
          <a:prstGeom prst="rect">
            <a:avLst/>
          </a:prstGeom>
        </p:spPr>
        <p:txBody>
          <a:bodyPr wrap="none">
            <a:spAutoFit/>
          </a:bodyPr>
          <a:lstStyle/>
          <a:p>
            <a:r>
              <a:rPr lang="zh-CN" altLang="en-US" sz="3200" b="1" dirty="0">
                <a:solidFill>
                  <a:srgbClr val="C00000"/>
                </a:solidFill>
              </a:rPr>
              <a:t>中国如何使美国的期望落空(</a:t>
            </a:r>
            <a:r>
              <a:rPr lang="en-US" altLang="zh-CN" sz="3200" b="1" dirty="0">
                <a:solidFill>
                  <a:srgbClr val="C00000"/>
                </a:solidFill>
              </a:rPr>
              <a:t>I</a:t>
            </a:r>
            <a:r>
              <a:rPr lang="zh-CN" altLang="en-US" sz="3200" b="1" dirty="0">
                <a:solidFill>
                  <a:srgbClr val="C00000"/>
                </a:solidFill>
              </a:rPr>
              <a:t>)</a:t>
            </a:r>
          </a:p>
        </p:txBody>
      </p:sp>
      <p:sp>
        <p:nvSpPr>
          <p:cNvPr id="3" name="矩形 2"/>
          <p:cNvSpPr/>
          <p:nvPr/>
        </p:nvSpPr>
        <p:spPr>
          <a:xfrm>
            <a:off x="119336" y="1847574"/>
            <a:ext cx="11449272" cy="584775"/>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rgbClr val="000000"/>
                </a:solidFill>
              </a:rPr>
              <a:t>马歇尔二战后作为特使到中国调停国共两党但却以失败告终</a:t>
            </a:r>
          </a:p>
        </p:txBody>
      </p:sp>
      <p:sp>
        <p:nvSpPr>
          <p:cNvPr id="4" name="矩形 3"/>
          <p:cNvSpPr/>
          <p:nvPr/>
        </p:nvSpPr>
        <p:spPr>
          <a:xfrm>
            <a:off x="119336" y="2546369"/>
            <a:ext cx="11377264" cy="1077218"/>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rgbClr val="000000"/>
                </a:solidFill>
              </a:rPr>
              <a:t>杜鲁门政府认为可以劝止中国军队跨过鸭绿江，而结果却是朝鲜战争升级</a:t>
            </a:r>
          </a:p>
        </p:txBody>
      </p:sp>
      <p:sp>
        <p:nvSpPr>
          <p:cNvPr id="5" name="矩形 4"/>
          <p:cNvSpPr/>
          <p:nvPr/>
        </p:nvSpPr>
        <p:spPr>
          <a:xfrm>
            <a:off x="134579" y="3620738"/>
            <a:ext cx="10767691" cy="584775"/>
          </a:xfrm>
          <a:prstGeom prst="rect">
            <a:avLst/>
          </a:prstGeom>
        </p:spPr>
        <p:txBody>
          <a:bodyPr wrap="none">
            <a:spAutoFit/>
          </a:bodyPr>
          <a:lstStyle/>
          <a:p>
            <a:pPr marL="457200" indent="-457200">
              <a:buFont typeface="Arial" panose="020B0604020202020204" pitchFamily="34" charset="0"/>
              <a:buChar char="•"/>
            </a:pPr>
            <a:r>
              <a:rPr lang="zh-CN" altLang="en-US" sz="3200" dirty="0">
                <a:solidFill>
                  <a:srgbClr val="000000"/>
                </a:solidFill>
              </a:rPr>
              <a:t>约翰逊政府坚信北京最终会规避卷入越南战争，然而......</a:t>
            </a:r>
          </a:p>
        </p:txBody>
      </p:sp>
      <p:sp>
        <p:nvSpPr>
          <p:cNvPr id="6" name="矩形 5"/>
          <p:cNvSpPr/>
          <p:nvPr/>
        </p:nvSpPr>
        <p:spPr>
          <a:xfrm>
            <a:off x="134579" y="4437112"/>
            <a:ext cx="10945216" cy="1077218"/>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rgbClr val="000000"/>
                </a:solidFill>
              </a:rPr>
              <a:t>尼克松(《外交》1967年秋季号) :“在中国改变前世界是不可能安全的。故我们的目标是尽最大力量促成这一变化”</a:t>
            </a:r>
          </a:p>
        </p:txBody>
      </p:sp>
      <p:pic>
        <p:nvPicPr>
          <p:cNvPr id="880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7928" y="5661248"/>
            <a:ext cx="496855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544513"/>
            <a:ext cx="7391400" cy="563562"/>
          </a:xfrm>
        </p:spPr>
        <p:txBody>
          <a:bodyPr>
            <a:normAutofit fontScale="90000"/>
          </a:bodyPr>
          <a:lstStyle/>
          <a:p>
            <a:pPr eaLnBrk="1" hangingPunct="1"/>
            <a:r>
              <a:rPr lang="en-US" altLang="zh-CN" sz="3600">
                <a:ea typeface="宋体" panose="02010600030101010101" pitchFamily="2" charset="-122"/>
              </a:rPr>
              <a:t>Diagram</a:t>
            </a:r>
            <a:endParaRPr lang="en-US" altLang="zh-CN" sz="2000">
              <a:ea typeface="宋体" panose="02010600030101010101" pitchFamily="2" charset="-122"/>
            </a:endParaRPr>
          </a:p>
        </p:txBody>
      </p:sp>
      <p:sp>
        <p:nvSpPr>
          <p:cNvPr id="7175" name="AutoShape 8"/>
          <p:cNvSpPr>
            <a:spLocks noChangeAspect="1" noChangeArrowheads="1" noTextEdit="1"/>
          </p:cNvSpPr>
          <p:nvPr/>
        </p:nvSpPr>
        <p:spPr bwMode="auto">
          <a:xfrm flipH="1">
            <a:off x="6392872" y="3252788"/>
            <a:ext cx="909637"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 name="矩形 1"/>
          <p:cNvSpPr/>
          <p:nvPr/>
        </p:nvSpPr>
        <p:spPr>
          <a:xfrm>
            <a:off x="236310" y="1751429"/>
            <a:ext cx="10585176" cy="4247317"/>
          </a:xfrm>
          <a:prstGeom prst="rect">
            <a:avLst/>
          </a:prstGeom>
        </p:spPr>
        <p:txBody>
          <a:bodyPr wrap="square">
            <a:spAutoFit/>
          </a:bodyPr>
          <a:lstStyle/>
          <a:p>
            <a:endParaRPr lang="zh-CN" altLang="en-US" dirty="0"/>
          </a:p>
          <a:p>
            <a:r>
              <a:rPr lang="zh-CN" altLang="en-US" dirty="0"/>
              <a:t>      </a:t>
            </a:r>
            <a:r>
              <a:rPr lang="zh-CN" altLang="en-US" sz="2800" dirty="0">
                <a:solidFill>
                  <a:srgbClr val="000000"/>
                </a:solidFill>
              </a:rPr>
              <a:t>目前看没有变的“变量”:</a:t>
            </a:r>
            <a:endParaRPr lang="en-US" altLang="zh-CN" sz="2800" dirty="0">
              <a:solidFill>
                <a:srgbClr val="000000"/>
              </a:solidFill>
            </a:endParaRPr>
          </a:p>
          <a:p>
            <a:endParaRPr lang="zh-CN" altLang="en-US" sz="2800" dirty="0">
              <a:solidFill>
                <a:srgbClr val="000000"/>
              </a:solidFill>
            </a:endParaRPr>
          </a:p>
          <a:p>
            <a:r>
              <a:rPr lang="en-US" altLang="zh-CN" sz="2800" dirty="0">
                <a:solidFill>
                  <a:srgbClr val="000000"/>
                </a:solidFill>
              </a:rPr>
              <a:t>1.</a:t>
            </a:r>
            <a:r>
              <a:rPr lang="zh-CN" altLang="en-US" sz="2800" dirty="0">
                <a:solidFill>
                  <a:srgbClr val="000000"/>
                </a:solidFill>
              </a:rPr>
              <a:t>  全球经济仍处于中速增长通道，各国或各地区增速分化(3%-4%;  中国印度美国欧洲日本拉美)</a:t>
            </a:r>
            <a:endParaRPr lang="en-US" altLang="zh-CN" sz="2800" dirty="0">
              <a:solidFill>
                <a:srgbClr val="000000"/>
              </a:solidFill>
            </a:endParaRPr>
          </a:p>
          <a:p>
            <a:r>
              <a:rPr lang="en-US" altLang="zh-CN" sz="2800" dirty="0">
                <a:solidFill>
                  <a:srgbClr val="000000"/>
                </a:solidFill>
              </a:rPr>
              <a:t>2. </a:t>
            </a:r>
            <a:r>
              <a:rPr lang="zh-CN" altLang="en-US" sz="2800" dirty="0">
                <a:solidFill>
                  <a:srgbClr val="000000"/>
                </a:solidFill>
              </a:rPr>
              <a:t>核时代的基本性质依旧，核大国之间的“恐怖和平”没有改变(1945年历史分水岭)</a:t>
            </a:r>
          </a:p>
          <a:p>
            <a:r>
              <a:rPr lang="en-US" altLang="zh-CN" sz="2800" dirty="0">
                <a:solidFill>
                  <a:srgbClr val="000000"/>
                </a:solidFill>
              </a:rPr>
              <a:t>3. </a:t>
            </a:r>
            <a:r>
              <a:rPr lang="zh-CN" altLang="en-US" sz="2800" dirty="0">
                <a:solidFill>
                  <a:srgbClr val="000000"/>
                </a:solidFill>
              </a:rPr>
              <a:t>世界各国间高度相互依存，经济全球化进程虽进入崎岖路段但各国共同利益与冲突利益并存仍是</a:t>
            </a:r>
            <a:r>
              <a:rPr lang="zh-CN" altLang="en-US" sz="2800" dirty="0" smtClean="0">
                <a:solidFill>
                  <a:srgbClr val="000000"/>
                </a:solidFill>
              </a:rPr>
              <a:t>当今世界</a:t>
            </a:r>
            <a:r>
              <a:rPr lang="zh-CN" altLang="en-US" sz="2800" dirty="0">
                <a:solidFill>
                  <a:srgbClr val="000000"/>
                </a:solidFill>
              </a:rPr>
              <a:t>的基本</a:t>
            </a:r>
            <a:r>
              <a:rPr lang="zh-CN" altLang="en-US" sz="2800" dirty="0" smtClean="0">
                <a:solidFill>
                  <a:srgbClr val="000000"/>
                </a:solidFill>
              </a:rPr>
              <a:t>特征，高</a:t>
            </a:r>
            <a:r>
              <a:rPr lang="zh-CN" altLang="en-US" sz="2800" dirty="0">
                <a:solidFill>
                  <a:srgbClr val="000000"/>
                </a:solidFill>
              </a:rPr>
              <a:t>相互依存度(例子)</a:t>
            </a:r>
          </a:p>
        </p:txBody>
      </p:sp>
      <p:sp>
        <p:nvSpPr>
          <p:cNvPr id="3" name="文本框 2"/>
          <p:cNvSpPr txBox="1"/>
          <p:nvPr/>
        </p:nvSpPr>
        <p:spPr>
          <a:xfrm>
            <a:off x="819860" y="1161975"/>
            <a:ext cx="8156460" cy="584775"/>
          </a:xfrm>
          <a:prstGeom prst="rect">
            <a:avLst/>
          </a:prstGeom>
          <a:noFill/>
        </p:spPr>
        <p:txBody>
          <a:bodyPr wrap="square" rtlCol="0">
            <a:spAutoFit/>
          </a:bodyPr>
          <a:lstStyle/>
          <a:p>
            <a:r>
              <a:rPr lang="zh-CN" altLang="en-US" sz="3200" b="1" dirty="0">
                <a:solidFill>
                  <a:srgbClr val="C00000"/>
                </a:solidFill>
                <a:latin typeface="宋体" panose="02010600030101010101" pitchFamily="2" charset="-122"/>
              </a:rPr>
              <a:t>（二）决定世界大势的10个基本变量</a:t>
            </a:r>
            <a:endParaRPr lang="en-US" altLang="zh-CN" sz="3200" b="1" dirty="0">
              <a:solidFill>
                <a:srgbClr val="C000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strVal val="#ppt_w*0.70"/>
                                          </p:val>
                                        </p:tav>
                                        <p:tav tm="100000">
                                          <p:val>
                                            <p:strVal val="#ppt_w"/>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animEffect transition="in" filter="fade">
                                      <p:cBhvr>
                                        <p:cTn id="1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662047" y="969282"/>
            <a:ext cx="5628464" cy="584775"/>
          </a:xfrm>
          <a:prstGeom prst="rect">
            <a:avLst/>
          </a:prstGeom>
        </p:spPr>
        <p:txBody>
          <a:bodyPr wrap="none">
            <a:spAutoFit/>
          </a:bodyPr>
          <a:lstStyle/>
          <a:p>
            <a:r>
              <a:rPr lang="zh-CN" altLang="en-US" sz="3200" b="1" dirty="0">
                <a:solidFill>
                  <a:srgbClr val="C00000"/>
                </a:solidFill>
              </a:rPr>
              <a:t>中国如何使美国的期望落空(</a:t>
            </a:r>
            <a:r>
              <a:rPr lang="en-US" altLang="zh-CN" sz="3200" b="1" dirty="0">
                <a:solidFill>
                  <a:srgbClr val="C00000"/>
                </a:solidFill>
              </a:rPr>
              <a:t>II</a:t>
            </a:r>
            <a:r>
              <a:rPr lang="zh-CN" altLang="en-US" sz="3200" b="1" dirty="0">
                <a:solidFill>
                  <a:srgbClr val="C00000"/>
                </a:solidFill>
              </a:rPr>
              <a:t>)</a:t>
            </a:r>
          </a:p>
        </p:txBody>
      </p:sp>
      <p:sp>
        <p:nvSpPr>
          <p:cNvPr id="3" name="矩形 2"/>
          <p:cNvSpPr/>
          <p:nvPr/>
        </p:nvSpPr>
        <p:spPr>
          <a:xfrm>
            <a:off x="119336" y="1700806"/>
            <a:ext cx="11305256" cy="1569660"/>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rgbClr val="000000"/>
                </a:solidFill>
              </a:rPr>
              <a:t>克林顿:“如果没有充分的思考、提问和创造自由，在一个财富主要来自于人脑的信息时代，中国在与完全开放的社会竞争时将处于极大劣势</a:t>
            </a:r>
          </a:p>
        </p:txBody>
      </p:sp>
      <p:sp>
        <p:nvSpPr>
          <p:cNvPr id="5" name="矩形 4"/>
          <p:cNvSpPr/>
          <p:nvPr/>
        </p:nvSpPr>
        <p:spPr>
          <a:xfrm>
            <a:off x="112306" y="3294104"/>
            <a:ext cx="11312286" cy="1569660"/>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rgbClr val="000000"/>
                </a:solidFill>
              </a:rPr>
              <a:t>约瑟夫.奈:“如果我们以对待敌人的方式对待中国，我们就将在未来得到一个敌人。如果以友相待中国，我们虽不能保证获得友谊，但至少可以保有得到有益结果的可能性”</a:t>
            </a:r>
          </a:p>
        </p:txBody>
      </p:sp>
      <p:sp>
        <p:nvSpPr>
          <p:cNvPr id="6" name="矩形 5"/>
          <p:cNvSpPr/>
          <p:nvPr/>
        </p:nvSpPr>
        <p:spPr>
          <a:xfrm>
            <a:off x="119336" y="4863764"/>
            <a:ext cx="11449272" cy="1077218"/>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rgbClr val="000000"/>
                </a:solidFill>
              </a:rPr>
              <a:t>近半个世纪以后，任何胡萝卜或大棒(市场或政治自由化压力)都难以撼动中国</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7928" y="5661248"/>
            <a:ext cx="496855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5" grpId="0"/>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335360" y="1373806"/>
            <a:ext cx="8802410" cy="523220"/>
          </a:xfrm>
          <a:prstGeom prst="rect">
            <a:avLst/>
          </a:prstGeom>
        </p:spPr>
        <p:txBody>
          <a:bodyPr wrap="none">
            <a:spAutoFit/>
          </a:bodyPr>
          <a:lstStyle/>
          <a:p>
            <a:r>
              <a:rPr lang="zh-CN" altLang="en-US" sz="2800" dirty="0">
                <a:solidFill>
                  <a:srgbClr val="000000"/>
                </a:solidFill>
              </a:rPr>
              <a:t>一个主权国家在国际社会中生存需求和发展需求的总和</a:t>
            </a:r>
          </a:p>
        </p:txBody>
      </p:sp>
      <p:sp>
        <p:nvSpPr>
          <p:cNvPr id="5" name="矩形 4"/>
          <p:cNvSpPr/>
          <p:nvPr/>
        </p:nvSpPr>
        <p:spPr>
          <a:xfrm>
            <a:off x="119336" y="3373521"/>
            <a:ext cx="2698175" cy="954107"/>
          </a:xfrm>
          <a:prstGeom prst="rect">
            <a:avLst/>
          </a:prstGeom>
        </p:spPr>
        <p:txBody>
          <a:bodyPr wrap="none">
            <a:spAutoFit/>
          </a:bodyPr>
          <a:lstStyle/>
          <a:p>
            <a:r>
              <a:rPr lang="zh-CN" altLang="en-US" sz="2800" dirty="0">
                <a:solidFill>
                  <a:srgbClr val="000000"/>
                </a:solidFill>
              </a:rPr>
              <a:t>任何国家都存在</a:t>
            </a:r>
            <a:endParaRPr lang="en-US" altLang="zh-CN" sz="2800" dirty="0">
              <a:solidFill>
                <a:srgbClr val="000000"/>
              </a:solidFill>
            </a:endParaRPr>
          </a:p>
          <a:p>
            <a:r>
              <a:rPr lang="zh-CN" altLang="en-US" sz="2800" dirty="0">
                <a:solidFill>
                  <a:srgbClr val="000000"/>
                </a:solidFill>
              </a:rPr>
              <a:t>三种基本需求</a:t>
            </a:r>
          </a:p>
        </p:txBody>
      </p:sp>
      <p:sp>
        <p:nvSpPr>
          <p:cNvPr id="7" name="左大括号 6"/>
          <p:cNvSpPr/>
          <p:nvPr/>
        </p:nvSpPr>
        <p:spPr bwMode="auto">
          <a:xfrm>
            <a:off x="2655104" y="2554431"/>
            <a:ext cx="779701" cy="2592288"/>
          </a:xfrm>
          <a:prstGeom prst="leftBrace">
            <a:avLst/>
          </a:prstGeom>
          <a:solidFill>
            <a:schemeClr val="accent3"/>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 name="矩形 7"/>
          <p:cNvSpPr/>
          <p:nvPr/>
        </p:nvSpPr>
        <p:spPr>
          <a:xfrm>
            <a:off x="3457702" y="2165396"/>
            <a:ext cx="7030786" cy="1077218"/>
          </a:xfrm>
          <a:prstGeom prst="rect">
            <a:avLst/>
          </a:prstGeom>
        </p:spPr>
        <p:txBody>
          <a:bodyPr wrap="square">
            <a:spAutoFit/>
          </a:bodyPr>
          <a:lstStyle/>
          <a:p>
            <a:r>
              <a:rPr lang="zh-CN" altLang="en-US" sz="3200" dirty="0">
                <a:solidFill>
                  <a:srgbClr val="000000"/>
                </a:solidFill>
              </a:rPr>
              <a:t>确保国家生存，包括维护领土完整和保护本国公民的生命安全</a:t>
            </a:r>
          </a:p>
        </p:txBody>
      </p:sp>
      <p:sp>
        <p:nvSpPr>
          <p:cNvPr id="10" name="矩形 9"/>
          <p:cNvSpPr/>
          <p:nvPr/>
        </p:nvSpPr>
        <p:spPr>
          <a:xfrm>
            <a:off x="3434805" y="3473446"/>
            <a:ext cx="5109091" cy="584775"/>
          </a:xfrm>
          <a:prstGeom prst="rect">
            <a:avLst/>
          </a:prstGeom>
        </p:spPr>
        <p:txBody>
          <a:bodyPr wrap="none">
            <a:spAutoFit/>
          </a:bodyPr>
          <a:lstStyle/>
          <a:p>
            <a:r>
              <a:rPr lang="zh-CN" altLang="en-US" sz="3200" dirty="0">
                <a:solidFill>
                  <a:srgbClr val="000000"/>
                </a:solidFill>
              </a:rPr>
              <a:t>促进人民的经济福利和幸福</a:t>
            </a:r>
          </a:p>
        </p:txBody>
      </p:sp>
      <p:sp>
        <p:nvSpPr>
          <p:cNvPr id="11" name="矩形 10"/>
          <p:cNvSpPr/>
          <p:nvPr/>
        </p:nvSpPr>
        <p:spPr>
          <a:xfrm>
            <a:off x="3405158" y="4715626"/>
            <a:ext cx="6288901" cy="523220"/>
          </a:xfrm>
          <a:prstGeom prst="rect">
            <a:avLst/>
          </a:prstGeom>
        </p:spPr>
        <p:txBody>
          <a:bodyPr wrap="none">
            <a:spAutoFit/>
          </a:bodyPr>
          <a:lstStyle/>
          <a:p>
            <a:r>
              <a:rPr lang="zh-CN" altLang="en-US" sz="2800" dirty="0">
                <a:solidFill>
                  <a:srgbClr val="000000"/>
                </a:solidFill>
              </a:rPr>
              <a:t>保护社会制度和政府体系的自决与自主</a:t>
            </a:r>
          </a:p>
        </p:txBody>
      </p:sp>
      <p:sp>
        <p:nvSpPr>
          <p:cNvPr id="2" name="TextBox 1"/>
          <p:cNvSpPr txBox="1"/>
          <p:nvPr/>
        </p:nvSpPr>
        <p:spPr>
          <a:xfrm>
            <a:off x="4943872" y="753214"/>
            <a:ext cx="3888432" cy="584775"/>
          </a:xfrm>
          <a:prstGeom prst="rect">
            <a:avLst/>
          </a:prstGeom>
          <a:noFill/>
        </p:spPr>
        <p:txBody>
          <a:bodyPr wrap="square" rtlCol="0">
            <a:spAutoFit/>
          </a:bodyPr>
          <a:lstStyle/>
          <a:p>
            <a:r>
              <a:rPr lang="zh-CN" altLang="en-US" sz="3200" b="1" dirty="0" smtClean="0">
                <a:solidFill>
                  <a:srgbClr val="FF0000"/>
                </a:solidFill>
              </a:rPr>
              <a:t>中国的国家利益</a:t>
            </a:r>
            <a:endParaRPr lang="zh-CN" altLang="en-US" sz="32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8" grpId="0"/>
      <p:bldP spid="10" grpId="0"/>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99456" y="1988840"/>
            <a:ext cx="9505056" cy="3754874"/>
          </a:xfrm>
          <a:prstGeom prst="rect">
            <a:avLst/>
          </a:prstGeom>
        </p:spPr>
        <p:txBody>
          <a:bodyPr wrap="square">
            <a:spAutoFit/>
          </a:bodyPr>
          <a:lstStyle/>
          <a:p>
            <a:r>
              <a:rPr lang="zh-CN" altLang="en-US" sz="4000" dirty="0">
                <a:solidFill>
                  <a:srgbClr val="000000"/>
                </a:solidFill>
              </a:rPr>
              <a:t>任何国家都必须加以维护，否则就会失去合法性</a:t>
            </a:r>
          </a:p>
          <a:p>
            <a:r>
              <a:rPr lang="zh-CN" altLang="en-US" sz="4000" dirty="0">
                <a:solidFill>
                  <a:srgbClr val="000000"/>
                </a:solidFill>
              </a:rPr>
              <a:t>国家利益中还存在重要、次要以及不重要的因素</a:t>
            </a:r>
          </a:p>
          <a:p>
            <a:r>
              <a:rPr lang="zh-CN" altLang="en-US" dirty="0"/>
              <a:t>                         </a:t>
            </a:r>
            <a:endParaRPr lang="en-US" altLang="zh-CN" dirty="0"/>
          </a:p>
          <a:p>
            <a:r>
              <a:rPr lang="en-US" altLang="zh-CN" dirty="0"/>
              <a:t>                                                                                  </a:t>
            </a:r>
          </a:p>
          <a:p>
            <a:r>
              <a:rPr lang="en-US" altLang="zh-CN" dirty="0"/>
              <a:t>                                                            </a:t>
            </a:r>
            <a:r>
              <a:rPr lang="en-US" altLang="zh-CN" dirty="0" smtClean="0"/>
              <a:t>   </a:t>
            </a:r>
            <a:r>
              <a:rPr lang="zh-CN" altLang="en-US" sz="2400" dirty="0">
                <a:solidFill>
                  <a:srgbClr val="000000"/>
                </a:solidFill>
              </a:rPr>
              <a:t>- ---</a:t>
            </a:r>
            <a:r>
              <a:rPr lang="zh-CN" altLang="en-US" sz="2400" dirty="0" smtClean="0">
                <a:solidFill>
                  <a:srgbClr val="000000"/>
                </a:solidFill>
              </a:rPr>
              <a:t>《总体国家安全观干部读本</a:t>
            </a:r>
            <a:r>
              <a:rPr lang="en-US" altLang="zh-CN" sz="2400" dirty="0" smtClean="0">
                <a:solidFill>
                  <a:srgbClr val="000000"/>
                </a:solidFill>
              </a:rPr>
              <a:t>》</a:t>
            </a:r>
            <a:r>
              <a:rPr lang="zh-CN" altLang="en-US" sz="2400" dirty="0" smtClean="0">
                <a:solidFill>
                  <a:srgbClr val="000000"/>
                </a:solidFill>
              </a:rPr>
              <a:t>(</a:t>
            </a:r>
            <a:r>
              <a:rPr lang="zh-CN" altLang="en-US" sz="2400" dirty="0">
                <a:solidFill>
                  <a:srgbClr val="000000"/>
                </a:solidFill>
              </a:rPr>
              <a:t>2016</a:t>
            </a:r>
            <a:r>
              <a:rPr lang="zh-CN" altLang="en-US" dirty="0"/>
              <a:t>)</a:t>
            </a:r>
          </a:p>
          <a:p>
            <a:endParaRPr lang="zh-CN" altLang="en-US" dirty="0"/>
          </a:p>
        </p:txBody>
      </p:sp>
    </p:spTree>
    <p:extLst>
      <p:ext uri="{BB962C8B-B14F-4D97-AF65-F5344CB8AC3E}">
        <p14:creationId xmlns:p14="http://schemas.microsoft.com/office/powerpoint/2010/main" val="107667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695400" y="1052736"/>
            <a:ext cx="8352928" cy="584775"/>
          </a:xfrm>
          <a:prstGeom prst="rect">
            <a:avLst/>
          </a:prstGeom>
          <a:noFill/>
        </p:spPr>
        <p:txBody>
          <a:bodyPr wrap="square" rtlCol="0">
            <a:spAutoFit/>
          </a:bodyPr>
          <a:lstStyle/>
          <a:p>
            <a:r>
              <a:rPr lang="zh-CN" altLang="en-US" sz="3200" b="1" dirty="0">
                <a:solidFill>
                  <a:srgbClr val="C00000"/>
                </a:solidFill>
              </a:rPr>
              <a:t>五、中国战略目标</a:t>
            </a:r>
            <a:r>
              <a:rPr lang="en-US" altLang="zh-CN" sz="3200" b="1" dirty="0">
                <a:solidFill>
                  <a:srgbClr val="C00000"/>
                </a:solidFill>
              </a:rPr>
              <a:t>:</a:t>
            </a:r>
            <a:r>
              <a:rPr lang="zh-CN" altLang="en-US" sz="3200" b="1" dirty="0">
                <a:solidFill>
                  <a:srgbClr val="C00000"/>
                </a:solidFill>
              </a:rPr>
              <a:t>中华民族伟大复兴</a:t>
            </a:r>
          </a:p>
        </p:txBody>
      </p:sp>
      <p:sp>
        <p:nvSpPr>
          <p:cNvPr id="4" name="矩形 3"/>
          <p:cNvSpPr/>
          <p:nvPr/>
        </p:nvSpPr>
        <p:spPr>
          <a:xfrm>
            <a:off x="288032" y="1882955"/>
            <a:ext cx="11568608" cy="523220"/>
          </a:xfrm>
          <a:prstGeom prst="rect">
            <a:avLst/>
          </a:prstGeom>
        </p:spPr>
        <p:txBody>
          <a:bodyPr wrap="square">
            <a:spAutoFit/>
          </a:bodyPr>
          <a:lstStyle/>
          <a:p>
            <a:pPr marL="285750" indent="-285750">
              <a:buFont typeface="Wingdings" panose="05000000000000000000" pitchFamily="2" charset="2"/>
              <a:buChar char="u"/>
            </a:pPr>
            <a:r>
              <a:rPr lang="zh-CN" altLang="en-US" sz="2800" b="1" dirty="0">
                <a:solidFill>
                  <a:srgbClr val="FF3300"/>
                </a:solidFill>
              </a:rPr>
              <a:t>主权与安全:</a:t>
            </a:r>
            <a:r>
              <a:rPr lang="zh-CN" altLang="en-US" sz="2800" dirty="0">
                <a:solidFill>
                  <a:srgbClr val="000000"/>
                </a:solidFill>
              </a:rPr>
              <a:t>政治安全;领土及海权(台湾，中印，中日，南海等问题)</a:t>
            </a:r>
          </a:p>
        </p:txBody>
      </p:sp>
      <p:sp>
        <p:nvSpPr>
          <p:cNvPr id="5" name="矩形 4"/>
          <p:cNvSpPr/>
          <p:nvPr/>
        </p:nvSpPr>
        <p:spPr>
          <a:xfrm>
            <a:off x="302721" y="2444837"/>
            <a:ext cx="11280576" cy="584775"/>
          </a:xfrm>
          <a:prstGeom prst="rect">
            <a:avLst/>
          </a:prstGeom>
        </p:spPr>
        <p:txBody>
          <a:bodyPr wrap="square">
            <a:spAutoFit/>
          </a:bodyPr>
          <a:lstStyle/>
          <a:p>
            <a:pPr marL="457200" indent="-457200">
              <a:buFont typeface="Wingdings" panose="05000000000000000000" pitchFamily="2" charset="2"/>
              <a:buChar char="u"/>
            </a:pPr>
            <a:r>
              <a:rPr lang="zh-CN" altLang="en-US" sz="2800" b="1" dirty="0">
                <a:solidFill>
                  <a:srgbClr val="FF3300"/>
                </a:solidFill>
              </a:rPr>
              <a:t>民富国强:</a:t>
            </a:r>
            <a:r>
              <a:rPr lang="zh-CN" altLang="en-US" sz="2800" dirty="0">
                <a:solidFill>
                  <a:srgbClr val="000000"/>
                </a:solidFill>
              </a:rPr>
              <a:t>中国梦(发展利益=能源资源+市场+技术+货币金融</a:t>
            </a:r>
            <a:r>
              <a:rPr lang="zh-CN" altLang="en-US" sz="3200" dirty="0">
                <a:solidFill>
                  <a:srgbClr val="000000"/>
                </a:solidFill>
              </a:rPr>
              <a:t>)</a:t>
            </a:r>
          </a:p>
        </p:txBody>
      </p:sp>
      <p:sp>
        <p:nvSpPr>
          <p:cNvPr id="7" name="矩形 6"/>
          <p:cNvSpPr/>
          <p:nvPr/>
        </p:nvSpPr>
        <p:spPr>
          <a:xfrm>
            <a:off x="288032" y="3101539"/>
            <a:ext cx="11999430" cy="523220"/>
          </a:xfrm>
          <a:prstGeom prst="rect">
            <a:avLst/>
          </a:prstGeom>
        </p:spPr>
        <p:txBody>
          <a:bodyPr wrap="square">
            <a:spAutoFit/>
          </a:bodyPr>
          <a:lstStyle/>
          <a:p>
            <a:pPr marL="285750" indent="-285750">
              <a:buFont typeface="Wingdings" panose="05000000000000000000" pitchFamily="2" charset="2"/>
              <a:buChar char="u"/>
            </a:pPr>
            <a:r>
              <a:rPr lang="zh-CN" altLang="en-US" sz="2800" b="1" dirty="0">
                <a:solidFill>
                  <a:srgbClr val="FF3300"/>
                </a:solidFill>
              </a:rPr>
              <a:t>深度分享全球规则制订权:</a:t>
            </a:r>
            <a:r>
              <a:rPr lang="zh-CN" altLang="en-US" sz="2800" dirty="0">
                <a:solidFill>
                  <a:srgbClr val="000000"/>
                </a:solidFill>
              </a:rPr>
              <a:t>全球治理;区域合作;国际组织决策程序</a:t>
            </a:r>
          </a:p>
        </p:txBody>
      </p:sp>
      <p:sp>
        <p:nvSpPr>
          <p:cNvPr id="8" name="矩形 7"/>
          <p:cNvSpPr/>
          <p:nvPr/>
        </p:nvSpPr>
        <p:spPr>
          <a:xfrm>
            <a:off x="288032" y="3692227"/>
            <a:ext cx="11856640" cy="800219"/>
          </a:xfrm>
          <a:prstGeom prst="rect">
            <a:avLst/>
          </a:prstGeom>
        </p:spPr>
        <p:txBody>
          <a:bodyPr wrap="square">
            <a:spAutoFit/>
          </a:bodyPr>
          <a:lstStyle/>
          <a:p>
            <a:pPr marL="285750" indent="-285750">
              <a:buFont typeface="Wingdings" panose="05000000000000000000" pitchFamily="2" charset="2"/>
              <a:buChar char="u"/>
            </a:pPr>
            <a:r>
              <a:rPr lang="zh-CN" altLang="en-US" sz="2800" b="1" dirty="0">
                <a:solidFill>
                  <a:srgbClr val="FF3300"/>
                </a:solidFill>
              </a:rPr>
              <a:t>世界货币:</a:t>
            </a:r>
            <a:r>
              <a:rPr lang="zh-CN" altLang="en-US" sz="2800" dirty="0">
                <a:solidFill>
                  <a:srgbClr val="000000"/>
                </a:solidFill>
              </a:rPr>
              <a:t>目标是使中国元作为全球关键货币之一，(中国元国际化)</a:t>
            </a:r>
          </a:p>
          <a:p>
            <a:endParaRPr lang="zh-CN" altLang="en-US" dirty="0"/>
          </a:p>
        </p:txBody>
      </p:sp>
      <p:sp>
        <p:nvSpPr>
          <p:cNvPr id="9" name="矩形 8"/>
          <p:cNvSpPr/>
          <p:nvPr/>
        </p:nvSpPr>
        <p:spPr>
          <a:xfrm>
            <a:off x="279312" y="4320916"/>
            <a:ext cx="11568608" cy="954107"/>
          </a:xfrm>
          <a:prstGeom prst="rect">
            <a:avLst/>
          </a:prstGeom>
        </p:spPr>
        <p:txBody>
          <a:bodyPr wrap="square">
            <a:spAutoFit/>
          </a:bodyPr>
          <a:lstStyle/>
          <a:p>
            <a:pPr marL="457200" indent="-457200">
              <a:buFont typeface="Wingdings" panose="05000000000000000000" pitchFamily="2" charset="2"/>
              <a:buChar char="u"/>
            </a:pPr>
            <a:r>
              <a:rPr lang="zh-CN" altLang="en-US" sz="2800" b="1" dirty="0">
                <a:solidFill>
                  <a:srgbClr val="FF3300"/>
                </a:solidFill>
              </a:rPr>
              <a:t>价值感召力:</a:t>
            </a:r>
            <a:r>
              <a:rPr lang="zh-CN" altLang="en-US" sz="2800" dirty="0">
                <a:solidFill>
                  <a:srgbClr val="000000"/>
                </a:solidFill>
              </a:rPr>
              <a:t>软实力;发展模式;中国道路;中国文化，中国形象;人类命运共同体</a:t>
            </a:r>
          </a:p>
        </p:txBody>
      </p:sp>
      <p:sp>
        <p:nvSpPr>
          <p:cNvPr id="10" name="矩形 9"/>
          <p:cNvSpPr/>
          <p:nvPr/>
        </p:nvSpPr>
        <p:spPr>
          <a:xfrm>
            <a:off x="279312" y="5228824"/>
            <a:ext cx="9631163" cy="523220"/>
          </a:xfrm>
          <a:prstGeom prst="rect">
            <a:avLst/>
          </a:prstGeom>
        </p:spPr>
        <p:txBody>
          <a:bodyPr wrap="none">
            <a:spAutoFit/>
          </a:bodyPr>
          <a:lstStyle/>
          <a:p>
            <a:pPr marL="457200" indent="-457200">
              <a:buFont typeface="Wingdings" panose="05000000000000000000" pitchFamily="2" charset="2"/>
              <a:buChar char="u"/>
            </a:pPr>
            <a:r>
              <a:rPr lang="zh-CN" altLang="en-US" sz="2800" b="1" dirty="0">
                <a:solidFill>
                  <a:srgbClr val="FF3300"/>
                </a:solidFill>
              </a:rPr>
              <a:t>实现手段:</a:t>
            </a:r>
            <a:r>
              <a:rPr lang="zh-CN" altLang="en-US" sz="2800" dirty="0">
                <a:solidFill>
                  <a:srgbClr val="000000"/>
                </a:solidFill>
              </a:rPr>
              <a:t>中国共产党领导的五大发展(</a:t>
            </a:r>
            <a:r>
              <a:rPr lang="zh-CN" altLang="en-US" sz="2800" dirty="0" smtClean="0">
                <a:solidFill>
                  <a:srgbClr val="000000"/>
                </a:solidFill>
              </a:rPr>
              <a:t>“一带一路”倡议)</a:t>
            </a:r>
            <a:endParaRPr lang="zh-CN" altLang="en-US" sz="28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2000"/>
                                        <p:tgtEl>
                                          <p:spTgt spid="5"/>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heel(1)">
                                      <p:cBhvr>
                                        <p:cTn id="18" dur="2000"/>
                                        <p:tgtEl>
                                          <p:spTgt spid="7"/>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heel(1)">
                                      <p:cBhvr>
                                        <p:cTn id="21" dur="2000"/>
                                        <p:tgtEl>
                                          <p:spTgt spid="8"/>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heel(1)">
                                      <p:cBhvr>
                                        <p:cTn id="24" dur="2000"/>
                                        <p:tgtEl>
                                          <p:spTgt spid="9"/>
                                        </p:tgtEl>
                                      </p:cBhvr>
                                    </p:animEffect>
                                  </p:childTnLst>
                                </p:cTn>
                              </p:par>
                              <p:par>
                                <p:cTn id="25" presetID="21" presetClass="entr" presetSubtype="1"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heel(1)">
                                      <p:cBhvr>
                                        <p:cTn id="2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8" grpId="0"/>
      <p:bldP spid="9" grpId="0"/>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263352" y="1052736"/>
            <a:ext cx="6912470" cy="584775"/>
          </a:xfrm>
          <a:prstGeom prst="rect">
            <a:avLst/>
          </a:prstGeom>
        </p:spPr>
        <p:txBody>
          <a:bodyPr wrap="none">
            <a:spAutoFit/>
          </a:bodyPr>
          <a:lstStyle/>
          <a:p>
            <a:r>
              <a:rPr lang="zh-CN" altLang="en-US" sz="3200" b="1" dirty="0">
                <a:solidFill>
                  <a:srgbClr val="C00000"/>
                </a:solidFill>
              </a:rPr>
              <a:t>经济战:国家政治目标与经济政策手段</a:t>
            </a:r>
          </a:p>
        </p:txBody>
      </p:sp>
      <p:sp>
        <p:nvSpPr>
          <p:cNvPr id="3" name="矩形 2"/>
          <p:cNvSpPr/>
          <p:nvPr/>
        </p:nvSpPr>
        <p:spPr>
          <a:xfrm>
            <a:off x="263352" y="1862247"/>
            <a:ext cx="11233248" cy="954107"/>
          </a:xfrm>
          <a:prstGeom prst="rect">
            <a:avLst/>
          </a:prstGeom>
        </p:spPr>
        <p:txBody>
          <a:bodyPr wrap="square">
            <a:spAutoFit/>
          </a:bodyPr>
          <a:lstStyle/>
          <a:p>
            <a:pPr marL="457200" indent="-457200">
              <a:buFont typeface="Arial" panose="020B0604020202020204" pitchFamily="34" charset="0"/>
              <a:buChar char="•"/>
            </a:pPr>
            <a:r>
              <a:rPr lang="zh-CN" altLang="en-US" sz="2800" b="1" dirty="0">
                <a:solidFill>
                  <a:srgbClr val="000000"/>
                </a:solidFill>
              </a:rPr>
              <a:t>定义</a:t>
            </a:r>
            <a:r>
              <a:rPr lang="zh-CN" altLang="en-US" sz="2800" dirty="0">
                <a:solidFill>
                  <a:srgbClr val="000000"/>
                </a:solidFill>
              </a:rPr>
              <a:t>:  由国家采取的旨在削弱他国实力、甚至不惜牺牲本国经济利益的非暴力政策。(P217-218)</a:t>
            </a:r>
          </a:p>
        </p:txBody>
      </p:sp>
      <p:sp>
        <p:nvSpPr>
          <p:cNvPr id="5" name="矩形 4"/>
          <p:cNvSpPr/>
          <p:nvPr/>
        </p:nvSpPr>
        <p:spPr>
          <a:xfrm>
            <a:off x="263367" y="2816354"/>
            <a:ext cx="11233248" cy="954107"/>
          </a:xfrm>
          <a:prstGeom prst="rect">
            <a:avLst/>
          </a:prstGeom>
        </p:spPr>
        <p:txBody>
          <a:bodyPr wrap="square">
            <a:spAutoFit/>
          </a:bodyPr>
          <a:lstStyle/>
          <a:p>
            <a:pPr marL="457200" indent="-457200">
              <a:buFont typeface="Arial" panose="020B0604020202020204" pitchFamily="34" charset="0"/>
              <a:buChar char="•"/>
            </a:pPr>
            <a:r>
              <a:rPr lang="zh-CN" altLang="en-US" sz="2800" b="1" dirty="0">
                <a:solidFill>
                  <a:srgbClr val="000000"/>
                </a:solidFill>
              </a:rPr>
              <a:t>经济战的含义:</a:t>
            </a:r>
            <a:r>
              <a:rPr lang="zh-CN" altLang="en-US" sz="2800" dirty="0">
                <a:solidFill>
                  <a:srgbClr val="000000"/>
                </a:solidFill>
              </a:rPr>
              <a:t>经济实力或其脆弱性直接影响国家安全;它是一个“负和”博弈。(P219)</a:t>
            </a:r>
          </a:p>
        </p:txBody>
      </p:sp>
      <p:sp>
        <p:nvSpPr>
          <p:cNvPr id="6" name="矩形 5"/>
          <p:cNvSpPr/>
          <p:nvPr/>
        </p:nvSpPr>
        <p:spPr>
          <a:xfrm>
            <a:off x="263352" y="3770461"/>
            <a:ext cx="11521280" cy="954107"/>
          </a:xfrm>
          <a:prstGeom prst="rect">
            <a:avLst/>
          </a:prstGeom>
        </p:spPr>
        <p:txBody>
          <a:bodyPr wrap="square">
            <a:spAutoFit/>
          </a:bodyPr>
          <a:lstStyle/>
          <a:p>
            <a:pPr marL="457200" indent="-457200">
              <a:buFont typeface="Arial" panose="020B0604020202020204" pitchFamily="34" charset="0"/>
              <a:buChar char="•"/>
            </a:pPr>
            <a:r>
              <a:rPr lang="zh-CN" altLang="en-US" sz="2800" b="1" dirty="0">
                <a:solidFill>
                  <a:srgbClr val="000000"/>
                </a:solidFill>
              </a:rPr>
              <a:t>效果:  </a:t>
            </a:r>
            <a:r>
              <a:rPr lang="zh-CN" altLang="en-US" sz="2800" dirty="0">
                <a:solidFill>
                  <a:srgbClr val="000000"/>
                </a:solidFill>
              </a:rPr>
              <a:t>评价经济武器实施的有效性非常困难，需要同时考虑经济和政治因素。(P223)</a:t>
            </a:r>
          </a:p>
        </p:txBody>
      </p:sp>
      <p:sp>
        <p:nvSpPr>
          <p:cNvPr id="7" name="矩形 6"/>
          <p:cNvSpPr/>
          <p:nvPr/>
        </p:nvSpPr>
        <p:spPr>
          <a:xfrm>
            <a:off x="263352" y="4725144"/>
            <a:ext cx="11377264" cy="954107"/>
          </a:xfrm>
          <a:prstGeom prst="rect">
            <a:avLst/>
          </a:prstGeom>
        </p:spPr>
        <p:txBody>
          <a:bodyPr wrap="square">
            <a:spAutoFit/>
          </a:bodyPr>
          <a:lstStyle/>
          <a:p>
            <a:pPr marL="457200" indent="-457200">
              <a:buFont typeface="Arial" panose="020B0604020202020204" pitchFamily="34" charset="0"/>
              <a:buChar char="•"/>
            </a:pPr>
            <a:r>
              <a:rPr lang="zh-CN" altLang="en-US" sz="2800" b="1" dirty="0">
                <a:solidFill>
                  <a:srgbClr val="000000"/>
                </a:solidFill>
              </a:rPr>
              <a:t>研究工具:</a:t>
            </a:r>
            <a:r>
              <a:rPr lang="zh-CN" altLang="en-US" sz="2800" dirty="0">
                <a:solidFill>
                  <a:srgbClr val="000000"/>
                </a:solidFill>
              </a:rPr>
              <a:t>公共选择理论和博弈论，它们可以用来说明经济制裁怎样对目标国产生政治影响。(P221)</a:t>
            </a:r>
          </a:p>
        </p:txBody>
      </p:sp>
      <p:sp>
        <p:nvSpPr>
          <p:cNvPr id="8" name="矩形 7"/>
          <p:cNvSpPr/>
          <p:nvPr/>
        </p:nvSpPr>
        <p:spPr>
          <a:xfrm>
            <a:off x="5833009" y="6093296"/>
            <a:ext cx="5631670" cy="400110"/>
          </a:xfrm>
          <a:prstGeom prst="rect">
            <a:avLst/>
          </a:prstGeom>
        </p:spPr>
        <p:txBody>
          <a:bodyPr wrap="none">
            <a:spAutoFit/>
          </a:bodyPr>
          <a:lstStyle/>
          <a:p>
            <a:r>
              <a:rPr lang="zh-CN" altLang="en-US" dirty="0"/>
              <a:t> </a:t>
            </a:r>
            <a:r>
              <a:rPr lang="zh-CN" altLang="en-US" sz="2000" dirty="0">
                <a:solidFill>
                  <a:srgbClr val="000000"/>
                </a:solidFill>
              </a:rPr>
              <a:t>[法]范妮一库伦(2004):《战争 与和平经济理论》</a:t>
            </a:r>
            <a:endParaRPr lang="zh-CN" altLang="en-US"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839416" y="980728"/>
            <a:ext cx="5128327" cy="584775"/>
          </a:xfrm>
          <a:prstGeom prst="rect">
            <a:avLst/>
          </a:prstGeom>
        </p:spPr>
        <p:txBody>
          <a:bodyPr wrap="none">
            <a:spAutoFit/>
          </a:bodyPr>
          <a:lstStyle/>
          <a:p>
            <a:r>
              <a:rPr lang="zh-CN" altLang="en-US" sz="3200" b="1" dirty="0">
                <a:solidFill>
                  <a:srgbClr val="C00000"/>
                </a:solidFill>
              </a:rPr>
              <a:t>积极或消极的贸易“制裁”</a:t>
            </a:r>
          </a:p>
        </p:txBody>
      </p:sp>
      <p:sp>
        <p:nvSpPr>
          <p:cNvPr id="3" name="矩形 2"/>
          <p:cNvSpPr/>
          <p:nvPr/>
        </p:nvSpPr>
        <p:spPr>
          <a:xfrm>
            <a:off x="1631504" y="1844824"/>
            <a:ext cx="482824" cy="523220"/>
          </a:xfrm>
          <a:prstGeom prst="rect">
            <a:avLst/>
          </a:prstGeom>
        </p:spPr>
        <p:txBody>
          <a:bodyPr wrap="none">
            <a:spAutoFit/>
          </a:bodyPr>
          <a:lstStyle/>
          <a:p>
            <a:r>
              <a:rPr lang="zh-CN" altLang="en-US" sz="2800" b="1" dirty="0">
                <a:solidFill>
                  <a:srgbClr val="C00000"/>
                </a:solidFill>
              </a:rPr>
              <a:t>   </a:t>
            </a:r>
          </a:p>
        </p:txBody>
      </p:sp>
      <p:sp>
        <p:nvSpPr>
          <p:cNvPr id="6" name="矩形 5"/>
          <p:cNvSpPr/>
          <p:nvPr/>
        </p:nvSpPr>
        <p:spPr>
          <a:xfrm>
            <a:off x="263352" y="2673351"/>
            <a:ext cx="6624736" cy="3108543"/>
          </a:xfrm>
          <a:prstGeom prst="rect">
            <a:avLst/>
          </a:prstGeom>
        </p:spPr>
        <p:txBody>
          <a:bodyPr wrap="square">
            <a:spAutoFit/>
          </a:bodyPr>
          <a:lstStyle/>
          <a:p>
            <a:r>
              <a:rPr lang="en-US" altLang="zh-CN" sz="2800" dirty="0">
                <a:solidFill>
                  <a:srgbClr val="000000"/>
                </a:solidFill>
              </a:rPr>
              <a:t>1.</a:t>
            </a:r>
            <a:r>
              <a:rPr lang="zh-CN" altLang="en-US" sz="2800" dirty="0">
                <a:solidFill>
                  <a:srgbClr val="000000"/>
                </a:solidFill>
              </a:rPr>
              <a:t>禁运</a:t>
            </a:r>
            <a:endParaRPr lang="en-US" altLang="zh-CN" sz="2800" dirty="0">
              <a:solidFill>
                <a:srgbClr val="000000"/>
              </a:solidFill>
            </a:endParaRPr>
          </a:p>
          <a:p>
            <a:r>
              <a:rPr lang="en-US" altLang="zh-CN" sz="2800" dirty="0">
                <a:solidFill>
                  <a:srgbClr val="000000"/>
                </a:solidFill>
              </a:rPr>
              <a:t>2.</a:t>
            </a:r>
            <a:r>
              <a:rPr lang="zh-CN" altLang="en-US" sz="2800" dirty="0">
                <a:solidFill>
                  <a:srgbClr val="000000"/>
                </a:solidFill>
              </a:rPr>
              <a:t>联合抵制提高关税</a:t>
            </a:r>
          </a:p>
          <a:p>
            <a:r>
              <a:rPr lang="en-US" altLang="zh-CN" sz="2800" dirty="0">
                <a:solidFill>
                  <a:srgbClr val="000000"/>
                </a:solidFill>
              </a:rPr>
              <a:t>3.</a:t>
            </a:r>
            <a:r>
              <a:rPr lang="zh-CN" altLang="en-US" sz="2800" dirty="0">
                <a:solidFill>
                  <a:srgbClr val="000000"/>
                </a:solidFill>
              </a:rPr>
              <a:t>不利的关税歧视取消最惠国待遇黑名单</a:t>
            </a:r>
          </a:p>
          <a:p>
            <a:r>
              <a:rPr lang="en-US" altLang="zh-CN" sz="2800" dirty="0">
                <a:solidFill>
                  <a:srgbClr val="000000"/>
                </a:solidFill>
              </a:rPr>
              <a:t>4.</a:t>
            </a:r>
            <a:r>
              <a:rPr lang="zh-CN" altLang="en-US" sz="2800" dirty="0">
                <a:solidFill>
                  <a:srgbClr val="000000"/>
                </a:solidFill>
              </a:rPr>
              <a:t>出口或进口限额许可证拒绝倾销</a:t>
            </a:r>
          </a:p>
          <a:p>
            <a:r>
              <a:rPr lang="en-US" altLang="zh-CN" sz="2800" dirty="0">
                <a:solidFill>
                  <a:srgbClr val="000000"/>
                </a:solidFill>
              </a:rPr>
              <a:t>5.</a:t>
            </a:r>
            <a:r>
              <a:rPr lang="zh-CN" altLang="en-US" sz="2800" dirty="0">
                <a:solidFill>
                  <a:srgbClr val="000000"/>
                </a:solidFill>
              </a:rPr>
              <a:t>预防性购买</a:t>
            </a:r>
          </a:p>
          <a:p>
            <a:r>
              <a:rPr lang="en-US" altLang="zh-CN" sz="2800" dirty="0">
                <a:solidFill>
                  <a:srgbClr val="000000"/>
                </a:solidFill>
              </a:rPr>
              <a:t>6.</a:t>
            </a:r>
            <a:r>
              <a:rPr lang="zh-CN" altLang="en-US" sz="2800" dirty="0">
                <a:solidFill>
                  <a:srgbClr val="000000"/>
                </a:solidFill>
              </a:rPr>
              <a:t>以上措施的威胁</a:t>
            </a:r>
          </a:p>
          <a:p>
            <a:r>
              <a:rPr lang="en-US" altLang="zh-CN" sz="2800" dirty="0">
                <a:solidFill>
                  <a:srgbClr val="000000"/>
                </a:solidFill>
              </a:rPr>
              <a:t>7.</a:t>
            </a:r>
            <a:r>
              <a:rPr lang="zh-CN" altLang="en-US" sz="2800" dirty="0">
                <a:solidFill>
                  <a:srgbClr val="000000"/>
                </a:solidFill>
              </a:rPr>
              <a:t>不太明显的措施:购买，自由贸易，关税</a:t>
            </a:r>
          </a:p>
        </p:txBody>
      </p:sp>
      <p:sp>
        <p:nvSpPr>
          <p:cNvPr id="7" name="矩形 6"/>
          <p:cNvSpPr/>
          <p:nvPr/>
        </p:nvSpPr>
        <p:spPr bwMode="auto">
          <a:xfrm>
            <a:off x="1846680" y="1993922"/>
            <a:ext cx="2233096" cy="530331"/>
          </a:xfrm>
          <a:prstGeom prst="rect">
            <a:avLst/>
          </a:prstGeom>
          <a:solidFill>
            <a:schemeClr val="accent3"/>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zh-CN" altLang="en-US" sz="2800" b="1" dirty="0">
                <a:solidFill>
                  <a:srgbClr val="C00000"/>
                </a:solidFill>
              </a:rPr>
              <a:t>消极“制裁”</a:t>
            </a:r>
          </a:p>
        </p:txBody>
      </p:sp>
      <p:sp>
        <p:nvSpPr>
          <p:cNvPr id="8" name="矩形 7"/>
          <p:cNvSpPr/>
          <p:nvPr/>
        </p:nvSpPr>
        <p:spPr bwMode="auto">
          <a:xfrm>
            <a:off x="8328248" y="1844824"/>
            <a:ext cx="2233096" cy="530331"/>
          </a:xfrm>
          <a:prstGeom prst="rect">
            <a:avLst/>
          </a:prstGeom>
          <a:solidFill>
            <a:schemeClr val="accent3"/>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zh-CN" altLang="en-US" sz="2800" b="1" dirty="0">
                <a:solidFill>
                  <a:srgbClr val="C00000"/>
                </a:solidFill>
              </a:rPr>
              <a:t>积极“制裁”</a:t>
            </a:r>
          </a:p>
        </p:txBody>
      </p:sp>
      <p:sp>
        <p:nvSpPr>
          <p:cNvPr id="9" name="矩形 8"/>
          <p:cNvSpPr/>
          <p:nvPr/>
        </p:nvSpPr>
        <p:spPr>
          <a:xfrm>
            <a:off x="7457930" y="2597220"/>
            <a:ext cx="4734070" cy="4093428"/>
          </a:xfrm>
          <a:prstGeom prst="rect">
            <a:avLst/>
          </a:prstGeom>
        </p:spPr>
        <p:txBody>
          <a:bodyPr wrap="square">
            <a:spAutoFit/>
          </a:bodyPr>
          <a:lstStyle/>
          <a:p>
            <a:r>
              <a:rPr lang="en-US" altLang="zh-CN" sz="2800" dirty="0">
                <a:solidFill>
                  <a:srgbClr val="000000"/>
                </a:solidFill>
              </a:rPr>
              <a:t>13.</a:t>
            </a:r>
            <a:r>
              <a:rPr lang="zh-CN" altLang="en-US" sz="2800" dirty="0">
                <a:solidFill>
                  <a:srgbClr val="000000"/>
                </a:solidFill>
              </a:rPr>
              <a:t>有利的关税歧视</a:t>
            </a:r>
            <a:endParaRPr lang="en-US" altLang="zh-CN" sz="2800" dirty="0">
              <a:solidFill>
                <a:srgbClr val="000000"/>
              </a:solidFill>
            </a:endParaRPr>
          </a:p>
          <a:p>
            <a:r>
              <a:rPr lang="en-US" altLang="zh-CN" sz="2800" dirty="0">
                <a:solidFill>
                  <a:srgbClr val="000000"/>
                </a:solidFill>
              </a:rPr>
              <a:t>14.</a:t>
            </a:r>
            <a:r>
              <a:rPr lang="zh-CN" altLang="en-US" sz="2800" dirty="0">
                <a:solidFill>
                  <a:srgbClr val="000000"/>
                </a:solidFill>
              </a:rPr>
              <a:t>保护最惠国待遇</a:t>
            </a:r>
            <a:endParaRPr lang="en-US" altLang="zh-CN" sz="2800" dirty="0">
              <a:solidFill>
                <a:srgbClr val="000000"/>
              </a:solidFill>
            </a:endParaRPr>
          </a:p>
          <a:p>
            <a:r>
              <a:rPr lang="en-US" altLang="zh-CN" sz="2800" dirty="0">
                <a:solidFill>
                  <a:srgbClr val="000000"/>
                </a:solidFill>
              </a:rPr>
              <a:t>15.</a:t>
            </a:r>
            <a:r>
              <a:rPr lang="zh-CN" altLang="en-US" sz="2800" dirty="0">
                <a:solidFill>
                  <a:srgbClr val="000000"/>
                </a:solidFill>
              </a:rPr>
              <a:t>降低关税</a:t>
            </a:r>
            <a:endParaRPr lang="en-US" altLang="zh-CN" sz="2800" dirty="0">
              <a:solidFill>
                <a:srgbClr val="000000"/>
              </a:solidFill>
            </a:endParaRPr>
          </a:p>
          <a:p>
            <a:r>
              <a:rPr lang="en-US" altLang="zh-CN" sz="2800" dirty="0">
                <a:solidFill>
                  <a:srgbClr val="000000"/>
                </a:solidFill>
              </a:rPr>
              <a:t>16.</a:t>
            </a:r>
            <a:r>
              <a:rPr lang="zh-CN" altLang="en-US" sz="2800" dirty="0">
                <a:solidFill>
                  <a:srgbClr val="000000"/>
                </a:solidFill>
              </a:rPr>
              <a:t>直接购买</a:t>
            </a:r>
            <a:br>
              <a:rPr lang="zh-CN" altLang="en-US" sz="2800" dirty="0">
                <a:solidFill>
                  <a:srgbClr val="000000"/>
                </a:solidFill>
              </a:rPr>
            </a:br>
            <a:r>
              <a:rPr lang="en-US" altLang="zh-CN" sz="2800" dirty="0">
                <a:solidFill>
                  <a:srgbClr val="000000"/>
                </a:solidFill>
              </a:rPr>
              <a:t>17.</a:t>
            </a:r>
            <a:r>
              <a:rPr lang="zh-CN" altLang="en-US" sz="2800" dirty="0">
                <a:solidFill>
                  <a:srgbClr val="000000"/>
                </a:solidFill>
              </a:rPr>
              <a:t>进口或出口补贴</a:t>
            </a:r>
            <a:br>
              <a:rPr lang="zh-CN" altLang="en-US" sz="2800" dirty="0">
                <a:solidFill>
                  <a:srgbClr val="000000"/>
                </a:solidFill>
              </a:rPr>
            </a:br>
            <a:r>
              <a:rPr lang="en-US" altLang="zh-CN" sz="2800" dirty="0">
                <a:solidFill>
                  <a:srgbClr val="000000"/>
                </a:solidFill>
              </a:rPr>
              <a:t>18.</a:t>
            </a:r>
            <a:r>
              <a:rPr lang="zh-CN" altLang="en-US" sz="2800" dirty="0">
                <a:solidFill>
                  <a:srgbClr val="000000"/>
                </a:solidFill>
              </a:rPr>
              <a:t>许可证担保</a:t>
            </a:r>
            <a:r>
              <a:rPr lang="en-US" altLang="zh-CN" sz="2800" dirty="0">
                <a:solidFill>
                  <a:srgbClr val="000000"/>
                </a:solidFill>
              </a:rPr>
              <a:t>(</a:t>
            </a:r>
            <a:r>
              <a:rPr lang="zh-CN" altLang="en-US" sz="2800" dirty="0">
                <a:solidFill>
                  <a:srgbClr val="000000"/>
                </a:solidFill>
              </a:rPr>
              <a:t>进口或出口</a:t>
            </a:r>
            <a:r>
              <a:rPr lang="en-US" altLang="zh-CN" sz="2800" dirty="0">
                <a:solidFill>
                  <a:srgbClr val="000000"/>
                </a:solidFill>
              </a:rPr>
              <a:t>)</a:t>
            </a:r>
          </a:p>
          <a:p>
            <a:r>
              <a:rPr lang="en-US" altLang="zh-CN" sz="2800" dirty="0">
                <a:solidFill>
                  <a:srgbClr val="000000"/>
                </a:solidFill>
              </a:rPr>
              <a:t>19.</a:t>
            </a:r>
            <a:r>
              <a:rPr lang="zh-CN" altLang="en-US" sz="2800" dirty="0">
                <a:solidFill>
                  <a:srgbClr val="000000"/>
                </a:solidFill>
              </a:rPr>
              <a:t>以上措施的承诺</a:t>
            </a:r>
            <a:br>
              <a:rPr lang="zh-CN" altLang="en-US" sz="2800" dirty="0">
                <a:solidFill>
                  <a:srgbClr val="000000"/>
                </a:solidFill>
              </a:rPr>
            </a:br>
            <a:r>
              <a:rPr lang="zh-CN" altLang="en-US" sz="2800" dirty="0">
                <a:solidFill>
                  <a:srgbClr val="000000"/>
                </a:solidFill>
              </a:rPr>
              <a:t/>
            </a:r>
            <a:br>
              <a:rPr lang="zh-CN" altLang="en-US" sz="2800" dirty="0">
                <a:solidFill>
                  <a:srgbClr val="000000"/>
                </a:solidFill>
              </a:rPr>
            </a:br>
            <a:r>
              <a:rPr lang="zh-CN" altLang="en-US" dirty="0"/>
              <a:t/>
            </a:r>
            <a:br>
              <a:rPr lang="zh-CN" altLang="en-US" dirty="0"/>
            </a:b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animBg="1"/>
      <p:bldP spid="8" grpId="0" animBg="1"/>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1127448" y="980728"/>
            <a:ext cx="5128327" cy="584775"/>
          </a:xfrm>
          <a:prstGeom prst="rect">
            <a:avLst/>
          </a:prstGeom>
        </p:spPr>
        <p:txBody>
          <a:bodyPr wrap="none">
            <a:spAutoFit/>
          </a:bodyPr>
          <a:lstStyle/>
          <a:p>
            <a:r>
              <a:rPr lang="zh-CN" altLang="en-US" sz="3200" b="1" dirty="0">
                <a:solidFill>
                  <a:srgbClr val="C00000"/>
                </a:solidFill>
              </a:rPr>
              <a:t>积极或消极的金融“制裁”</a:t>
            </a:r>
          </a:p>
        </p:txBody>
      </p:sp>
      <p:sp>
        <p:nvSpPr>
          <p:cNvPr id="4" name="矩形 3"/>
          <p:cNvSpPr/>
          <p:nvPr/>
        </p:nvSpPr>
        <p:spPr bwMode="auto">
          <a:xfrm>
            <a:off x="1343472" y="1988840"/>
            <a:ext cx="2233096" cy="530331"/>
          </a:xfrm>
          <a:prstGeom prst="rect">
            <a:avLst/>
          </a:prstGeom>
          <a:solidFill>
            <a:schemeClr val="accent3"/>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zh-CN" altLang="en-US" sz="2800" b="1" dirty="0">
                <a:solidFill>
                  <a:srgbClr val="C00000"/>
                </a:solidFill>
              </a:rPr>
              <a:t>消极“制裁”</a:t>
            </a:r>
          </a:p>
        </p:txBody>
      </p:sp>
      <p:sp>
        <p:nvSpPr>
          <p:cNvPr id="5" name="矩形 4"/>
          <p:cNvSpPr/>
          <p:nvPr/>
        </p:nvSpPr>
        <p:spPr bwMode="auto">
          <a:xfrm>
            <a:off x="8400256" y="1979106"/>
            <a:ext cx="2233096" cy="530331"/>
          </a:xfrm>
          <a:prstGeom prst="rect">
            <a:avLst/>
          </a:prstGeom>
          <a:solidFill>
            <a:schemeClr val="accent3"/>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zh-CN" altLang="en-US" sz="2800" b="1" dirty="0">
                <a:solidFill>
                  <a:srgbClr val="C00000"/>
                </a:solidFill>
              </a:rPr>
              <a:t>积极“制裁”</a:t>
            </a:r>
          </a:p>
        </p:txBody>
      </p:sp>
      <p:sp>
        <p:nvSpPr>
          <p:cNvPr id="6" name="矩形 5"/>
          <p:cNvSpPr/>
          <p:nvPr/>
        </p:nvSpPr>
        <p:spPr>
          <a:xfrm>
            <a:off x="263352" y="2636912"/>
            <a:ext cx="6096000" cy="3046988"/>
          </a:xfrm>
          <a:prstGeom prst="rect">
            <a:avLst/>
          </a:prstGeom>
        </p:spPr>
        <p:txBody>
          <a:bodyPr>
            <a:spAutoFit/>
          </a:bodyPr>
          <a:lstStyle/>
          <a:p>
            <a:r>
              <a:rPr lang="en-US" altLang="zh-CN" sz="3200" dirty="0">
                <a:solidFill>
                  <a:srgbClr val="000000"/>
                </a:solidFill>
              </a:rPr>
              <a:t>1.</a:t>
            </a:r>
            <a:r>
              <a:rPr lang="zh-CN" altLang="en-US" sz="3200" dirty="0">
                <a:solidFill>
                  <a:srgbClr val="000000"/>
                </a:solidFill>
              </a:rPr>
              <a:t>资产冻结</a:t>
            </a:r>
          </a:p>
          <a:p>
            <a:r>
              <a:rPr lang="en-US" altLang="zh-CN" sz="3200" dirty="0">
                <a:solidFill>
                  <a:srgbClr val="000000"/>
                </a:solidFill>
              </a:rPr>
              <a:t>2.</a:t>
            </a:r>
            <a:r>
              <a:rPr lang="zh-CN" altLang="en-US" sz="3200" dirty="0">
                <a:solidFill>
                  <a:srgbClr val="000000"/>
                </a:solidFill>
              </a:rPr>
              <a:t>资本流动管制</a:t>
            </a:r>
            <a:endParaRPr lang="en-US" altLang="zh-CN" sz="3200" dirty="0">
              <a:solidFill>
                <a:srgbClr val="000000"/>
              </a:solidFill>
            </a:endParaRPr>
          </a:p>
          <a:p>
            <a:r>
              <a:rPr lang="en-US" altLang="zh-CN" sz="3200" dirty="0">
                <a:solidFill>
                  <a:srgbClr val="000000"/>
                </a:solidFill>
              </a:rPr>
              <a:t>3.</a:t>
            </a:r>
            <a:r>
              <a:rPr lang="zh-CN" altLang="en-US" sz="3200" dirty="0">
                <a:solidFill>
                  <a:srgbClr val="000000"/>
                </a:solidFill>
              </a:rPr>
              <a:t>终止援助</a:t>
            </a:r>
            <a:endParaRPr lang="en-US" altLang="zh-CN" sz="3200" dirty="0">
              <a:solidFill>
                <a:srgbClr val="000000"/>
              </a:solidFill>
            </a:endParaRPr>
          </a:p>
          <a:p>
            <a:r>
              <a:rPr lang="en-US" altLang="zh-CN" sz="3200" dirty="0">
                <a:solidFill>
                  <a:srgbClr val="000000"/>
                </a:solidFill>
              </a:rPr>
              <a:t>4.</a:t>
            </a:r>
            <a:r>
              <a:rPr lang="zh-CN" altLang="en-US" sz="3200" dirty="0">
                <a:solidFill>
                  <a:srgbClr val="000000"/>
                </a:solidFill>
              </a:rPr>
              <a:t>不利的课税</a:t>
            </a:r>
          </a:p>
          <a:p>
            <a:r>
              <a:rPr lang="en-US" altLang="zh-CN" sz="3200" dirty="0">
                <a:solidFill>
                  <a:srgbClr val="000000"/>
                </a:solidFill>
              </a:rPr>
              <a:t>5.</a:t>
            </a:r>
            <a:r>
              <a:rPr lang="zh-CN" altLang="en-US" sz="3200" dirty="0">
                <a:solidFill>
                  <a:srgbClr val="000000"/>
                </a:solidFill>
              </a:rPr>
              <a:t>停止对国际组织付款</a:t>
            </a:r>
            <a:endParaRPr lang="en-US" altLang="zh-CN" sz="3200" dirty="0">
              <a:solidFill>
                <a:srgbClr val="000000"/>
              </a:solidFill>
            </a:endParaRPr>
          </a:p>
          <a:p>
            <a:r>
              <a:rPr lang="en-US" altLang="zh-CN" sz="3200" dirty="0">
                <a:solidFill>
                  <a:srgbClr val="000000"/>
                </a:solidFill>
              </a:rPr>
              <a:t>6.</a:t>
            </a:r>
            <a:r>
              <a:rPr lang="zh-CN" altLang="en-US" sz="3200" dirty="0">
                <a:solidFill>
                  <a:srgbClr val="000000"/>
                </a:solidFill>
              </a:rPr>
              <a:t>以上措施的威胁</a:t>
            </a:r>
          </a:p>
        </p:txBody>
      </p:sp>
      <p:sp>
        <p:nvSpPr>
          <p:cNvPr id="7" name="矩形 6"/>
          <p:cNvSpPr/>
          <p:nvPr/>
        </p:nvSpPr>
        <p:spPr>
          <a:xfrm>
            <a:off x="7481780" y="2924944"/>
            <a:ext cx="3798796" cy="2246769"/>
          </a:xfrm>
          <a:prstGeom prst="rect">
            <a:avLst/>
          </a:prstGeom>
        </p:spPr>
        <p:txBody>
          <a:bodyPr wrap="square">
            <a:spAutoFit/>
          </a:bodyPr>
          <a:lstStyle/>
          <a:p>
            <a:pPr marL="342900" indent="-342900">
              <a:buAutoNum type="arabicPeriod"/>
            </a:pPr>
            <a:r>
              <a:rPr lang="zh-CN" altLang="en-US" sz="2800" dirty="0">
                <a:solidFill>
                  <a:srgbClr val="000000"/>
                </a:solidFill>
              </a:rPr>
              <a:t>提供援助</a:t>
            </a:r>
            <a:endParaRPr lang="en-US" altLang="zh-CN" sz="2800" dirty="0">
              <a:solidFill>
                <a:srgbClr val="000000"/>
              </a:solidFill>
            </a:endParaRPr>
          </a:p>
          <a:p>
            <a:pPr marL="342900" indent="-342900">
              <a:buAutoNum type="arabicPeriod"/>
            </a:pPr>
            <a:r>
              <a:rPr lang="zh-CN" altLang="en-US" sz="2800" dirty="0">
                <a:solidFill>
                  <a:srgbClr val="000000"/>
                </a:solidFill>
              </a:rPr>
              <a:t>投资担保</a:t>
            </a:r>
          </a:p>
          <a:p>
            <a:r>
              <a:rPr lang="zh-CN" altLang="en-US" sz="2800" dirty="0">
                <a:solidFill>
                  <a:srgbClr val="000000"/>
                </a:solidFill>
              </a:rPr>
              <a:t>3.  鼓励私人资本流动</a:t>
            </a:r>
            <a:endParaRPr lang="en-US" altLang="zh-CN" sz="2800" dirty="0">
              <a:solidFill>
                <a:srgbClr val="000000"/>
              </a:solidFill>
            </a:endParaRPr>
          </a:p>
          <a:p>
            <a:r>
              <a:rPr lang="zh-CN" altLang="en-US" sz="2800" dirty="0">
                <a:solidFill>
                  <a:srgbClr val="000000"/>
                </a:solidFill>
              </a:rPr>
              <a:t>4.  有利的课税</a:t>
            </a:r>
          </a:p>
          <a:p>
            <a:r>
              <a:rPr lang="zh-CN" altLang="en-US" sz="2800" dirty="0">
                <a:solidFill>
                  <a:srgbClr val="000000"/>
                </a:solidFill>
              </a:rPr>
              <a:t>5.  以上措施的承诺</a:t>
            </a:r>
          </a:p>
        </p:txBody>
      </p:sp>
      <p:pic>
        <p:nvPicPr>
          <p:cNvPr id="890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3872" y="5445224"/>
            <a:ext cx="4572932" cy="791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191344" y="908720"/>
            <a:ext cx="6771405" cy="584775"/>
          </a:xfrm>
          <a:prstGeom prst="rect">
            <a:avLst/>
          </a:prstGeom>
        </p:spPr>
        <p:txBody>
          <a:bodyPr wrap="none">
            <a:spAutoFit/>
          </a:bodyPr>
          <a:lstStyle/>
          <a:p>
            <a:r>
              <a:rPr lang="zh-CN" altLang="en-US" sz="3200" b="1" dirty="0">
                <a:solidFill>
                  <a:srgbClr val="C00000"/>
                </a:solidFill>
              </a:rPr>
              <a:t>WIPO:中国稳步提升全球价值链地位</a:t>
            </a:r>
          </a:p>
        </p:txBody>
      </p:sp>
      <p:sp>
        <p:nvSpPr>
          <p:cNvPr id="4" name="矩形 3"/>
          <p:cNvSpPr/>
          <p:nvPr/>
        </p:nvSpPr>
        <p:spPr>
          <a:xfrm>
            <a:off x="498119" y="1766091"/>
            <a:ext cx="5992346" cy="584775"/>
          </a:xfrm>
          <a:prstGeom prst="rect">
            <a:avLst/>
          </a:prstGeom>
        </p:spPr>
        <p:txBody>
          <a:bodyPr wrap="none">
            <a:spAutoFit/>
          </a:bodyPr>
          <a:lstStyle/>
          <a:p>
            <a:pPr marL="285750" indent="-285750">
              <a:buFont typeface="Arial" panose="020B0604020202020204" pitchFamily="34" charset="0"/>
              <a:buChar char="•"/>
            </a:pPr>
            <a:r>
              <a:rPr lang="zh-CN" altLang="en-US" sz="3200" dirty="0">
                <a:solidFill>
                  <a:srgbClr val="000000"/>
                </a:solidFill>
              </a:rPr>
              <a:t>无形资本:品牌+外观设计+技术</a:t>
            </a:r>
          </a:p>
        </p:txBody>
      </p:sp>
      <p:sp>
        <p:nvSpPr>
          <p:cNvPr id="5" name="矩形 4"/>
          <p:cNvSpPr/>
          <p:nvPr/>
        </p:nvSpPr>
        <p:spPr>
          <a:xfrm>
            <a:off x="498119" y="2518800"/>
            <a:ext cx="9195146" cy="584775"/>
          </a:xfrm>
          <a:prstGeom prst="rect">
            <a:avLst/>
          </a:prstGeom>
        </p:spPr>
        <p:txBody>
          <a:bodyPr wrap="none">
            <a:spAutoFit/>
          </a:bodyPr>
          <a:lstStyle/>
          <a:p>
            <a:pPr marL="457200" indent="-457200">
              <a:buFont typeface="Arial" panose="020B0604020202020204" pitchFamily="34" charset="0"/>
              <a:buChar char="•"/>
            </a:pPr>
            <a:r>
              <a:rPr lang="zh-CN" altLang="en-US" sz="3200" dirty="0">
                <a:solidFill>
                  <a:srgbClr val="000000"/>
                </a:solidFill>
              </a:rPr>
              <a:t>三产业:  咖啡，太阳能光伏发电系统，智能手机</a:t>
            </a:r>
          </a:p>
        </p:txBody>
      </p:sp>
      <p:sp>
        <p:nvSpPr>
          <p:cNvPr id="6" name="矩形 5"/>
          <p:cNvSpPr/>
          <p:nvPr/>
        </p:nvSpPr>
        <p:spPr>
          <a:xfrm>
            <a:off x="498119" y="3271509"/>
            <a:ext cx="10942284" cy="1077218"/>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rgbClr val="000000"/>
                </a:solidFill>
              </a:rPr>
              <a:t>2000-2014年间无形资本平均占销售成品总值30.4% (2000年占27.8%, 2007年占31.9%)</a:t>
            </a:r>
          </a:p>
        </p:txBody>
      </p:sp>
      <p:sp>
        <p:nvSpPr>
          <p:cNvPr id="7" name="矩形 6"/>
          <p:cNvSpPr/>
          <p:nvPr/>
        </p:nvSpPr>
        <p:spPr>
          <a:xfrm>
            <a:off x="498119" y="4409298"/>
            <a:ext cx="10441160" cy="1846659"/>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rgbClr val="000000"/>
                </a:solidFill>
              </a:rPr>
              <a:t>无形资本收入14年间增长75%，2014年达5. 9万亿美元，其中食品、机动车和纺织品占制造业中价值链中无形资本总收入近50%</a:t>
            </a:r>
          </a:p>
          <a:p>
            <a:endParaRPr lang="zh-CN" altLang="en-US" dirty="0"/>
          </a:p>
        </p:txBody>
      </p:sp>
      <p:pic>
        <p:nvPicPr>
          <p:cNvPr id="901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0464" y="5607886"/>
            <a:ext cx="3782000" cy="648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6168008" y="6165304"/>
            <a:ext cx="4176465" cy="369332"/>
          </a:xfrm>
          <a:prstGeom prst="rect">
            <a:avLst/>
          </a:prstGeom>
          <a:noFill/>
        </p:spPr>
        <p:txBody>
          <a:bodyPr wrap="square" rtlCol="0">
            <a:spAutoFit/>
          </a:bodyPr>
          <a:lstStyle/>
          <a:p>
            <a:r>
              <a:rPr lang="en-US" altLang="zh-CN" dirty="0" smtClean="0"/>
              <a:t>Word Intellectual Property Organization </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2602" y="1196132"/>
            <a:ext cx="11233248" cy="1569660"/>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rgbClr val="000000"/>
                </a:solidFill>
              </a:rPr>
              <a:t>盈利模式:  位于北美、欧洲、东亚的高收入“总部”经济体向中等收入“工厂”经济体出口高附加值中间产品和服务并由后者装配再出口</a:t>
            </a:r>
          </a:p>
        </p:txBody>
      </p:sp>
      <p:sp>
        <p:nvSpPr>
          <p:cNvPr id="4" name="矩形 3"/>
          <p:cNvSpPr/>
          <p:nvPr/>
        </p:nvSpPr>
        <p:spPr>
          <a:xfrm>
            <a:off x="180276" y="2888201"/>
            <a:ext cx="11570432" cy="1077218"/>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rgbClr val="000000"/>
                </a:solidFill>
              </a:rPr>
              <a:t>美国每出口一部$810美元的iPhone7,就有42%的销售收入归苹果公司</a:t>
            </a:r>
          </a:p>
        </p:txBody>
      </p:sp>
      <p:sp>
        <p:nvSpPr>
          <p:cNvPr id="5" name="矩形 4"/>
          <p:cNvSpPr/>
          <p:nvPr/>
        </p:nvSpPr>
        <p:spPr>
          <a:xfrm>
            <a:off x="173889" y="3965419"/>
            <a:ext cx="11354408" cy="2062103"/>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rgbClr val="000000"/>
                </a:solidFill>
              </a:rPr>
              <a:t>中国企业向价值链上有靠拢:华为智能手机; 2008- 2015年光伏产品价格降80%同时中国专利持续增长;  1995年以来中国在美国申请了2400个、在德国申请了2200个与咖啡产品和服务有关的专利(咖啡产量每5年翻一番</a:t>
            </a:r>
            <a:r>
              <a:rPr lang="zh-CN" altLang="en-US" dirty="0"/>
              <a:t>)</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2064" y="5917940"/>
            <a:ext cx="3782000" cy="648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7863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1271464" y="986244"/>
            <a:ext cx="4320480" cy="584775"/>
          </a:xfrm>
          <a:prstGeom prst="rect">
            <a:avLst/>
          </a:prstGeom>
        </p:spPr>
        <p:txBody>
          <a:bodyPr wrap="square">
            <a:spAutoFit/>
          </a:bodyPr>
          <a:lstStyle/>
          <a:p>
            <a:r>
              <a:rPr lang="zh-CN" altLang="en-US" sz="3200" b="1" dirty="0">
                <a:solidFill>
                  <a:srgbClr val="C00000"/>
                </a:solidFill>
              </a:rPr>
              <a:t>石油人民币起航</a:t>
            </a:r>
          </a:p>
        </p:txBody>
      </p:sp>
      <p:sp>
        <p:nvSpPr>
          <p:cNvPr id="3" name="矩形 2"/>
          <p:cNvSpPr/>
          <p:nvPr/>
        </p:nvSpPr>
        <p:spPr>
          <a:xfrm>
            <a:off x="191344" y="1772816"/>
            <a:ext cx="11161240" cy="1077218"/>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rgbClr val="000000"/>
                </a:solidFill>
              </a:rPr>
              <a:t>中国在2017年底推出以人民币定价的原油期货合约:推动人民币国际化+保障能源安全</a:t>
            </a:r>
          </a:p>
        </p:txBody>
      </p:sp>
      <p:sp>
        <p:nvSpPr>
          <p:cNvPr id="5" name="矩形 4"/>
          <p:cNvSpPr/>
          <p:nvPr/>
        </p:nvSpPr>
        <p:spPr>
          <a:xfrm>
            <a:off x="221246" y="3131676"/>
            <a:ext cx="9788257" cy="584775"/>
          </a:xfrm>
          <a:prstGeom prst="rect">
            <a:avLst/>
          </a:prstGeom>
        </p:spPr>
        <p:txBody>
          <a:bodyPr wrap="none">
            <a:spAutoFit/>
          </a:bodyPr>
          <a:lstStyle/>
          <a:p>
            <a:pPr marL="457200" indent="-457200">
              <a:buFont typeface="Arial" panose="020B0604020202020204" pitchFamily="34" charset="0"/>
              <a:buChar char="•"/>
            </a:pPr>
            <a:r>
              <a:rPr lang="zh-CN" altLang="en-US" sz="3200" dirty="0">
                <a:solidFill>
                  <a:srgbClr val="000000"/>
                </a:solidFill>
              </a:rPr>
              <a:t>俄罗斯收益:削弱美元会减损美国制裁俄罗斯的能力</a:t>
            </a:r>
          </a:p>
        </p:txBody>
      </p:sp>
      <p:sp>
        <p:nvSpPr>
          <p:cNvPr id="6" name="矩形 5"/>
          <p:cNvSpPr/>
          <p:nvPr/>
        </p:nvSpPr>
        <p:spPr>
          <a:xfrm>
            <a:off x="221246" y="4149080"/>
            <a:ext cx="11131338" cy="1077218"/>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rgbClr val="000000"/>
                </a:solidFill>
              </a:rPr>
              <a:t>沙特国王萨勒曼2017年10月访问俄罗斯时石油人民币计划“肯定在议事日程之中”</a:t>
            </a:r>
          </a:p>
        </p:txBody>
      </p:sp>
      <p:sp>
        <p:nvSpPr>
          <p:cNvPr id="7" name="矩形 6"/>
          <p:cNvSpPr/>
          <p:nvPr/>
        </p:nvSpPr>
        <p:spPr>
          <a:xfrm>
            <a:off x="5036102" y="5226298"/>
            <a:ext cx="6096000" cy="707886"/>
          </a:xfrm>
          <a:prstGeom prst="rect">
            <a:avLst/>
          </a:prstGeom>
        </p:spPr>
        <p:txBody>
          <a:bodyPr>
            <a:spAutoFit/>
          </a:bodyPr>
          <a:lstStyle/>
          <a:p>
            <a:r>
              <a:rPr lang="en-US" altLang="zh-CN" sz="2000" dirty="0" smtClean="0">
                <a:solidFill>
                  <a:srgbClr val="000000"/>
                </a:solidFill>
              </a:rPr>
              <a:t>——</a:t>
            </a:r>
            <a:r>
              <a:rPr lang="zh-CN" altLang="en-US" sz="2000" dirty="0" smtClean="0">
                <a:solidFill>
                  <a:srgbClr val="000000"/>
                </a:solidFill>
              </a:rPr>
              <a:t>《今日俄罗斯》</a:t>
            </a:r>
            <a:r>
              <a:rPr lang="zh-CN" altLang="en-US" sz="2000" dirty="0">
                <a:solidFill>
                  <a:srgbClr val="000000"/>
                </a:solidFill>
              </a:rPr>
              <a:t>网站2017-10-28文章: “普京的报复可能是让石油人民币代替石油美元”</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页脚占位符 1"/>
          <p:cNvSpPr txBox="1">
            <a:spLocks noGrp="1" noChangeArrowheads="1"/>
          </p:cNvSpPr>
          <p:nvPr/>
        </p:nvSpPr>
        <p:spPr bwMode="auto">
          <a:xfrm>
            <a:off x="7319963" y="6629400"/>
            <a:ext cx="2895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en-US" altLang="zh-CN" sz="1000" b="1">
                <a:latin typeface="Verdana" panose="020B0604030504040204" pitchFamily="34" charset="0"/>
              </a:rPr>
              <a:t>Company Name</a:t>
            </a:r>
          </a:p>
        </p:txBody>
      </p:sp>
      <p:sp>
        <p:nvSpPr>
          <p:cNvPr id="3" name="矩形 2"/>
          <p:cNvSpPr/>
          <p:nvPr/>
        </p:nvSpPr>
        <p:spPr>
          <a:xfrm>
            <a:off x="263352" y="1318278"/>
            <a:ext cx="11161240" cy="4401205"/>
          </a:xfrm>
          <a:prstGeom prst="rect">
            <a:avLst/>
          </a:prstGeom>
        </p:spPr>
        <p:txBody>
          <a:bodyPr wrap="square">
            <a:spAutoFit/>
          </a:bodyPr>
          <a:lstStyle/>
          <a:p>
            <a:r>
              <a:rPr lang="zh-CN" altLang="en-US" sz="2800" dirty="0">
                <a:solidFill>
                  <a:srgbClr val="000000"/>
                </a:solidFill>
              </a:rPr>
              <a:t>目前看发生改变的“变量”:</a:t>
            </a:r>
            <a:endParaRPr lang="en-US" altLang="zh-CN" sz="2800" dirty="0">
              <a:solidFill>
                <a:srgbClr val="000000"/>
              </a:solidFill>
            </a:endParaRPr>
          </a:p>
          <a:p>
            <a:endParaRPr lang="zh-CN" altLang="en-US" sz="2800" dirty="0">
              <a:solidFill>
                <a:srgbClr val="000000"/>
              </a:solidFill>
            </a:endParaRPr>
          </a:p>
          <a:p>
            <a:r>
              <a:rPr lang="zh-CN" altLang="en-US" sz="2800" dirty="0">
                <a:solidFill>
                  <a:srgbClr val="000000"/>
                </a:solidFill>
              </a:rPr>
              <a:t>4.大国间力量对比已经发生深刻变化，综合实力竞争与地缘政治争夺日趋激烈(修昔底德陷阱? )</a:t>
            </a:r>
            <a:endParaRPr lang="en-US" altLang="zh-CN" sz="2800" dirty="0">
              <a:solidFill>
                <a:srgbClr val="000000"/>
              </a:solidFill>
            </a:endParaRPr>
          </a:p>
          <a:p>
            <a:endParaRPr lang="en-US" altLang="zh-CN" sz="2800" dirty="0">
              <a:solidFill>
                <a:srgbClr val="000000"/>
              </a:solidFill>
            </a:endParaRPr>
          </a:p>
          <a:p>
            <a:r>
              <a:rPr lang="zh-CN" altLang="en-US" sz="2800" dirty="0">
                <a:solidFill>
                  <a:srgbClr val="000000"/>
                </a:solidFill>
              </a:rPr>
              <a:t>5.“非中性制度”在大国博弈中的作用愈发突出，围绕未来国际秩序或规则制定的竞争进入白热化阶段(国际体系变革进程开启)</a:t>
            </a:r>
            <a:endParaRPr lang="en-US" altLang="zh-CN" sz="2800" dirty="0">
              <a:solidFill>
                <a:srgbClr val="000000"/>
              </a:solidFill>
            </a:endParaRPr>
          </a:p>
          <a:p>
            <a:endParaRPr lang="zh-CN" altLang="en-US" sz="2800" dirty="0">
              <a:solidFill>
                <a:srgbClr val="000000"/>
              </a:solidFill>
            </a:endParaRPr>
          </a:p>
          <a:p>
            <a:r>
              <a:rPr lang="zh-CN" altLang="en-US" sz="2800" dirty="0">
                <a:solidFill>
                  <a:srgbClr val="000000"/>
                </a:solidFill>
              </a:rPr>
              <a:t>6.作为双刃剑的技术进步与扩散对生产、分配、消费以及地缘政治、国家安全等都在产生巨大影响(酒店业投资，收入差距加大，就业市场)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3704" y="2060848"/>
            <a:ext cx="10752856" cy="1569660"/>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rgbClr val="000000"/>
                </a:solidFill>
              </a:rPr>
              <a:t>石油人民币的根源在于莫斯科相信西方绝不会将其视为平等伙伴，或乌克兰危机后俄罗斯放弃了20多年来融入西方的努力</a:t>
            </a:r>
          </a:p>
        </p:txBody>
      </p:sp>
      <p:sp>
        <p:nvSpPr>
          <p:cNvPr id="4" name="矩形 3"/>
          <p:cNvSpPr/>
          <p:nvPr/>
        </p:nvSpPr>
        <p:spPr>
          <a:xfrm>
            <a:off x="383704" y="3881082"/>
            <a:ext cx="10495181" cy="584775"/>
          </a:xfrm>
          <a:prstGeom prst="rect">
            <a:avLst/>
          </a:prstGeom>
        </p:spPr>
        <p:txBody>
          <a:bodyPr wrap="none">
            <a:spAutoFit/>
          </a:bodyPr>
          <a:lstStyle/>
          <a:p>
            <a:pPr marL="457200" indent="-457200">
              <a:buFont typeface="Arial" panose="020B0604020202020204" pitchFamily="34" charset="0"/>
              <a:buChar char="•"/>
            </a:pPr>
            <a:r>
              <a:rPr lang="zh-CN" altLang="en-US" sz="3200" dirty="0">
                <a:solidFill>
                  <a:srgbClr val="000000"/>
                </a:solidFill>
              </a:rPr>
              <a:t>终结美元统治地位或许会成为普京竞选连任的重要筹码</a:t>
            </a:r>
          </a:p>
        </p:txBody>
      </p:sp>
      <p:sp>
        <p:nvSpPr>
          <p:cNvPr id="5" name="矩形 4"/>
          <p:cNvSpPr/>
          <p:nvPr/>
        </p:nvSpPr>
        <p:spPr>
          <a:xfrm>
            <a:off x="5036102" y="5085184"/>
            <a:ext cx="6096000" cy="707886"/>
          </a:xfrm>
          <a:prstGeom prst="rect">
            <a:avLst/>
          </a:prstGeom>
        </p:spPr>
        <p:txBody>
          <a:bodyPr>
            <a:spAutoFit/>
          </a:bodyPr>
          <a:lstStyle/>
          <a:p>
            <a:r>
              <a:rPr lang="en-US" altLang="zh-CN" sz="2000" dirty="0" smtClean="0">
                <a:solidFill>
                  <a:srgbClr val="000000"/>
                </a:solidFill>
              </a:rPr>
              <a:t>——</a:t>
            </a:r>
            <a:r>
              <a:rPr lang="zh-CN" altLang="en-US" sz="2000" dirty="0" smtClean="0">
                <a:solidFill>
                  <a:srgbClr val="000000"/>
                </a:solidFill>
              </a:rPr>
              <a:t>《今日俄罗斯》</a:t>
            </a:r>
            <a:r>
              <a:rPr lang="zh-CN" altLang="en-US" sz="2000" dirty="0">
                <a:solidFill>
                  <a:srgbClr val="000000"/>
                </a:solidFill>
              </a:rPr>
              <a:t>网站2017-10-28文章: “普京的报复可能是让石油人民币代替石油美元”</a:t>
            </a:r>
          </a:p>
        </p:txBody>
      </p:sp>
    </p:spTree>
    <p:extLst>
      <p:ext uri="{BB962C8B-B14F-4D97-AF65-F5344CB8AC3E}">
        <p14:creationId xmlns:p14="http://schemas.microsoft.com/office/powerpoint/2010/main" val="3166271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7408" y="692696"/>
            <a:ext cx="10945216" cy="707579"/>
          </a:xfrm>
        </p:spPr>
        <p:txBody>
          <a:bodyPr/>
          <a:lstStyle/>
          <a:p>
            <a:r>
              <a:rPr lang="zh-CN" altLang="en-US" sz="2800" b="1" dirty="0">
                <a:solidFill>
                  <a:srgbClr val="C00000"/>
                </a:solidFill>
              </a:rPr>
              <a:t>六、</a:t>
            </a:r>
            <a:r>
              <a:rPr lang="zh-CN" altLang="en-US" sz="2800" b="1" dirty="0" smtClean="0">
                <a:solidFill>
                  <a:srgbClr val="C00000"/>
                </a:solidFill>
              </a:rPr>
              <a:t>从“接触”</a:t>
            </a:r>
            <a:r>
              <a:rPr lang="zh-CN" altLang="en-US" sz="2800" b="1" dirty="0">
                <a:solidFill>
                  <a:srgbClr val="C00000"/>
                </a:solidFill>
              </a:rPr>
              <a:t>到“规锁”：美国对华战略意图及中美博弈的四种</a:t>
            </a:r>
            <a:r>
              <a:rPr lang="zh-CN" altLang="en-US" sz="2800" b="1" dirty="0" smtClean="0">
                <a:solidFill>
                  <a:srgbClr val="C00000"/>
                </a:solidFill>
              </a:rPr>
              <a:t>前景</a:t>
            </a:r>
            <a:endParaRPr lang="zh-CN" altLang="en-US" sz="2800" dirty="0"/>
          </a:p>
        </p:txBody>
      </p:sp>
      <p:sp>
        <p:nvSpPr>
          <p:cNvPr id="3" name="内容占位符 2"/>
          <p:cNvSpPr>
            <a:spLocks noGrp="1"/>
          </p:cNvSpPr>
          <p:nvPr>
            <p:ph idx="1"/>
          </p:nvPr>
        </p:nvSpPr>
        <p:spPr>
          <a:xfrm>
            <a:off x="609600" y="1366838"/>
            <a:ext cx="11175032" cy="5491162"/>
          </a:xfrm>
        </p:spPr>
        <p:txBody>
          <a:bodyPr/>
          <a:lstStyle/>
          <a:p>
            <a:r>
              <a:rPr lang="zh-CN" altLang="en-US" sz="2800" b="1" dirty="0"/>
              <a:t>（一）中美关系开始发生质变可以概括为美国对华政策由“接触”（</a:t>
            </a:r>
            <a:r>
              <a:rPr lang="en-US" altLang="zh-CN" sz="2800" b="1" dirty="0"/>
              <a:t>Engagement</a:t>
            </a:r>
            <a:r>
              <a:rPr lang="zh-CN" altLang="en-US" sz="2800" b="1" dirty="0"/>
              <a:t>）调整为“规锁”（</a:t>
            </a:r>
            <a:r>
              <a:rPr lang="en-US" altLang="zh-CN" sz="2800" b="1" dirty="0"/>
              <a:t>Confinement</a:t>
            </a:r>
            <a:r>
              <a:rPr lang="zh-CN" altLang="en-US" sz="2800" b="1" dirty="0"/>
              <a:t>）</a:t>
            </a:r>
            <a:r>
              <a:rPr lang="zh-CN" altLang="en-US" sz="2800" b="1" dirty="0" smtClean="0"/>
              <a:t>。</a:t>
            </a:r>
            <a:endParaRPr lang="en-US" altLang="zh-CN" sz="2800" b="1" dirty="0" smtClean="0"/>
          </a:p>
          <a:p>
            <a:r>
              <a:rPr lang="en-US" altLang="zh-CN" sz="2800" b="1" dirty="0" smtClean="0"/>
              <a:t>1</a:t>
            </a:r>
            <a:r>
              <a:rPr lang="zh-CN" altLang="en-US" sz="2800" b="1" dirty="0"/>
              <a:t>、中美关系开始进入质变</a:t>
            </a:r>
            <a:r>
              <a:rPr lang="zh-CN" altLang="en-US" sz="2800" b="1" dirty="0" smtClean="0"/>
              <a:t>期的事例：</a:t>
            </a:r>
            <a:endParaRPr lang="en-US" altLang="zh-CN" sz="2800" b="1" dirty="0" smtClean="0"/>
          </a:p>
          <a:p>
            <a:r>
              <a:rPr lang="en-US" altLang="zh-CN" sz="2400" b="1" dirty="0"/>
              <a:t>2017</a:t>
            </a:r>
            <a:r>
              <a:rPr lang="zh-CN" altLang="en-US" sz="2400" b="1" dirty="0"/>
              <a:t>年入冬以来，美国特朗普政府在</a:t>
            </a:r>
            <a:r>
              <a:rPr lang="en-US" altLang="zh-CN" sz="2400" b="1" dirty="0"/>
              <a:t>《</a:t>
            </a:r>
            <a:r>
              <a:rPr lang="zh-CN" altLang="en-US" sz="2400" b="1" dirty="0"/>
              <a:t>国家安全战略</a:t>
            </a:r>
            <a:r>
              <a:rPr lang="en-US" altLang="zh-CN" sz="2400" b="1" dirty="0"/>
              <a:t>》</a:t>
            </a:r>
            <a:r>
              <a:rPr lang="zh-CN" altLang="en-US" sz="2400" b="1" dirty="0"/>
              <a:t>报告中开始将中俄定义为竞争</a:t>
            </a:r>
            <a:r>
              <a:rPr lang="zh-CN" altLang="en-US" sz="2400" b="1" dirty="0" smtClean="0"/>
              <a:t>对手</a:t>
            </a:r>
            <a:endParaRPr lang="en-US" altLang="zh-CN" sz="2400" b="1" dirty="0" smtClean="0"/>
          </a:p>
          <a:p>
            <a:r>
              <a:rPr lang="zh-CN" altLang="en-US" sz="2400" b="1" dirty="0"/>
              <a:t>美国参众两院全票通过触及中美关系底线的</a:t>
            </a:r>
            <a:r>
              <a:rPr lang="en-US" altLang="zh-CN" sz="2400" b="1" dirty="0"/>
              <a:t>《</a:t>
            </a:r>
            <a:r>
              <a:rPr lang="zh-CN" altLang="en-US" sz="2400" b="1" dirty="0"/>
              <a:t>台湾旅行法</a:t>
            </a:r>
            <a:r>
              <a:rPr lang="en-US" altLang="zh-CN" sz="2400" b="1" dirty="0"/>
              <a:t>》</a:t>
            </a:r>
            <a:r>
              <a:rPr lang="zh-CN" altLang="en-US" sz="2400" b="1" dirty="0"/>
              <a:t>并高票通过对中兴公司进行</a:t>
            </a:r>
            <a:r>
              <a:rPr lang="zh-CN" altLang="en-US" sz="2400" b="1" dirty="0" smtClean="0"/>
              <a:t>制裁</a:t>
            </a:r>
            <a:endParaRPr lang="en-US" altLang="zh-CN" sz="2400" b="1" dirty="0" smtClean="0"/>
          </a:p>
          <a:p>
            <a:r>
              <a:rPr lang="zh-CN" altLang="en-US" sz="2400" b="1" dirty="0"/>
              <a:t>美国防长</a:t>
            </a:r>
            <a:r>
              <a:rPr lang="en-US" altLang="zh-CN" sz="2400" b="1" dirty="0"/>
              <a:t>2018</a:t>
            </a:r>
            <a:r>
              <a:rPr lang="zh-CN" altLang="en-US" sz="2400" b="1" dirty="0"/>
              <a:t>年</a:t>
            </a:r>
            <a:r>
              <a:rPr lang="en-US" altLang="zh-CN" sz="2400" b="1" dirty="0"/>
              <a:t>6</a:t>
            </a:r>
            <a:r>
              <a:rPr lang="zh-CN" altLang="en-US" sz="2400" b="1" dirty="0"/>
              <a:t>月初在香格里拉对话上阐述了明显是针对中国的印太战略四</a:t>
            </a:r>
            <a:r>
              <a:rPr lang="zh-CN" altLang="en-US" sz="2400" b="1" dirty="0" smtClean="0"/>
              <a:t>原则</a:t>
            </a:r>
            <a:endParaRPr lang="en-US" altLang="zh-CN" sz="2400" b="1" dirty="0" smtClean="0"/>
          </a:p>
          <a:p>
            <a:r>
              <a:rPr lang="zh-CN" altLang="en-US" sz="2400" b="1" dirty="0"/>
              <a:t>美国政府高调挑起贸易摩擦并于</a:t>
            </a:r>
            <a:r>
              <a:rPr lang="en-US" altLang="zh-CN" sz="2400" b="1" dirty="0"/>
              <a:t>2018</a:t>
            </a:r>
            <a:r>
              <a:rPr lang="zh-CN" altLang="en-US" sz="2400" b="1" dirty="0"/>
              <a:t>年</a:t>
            </a:r>
            <a:r>
              <a:rPr lang="en-US" altLang="zh-CN" sz="2400" b="1" dirty="0"/>
              <a:t>6</a:t>
            </a:r>
            <a:r>
              <a:rPr lang="zh-CN" altLang="en-US" sz="2400" b="1" dirty="0"/>
              <a:t>月</a:t>
            </a:r>
            <a:r>
              <a:rPr lang="en-US" altLang="zh-CN" sz="2400" b="1" dirty="0"/>
              <a:t>15</a:t>
            </a:r>
            <a:r>
              <a:rPr lang="zh-CN" altLang="en-US" sz="2400" b="1" dirty="0"/>
              <a:t>日宣布对中国</a:t>
            </a:r>
            <a:r>
              <a:rPr lang="en-US" altLang="zh-CN" sz="2400" b="1" dirty="0"/>
              <a:t>500</a:t>
            </a:r>
            <a:r>
              <a:rPr lang="zh-CN" altLang="en-US" sz="2400" b="1" dirty="0"/>
              <a:t>亿美元出口美国商品与服务加征</a:t>
            </a:r>
            <a:r>
              <a:rPr lang="en-US" altLang="zh-CN" sz="2400" b="1" dirty="0"/>
              <a:t>25%</a:t>
            </a:r>
            <a:r>
              <a:rPr lang="zh-CN" altLang="en-US" sz="2400" b="1" dirty="0"/>
              <a:t>的关税，之后又提出进一步加征关税威胁。</a:t>
            </a:r>
          </a:p>
        </p:txBody>
      </p:sp>
    </p:spTree>
    <p:extLst>
      <p:ext uri="{BB962C8B-B14F-4D97-AF65-F5344CB8AC3E}">
        <p14:creationId xmlns:p14="http://schemas.microsoft.com/office/powerpoint/2010/main" val="31788004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83432" y="1052736"/>
            <a:ext cx="10598968" cy="4968552"/>
          </a:xfrm>
        </p:spPr>
        <p:txBody>
          <a:bodyPr/>
          <a:lstStyle/>
          <a:p>
            <a:r>
              <a:rPr lang="zh-CN" altLang="en-US" sz="2800" b="1" dirty="0" smtClean="0"/>
              <a:t>（</a:t>
            </a:r>
            <a:r>
              <a:rPr lang="zh-CN" altLang="en-US" sz="2800" b="1" dirty="0"/>
              <a:t>二</a:t>
            </a:r>
            <a:r>
              <a:rPr lang="zh-CN" altLang="en-US" sz="2800" b="1" dirty="0" smtClean="0"/>
              <a:t>）“接触”与“规锁”政策</a:t>
            </a:r>
            <a:endParaRPr lang="en-US" altLang="zh-CN" sz="2800" b="1" dirty="0" smtClean="0"/>
          </a:p>
          <a:p>
            <a:r>
              <a:rPr lang="zh-CN" altLang="en-US" sz="2800" b="1" dirty="0" smtClean="0"/>
              <a:t>“接触政策”</a:t>
            </a:r>
            <a:r>
              <a:rPr lang="zh-CN" altLang="en-US" sz="2800" b="1" dirty="0"/>
              <a:t>的核心是接纳中国成为国际社会的“正式成员”，并让中国逐步成为分担美国国际责任的“利益攸关方”</a:t>
            </a:r>
            <a:r>
              <a:rPr lang="zh-CN" altLang="en-US" sz="2800" b="1" dirty="0" smtClean="0"/>
              <a:t>。</a:t>
            </a:r>
            <a:endParaRPr lang="en-US" altLang="zh-CN" sz="2800" b="1" dirty="0" smtClean="0"/>
          </a:p>
          <a:p>
            <a:r>
              <a:rPr lang="zh-CN" altLang="en-US" sz="2800" b="1" dirty="0"/>
              <a:t>“规锁政策”的核心是要规范中国行为，锁定中国经济增长空间和水平，从而把中国的发展方向和增长极限控制在无力威胁或挑战美国世界主导权的范围以内</a:t>
            </a:r>
            <a:r>
              <a:rPr lang="zh-CN" altLang="en-US" sz="2800" b="1" dirty="0" smtClean="0"/>
              <a:t>。</a:t>
            </a:r>
            <a:endParaRPr lang="en-US" altLang="zh-CN" sz="2800" b="1" dirty="0" smtClean="0"/>
          </a:p>
          <a:p>
            <a:r>
              <a:rPr lang="zh-CN" altLang="en-US" sz="2800" b="1" dirty="0"/>
              <a:t>与“冷战”时期美国对苏联的“遏制”政策（ </a:t>
            </a:r>
            <a:r>
              <a:rPr lang="en-US" altLang="zh-CN" sz="2800" b="1" dirty="0"/>
              <a:t>Containment</a:t>
            </a:r>
            <a:r>
              <a:rPr lang="zh-CN" altLang="en-US" sz="2800" b="1" dirty="0"/>
              <a:t>）相比，“规锁政策”不是通过孤立或隔绝等途径等待目标国因内耗与低效而停滞以致崩溃，而是致力于运用综合手段塑造目标国的发展路径、锁定目标国的发展空间。</a:t>
            </a:r>
          </a:p>
        </p:txBody>
      </p:sp>
    </p:spTree>
    <p:extLst>
      <p:ext uri="{BB962C8B-B14F-4D97-AF65-F5344CB8AC3E}">
        <p14:creationId xmlns:p14="http://schemas.microsoft.com/office/powerpoint/2010/main" val="14345277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625625" y="1052736"/>
            <a:ext cx="7713971" cy="584775"/>
          </a:xfrm>
          <a:prstGeom prst="rect">
            <a:avLst/>
          </a:prstGeom>
        </p:spPr>
        <p:txBody>
          <a:bodyPr wrap="none">
            <a:spAutoFit/>
          </a:bodyPr>
          <a:lstStyle/>
          <a:p>
            <a:r>
              <a:rPr lang="zh-CN" altLang="en-US" sz="3200" b="1" dirty="0">
                <a:solidFill>
                  <a:srgbClr val="C00000"/>
                </a:solidFill>
              </a:rPr>
              <a:t>（三）美国对华</a:t>
            </a:r>
            <a:r>
              <a:rPr lang="zh-CN" altLang="en-US" sz="3200" b="1" dirty="0" smtClean="0">
                <a:solidFill>
                  <a:srgbClr val="C00000"/>
                </a:solidFill>
              </a:rPr>
              <a:t>“规锁政策” 的主要内容</a:t>
            </a:r>
            <a:endParaRPr lang="zh-CN" altLang="en-US" sz="3200" b="1" dirty="0">
              <a:solidFill>
                <a:srgbClr val="C00000"/>
              </a:solidFill>
            </a:endParaRPr>
          </a:p>
        </p:txBody>
      </p:sp>
      <p:sp>
        <p:nvSpPr>
          <p:cNvPr id="4" name="矩形 3"/>
          <p:cNvSpPr/>
          <p:nvPr/>
        </p:nvSpPr>
        <p:spPr>
          <a:xfrm>
            <a:off x="410102" y="1958412"/>
            <a:ext cx="11077120" cy="1077218"/>
          </a:xfrm>
          <a:prstGeom prst="rect">
            <a:avLst/>
          </a:prstGeom>
        </p:spPr>
        <p:txBody>
          <a:bodyPr wrap="square">
            <a:spAutoFit/>
          </a:bodyPr>
          <a:lstStyle/>
          <a:p>
            <a:pPr marL="457200" indent="-457200">
              <a:buFont typeface="Arial" panose="020B0604020202020204" pitchFamily="34" charset="0"/>
              <a:buChar char="•"/>
            </a:pPr>
            <a:r>
              <a:rPr lang="zh-CN" altLang="en-US" sz="3200" b="1" dirty="0" smtClean="0">
                <a:solidFill>
                  <a:srgbClr val="000000"/>
                </a:solidFill>
              </a:rPr>
              <a:t>首先：美国</a:t>
            </a:r>
            <a:r>
              <a:rPr lang="zh-CN" altLang="en-US" sz="3200" b="1" dirty="0">
                <a:solidFill>
                  <a:srgbClr val="000000"/>
                </a:solidFill>
              </a:rPr>
              <a:t>以</a:t>
            </a:r>
            <a:r>
              <a:rPr lang="zh-CN" altLang="en-US" sz="3200" b="1" dirty="0">
                <a:solidFill>
                  <a:srgbClr val="FF0000"/>
                </a:solidFill>
              </a:rPr>
              <a:t>贸易</a:t>
            </a:r>
            <a:r>
              <a:rPr lang="zh-CN" altLang="en-US" sz="3200" b="1" dirty="0">
                <a:solidFill>
                  <a:srgbClr val="000000"/>
                </a:solidFill>
              </a:rPr>
              <a:t>不平衡为由提出所谓“对等贸易”，威逼中国扩大进口、进一步开放</a:t>
            </a:r>
            <a:r>
              <a:rPr lang="zh-CN" altLang="en-US" sz="3200" b="1" dirty="0" smtClean="0">
                <a:solidFill>
                  <a:srgbClr val="000000"/>
                </a:solidFill>
              </a:rPr>
              <a:t>市场</a:t>
            </a:r>
            <a:r>
              <a:rPr lang="zh-CN" altLang="en-US" sz="3200" b="1" dirty="0">
                <a:solidFill>
                  <a:srgbClr val="000000"/>
                </a:solidFill>
              </a:rPr>
              <a:t>。</a:t>
            </a:r>
          </a:p>
        </p:txBody>
      </p:sp>
      <p:sp>
        <p:nvSpPr>
          <p:cNvPr id="5" name="矩形 4"/>
          <p:cNvSpPr/>
          <p:nvPr/>
        </p:nvSpPr>
        <p:spPr>
          <a:xfrm>
            <a:off x="410102" y="3294276"/>
            <a:ext cx="11302522" cy="1077218"/>
          </a:xfrm>
          <a:prstGeom prst="rect">
            <a:avLst/>
          </a:prstGeom>
        </p:spPr>
        <p:txBody>
          <a:bodyPr wrap="square">
            <a:spAutoFit/>
          </a:bodyPr>
          <a:lstStyle/>
          <a:p>
            <a:pPr marL="457200" indent="-457200">
              <a:buFont typeface="Arial" panose="020B0604020202020204" pitchFamily="34" charset="0"/>
              <a:buChar char="•"/>
            </a:pPr>
            <a:r>
              <a:rPr lang="zh-CN" altLang="en-US" sz="3200" b="1" dirty="0" smtClean="0">
                <a:solidFill>
                  <a:srgbClr val="000000"/>
                </a:solidFill>
              </a:rPr>
              <a:t>其次：美国</a:t>
            </a:r>
            <a:r>
              <a:rPr lang="zh-CN" altLang="en-US" sz="3200" b="1" dirty="0">
                <a:solidFill>
                  <a:srgbClr val="000000"/>
                </a:solidFill>
              </a:rPr>
              <a:t>是要在</a:t>
            </a:r>
            <a:r>
              <a:rPr lang="zh-CN" altLang="en-US" sz="3200" b="1" dirty="0">
                <a:solidFill>
                  <a:srgbClr val="FF0000"/>
                </a:solidFill>
              </a:rPr>
              <a:t>技术</a:t>
            </a:r>
            <a:r>
              <a:rPr lang="zh-CN" altLang="en-US" sz="3200" b="1" dirty="0">
                <a:solidFill>
                  <a:srgbClr val="000000"/>
                </a:solidFill>
              </a:rPr>
              <a:t>上压制和防范中国，固化自身在科技上的垄断或竞争</a:t>
            </a:r>
            <a:r>
              <a:rPr lang="zh-CN" altLang="en-US" sz="3200" b="1" dirty="0" smtClean="0">
                <a:solidFill>
                  <a:srgbClr val="000000"/>
                </a:solidFill>
              </a:rPr>
              <a:t>优势。</a:t>
            </a:r>
            <a:endParaRPr lang="zh-CN" altLang="en-US" sz="3200" b="1" dirty="0">
              <a:solidFill>
                <a:srgbClr val="000000"/>
              </a:solidFill>
            </a:endParaRPr>
          </a:p>
        </p:txBody>
      </p:sp>
      <p:sp>
        <p:nvSpPr>
          <p:cNvPr id="7" name="矩形 6"/>
          <p:cNvSpPr/>
          <p:nvPr/>
        </p:nvSpPr>
        <p:spPr>
          <a:xfrm>
            <a:off x="442427" y="4725144"/>
            <a:ext cx="11553163" cy="584775"/>
          </a:xfrm>
          <a:prstGeom prst="rect">
            <a:avLst/>
          </a:prstGeom>
        </p:spPr>
        <p:txBody>
          <a:bodyPr wrap="none">
            <a:spAutoFit/>
          </a:bodyPr>
          <a:lstStyle/>
          <a:p>
            <a:pPr marL="285750" indent="-285750">
              <a:buFont typeface="Arial" panose="020B0604020202020204" pitchFamily="34" charset="0"/>
              <a:buChar char="•"/>
            </a:pPr>
            <a:r>
              <a:rPr lang="zh-CN" altLang="en-US" sz="3200" b="1" dirty="0" smtClean="0">
                <a:solidFill>
                  <a:srgbClr val="000000"/>
                </a:solidFill>
              </a:rPr>
              <a:t>最后：美国</a:t>
            </a:r>
            <a:r>
              <a:rPr lang="zh-CN" altLang="en-US" sz="3200" b="1" dirty="0">
                <a:solidFill>
                  <a:srgbClr val="000000"/>
                </a:solidFill>
              </a:rPr>
              <a:t>想要通过重新塑造</a:t>
            </a:r>
            <a:r>
              <a:rPr lang="zh-CN" altLang="en-US" sz="3200" b="1" dirty="0">
                <a:solidFill>
                  <a:srgbClr val="FF0000"/>
                </a:solidFill>
              </a:rPr>
              <a:t>国际制度</a:t>
            </a:r>
            <a:r>
              <a:rPr lang="zh-CN" altLang="en-US" sz="3200" b="1" dirty="0">
                <a:solidFill>
                  <a:srgbClr val="000000"/>
                </a:solidFill>
              </a:rPr>
              <a:t>以求规范和约束</a:t>
            </a:r>
            <a:r>
              <a:rPr lang="zh-CN" altLang="en-US" sz="3200" b="1" dirty="0" smtClean="0">
                <a:solidFill>
                  <a:srgbClr val="000000"/>
                </a:solidFill>
              </a:rPr>
              <a:t>中国。</a:t>
            </a:r>
            <a:endParaRPr lang="zh-CN" altLang="en-US" sz="32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839416" y="1124744"/>
            <a:ext cx="8712968" cy="584775"/>
          </a:xfrm>
          <a:prstGeom prst="rect">
            <a:avLst/>
          </a:prstGeom>
        </p:spPr>
        <p:txBody>
          <a:bodyPr wrap="square">
            <a:spAutoFit/>
          </a:bodyPr>
          <a:lstStyle/>
          <a:p>
            <a:r>
              <a:rPr lang="zh-CN" altLang="en-US" dirty="0"/>
              <a:t> </a:t>
            </a:r>
            <a:r>
              <a:rPr lang="zh-CN" altLang="en-US" sz="3200" b="1" dirty="0" smtClean="0">
                <a:solidFill>
                  <a:srgbClr val="FF0000"/>
                </a:solidFill>
              </a:rPr>
              <a:t>（四）</a:t>
            </a:r>
            <a:r>
              <a:rPr lang="zh-CN" altLang="en-US" sz="3200" b="1" dirty="0" smtClean="0">
                <a:solidFill>
                  <a:srgbClr val="C00000"/>
                </a:solidFill>
              </a:rPr>
              <a:t>从</a:t>
            </a:r>
            <a:r>
              <a:rPr lang="zh-CN" altLang="en-US" sz="3200" b="1" dirty="0">
                <a:solidFill>
                  <a:srgbClr val="C00000"/>
                </a:solidFill>
              </a:rPr>
              <a:t>美国《301报告》看其对华</a:t>
            </a:r>
            <a:r>
              <a:rPr lang="zh-CN" altLang="en-US" sz="3200" b="1" dirty="0" smtClean="0">
                <a:solidFill>
                  <a:srgbClr val="C00000"/>
                </a:solidFill>
              </a:rPr>
              <a:t>政策</a:t>
            </a:r>
            <a:endParaRPr lang="zh-CN" altLang="en-US" sz="3200" b="1" dirty="0">
              <a:solidFill>
                <a:srgbClr val="C00000"/>
              </a:solidFill>
            </a:endParaRPr>
          </a:p>
        </p:txBody>
      </p:sp>
      <p:sp>
        <p:nvSpPr>
          <p:cNvPr id="3" name="矩形 2"/>
          <p:cNvSpPr/>
          <p:nvPr/>
        </p:nvSpPr>
        <p:spPr>
          <a:xfrm>
            <a:off x="867612" y="2276872"/>
            <a:ext cx="10268948" cy="3323987"/>
          </a:xfrm>
          <a:prstGeom prst="rect">
            <a:avLst/>
          </a:prstGeom>
        </p:spPr>
        <p:txBody>
          <a:bodyPr wrap="square">
            <a:spAutoFit/>
          </a:bodyPr>
          <a:lstStyle/>
          <a:p>
            <a:r>
              <a:rPr lang="zh-CN" altLang="en-US" sz="3200" dirty="0" smtClean="0">
                <a:solidFill>
                  <a:srgbClr val="000000"/>
                </a:solidFill>
              </a:rPr>
              <a:t>     2018年3月22日</a:t>
            </a:r>
            <a:r>
              <a:rPr lang="zh-CN" altLang="en-US" sz="3200" dirty="0">
                <a:solidFill>
                  <a:srgbClr val="000000"/>
                </a:solidFill>
              </a:rPr>
              <a:t>，美国贸易谈判代表办公室发布《根据美国1974年贸易法第301条款，  对中国政府技术转让、知识产权和创新相关法规、  政策和措施的调查结果》(以下简称《报告》)。  《报告》共208页，  分为六章和附录，其中第二章至第五章为重点部分，主要从四个方面对中国进行了指责:</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9376" y="1340768"/>
            <a:ext cx="10801200" cy="2246769"/>
          </a:xfrm>
          <a:prstGeom prst="rect">
            <a:avLst/>
          </a:prstGeom>
        </p:spPr>
        <p:txBody>
          <a:bodyPr wrap="square">
            <a:spAutoFit/>
          </a:bodyPr>
          <a:lstStyle/>
          <a:p>
            <a:pPr marL="457200" indent="-457200">
              <a:buFont typeface="Arial" panose="020B0604020202020204" pitchFamily="34" charset="0"/>
              <a:buChar char="•"/>
            </a:pPr>
            <a:r>
              <a:rPr lang="zh-CN" altLang="en-US" sz="2800" b="1" dirty="0" smtClean="0">
                <a:solidFill>
                  <a:srgbClr val="FF0000"/>
                </a:solidFill>
              </a:rPr>
              <a:t>首先</a:t>
            </a:r>
            <a:r>
              <a:rPr lang="zh-CN" altLang="en-US" sz="2800" b="1" dirty="0">
                <a:solidFill>
                  <a:srgbClr val="FF0000"/>
                </a:solidFill>
              </a:rPr>
              <a:t>，</a:t>
            </a:r>
            <a:r>
              <a:rPr lang="zh-CN" altLang="en-US" sz="2800" dirty="0" smtClean="0">
                <a:solidFill>
                  <a:srgbClr val="000000"/>
                </a:solidFill>
              </a:rPr>
              <a:t>《报告》</a:t>
            </a:r>
            <a:r>
              <a:rPr lang="zh-CN" altLang="en-US" sz="2800" dirty="0">
                <a:solidFill>
                  <a:srgbClr val="000000"/>
                </a:solidFill>
              </a:rPr>
              <a:t>认为中国利用外国所有权限制，包括合资规定、股权限制和其他投资限制，要求或施压于美国公司向中国企业转让技术。中国还利用行政复议和许可程序，要求或施压进行技术转让，其危害包括降低美国投资和技术价值，削弱美国企业的全球竞争力</a:t>
            </a:r>
          </a:p>
        </p:txBody>
      </p:sp>
      <p:sp>
        <p:nvSpPr>
          <p:cNvPr id="3" name="矩形 2"/>
          <p:cNvSpPr/>
          <p:nvPr/>
        </p:nvSpPr>
        <p:spPr>
          <a:xfrm>
            <a:off x="488142" y="3861047"/>
            <a:ext cx="10720426" cy="2246769"/>
          </a:xfrm>
          <a:prstGeom prst="rect">
            <a:avLst/>
          </a:prstGeom>
        </p:spPr>
        <p:txBody>
          <a:bodyPr wrap="square">
            <a:spAutoFit/>
          </a:bodyPr>
          <a:lstStyle/>
          <a:p>
            <a:pPr marL="457200" indent="-457200">
              <a:buFont typeface="Arial" panose="020B0604020202020204" pitchFamily="34" charset="0"/>
              <a:buChar char="•"/>
            </a:pPr>
            <a:r>
              <a:rPr lang="zh-CN" altLang="en-US" sz="2800" b="1" dirty="0" smtClean="0">
                <a:solidFill>
                  <a:srgbClr val="FF0000"/>
                </a:solidFill>
              </a:rPr>
              <a:t>其次，</a:t>
            </a:r>
            <a:r>
              <a:rPr lang="zh-CN" altLang="en-US" sz="2800" dirty="0" smtClean="0">
                <a:solidFill>
                  <a:srgbClr val="000000"/>
                </a:solidFill>
              </a:rPr>
              <a:t>《报告》 </a:t>
            </a:r>
            <a:r>
              <a:rPr lang="zh-CN" altLang="en-US" sz="2800" dirty="0">
                <a:solidFill>
                  <a:srgbClr val="000000"/>
                </a:solidFill>
              </a:rPr>
              <a:t>认为中国对美国企业的投资和活动施加了相当大的</a:t>
            </a:r>
            <a:r>
              <a:rPr lang="zh-CN" altLang="en-US" sz="2800" dirty="0" smtClean="0">
                <a:solidFill>
                  <a:srgbClr val="000000"/>
                </a:solidFill>
              </a:rPr>
              <a:t>限制</a:t>
            </a:r>
            <a:r>
              <a:rPr lang="zh-CN" altLang="en-US" sz="2800" dirty="0">
                <a:solidFill>
                  <a:srgbClr val="000000"/>
                </a:solidFill>
              </a:rPr>
              <a:t>和干预，包括对技术许可条款的限制。这些限制剥夺了美国技术所有者对技术转让的议价能力以及基于市场设定条款的能力。因此，寻求发放技术许可的美国公司必须接受不公平的、有利于中国的条款</a:t>
            </a:r>
          </a:p>
        </p:txBody>
      </p:sp>
    </p:spTree>
    <p:extLst>
      <p:ext uri="{BB962C8B-B14F-4D97-AF65-F5344CB8AC3E}">
        <p14:creationId xmlns:p14="http://schemas.microsoft.com/office/powerpoint/2010/main" val="193871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9376" y="1484784"/>
            <a:ext cx="10513168" cy="1384995"/>
          </a:xfrm>
          <a:prstGeom prst="rect">
            <a:avLst/>
          </a:prstGeom>
        </p:spPr>
        <p:txBody>
          <a:bodyPr wrap="square">
            <a:spAutoFit/>
          </a:bodyPr>
          <a:lstStyle/>
          <a:p>
            <a:pPr marL="457200" indent="-457200">
              <a:buFont typeface="Arial" panose="020B0604020202020204" pitchFamily="34" charset="0"/>
              <a:buChar char="•"/>
            </a:pPr>
            <a:r>
              <a:rPr lang="zh-CN" altLang="en-US" sz="2800" b="1" dirty="0">
                <a:solidFill>
                  <a:srgbClr val="FF0000"/>
                </a:solidFill>
              </a:rPr>
              <a:t>第三，</a:t>
            </a:r>
            <a:r>
              <a:rPr lang="zh-CN" altLang="en-US" sz="2800" dirty="0">
                <a:solidFill>
                  <a:srgbClr val="000000"/>
                </a:solidFill>
              </a:rPr>
              <a:t>《报告》认为中国指示并辅助中国公司系统性地投资和收购美国公司和资产，以获得尖端技术和知识产权，并且向中国政府产业规划中的重点产业进行大规模技术转让</a:t>
            </a:r>
          </a:p>
        </p:txBody>
      </p:sp>
      <p:sp>
        <p:nvSpPr>
          <p:cNvPr id="3" name="矩形 2"/>
          <p:cNvSpPr/>
          <p:nvPr/>
        </p:nvSpPr>
        <p:spPr>
          <a:xfrm>
            <a:off x="479376" y="3068960"/>
            <a:ext cx="10657184" cy="2954655"/>
          </a:xfrm>
          <a:prstGeom prst="rect">
            <a:avLst/>
          </a:prstGeom>
        </p:spPr>
        <p:txBody>
          <a:bodyPr wrap="square">
            <a:spAutoFit/>
          </a:bodyPr>
          <a:lstStyle/>
          <a:p>
            <a:pPr marL="457200" indent="-457200">
              <a:buFont typeface="Arial" panose="020B0604020202020204" pitchFamily="34" charset="0"/>
              <a:buChar char="•"/>
            </a:pPr>
            <a:r>
              <a:rPr lang="zh-CN" altLang="en-US" sz="2800" b="1" dirty="0">
                <a:solidFill>
                  <a:srgbClr val="FF0000"/>
                </a:solidFill>
              </a:rPr>
              <a:t>第四，</a:t>
            </a:r>
            <a:r>
              <a:rPr lang="zh-CN" altLang="en-US" sz="2800" dirty="0">
                <a:solidFill>
                  <a:srgbClr val="000000"/>
                </a:solidFill>
              </a:rPr>
              <a:t>《报告》 认为中国进行并且支持对美国公司的计算机网络进行未经授权的入侵和盗窃。此类行动让中国政府未经授权即可获取知识产权、商业秘密或保密商业信息，包括技术数据、谈判立场以及敏感和专有的内部商业通信，而且此类行动也支持中国的战略发展目标，包括促进中国科学技术进步、军事现代化和经济发展</a:t>
            </a:r>
          </a:p>
          <a:p>
            <a:endParaRPr lang="zh-CN" altLang="en-US" dirty="0"/>
          </a:p>
        </p:txBody>
      </p:sp>
    </p:spTree>
    <p:extLst>
      <p:ext uri="{BB962C8B-B14F-4D97-AF65-F5344CB8AC3E}">
        <p14:creationId xmlns:p14="http://schemas.microsoft.com/office/powerpoint/2010/main" val="251195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7408" y="1124744"/>
            <a:ext cx="9589485" cy="584775"/>
          </a:xfrm>
          <a:prstGeom prst="rect">
            <a:avLst/>
          </a:prstGeom>
        </p:spPr>
        <p:txBody>
          <a:bodyPr wrap="none">
            <a:spAutoFit/>
          </a:bodyPr>
          <a:lstStyle/>
          <a:p>
            <a:r>
              <a:rPr lang="zh-CN" altLang="en-US" sz="3200" b="1" dirty="0" smtClean="0">
                <a:solidFill>
                  <a:srgbClr val="C00000"/>
                </a:solidFill>
              </a:rPr>
              <a:t>（五）“规锁”政策后中美</a:t>
            </a:r>
            <a:r>
              <a:rPr lang="zh-CN" altLang="en-US" sz="3200" b="1" dirty="0">
                <a:solidFill>
                  <a:srgbClr val="C00000"/>
                </a:solidFill>
              </a:rPr>
              <a:t>关系演变的</a:t>
            </a:r>
            <a:r>
              <a:rPr lang="en-US" altLang="zh-CN" sz="3200" b="1" dirty="0">
                <a:solidFill>
                  <a:srgbClr val="C00000"/>
                </a:solidFill>
              </a:rPr>
              <a:t>4</a:t>
            </a:r>
            <a:r>
              <a:rPr lang="zh-CN" altLang="en-US" sz="3200" b="1" dirty="0">
                <a:solidFill>
                  <a:srgbClr val="C00000"/>
                </a:solidFill>
              </a:rPr>
              <a:t>种可能情景</a:t>
            </a:r>
            <a:r>
              <a:rPr lang="en-US" altLang="zh-CN" sz="3200" b="1" dirty="0">
                <a:solidFill>
                  <a:srgbClr val="C00000"/>
                </a:solidFill>
              </a:rPr>
              <a:t> </a:t>
            </a:r>
          </a:p>
        </p:txBody>
      </p:sp>
      <p:sp>
        <p:nvSpPr>
          <p:cNvPr id="3" name="矩形 2"/>
          <p:cNvSpPr/>
          <p:nvPr/>
        </p:nvSpPr>
        <p:spPr>
          <a:xfrm>
            <a:off x="551384" y="2132856"/>
            <a:ext cx="10441160" cy="1569660"/>
          </a:xfrm>
          <a:prstGeom prst="rect">
            <a:avLst/>
          </a:prstGeom>
        </p:spPr>
        <p:txBody>
          <a:bodyPr wrap="square">
            <a:spAutoFit/>
          </a:bodyPr>
          <a:lstStyle/>
          <a:p>
            <a:pPr marL="285750" indent="-285750">
              <a:buFont typeface="Arial" panose="020B0604020202020204" pitchFamily="34" charset="0"/>
              <a:buChar char="•"/>
            </a:pPr>
            <a:r>
              <a:rPr lang="zh-CN" altLang="en-US" sz="3200" dirty="0" smtClean="0">
                <a:solidFill>
                  <a:srgbClr val="FF0000"/>
                </a:solidFill>
              </a:rPr>
              <a:t>情景一：</a:t>
            </a:r>
            <a:r>
              <a:rPr lang="zh-CN" altLang="en-US" sz="3200" dirty="0" smtClean="0">
                <a:solidFill>
                  <a:srgbClr val="000000"/>
                </a:solidFill>
              </a:rPr>
              <a:t>中美</a:t>
            </a:r>
            <a:r>
              <a:rPr lang="zh-CN" altLang="en-US" sz="3200" dirty="0">
                <a:solidFill>
                  <a:srgbClr val="000000"/>
                </a:solidFill>
              </a:rPr>
              <a:t>经过一个时期的反复贸易摩擦，中国的“让利不让理”对策总体获得成功，整个国际经济关系大体上恢复到特朗普上台前的状态</a:t>
            </a:r>
          </a:p>
        </p:txBody>
      </p:sp>
      <p:sp>
        <p:nvSpPr>
          <p:cNvPr id="4" name="矩形 3"/>
          <p:cNvSpPr/>
          <p:nvPr/>
        </p:nvSpPr>
        <p:spPr>
          <a:xfrm>
            <a:off x="551384" y="4120322"/>
            <a:ext cx="10585176" cy="1569660"/>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rgbClr val="FF0000"/>
                </a:solidFill>
              </a:rPr>
              <a:t>情景</a:t>
            </a:r>
            <a:r>
              <a:rPr lang="zh-CN" altLang="en-US" sz="3200" dirty="0" smtClean="0">
                <a:solidFill>
                  <a:srgbClr val="FF0000"/>
                </a:solidFill>
              </a:rPr>
              <a:t>二：</a:t>
            </a:r>
            <a:r>
              <a:rPr lang="zh-CN" altLang="en-US" sz="3200" dirty="0" smtClean="0">
                <a:solidFill>
                  <a:srgbClr val="000000"/>
                </a:solidFill>
              </a:rPr>
              <a:t>中国</a:t>
            </a:r>
            <a:r>
              <a:rPr lang="zh-CN" altLang="en-US" sz="3200" dirty="0">
                <a:solidFill>
                  <a:srgbClr val="000000"/>
                </a:solidFill>
              </a:rPr>
              <a:t>与美欧日等发达经济体以及主要新兴经济体经过多轮谈判和政策协调，在兼顾多方利益诉求的基础上完成了对WT0框架的升级与拓展</a:t>
            </a:r>
          </a:p>
        </p:txBody>
      </p:sp>
    </p:spTree>
    <p:extLst>
      <p:ext uri="{BB962C8B-B14F-4D97-AF65-F5344CB8AC3E}">
        <p14:creationId xmlns:p14="http://schemas.microsoft.com/office/powerpoint/2010/main" val="157889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2912" y="1340768"/>
            <a:ext cx="10585176" cy="1384995"/>
          </a:xfrm>
          <a:prstGeom prst="rect">
            <a:avLst/>
          </a:prstGeom>
        </p:spPr>
        <p:txBody>
          <a:bodyPr wrap="square">
            <a:spAutoFit/>
          </a:bodyPr>
          <a:lstStyle/>
          <a:p>
            <a:pPr marL="457200" indent="-457200">
              <a:buFont typeface="Arial" panose="020B0604020202020204" pitchFamily="34" charset="0"/>
              <a:buChar char="•"/>
            </a:pPr>
            <a:r>
              <a:rPr lang="zh-CN" altLang="en-US" sz="2800" dirty="0" smtClean="0">
                <a:solidFill>
                  <a:srgbClr val="FF0000"/>
                </a:solidFill>
              </a:rPr>
              <a:t>情景三</a:t>
            </a:r>
            <a:r>
              <a:rPr lang="zh-CN" altLang="en-US" sz="2800" dirty="0">
                <a:solidFill>
                  <a:srgbClr val="FF0000"/>
                </a:solidFill>
              </a:rPr>
              <a:t>：</a:t>
            </a:r>
            <a:r>
              <a:rPr lang="zh-CN" altLang="en-US" sz="2800" dirty="0" smtClean="0">
                <a:solidFill>
                  <a:srgbClr val="000000"/>
                </a:solidFill>
              </a:rPr>
              <a:t>国际</a:t>
            </a:r>
            <a:r>
              <a:rPr lang="zh-CN" altLang="en-US" sz="2800" dirty="0">
                <a:solidFill>
                  <a:srgbClr val="000000"/>
                </a:solidFill>
              </a:rPr>
              <a:t>政治经济</a:t>
            </a:r>
            <a:r>
              <a:rPr lang="zh-CN" altLang="en-US" sz="2800" dirty="0" smtClean="0">
                <a:solidFill>
                  <a:srgbClr val="000000"/>
                </a:solidFill>
              </a:rPr>
              <a:t>舞台上</a:t>
            </a:r>
            <a:r>
              <a:rPr lang="zh-CN" altLang="en-US" sz="2800" dirty="0">
                <a:solidFill>
                  <a:srgbClr val="000000"/>
                </a:solidFill>
              </a:rPr>
              <a:t>的主要博弈者之间没能成功实现WTO框架的升级与拓展，同时以美国为首的发达国家也没能就如何与中国打交道求得共识</a:t>
            </a:r>
          </a:p>
        </p:txBody>
      </p:sp>
      <p:sp>
        <p:nvSpPr>
          <p:cNvPr id="3" name="矩形 2"/>
          <p:cNvSpPr/>
          <p:nvPr/>
        </p:nvSpPr>
        <p:spPr>
          <a:xfrm>
            <a:off x="354820" y="2780928"/>
            <a:ext cx="10925755" cy="2246769"/>
          </a:xfrm>
          <a:prstGeom prst="rect">
            <a:avLst/>
          </a:prstGeom>
        </p:spPr>
        <p:txBody>
          <a:bodyPr wrap="square">
            <a:spAutoFit/>
          </a:bodyPr>
          <a:lstStyle/>
          <a:p>
            <a:pPr marL="457200" indent="-457200">
              <a:buFont typeface="Arial" panose="020B0604020202020204" pitchFamily="34" charset="0"/>
              <a:buChar char="•"/>
            </a:pPr>
            <a:r>
              <a:rPr lang="zh-CN" altLang="en-US" sz="2800" dirty="0">
                <a:solidFill>
                  <a:srgbClr val="FF0000"/>
                </a:solidFill>
              </a:rPr>
              <a:t>情景</a:t>
            </a:r>
            <a:r>
              <a:rPr lang="zh-CN" altLang="en-US" sz="2800" dirty="0" smtClean="0">
                <a:solidFill>
                  <a:srgbClr val="FF0000"/>
                </a:solidFill>
              </a:rPr>
              <a:t>四：</a:t>
            </a:r>
            <a:r>
              <a:rPr lang="zh-CN" altLang="en-US" sz="2800" dirty="0" smtClean="0">
                <a:solidFill>
                  <a:srgbClr val="000000"/>
                </a:solidFill>
              </a:rPr>
              <a:t>在</a:t>
            </a:r>
            <a:r>
              <a:rPr lang="zh-CN" altLang="en-US" sz="2800" dirty="0">
                <a:solidFill>
                  <a:srgbClr val="000000"/>
                </a:solidFill>
              </a:rPr>
              <a:t>中国和美欧日之间无法达成兼顾各方核心诉求的“现代化”版WTO多边体制条件下，后者联合起来“另起炉灶”，  包括重启太平洋伙伴关系协定(TPP) 与跨大西洋贸易与投资伙伴关系协定(TTIP)谈判并最终达成协议，抑或让某些现存机制( 如OECD或G7)担起“高水平”的“现代化”经贸多边机制的功能</a:t>
            </a:r>
          </a:p>
        </p:txBody>
      </p:sp>
    </p:spTree>
    <p:extLst>
      <p:ext uri="{BB962C8B-B14F-4D97-AF65-F5344CB8AC3E}">
        <p14:creationId xmlns:p14="http://schemas.microsoft.com/office/powerpoint/2010/main" val="244945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191344" y="1052736"/>
            <a:ext cx="8273419" cy="584775"/>
          </a:xfrm>
          <a:prstGeom prst="rect">
            <a:avLst/>
          </a:prstGeom>
        </p:spPr>
        <p:txBody>
          <a:bodyPr wrap="none">
            <a:spAutoFit/>
          </a:bodyPr>
          <a:lstStyle/>
          <a:p>
            <a:r>
              <a:rPr lang="zh-CN" altLang="en-US" dirty="0"/>
              <a:t> </a:t>
            </a:r>
            <a:r>
              <a:rPr lang="zh-CN" altLang="en-US" sz="3200" b="1" dirty="0" smtClean="0">
                <a:solidFill>
                  <a:srgbClr val="FF0000"/>
                </a:solidFill>
              </a:rPr>
              <a:t>（六）</a:t>
            </a:r>
            <a:r>
              <a:rPr lang="zh-CN" altLang="en-US" sz="3200" b="1" dirty="0" smtClean="0">
                <a:solidFill>
                  <a:srgbClr val="C00000"/>
                </a:solidFill>
              </a:rPr>
              <a:t>应对</a:t>
            </a:r>
            <a:r>
              <a:rPr lang="zh-CN" altLang="en-US" sz="3200" b="1" dirty="0">
                <a:solidFill>
                  <a:srgbClr val="C00000"/>
                </a:solidFill>
              </a:rPr>
              <a:t>美国对华“规锁政策”  的策略(I)</a:t>
            </a:r>
          </a:p>
        </p:txBody>
      </p:sp>
      <p:sp>
        <p:nvSpPr>
          <p:cNvPr id="4" name="矩形 3"/>
          <p:cNvSpPr/>
          <p:nvPr/>
        </p:nvSpPr>
        <p:spPr>
          <a:xfrm>
            <a:off x="365755" y="1844824"/>
            <a:ext cx="10441160" cy="1231106"/>
          </a:xfrm>
          <a:prstGeom prst="rect">
            <a:avLst/>
          </a:prstGeom>
        </p:spPr>
        <p:txBody>
          <a:bodyPr wrap="square">
            <a:spAutoFit/>
          </a:bodyPr>
          <a:lstStyle/>
          <a:p>
            <a:r>
              <a:rPr lang="zh-CN" altLang="en-US" sz="2800" dirty="0">
                <a:solidFill>
                  <a:srgbClr val="000000"/>
                </a:solidFill>
              </a:rPr>
              <a:t>以上四种情景中,对我国最不利的是情景四，最理想的是情景一，次优为情景二，出现可能性较大的是情景三和情景二</a:t>
            </a:r>
          </a:p>
          <a:p>
            <a:endParaRPr lang="zh-CN" altLang="en-US" dirty="0"/>
          </a:p>
        </p:txBody>
      </p:sp>
      <p:sp>
        <p:nvSpPr>
          <p:cNvPr id="5" name="矩形 4"/>
          <p:cNvSpPr/>
          <p:nvPr/>
        </p:nvSpPr>
        <p:spPr>
          <a:xfrm>
            <a:off x="208292" y="3058657"/>
            <a:ext cx="10928268" cy="954107"/>
          </a:xfrm>
          <a:prstGeom prst="rect">
            <a:avLst/>
          </a:prstGeom>
        </p:spPr>
        <p:txBody>
          <a:bodyPr wrap="square">
            <a:spAutoFit/>
          </a:bodyPr>
          <a:lstStyle/>
          <a:p>
            <a:pPr marL="457200" indent="-457200">
              <a:buFont typeface="Arial" panose="020B0604020202020204" pitchFamily="34" charset="0"/>
              <a:buChar char="•"/>
            </a:pPr>
            <a:r>
              <a:rPr lang="zh-CN" altLang="en-US" sz="2800" dirty="0">
                <a:solidFill>
                  <a:srgbClr val="000000"/>
                </a:solidFill>
              </a:rPr>
              <a:t>情景一虽然理想但出现的现实可能性不大。情景三虽然总体上会对我国福利带来负面影响，但与情景四比还是两害之中的轻者</a:t>
            </a:r>
          </a:p>
        </p:txBody>
      </p:sp>
      <p:sp>
        <p:nvSpPr>
          <p:cNvPr id="7" name="矩形 6"/>
          <p:cNvSpPr/>
          <p:nvPr/>
        </p:nvSpPr>
        <p:spPr>
          <a:xfrm>
            <a:off x="226376" y="3993637"/>
            <a:ext cx="11054199" cy="1815882"/>
          </a:xfrm>
          <a:prstGeom prst="rect">
            <a:avLst/>
          </a:prstGeom>
        </p:spPr>
        <p:txBody>
          <a:bodyPr wrap="square">
            <a:spAutoFit/>
          </a:bodyPr>
          <a:lstStyle/>
          <a:p>
            <a:pPr marL="457200" indent="-457200">
              <a:buFont typeface="Arial" panose="020B0604020202020204" pitchFamily="34" charset="0"/>
              <a:buChar char="•"/>
            </a:pPr>
            <a:r>
              <a:rPr lang="zh-CN" altLang="en-US" sz="2800" dirty="0">
                <a:solidFill>
                  <a:srgbClr val="000000"/>
                </a:solidFill>
              </a:rPr>
              <a:t>在综合考虑可能性和重要性之后，情景二应成为我方努力争取的现实目标。需要强调的是，在使情景二成为现实的过程中，我们尚需付出持续而且艰辛的谈判努力，同时对难免出现的负面影响有充分的估计和准备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623392" y="1844824"/>
            <a:ext cx="10729192" cy="2554545"/>
          </a:xfrm>
          <a:prstGeom prst="rect">
            <a:avLst/>
          </a:prstGeom>
        </p:spPr>
        <p:txBody>
          <a:bodyPr wrap="square">
            <a:spAutoFit/>
          </a:bodyPr>
          <a:lstStyle/>
          <a:p>
            <a:r>
              <a:rPr lang="en-US" altLang="zh-CN" sz="3200" dirty="0">
                <a:solidFill>
                  <a:srgbClr val="000000"/>
                </a:solidFill>
              </a:rPr>
              <a:t>7.</a:t>
            </a:r>
            <a:r>
              <a:rPr lang="zh-CN" altLang="en-US" sz="3200" dirty="0">
                <a:solidFill>
                  <a:srgbClr val="000000"/>
                </a:solidFill>
              </a:rPr>
              <a:t>伴随网络革命，  民众权力意识的觉醒在主要发达国家和一些发展中国家催生了民粹主义</a:t>
            </a:r>
          </a:p>
          <a:p>
            <a:endParaRPr lang="en-US" altLang="zh-CN" sz="3200" dirty="0">
              <a:solidFill>
                <a:srgbClr val="000000"/>
              </a:solidFill>
            </a:endParaRPr>
          </a:p>
          <a:p>
            <a:r>
              <a:rPr lang="en-US" altLang="zh-CN" sz="3200" dirty="0">
                <a:solidFill>
                  <a:srgbClr val="000000"/>
                </a:solidFill>
              </a:rPr>
              <a:t>8.</a:t>
            </a:r>
            <a:r>
              <a:rPr lang="zh-CN" altLang="en-US" sz="3200" dirty="0">
                <a:solidFill>
                  <a:srgbClr val="000000"/>
                </a:solidFill>
              </a:rPr>
              <a:t>世界特别是美国的人口族群结构和年龄结构变化正在经历关键期，民族主义与民粹主义相互交织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479376" y="1377696"/>
            <a:ext cx="7827784" cy="523220"/>
          </a:xfrm>
          <a:prstGeom prst="rect">
            <a:avLst/>
          </a:prstGeom>
        </p:spPr>
        <p:txBody>
          <a:bodyPr wrap="none">
            <a:spAutoFit/>
          </a:bodyPr>
          <a:lstStyle/>
          <a:p>
            <a:pPr marL="457200" indent="-457200">
              <a:buFont typeface="Arial" panose="020B0604020202020204" pitchFamily="34" charset="0"/>
              <a:buChar char="•"/>
            </a:pPr>
            <a:r>
              <a:rPr lang="zh-CN" altLang="en-US" sz="2800" dirty="0">
                <a:solidFill>
                  <a:srgbClr val="FF0000"/>
                </a:solidFill>
              </a:rPr>
              <a:t>原则</a:t>
            </a:r>
            <a:r>
              <a:rPr lang="zh-CN" altLang="en-US" sz="2800" dirty="0">
                <a:solidFill>
                  <a:srgbClr val="000000"/>
                </a:solidFill>
              </a:rPr>
              <a:t>为趋利避害，当务之急是防止情景四发生</a:t>
            </a:r>
          </a:p>
        </p:txBody>
      </p:sp>
      <p:sp>
        <p:nvSpPr>
          <p:cNvPr id="5" name="矩形 4"/>
          <p:cNvSpPr/>
          <p:nvPr/>
        </p:nvSpPr>
        <p:spPr>
          <a:xfrm>
            <a:off x="479376" y="1937810"/>
            <a:ext cx="10513168" cy="954107"/>
          </a:xfrm>
          <a:prstGeom prst="rect">
            <a:avLst/>
          </a:prstGeom>
        </p:spPr>
        <p:txBody>
          <a:bodyPr wrap="square">
            <a:spAutoFit/>
          </a:bodyPr>
          <a:lstStyle/>
          <a:p>
            <a:pPr marL="457200" indent="-457200">
              <a:buFont typeface="Arial" panose="020B0604020202020204" pitchFamily="34" charset="0"/>
              <a:buChar char="•"/>
            </a:pPr>
            <a:r>
              <a:rPr lang="zh-CN" altLang="en-US" sz="2800" dirty="0">
                <a:solidFill>
                  <a:srgbClr val="000000"/>
                </a:solidFill>
              </a:rPr>
              <a:t>避免情景四变成现实的关键，从国内来说就是自主有序深化改革开放，特别是要进一步优化市场与政府的关系</a:t>
            </a:r>
          </a:p>
        </p:txBody>
      </p:sp>
      <p:sp>
        <p:nvSpPr>
          <p:cNvPr id="6" name="矩形 5"/>
          <p:cNvSpPr/>
          <p:nvPr/>
        </p:nvSpPr>
        <p:spPr>
          <a:xfrm>
            <a:off x="479376" y="2891917"/>
            <a:ext cx="10801200" cy="1384995"/>
          </a:xfrm>
          <a:prstGeom prst="rect">
            <a:avLst/>
          </a:prstGeom>
        </p:spPr>
        <p:txBody>
          <a:bodyPr wrap="square">
            <a:spAutoFit/>
          </a:bodyPr>
          <a:lstStyle/>
          <a:p>
            <a:pPr marL="457200" indent="-457200">
              <a:buFont typeface="Arial" panose="020B0604020202020204" pitchFamily="34" charset="0"/>
              <a:buChar char="•"/>
            </a:pPr>
            <a:r>
              <a:rPr lang="zh-CN" altLang="en-US" sz="2800" dirty="0">
                <a:solidFill>
                  <a:srgbClr val="000000"/>
                </a:solidFill>
              </a:rPr>
              <a:t>对外则在于巩固和拓展与外部世界的利益汇合点与交集，尤其是要通过实施共同但有区别的政策以有效瓦解美欧日联手规锁中国的努力，积极稳妥高效精准地推进</a:t>
            </a:r>
            <a:r>
              <a:rPr lang="zh-CN" altLang="en-US" sz="2800" dirty="0" smtClean="0">
                <a:solidFill>
                  <a:srgbClr val="000000"/>
                </a:solidFill>
              </a:rPr>
              <a:t>“一带一路”倡议建设</a:t>
            </a:r>
            <a:endParaRPr lang="zh-CN" altLang="en-US" sz="2800" dirty="0">
              <a:solidFill>
                <a:srgbClr val="000000"/>
              </a:solidFill>
            </a:endParaRPr>
          </a:p>
        </p:txBody>
      </p:sp>
      <p:sp>
        <p:nvSpPr>
          <p:cNvPr id="7" name="矩形 6"/>
          <p:cNvSpPr/>
          <p:nvPr/>
        </p:nvSpPr>
        <p:spPr>
          <a:xfrm>
            <a:off x="479391" y="4286040"/>
            <a:ext cx="10801200" cy="1815882"/>
          </a:xfrm>
          <a:prstGeom prst="rect">
            <a:avLst/>
          </a:prstGeom>
        </p:spPr>
        <p:txBody>
          <a:bodyPr wrap="square">
            <a:spAutoFit/>
          </a:bodyPr>
          <a:lstStyle/>
          <a:p>
            <a:pPr marL="457200" indent="-457200">
              <a:buFont typeface="Arial" panose="020B0604020202020204" pitchFamily="34" charset="0"/>
              <a:buChar char="•"/>
            </a:pPr>
            <a:r>
              <a:rPr lang="zh-CN" altLang="en-US" sz="2800" dirty="0">
                <a:solidFill>
                  <a:srgbClr val="000000"/>
                </a:solidFill>
              </a:rPr>
              <a:t>就国家与地区的顺序而言，日本和欧洲应为我方在制订政策时的优先选项。近来特朗普出国内政治的考虑在贸易问题上对日欧压力不减，这在某种意义上是我们改善中日边关系和提升东北亚合作制度化水平的一个机会窗口</a:t>
            </a:r>
          </a:p>
        </p:txBody>
      </p:sp>
      <p:sp>
        <p:nvSpPr>
          <p:cNvPr id="8" name="矩形 7"/>
          <p:cNvSpPr/>
          <p:nvPr/>
        </p:nvSpPr>
        <p:spPr>
          <a:xfrm>
            <a:off x="815205" y="837126"/>
            <a:ext cx="8392041" cy="584775"/>
          </a:xfrm>
          <a:prstGeom prst="rect">
            <a:avLst/>
          </a:prstGeom>
        </p:spPr>
        <p:txBody>
          <a:bodyPr wrap="none">
            <a:spAutoFit/>
          </a:bodyPr>
          <a:lstStyle/>
          <a:p>
            <a:r>
              <a:rPr lang="zh-CN" altLang="en-US" dirty="0"/>
              <a:t> </a:t>
            </a:r>
            <a:r>
              <a:rPr lang="zh-CN" altLang="en-US" sz="3200" b="1" dirty="0" smtClean="0">
                <a:solidFill>
                  <a:srgbClr val="FF0000"/>
                </a:solidFill>
              </a:rPr>
              <a:t>（六）</a:t>
            </a:r>
            <a:r>
              <a:rPr lang="zh-CN" altLang="en-US" sz="3200" b="1" dirty="0" smtClean="0">
                <a:solidFill>
                  <a:srgbClr val="C00000"/>
                </a:solidFill>
              </a:rPr>
              <a:t>应对</a:t>
            </a:r>
            <a:r>
              <a:rPr lang="zh-CN" altLang="en-US" sz="3200" b="1" dirty="0">
                <a:solidFill>
                  <a:srgbClr val="C00000"/>
                </a:solidFill>
              </a:rPr>
              <a:t>美国对华“规锁政策”  的策略(</a:t>
            </a:r>
            <a:r>
              <a:rPr lang="en-US" altLang="zh-CN" sz="3200" b="1" dirty="0">
                <a:solidFill>
                  <a:srgbClr val="C00000"/>
                </a:solidFill>
              </a:rPr>
              <a:t>II</a:t>
            </a:r>
            <a:r>
              <a:rPr lang="zh-CN" altLang="en-US" sz="3200" b="1" dirty="0">
                <a:solidFill>
                  <a:srgbClr val="C0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a:ea typeface="宋体" panose="02010600030101010101" pitchFamily="2" charset="-122"/>
              </a:rPr>
              <a:t>Diagram</a:t>
            </a:r>
            <a:endParaRPr lang="en-US" altLang="zh-CN" sz="1800">
              <a:ea typeface="宋体" panose="02010600030101010101" pitchFamily="2" charset="-122"/>
            </a:endParaRPr>
          </a:p>
        </p:txBody>
      </p:sp>
      <p:sp>
        <p:nvSpPr>
          <p:cNvPr id="3" name="矩形 2"/>
          <p:cNvSpPr/>
          <p:nvPr/>
        </p:nvSpPr>
        <p:spPr>
          <a:xfrm>
            <a:off x="839416" y="1040281"/>
            <a:ext cx="2906565" cy="584775"/>
          </a:xfrm>
          <a:prstGeom prst="rect">
            <a:avLst/>
          </a:prstGeom>
        </p:spPr>
        <p:txBody>
          <a:bodyPr wrap="none">
            <a:spAutoFit/>
          </a:bodyPr>
          <a:lstStyle/>
          <a:p>
            <a:r>
              <a:rPr lang="zh-CN" altLang="en-US" sz="3200" b="1" dirty="0">
                <a:solidFill>
                  <a:srgbClr val="C00000"/>
                </a:solidFill>
              </a:rPr>
              <a:t>美欧渐行渐远?</a:t>
            </a:r>
          </a:p>
        </p:txBody>
      </p:sp>
      <p:sp>
        <p:nvSpPr>
          <p:cNvPr id="4" name="矩形 3"/>
          <p:cNvSpPr/>
          <p:nvPr/>
        </p:nvSpPr>
        <p:spPr>
          <a:xfrm>
            <a:off x="711200" y="2204864"/>
            <a:ext cx="10785400" cy="954107"/>
          </a:xfrm>
          <a:prstGeom prst="rect">
            <a:avLst/>
          </a:prstGeom>
        </p:spPr>
        <p:txBody>
          <a:bodyPr wrap="square">
            <a:spAutoFit/>
          </a:bodyPr>
          <a:lstStyle/>
          <a:p>
            <a:pPr marL="285750" indent="-285750">
              <a:buFont typeface="Arial" panose="020B0604020202020204" pitchFamily="34" charset="0"/>
              <a:buChar char="•"/>
            </a:pPr>
            <a:r>
              <a:rPr lang="zh-CN" altLang="en-US" sz="2800" dirty="0">
                <a:solidFill>
                  <a:srgbClr val="000000"/>
                </a:solidFill>
              </a:rPr>
              <a:t>原来美国做派通常被平壤、德黑兰、北京等对手认为是破坏稳定,现认为特朗普对外政策带来混乱的是布鲁塞尔、巴黎、柏林、伦敦</a:t>
            </a:r>
          </a:p>
        </p:txBody>
      </p:sp>
      <p:sp>
        <p:nvSpPr>
          <p:cNvPr id="5" name="矩形 4"/>
          <p:cNvSpPr/>
          <p:nvPr/>
        </p:nvSpPr>
        <p:spPr>
          <a:xfrm>
            <a:off x="730570" y="3429000"/>
            <a:ext cx="10766029" cy="1815882"/>
          </a:xfrm>
          <a:prstGeom prst="rect">
            <a:avLst/>
          </a:prstGeom>
        </p:spPr>
        <p:txBody>
          <a:bodyPr wrap="square">
            <a:spAutoFit/>
          </a:bodyPr>
          <a:lstStyle/>
          <a:p>
            <a:pPr marL="457200" indent="-457200">
              <a:buFont typeface="Arial" panose="020B0604020202020204" pitchFamily="34" charset="0"/>
              <a:buChar char="•"/>
            </a:pPr>
            <a:r>
              <a:rPr lang="zh-CN" altLang="en-US" sz="2800" dirty="0">
                <a:solidFill>
                  <a:srgbClr val="000000"/>
                </a:solidFill>
              </a:rPr>
              <a:t>欧洲领导人开始反击:默克尔称特朗普撕毁伊核协议给全球秩序带来真正的威胁;法国经济部长勒梅尔说美国以全球经济警察姿态单方面实施制裁令人无法接受;在欧洲理事会主席图斯克看来“有了这样的朋友(指特朗普政府)，谁还需要敌人”</a:t>
            </a:r>
          </a:p>
        </p:txBody>
      </p:sp>
      <p:sp>
        <p:nvSpPr>
          <p:cNvPr id="6" name="矩形 5"/>
          <p:cNvSpPr/>
          <p:nvPr/>
        </p:nvSpPr>
        <p:spPr>
          <a:xfrm>
            <a:off x="2549636" y="5244882"/>
            <a:ext cx="8928992" cy="461665"/>
          </a:xfrm>
          <a:prstGeom prst="rect">
            <a:avLst/>
          </a:prstGeom>
        </p:spPr>
        <p:txBody>
          <a:bodyPr wrap="square">
            <a:spAutoFit/>
          </a:bodyPr>
          <a:lstStyle/>
          <a:p>
            <a:r>
              <a:rPr lang="en-US" altLang="zh-CN" sz="2400" dirty="0">
                <a:solidFill>
                  <a:srgbClr val="000000"/>
                </a:solidFill>
              </a:rPr>
              <a:t>——</a:t>
            </a:r>
            <a:r>
              <a:rPr lang="zh-CN" altLang="en-US" sz="2400" dirty="0" smtClean="0">
                <a:solidFill>
                  <a:srgbClr val="000000"/>
                </a:solidFill>
              </a:rPr>
              <a:t>“</a:t>
            </a:r>
            <a:r>
              <a:rPr lang="zh-CN" altLang="en-US" sz="2400" dirty="0">
                <a:solidFill>
                  <a:srgbClr val="000000"/>
                </a:solidFill>
              </a:rPr>
              <a:t>特朗普对外政策最重要但最少被谈论的后果”(WP/17/5/18)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551384" y="1628800"/>
            <a:ext cx="10441160" cy="954107"/>
          </a:xfrm>
          <a:prstGeom prst="rect">
            <a:avLst/>
          </a:prstGeom>
        </p:spPr>
        <p:txBody>
          <a:bodyPr wrap="square">
            <a:spAutoFit/>
          </a:bodyPr>
          <a:lstStyle/>
          <a:p>
            <a:pPr marL="457200" indent="-457200">
              <a:buFont typeface="Arial" panose="020B0604020202020204" pitchFamily="34" charset="0"/>
              <a:buChar char="•"/>
            </a:pPr>
            <a:r>
              <a:rPr lang="zh-CN" altLang="en-US" sz="2800" dirty="0">
                <a:solidFill>
                  <a:srgbClr val="000000"/>
                </a:solidFill>
              </a:rPr>
              <a:t>如果华盛顿对与伊朗有商业往来的欧洲公司施行二级制裁，欧洲也会采取“阻挡性规定”惩罚那些遵守美国制栽措施的公司</a:t>
            </a:r>
          </a:p>
        </p:txBody>
      </p:sp>
      <p:sp>
        <p:nvSpPr>
          <p:cNvPr id="4" name="矩形 3"/>
          <p:cNvSpPr/>
          <p:nvPr/>
        </p:nvSpPr>
        <p:spPr>
          <a:xfrm>
            <a:off x="551384" y="3212976"/>
            <a:ext cx="10441160" cy="954107"/>
          </a:xfrm>
          <a:prstGeom prst="rect">
            <a:avLst/>
          </a:prstGeom>
        </p:spPr>
        <p:txBody>
          <a:bodyPr wrap="square">
            <a:spAutoFit/>
          </a:bodyPr>
          <a:lstStyle/>
          <a:p>
            <a:pPr marL="457200" indent="-457200">
              <a:buFont typeface="Arial" panose="020B0604020202020204" pitchFamily="34" charset="0"/>
              <a:buChar char="•"/>
            </a:pPr>
            <a:r>
              <a:rPr lang="zh-CN" altLang="en-US" sz="2800" dirty="0">
                <a:solidFill>
                  <a:srgbClr val="000000"/>
                </a:solidFill>
              </a:rPr>
              <a:t>文化和价值观曾是大西洋联盟的基石，但特朗普的自大粗俗正在摧毁美国国家安全政策这一支柱</a:t>
            </a:r>
          </a:p>
        </p:txBody>
      </p:sp>
      <p:sp>
        <p:nvSpPr>
          <p:cNvPr id="6" name="矩形 5"/>
          <p:cNvSpPr/>
          <p:nvPr/>
        </p:nvSpPr>
        <p:spPr>
          <a:xfrm>
            <a:off x="2711624" y="4797152"/>
            <a:ext cx="8928992" cy="461665"/>
          </a:xfrm>
          <a:prstGeom prst="rect">
            <a:avLst/>
          </a:prstGeom>
        </p:spPr>
        <p:txBody>
          <a:bodyPr wrap="square">
            <a:spAutoFit/>
          </a:bodyPr>
          <a:lstStyle/>
          <a:p>
            <a:r>
              <a:rPr lang="en-US" altLang="zh-CN" sz="2400" dirty="0">
                <a:solidFill>
                  <a:srgbClr val="000000"/>
                </a:solidFill>
              </a:rPr>
              <a:t>——</a:t>
            </a:r>
            <a:r>
              <a:rPr lang="zh-CN" altLang="en-US" sz="2400" dirty="0" smtClean="0">
                <a:solidFill>
                  <a:srgbClr val="000000"/>
                </a:solidFill>
              </a:rPr>
              <a:t>“</a:t>
            </a:r>
            <a:r>
              <a:rPr lang="zh-CN" altLang="en-US" sz="2400" dirty="0">
                <a:solidFill>
                  <a:srgbClr val="000000"/>
                </a:solidFill>
              </a:rPr>
              <a:t>特朗普对外政策最重要但最少被谈论的后果”(WP/17/5/18)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263352" y="1556792"/>
            <a:ext cx="11017224" cy="954107"/>
          </a:xfrm>
          <a:prstGeom prst="rect">
            <a:avLst/>
          </a:prstGeom>
        </p:spPr>
        <p:txBody>
          <a:bodyPr wrap="square">
            <a:spAutoFit/>
          </a:bodyPr>
          <a:lstStyle/>
          <a:p>
            <a:pPr marL="285750" indent="-285750">
              <a:buFont typeface="Arial" panose="020B0604020202020204" pitchFamily="34" charset="0"/>
              <a:buChar char="•"/>
            </a:pPr>
            <a:r>
              <a:rPr lang="zh-CN" altLang="en-US" sz="2800" dirty="0">
                <a:solidFill>
                  <a:srgbClr val="000000"/>
                </a:solidFill>
              </a:rPr>
              <a:t>德国外长马斯提出德国对美“平衡的伙伴战略”:不放弃美国，但同时减少对美国的依赖，同时把美国视为一个正常的大国</a:t>
            </a:r>
          </a:p>
        </p:txBody>
      </p:sp>
      <p:sp>
        <p:nvSpPr>
          <p:cNvPr id="4" name="矩形 3"/>
          <p:cNvSpPr/>
          <p:nvPr/>
        </p:nvSpPr>
        <p:spPr>
          <a:xfrm>
            <a:off x="263352" y="2784304"/>
            <a:ext cx="7077579" cy="523220"/>
          </a:xfrm>
          <a:prstGeom prst="rect">
            <a:avLst/>
          </a:prstGeom>
        </p:spPr>
        <p:txBody>
          <a:bodyPr wrap="none">
            <a:spAutoFit/>
          </a:bodyPr>
          <a:lstStyle/>
          <a:p>
            <a:pPr marL="285750" indent="-285750">
              <a:buFont typeface="Arial" panose="020B0604020202020204" pitchFamily="34" charset="0"/>
              <a:buChar char="•"/>
            </a:pPr>
            <a:r>
              <a:rPr lang="zh-CN" altLang="en-US" sz="2800" dirty="0">
                <a:solidFill>
                  <a:srgbClr val="000000"/>
                </a:solidFill>
              </a:rPr>
              <a:t>和战后德国70年外交政策断裂的理由如下:</a:t>
            </a:r>
          </a:p>
        </p:txBody>
      </p:sp>
      <p:sp>
        <p:nvSpPr>
          <p:cNvPr id="8" name="文本框 7"/>
          <p:cNvSpPr txBox="1"/>
          <p:nvPr/>
        </p:nvSpPr>
        <p:spPr>
          <a:xfrm>
            <a:off x="279806" y="3429000"/>
            <a:ext cx="11017224" cy="1815882"/>
          </a:xfrm>
          <a:prstGeom prst="rect">
            <a:avLst/>
          </a:prstGeom>
          <a:noFill/>
        </p:spPr>
        <p:txBody>
          <a:bodyPr wrap="square" rtlCol="0">
            <a:spAutoFit/>
          </a:bodyPr>
          <a:lstStyle/>
          <a:p>
            <a:r>
              <a:rPr lang="en-US" altLang="zh-CN" sz="2800" dirty="0">
                <a:solidFill>
                  <a:srgbClr val="C00000"/>
                </a:solidFill>
              </a:rPr>
              <a:t>----</a:t>
            </a:r>
            <a:r>
              <a:rPr lang="zh-CN" altLang="en-US" sz="2800" dirty="0">
                <a:solidFill>
                  <a:srgbClr val="C00000"/>
                </a:solidFill>
              </a:rPr>
              <a:t>特朗普的对抗性、不协调的政策损害德国和欧洲经济与安全利益</a:t>
            </a:r>
            <a:endParaRPr lang="en-US" altLang="zh-CN" sz="2800" dirty="0">
              <a:solidFill>
                <a:srgbClr val="C00000"/>
              </a:solidFill>
            </a:endParaRPr>
          </a:p>
          <a:p>
            <a:r>
              <a:rPr lang="en-US" altLang="zh-CN" sz="2800" dirty="0">
                <a:solidFill>
                  <a:srgbClr val="C00000"/>
                </a:solidFill>
              </a:rPr>
              <a:t>----</a:t>
            </a:r>
            <a:r>
              <a:rPr lang="zh-CN" altLang="en-US" sz="2800" dirty="0">
                <a:solidFill>
                  <a:srgbClr val="C00000"/>
                </a:solidFill>
              </a:rPr>
              <a:t>美国惩罚伊朗的措施正在引发更多危险并可能导致新一轮难民潮</a:t>
            </a:r>
            <a:endParaRPr lang="en-US" altLang="zh-CN" sz="2800" dirty="0">
              <a:solidFill>
                <a:srgbClr val="C00000"/>
              </a:solidFill>
            </a:endParaRPr>
          </a:p>
          <a:p>
            <a:r>
              <a:rPr lang="en-US" altLang="zh-CN" sz="2800" dirty="0">
                <a:solidFill>
                  <a:srgbClr val="C00000"/>
                </a:solidFill>
              </a:rPr>
              <a:t>----</a:t>
            </a:r>
            <a:r>
              <a:rPr lang="zh-CN" altLang="en-US" sz="2800" dirty="0">
                <a:solidFill>
                  <a:srgbClr val="C00000"/>
                </a:solidFill>
              </a:rPr>
              <a:t>美国以国家安全为由任意征收保护性关税正在危害对德国商业模式</a:t>
            </a:r>
            <a:endParaRPr lang="en-US" altLang="zh-CN" sz="2800" dirty="0">
              <a:solidFill>
                <a:srgbClr val="C00000"/>
              </a:solidFill>
            </a:endParaRPr>
          </a:p>
          <a:p>
            <a:r>
              <a:rPr lang="en-US" altLang="zh-CN" sz="2800" dirty="0">
                <a:solidFill>
                  <a:srgbClr val="C00000"/>
                </a:solidFill>
              </a:rPr>
              <a:t>----</a:t>
            </a:r>
            <a:r>
              <a:rPr lang="zh-CN" altLang="en-US" sz="2800" dirty="0">
                <a:solidFill>
                  <a:srgbClr val="C00000"/>
                </a:solidFill>
              </a:rPr>
              <a:t>美国威胁要制裁进军俄罗斯能源市场的欧洲企业是对欧洲的侮辱</a:t>
            </a:r>
          </a:p>
        </p:txBody>
      </p:sp>
      <p:pic>
        <p:nvPicPr>
          <p:cNvPr id="911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896" y="5373216"/>
            <a:ext cx="5400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39416" y="2132856"/>
            <a:ext cx="10369152" cy="2677656"/>
          </a:xfrm>
          <a:prstGeom prst="rect">
            <a:avLst/>
          </a:prstGeom>
        </p:spPr>
        <p:txBody>
          <a:bodyPr wrap="square">
            <a:spAutoFit/>
          </a:bodyPr>
          <a:lstStyle/>
          <a:p>
            <a:pPr marL="285750" indent="-285750">
              <a:buFont typeface="Arial" panose="020B0604020202020204" pitchFamily="34" charset="0"/>
              <a:buChar char="•"/>
            </a:pPr>
            <a:r>
              <a:rPr lang="zh-CN" altLang="en-US" sz="2800" dirty="0">
                <a:solidFill>
                  <a:srgbClr val="000000"/>
                </a:solidFill>
              </a:rPr>
              <a:t>马斯还建议创立欧洲版的环球银行间金融通信协会(SWIFT) 支付体系，以使欧洲企业摆脱美国司法部门的干涉，同时对美国网络巨头征税</a:t>
            </a:r>
          </a:p>
          <a:p>
            <a:endParaRPr lang="zh-CN" altLang="en-US" sz="2800" dirty="0">
              <a:solidFill>
                <a:srgbClr val="000000"/>
              </a:solidFill>
            </a:endParaRPr>
          </a:p>
          <a:p>
            <a:r>
              <a:rPr lang="zh-CN" altLang="en-US" sz="2800" dirty="0">
                <a:solidFill>
                  <a:srgbClr val="000000"/>
                </a:solidFill>
              </a:rPr>
              <a:t>      </a:t>
            </a:r>
            <a:endParaRPr lang="en-US" altLang="zh-CN" sz="2800" dirty="0">
              <a:solidFill>
                <a:srgbClr val="000000"/>
              </a:solidFill>
            </a:endParaRPr>
          </a:p>
          <a:p>
            <a:r>
              <a:rPr lang="en-US" altLang="zh-CN" sz="2800" dirty="0">
                <a:solidFill>
                  <a:srgbClr val="000000"/>
                </a:solidFill>
              </a:rPr>
              <a:t>                                                         ----</a:t>
            </a:r>
            <a:r>
              <a:rPr lang="zh-CN" altLang="en-US" sz="2800" dirty="0">
                <a:solidFill>
                  <a:srgbClr val="000000"/>
                </a:solidFill>
              </a:rPr>
              <a:t>德国《商报》，22/8 2018</a:t>
            </a:r>
          </a:p>
        </p:txBody>
      </p:sp>
    </p:spTree>
    <p:extLst>
      <p:ext uri="{BB962C8B-B14F-4D97-AF65-F5344CB8AC3E}">
        <p14:creationId xmlns:p14="http://schemas.microsoft.com/office/powerpoint/2010/main" val="36920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479376" y="1052736"/>
            <a:ext cx="8012130" cy="584775"/>
          </a:xfrm>
          <a:prstGeom prst="rect">
            <a:avLst/>
          </a:prstGeom>
        </p:spPr>
        <p:txBody>
          <a:bodyPr wrap="none">
            <a:spAutoFit/>
          </a:bodyPr>
          <a:lstStyle/>
          <a:p>
            <a:r>
              <a:rPr lang="zh-CN" altLang="en-US" sz="3200" b="1" dirty="0">
                <a:solidFill>
                  <a:srgbClr val="C00000"/>
                </a:solidFill>
              </a:rPr>
              <a:t>七、中国对外开放四大举措与中美关系展望</a:t>
            </a:r>
          </a:p>
        </p:txBody>
      </p:sp>
      <p:sp>
        <p:nvSpPr>
          <p:cNvPr id="4" name="矩形 3"/>
          <p:cNvSpPr/>
          <p:nvPr/>
        </p:nvSpPr>
        <p:spPr>
          <a:xfrm>
            <a:off x="479376" y="1916832"/>
            <a:ext cx="10441160" cy="4031873"/>
          </a:xfrm>
          <a:prstGeom prst="rect">
            <a:avLst/>
          </a:prstGeom>
        </p:spPr>
        <p:txBody>
          <a:bodyPr wrap="square">
            <a:spAutoFit/>
          </a:bodyPr>
          <a:lstStyle/>
          <a:p>
            <a:r>
              <a:rPr lang="zh-CN" altLang="en-US" sz="3200" b="1" dirty="0">
                <a:solidFill>
                  <a:srgbClr val="C00000"/>
                </a:solidFill>
              </a:rPr>
              <a:t>第一，大幅度放宽市场准入。</a:t>
            </a:r>
            <a:r>
              <a:rPr lang="zh-CN" altLang="en-US" sz="3200" dirty="0">
                <a:solidFill>
                  <a:srgbClr val="000000"/>
                </a:solidFill>
              </a:rPr>
              <a:t>在服务业特别是金融业方面，去年年底宣布的放宽银行、证券、保险行业外资股比限制的重大措施要确保落地，同时要加快保险行业开放进程，放宽外资金融机构设立限制，扩大外资金融机构在华业务范围，拓宽中外金融市场合作领域。在制造业方面，目前已基本开放，保留限制的主要是汽车、船舶、飞机等少数行业，现在这些行业已经具备开放基础，下一步要尽快放宽外资股比限制特别是汽车行业外资限制</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79376" y="1484784"/>
            <a:ext cx="10657184" cy="4308872"/>
          </a:xfrm>
          <a:prstGeom prst="rect">
            <a:avLst/>
          </a:prstGeom>
        </p:spPr>
        <p:txBody>
          <a:bodyPr wrap="square">
            <a:spAutoFit/>
          </a:bodyPr>
          <a:lstStyle/>
          <a:p>
            <a:r>
              <a:rPr lang="zh-CN" altLang="en-US" sz="3200" b="1" dirty="0">
                <a:solidFill>
                  <a:srgbClr val="C00000"/>
                </a:solidFill>
              </a:rPr>
              <a:t>第二，创造更有吸引力的投资环境。</a:t>
            </a:r>
            <a:r>
              <a:rPr lang="zh-CN" altLang="en-US" sz="3200" dirty="0">
                <a:solidFill>
                  <a:srgbClr val="000000"/>
                </a:solidFill>
              </a:rPr>
              <a:t>我们将加强同国际经贸规则对接，增强透明度，强化产权保护，坚持依法办事，鼓励竞争、反对垄断。今年3月组建国家市场监督管理总局等新机构，对现有政府机构作出大幅度调整，坚决破除制约使市场在资源配置中起决定性作用、更好发挥政府作用的体制机制弊端。今午上半年，我们将完成修订外商投资负面清单工作，全面落实准入前国民待遇加负面清单管理制度  </a:t>
            </a:r>
          </a:p>
          <a:p>
            <a:endParaRPr lang="zh-CN" altLang="en-US" dirty="0"/>
          </a:p>
        </p:txBody>
      </p:sp>
    </p:spTree>
    <p:extLst>
      <p:ext uri="{BB962C8B-B14F-4D97-AF65-F5344CB8AC3E}">
        <p14:creationId xmlns:p14="http://schemas.microsoft.com/office/powerpoint/2010/main" val="4137011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376" y="1700808"/>
            <a:ext cx="10650617" cy="3046988"/>
          </a:xfrm>
          <a:prstGeom prst="rect">
            <a:avLst/>
          </a:prstGeom>
        </p:spPr>
        <p:txBody>
          <a:bodyPr wrap="square">
            <a:spAutoFit/>
          </a:bodyPr>
          <a:lstStyle/>
          <a:p>
            <a:r>
              <a:rPr lang="zh-CN" altLang="en-US" sz="3200" b="1" dirty="0">
                <a:solidFill>
                  <a:srgbClr val="C00000"/>
                </a:solidFill>
              </a:rPr>
              <a:t>第三，加强知识产权保护。</a:t>
            </a:r>
            <a:r>
              <a:rPr lang="zh-CN" altLang="en-US" sz="3200" dirty="0">
                <a:solidFill>
                  <a:srgbClr val="000000"/>
                </a:solidFill>
              </a:rPr>
              <a:t>这是完善产权保护制度最重要的内容，也是提高中国经济竞争力最大的激励。今年将重新组建国家知识产权局，完善加大执法力度，把违法成本显著提上去，把法律威慑作用充分发挥出来。鼓励中外企业开展正常技术交流合作，保护在华外资企业合法知识产权。同时我们希望外国政府加强对中国知识产权的保护</a:t>
            </a:r>
          </a:p>
        </p:txBody>
      </p:sp>
    </p:spTree>
    <p:extLst>
      <p:ext uri="{BB962C8B-B14F-4D97-AF65-F5344CB8AC3E}">
        <p14:creationId xmlns:p14="http://schemas.microsoft.com/office/powerpoint/2010/main" val="217682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7368" y="1340768"/>
            <a:ext cx="11383427" cy="4524315"/>
          </a:xfrm>
          <a:prstGeom prst="rect">
            <a:avLst/>
          </a:prstGeom>
        </p:spPr>
        <p:txBody>
          <a:bodyPr wrap="square">
            <a:spAutoFit/>
          </a:bodyPr>
          <a:lstStyle/>
          <a:p>
            <a:r>
              <a:rPr lang="zh-CN" altLang="en-US" sz="3200" b="1" dirty="0">
                <a:solidFill>
                  <a:srgbClr val="C00000"/>
                </a:solidFill>
              </a:rPr>
              <a:t>第四，主动扩大进口。</a:t>
            </a:r>
            <a:r>
              <a:rPr lang="zh-CN" altLang="en-US" sz="3200" dirty="0">
                <a:solidFill>
                  <a:srgbClr val="000000"/>
                </a:solidFill>
              </a:rPr>
              <a:t>内需是中国经济发展的基本动力，也是满足人民日益增长的美好生活需要的必然要求。中国不以追求贸易顺差为目标，真诚希望扩大进口，促进经常项目收支平衡。今年我们将相当幅度降低汽车进口关税，同时降低部分其他产品进口关税，努力增加人民群众需求比较集中的特色优势产品进口，加快加入世界贸易组织《政府采购协定》进程。希望发达国家对正常合理的高技术产品贸易停止人为设限，放宽对华高技术产品出口管制。今年11月将在上海举办首届中国国际进口博览会</a:t>
            </a:r>
          </a:p>
        </p:txBody>
      </p:sp>
      <p:sp>
        <p:nvSpPr>
          <p:cNvPr id="2" name="TextBox 1"/>
          <p:cNvSpPr txBox="1"/>
          <p:nvPr/>
        </p:nvSpPr>
        <p:spPr>
          <a:xfrm>
            <a:off x="4727848" y="5583235"/>
            <a:ext cx="6120680" cy="369332"/>
          </a:xfrm>
          <a:prstGeom prst="rect">
            <a:avLst/>
          </a:prstGeom>
          <a:noFill/>
        </p:spPr>
        <p:txBody>
          <a:bodyPr wrap="square" rtlCol="0">
            <a:spAutoFit/>
          </a:bodyPr>
          <a:lstStyle/>
          <a:p>
            <a:r>
              <a:rPr lang="en-US" altLang="zh-CN" dirty="0" smtClean="0"/>
              <a:t>——</a:t>
            </a:r>
            <a:r>
              <a:rPr lang="zh-CN" altLang="en-US" dirty="0" smtClean="0"/>
              <a:t>习近平主席</a:t>
            </a:r>
            <a:r>
              <a:rPr lang="en-US" altLang="zh-CN" dirty="0" smtClean="0"/>
              <a:t>2018</a:t>
            </a:r>
            <a:r>
              <a:rPr lang="zh-CN" altLang="en-US" dirty="0" smtClean="0"/>
              <a:t>年</a:t>
            </a:r>
            <a:r>
              <a:rPr lang="en-US" altLang="zh-CN" dirty="0" smtClean="0"/>
              <a:t>4</a:t>
            </a:r>
            <a:r>
              <a:rPr lang="zh-CN" altLang="en-US" dirty="0" smtClean="0"/>
              <a:t>月</a:t>
            </a:r>
            <a:r>
              <a:rPr lang="en-US" altLang="zh-CN" dirty="0" smtClean="0"/>
              <a:t>10</a:t>
            </a:r>
            <a:r>
              <a:rPr lang="zh-CN" altLang="en-US" dirty="0" smtClean="0"/>
              <a:t>在博鳌亚洲论坛主旨演讲</a:t>
            </a:r>
            <a:endParaRPr lang="zh-CN" altLang="en-US" dirty="0"/>
          </a:p>
        </p:txBody>
      </p:sp>
    </p:spTree>
    <p:extLst>
      <p:ext uri="{BB962C8B-B14F-4D97-AF65-F5344CB8AC3E}">
        <p14:creationId xmlns:p14="http://schemas.microsoft.com/office/powerpoint/2010/main" val="348500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sz="3600">
                <a:ea typeface="宋体" panose="02010600030101010101" pitchFamily="2" charset="-122"/>
              </a:rPr>
              <a:t>Diagram</a:t>
            </a:r>
            <a:endParaRPr lang="en-US" altLang="zh-CN" sz="2000">
              <a:ea typeface="宋体" panose="02010600030101010101" pitchFamily="2" charset="-122"/>
            </a:endParaRPr>
          </a:p>
        </p:txBody>
      </p:sp>
      <p:sp>
        <p:nvSpPr>
          <p:cNvPr id="47111" name="AutoShape 7"/>
          <p:cNvSpPr>
            <a:spLocks noChangeAspect="1" noChangeArrowheads="1" noTextEdit="1"/>
          </p:cNvSpPr>
          <p:nvPr/>
        </p:nvSpPr>
        <p:spPr bwMode="auto">
          <a:xfrm flipH="1">
            <a:off x="6392872" y="3252788"/>
            <a:ext cx="909637"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 name="矩形 2"/>
          <p:cNvSpPr/>
          <p:nvPr/>
        </p:nvSpPr>
        <p:spPr>
          <a:xfrm>
            <a:off x="1199456" y="1052736"/>
            <a:ext cx="3960440" cy="584775"/>
          </a:xfrm>
          <a:prstGeom prst="rect">
            <a:avLst/>
          </a:prstGeom>
        </p:spPr>
        <p:txBody>
          <a:bodyPr wrap="square">
            <a:spAutoFit/>
          </a:bodyPr>
          <a:lstStyle/>
          <a:p>
            <a:r>
              <a:rPr lang="zh-CN" altLang="en-US" dirty="0"/>
              <a:t> </a:t>
            </a:r>
            <a:r>
              <a:rPr lang="zh-CN" altLang="en-US" sz="3200" b="1" dirty="0">
                <a:solidFill>
                  <a:srgbClr val="C00000"/>
                </a:solidFill>
              </a:rPr>
              <a:t>展望中美</a:t>
            </a:r>
            <a:r>
              <a:rPr lang="zh-CN" altLang="en-US" sz="3200" b="1" dirty="0" smtClean="0">
                <a:solidFill>
                  <a:srgbClr val="C00000"/>
                </a:solidFill>
              </a:rPr>
              <a:t>关系</a:t>
            </a:r>
            <a:endParaRPr lang="zh-CN" altLang="en-US" sz="3200" b="1" dirty="0">
              <a:solidFill>
                <a:srgbClr val="C00000"/>
              </a:solidFill>
            </a:endParaRPr>
          </a:p>
        </p:txBody>
      </p:sp>
      <p:sp>
        <p:nvSpPr>
          <p:cNvPr id="4" name="矩形 3"/>
          <p:cNvSpPr/>
          <p:nvPr/>
        </p:nvSpPr>
        <p:spPr>
          <a:xfrm>
            <a:off x="967722" y="1799404"/>
            <a:ext cx="9577064" cy="1569660"/>
          </a:xfrm>
          <a:prstGeom prst="rect">
            <a:avLst/>
          </a:prstGeom>
        </p:spPr>
        <p:txBody>
          <a:bodyPr wrap="square">
            <a:spAutoFit/>
          </a:bodyPr>
          <a:lstStyle/>
          <a:p>
            <a:pPr marL="285750" indent="-285750">
              <a:buFont typeface="Arial" panose="020B0604020202020204" pitchFamily="34" charset="0"/>
              <a:buChar char="•"/>
            </a:pPr>
            <a:r>
              <a:rPr lang="zh-CN" altLang="en-US" sz="3200" dirty="0">
                <a:solidFill>
                  <a:srgbClr val="000000"/>
                </a:solidFill>
              </a:rPr>
              <a:t>中美关系发生质变的根本原因：</a:t>
            </a:r>
            <a:endParaRPr lang="en-US" altLang="zh-CN" sz="3200" dirty="0">
              <a:solidFill>
                <a:srgbClr val="000000"/>
              </a:solidFill>
            </a:endParaRPr>
          </a:p>
          <a:p>
            <a:r>
              <a:rPr lang="zh-CN" altLang="en-US" sz="3200" dirty="0">
                <a:solidFill>
                  <a:srgbClr val="000000"/>
                </a:solidFill>
              </a:rPr>
              <a:t>         </a:t>
            </a:r>
            <a:r>
              <a:rPr lang="zh-CN" altLang="en-US" sz="3200" dirty="0">
                <a:solidFill>
                  <a:srgbClr val="C00000"/>
                </a:solidFill>
              </a:rPr>
              <a:t>--美国自己出了问题</a:t>
            </a:r>
            <a:endParaRPr lang="en-US" altLang="zh-CN" sz="3200" dirty="0">
              <a:solidFill>
                <a:srgbClr val="C00000"/>
              </a:solidFill>
            </a:endParaRPr>
          </a:p>
          <a:p>
            <a:r>
              <a:rPr lang="zh-CN" altLang="en-US" sz="3200" dirty="0">
                <a:solidFill>
                  <a:srgbClr val="C00000"/>
                </a:solidFill>
              </a:rPr>
              <a:t>         --中国赶超速度太快</a:t>
            </a:r>
          </a:p>
        </p:txBody>
      </p:sp>
      <p:sp>
        <p:nvSpPr>
          <p:cNvPr id="5" name="矩形 4"/>
          <p:cNvSpPr/>
          <p:nvPr/>
        </p:nvSpPr>
        <p:spPr>
          <a:xfrm>
            <a:off x="874624" y="3550094"/>
            <a:ext cx="10838000" cy="1569660"/>
          </a:xfrm>
          <a:prstGeom prst="rect">
            <a:avLst/>
          </a:prstGeom>
        </p:spPr>
        <p:txBody>
          <a:bodyPr wrap="square">
            <a:spAutoFit/>
          </a:bodyPr>
          <a:lstStyle/>
          <a:p>
            <a:pPr marL="285750" indent="-285750">
              <a:buFont typeface="Arial" panose="020B0604020202020204" pitchFamily="34" charset="0"/>
              <a:buChar char="•"/>
            </a:pPr>
            <a:r>
              <a:rPr lang="zh-CN" altLang="en-US" sz="3200" dirty="0">
                <a:solidFill>
                  <a:srgbClr val="000000"/>
                </a:solidFill>
              </a:rPr>
              <a:t>中美贸易摩擦对中国的影响有限可控</a:t>
            </a:r>
          </a:p>
          <a:p>
            <a:r>
              <a:rPr lang="zh-CN" altLang="en-US" sz="3200" dirty="0">
                <a:solidFill>
                  <a:srgbClr val="000000"/>
                </a:solidFill>
              </a:rPr>
              <a:t> --是遭遇战也很可能是持久战，是中华民族复兴道路上</a:t>
            </a:r>
            <a:r>
              <a:rPr lang="zh-CN" altLang="en-US" sz="3200" dirty="0" smtClean="0">
                <a:solidFill>
                  <a:srgbClr val="000000"/>
                </a:solidFill>
              </a:rPr>
              <a:t>的一道</a:t>
            </a:r>
            <a:r>
              <a:rPr lang="zh-CN" altLang="en-US" sz="3200" dirty="0">
                <a:solidFill>
                  <a:srgbClr val="000000"/>
                </a:solidFill>
              </a:rPr>
              <a:t>绕不过去的也必须跨过的坎;对GDP的影响0.1%或0. 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368" y="2132856"/>
            <a:ext cx="11233248" cy="584775"/>
          </a:xfrm>
          <a:prstGeom prst="rect">
            <a:avLst/>
          </a:prstGeom>
        </p:spPr>
        <p:txBody>
          <a:bodyPr wrap="square">
            <a:spAutoFit/>
          </a:bodyPr>
          <a:lstStyle/>
          <a:p>
            <a:r>
              <a:rPr lang="zh-CN" altLang="en-US" sz="2800" dirty="0">
                <a:solidFill>
                  <a:srgbClr val="000000"/>
                </a:solidFill>
              </a:rPr>
              <a:t>9.</a:t>
            </a:r>
            <a:r>
              <a:rPr lang="zh-CN" altLang="en-US" sz="3200" dirty="0">
                <a:solidFill>
                  <a:srgbClr val="000000"/>
                </a:solidFill>
              </a:rPr>
              <a:t>西方国家内部矛盾</a:t>
            </a:r>
            <a:r>
              <a:rPr lang="zh-CN" altLang="en-US" sz="3200" dirty="0" smtClean="0">
                <a:solidFill>
                  <a:srgbClr val="000000"/>
                </a:solidFill>
              </a:rPr>
              <a:t>重重，引发</a:t>
            </a:r>
            <a:r>
              <a:rPr lang="zh-CN" altLang="en-US" sz="3200" dirty="0">
                <a:solidFill>
                  <a:srgbClr val="000000"/>
                </a:solidFill>
              </a:rPr>
              <a:t>严重政治“极化”与制度失效</a:t>
            </a:r>
          </a:p>
        </p:txBody>
      </p:sp>
      <p:sp>
        <p:nvSpPr>
          <p:cNvPr id="4" name="矩形 3"/>
          <p:cNvSpPr/>
          <p:nvPr/>
        </p:nvSpPr>
        <p:spPr>
          <a:xfrm>
            <a:off x="440828" y="3429000"/>
            <a:ext cx="11199787" cy="1077218"/>
          </a:xfrm>
          <a:prstGeom prst="rect">
            <a:avLst/>
          </a:prstGeom>
        </p:spPr>
        <p:txBody>
          <a:bodyPr wrap="square">
            <a:spAutoFit/>
          </a:bodyPr>
          <a:lstStyle/>
          <a:p>
            <a:r>
              <a:rPr lang="zh-CN" altLang="en-US" sz="2800" dirty="0">
                <a:solidFill>
                  <a:srgbClr val="000000"/>
                </a:solidFill>
              </a:rPr>
              <a:t>10.</a:t>
            </a:r>
            <a:r>
              <a:rPr lang="zh-CN" altLang="en-US" sz="3200" dirty="0">
                <a:solidFill>
                  <a:srgbClr val="000000"/>
                </a:solidFill>
              </a:rPr>
              <a:t>全球问题失控危险</a:t>
            </a:r>
            <a:r>
              <a:rPr lang="zh-CN" altLang="en-US" sz="3200" dirty="0" smtClean="0">
                <a:solidFill>
                  <a:srgbClr val="000000"/>
                </a:solidFill>
              </a:rPr>
              <a:t>迫近</a:t>
            </a:r>
            <a:r>
              <a:rPr lang="zh-CN" altLang="en-US" sz="3200" dirty="0">
                <a:solidFill>
                  <a:srgbClr val="000000"/>
                </a:solidFill>
              </a:rPr>
              <a:t>，</a:t>
            </a:r>
            <a:r>
              <a:rPr lang="zh-CN" altLang="en-US" sz="3200" dirty="0" smtClean="0">
                <a:solidFill>
                  <a:srgbClr val="000000"/>
                </a:solidFill>
              </a:rPr>
              <a:t>环境</a:t>
            </a:r>
            <a:r>
              <a:rPr lang="zh-CN" altLang="en-US" sz="3200" dirty="0">
                <a:solidFill>
                  <a:srgbClr val="000000"/>
                </a:solidFill>
              </a:rPr>
              <a:t>与生态恶化等全球治理赤字日趋严重</a:t>
            </a:r>
          </a:p>
        </p:txBody>
      </p:sp>
    </p:spTree>
    <p:extLst>
      <p:ext uri="{BB962C8B-B14F-4D97-AF65-F5344CB8AC3E}">
        <p14:creationId xmlns:p14="http://schemas.microsoft.com/office/powerpoint/2010/main" val="142742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063750" y="476259"/>
            <a:ext cx="7391400" cy="563563"/>
          </a:xfrm>
        </p:spPr>
        <p:txBody>
          <a:bodyPr>
            <a:normAutofit fontScale="90000"/>
          </a:bodyPr>
          <a:lstStyle/>
          <a:p>
            <a:r>
              <a:rPr lang="en-US" altLang="zh-CN" sz="3600">
                <a:ea typeface="宋体" panose="02010600030101010101" pitchFamily="2" charset="-122"/>
              </a:rPr>
              <a:t>Diagram</a:t>
            </a:r>
            <a:endParaRPr lang="en-US" altLang="zh-CN" sz="2000">
              <a:ea typeface="宋体" panose="02010600030101010101" pitchFamily="2" charset="-122"/>
            </a:endParaRPr>
          </a:p>
        </p:txBody>
      </p:sp>
      <p:sp>
        <p:nvSpPr>
          <p:cNvPr id="2" name="矩形 1"/>
          <p:cNvSpPr/>
          <p:nvPr/>
        </p:nvSpPr>
        <p:spPr>
          <a:xfrm>
            <a:off x="538870" y="1628800"/>
            <a:ext cx="10885722" cy="3046988"/>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rgbClr val="000000"/>
                </a:solidFill>
              </a:rPr>
              <a:t>中国和当年的苏联和日本不同</a:t>
            </a:r>
          </a:p>
          <a:p>
            <a:endParaRPr lang="zh-CN" altLang="en-US" sz="3200" dirty="0">
              <a:solidFill>
                <a:srgbClr val="000000"/>
              </a:solidFill>
            </a:endParaRPr>
          </a:p>
          <a:p>
            <a:r>
              <a:rPr lang="zh-CN" altLang="en-US" sz="3200" dirty="0">
                <a:solidFill>
                  <a:srgbClr val="000000"/>
                </a:solidFill>
              </a:rPr>
              <a:t>     </a:t>
            </a:r>
            <a:r>
              <a:rPr lang="zh-CN" altLang="en-US" sz="3200" dirty="0">
                <a:solidFill>
                  <a:srgbClr val="C00000"/>
                </a:solidFill>
              </a:rPr>
              <a:t>--中国有巨大的市场规模:经济韧性和活力及回旋余地</a:t>
            </a:r>
            <a:endParaRPr lang="en-US" altLang="zh-CN" sz="3200" dirty="0">
              <a:solidFill>
                <a:srgbClr val="C00000"/>
              </a:solidFill>
            </a:endParaRPr>
          </a:p>
          <a:p>
            <a:r>
              <a:rPr lang="zh-CN" altLang="en-US" sz="3200" dirty="0">
                <a:solidFill>
                  <a:srgbClr val="C00000"/>
                </a:solidFill>
              </a:rPr>
              <a:t>     --中国有强大的国际影响力:广大的朋友圈</a:t>
            </a:r>
          </a:p>
          <a:p>
            <a:r>
              <a:rPr lang="zh-CN" altLang="en-US" sz="3200" dirty="0">
                <a:solidFill>
                  <a:srgbClr val="C00000"/>
                </a:solidFill>
              </a:rPr>
              <a:t>     --中国有道义制高点和民族凝聚力:霸凌主义不得人心 </a:t>
            </a:r>
            <a:endParaRPr lang="en-US" altLang="zh-CN" sz="3200" dirty="0">
              <a:solidFill>
                <a:srgbClr val="C00000"/>
              </a:solidFill>
            </a:endParaRPr>
          </a:p>
          <a:p>
            <a:r>
              <a:rPr lang="en-US" altLang="zh-CN" sz="3200" dirty="0">
                <a:solidFill>
                  <a:srgbClr val="C00000"/>
                </a:solidFill>
              </a:rPr>
              <a:t>     </a:t>
            </a:r>
            <a:r>
              <a:rPr lang="zh-CN" altLang="en-US" sz="3200" dirty="0">
                <a:solidFill>
                  <a:srgbClr val="C00000"/>
                </a:solidFill>
              </a:rPr>
              <a:t>--中国有以习近平为同志核心的党中央坚强领导，最重要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矩形 6"/>
          <p:cNvSpPr/>
          <p:nvPr/>
        </p:nvSpPr>
        <p:spPr>
          <a:xfrm>
            <a:off x="499315" y="1484784"/>
            <a:ext cx="5958682" cy="523220"/>
          </a:xfrm>
          <a:prstGeom prst="rect">
            <a:avLst/>
          </a:prstGeom>
        </p:spPr>
        <p:txBody>
          <a:bodyPr wrap="none">
            <a:spAutoFit/>
          </a:bodyPr>
          <a:lstStyle/>
          <a:p>
            <a:pPr marL="285750" indent="-285750">
              <a:buFont typeface="Arial" panose="020B0604020202020204" pitchFamily="34" charset="0"/>
              <a:buChar char="•"/>
            </a:pPr>
            <a:r>
              <a:rPr lang="zh-CN" altLang="en-US" sz="2800" dirty="0">
                <a:solidFill>
                  <a:srgbClr val="C00000"/>
                </a:solidFill>
              </a:rPr>
              <a:t>和而不同，斗而不破;积极主动作为</a:t>
            </a:r>
          </a:p>
        </p:txBody>
      </p:sp>
      <p:sp>
        <p:nvSpPr>
          <p:cNvPr id="8" name="矩形 7"/>
          <p:cNvSpPr/>
          <p:nvPr/>
        </p:nvSpPr>
        <p:spPr>
          <a:xfrm>
            <a:off x="499315" y="2050030"/>
            <a:ext cx="10585176" cy="2677656"/>
          </a:xfrm>
          <a:prstGeom prst="rect">
            <a:avLst/>
          </a:prstGeom>
        </p:spPr>
        <p:txBody>
          <a:bodyPr wrap="square">
            <a:spAutoFit/>
          </a:bodyPr>
          <a:lstStyle/>
          <a:p>
            <a:pPr marL="457200" indent="-457200">
              <a:buFont typeface="Arial" panose="020B0604020202020204" pitchFamily="34" charset="0"/>
              <a:buChar char="•"/>
            </a:pPr>
            <a:r>
              <a:rPr lang="zh-CN" altLang="en-US" sz="2800" dirty="0">
                <a:solidFill>
                  <a:srgbClr val="000000"/>
                </a:solidFill>
              </a:rPr>
              <a:t>妥协将是彻底的妥协，中国无路可退，只能迎难而上，有理有力有节地回击，决不能犯“软骨病”</a:t>
            </a:r>
            <a:endParaRPr lang="en-US" altLang="zh-CN" sz="2800" dirty="0">
              <a:solidFill>
                <a:srgbClr val="000000"/>
              </a:solidFill>
            </a:endParaRPr>
          </a:p>
          <a:p>
            <a:r>
              <a:rPr lang="zh-CN" altLang="en-US" sz="2800" dirty="0">
                <a:solidFill>
                  <a:srgbClr val="000000"/>
                </a:solidFill>
              </a:rPr>
              <a:t>             --  坚决捍卫国家核心利益</a:t>
            </a:r>
          </a:p>
          <a:p>
            <a:r>
              <a:rPr lang="en-US" altLang="zh-CN" sz="2800" dirty="0">
                <a:solidFill>
                  <a:srgbClr val="000000"/>
                </a:solidFill>
              </a:rPr>
              <a:t>             --</a:t>
            </a:r>
            <a:r>
              <a:rPr lang="zh-CN" altLang="en-US" sz="2800" dirty="0">
                <a:solidFill>
                  <a:srgbClr val="000000"/>
                </a:solidFill>
              </a:rPr>
              <a:t>维护多边贸易体系:成立WTO改革联合工作小组</a:t>
            </a:r>
            <a:endParaRPr lang="en-US" altLang="zh-CN" sz="2800" dirty="0">
              <a:solidFill>
                <a:srgbClr val="000000"/>
              </a:solidFill>
            </a:endParaRPr>
          </a:p>
          <a:p>
            <a:r>
              <a:rPr lang="zh-CN" altLang="en-US" sz="2800" dirty="0">
                <a:solidFill>
                  <a:srgbClr val="000000"/>
                </a:solidFill>
              </a:rPr>
              <a:t>             --全面贯彻落实十八届三中全会决定和十九大报告精神</a:t>
            </a:r>
          </a:p>
          <a:p>
            <a:r>
              <a:rPr lang="en-US" altLang="zh-CN" sz="2800" dirty="0">
                <a:solidFill>
                  <a:srgbClr val="000000"/>
                </a:solidFill>
              </a:rPr>
              <a:t>             --</a:t>
            </a:r>
            <a:r>
              <a:rPr lang="zh-CN" altLang="en-US" sz="2800" dirty="0">
                <a:solidFill>
                  <a:srgbClr val="000000"/>
                </a:solidFill>
              </a:rPr>
              <a:t>制定短期政策化解中美贸易摩擦影响</a:t>
            </a:r>
          </a:p>
        </p:txBody>
      </p:sp>
      <p:sp>
        <p:nvSpPr>
          <p:cNvPr id="9" name="矩形 8"/>
          <p:cNvSpPr/>
          <p:nvPr/>
        </p:nvSpPr>
        <p:spPr>
          <a:xfrm>
            <a:off x="499315" y="4941168"/>
            <a:ext cx="6131807" cy="523220"/>
          </a:xfrm>
          <a:prstGeom prst="rect">
            <a:avLst/>
          </a:prstGeom>
        </p:spPr>
        <p:txBody>
          <a:bodyPr wrap="none">
            <a:spAutoFit/>
          </a:bodyPr>
          <a:lstStyle/>
          <a:p>
            <a:pPr marL="457200" indent="-457200">
              <a:buFont typeface="Arial" panose="020B0604020202020204" pitchFamily="34" charset="0"/>
              <a:buChar char="•"/>
            </a:pPr>
            <a:r>
              <a:rPr lang="zh-CN" altLang="en-US" sz="2800" dirty="0">
                <a:solidFill>
                  <a:srgbClr val="000000"/>
                </a:solidFill>
              </a:rPr>
              <a:t>道不同，相为谋:如来佛和太上老君</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1026" y="1285860"/>
            <a:ext cx="9855200" cy="563563"/>
          </a:xfrm>
        </p:spPr>
        <p:txBody>
          <a:bodyPr/>
          <a:lstStyle/>
          <a:p>
            <a:r>
              <a:rPr lang="zh-CN" altLang="en-US" sz="3600" b="1" dirty="0" smtClean="0">
                <a:solidFill>
                  <a:srgbClr val="FF0000"/>
                </a:solidFill>
              </a:rPr>
              <a:t>荐读</a:t>
            </a:r>
            <a:r>
              <a:rPr lang="en-US" altLang="zh-CN" sz="3600" b="1" dirty="0" smtClean="0">
                <a:solidFill>
                  <a:srgbClr val="FF0000"/>
                </a:solidFill>
              </a:rPr>
              <a:t>|</a:t>
            </a:r>
            <a:r>
              <a:rPr lang="zh-CN" altLang="en-US" sz="3600" b="1" dirty="0" smtClean="0">
                <a:solidFill>
                  <a:srgbClr val="FF0000"/>
                </a:solidFill>
              </a:rPr>
              <a:t>中美未来关系应如太上老君与如来佛 </a:t>
            </a:r>
            <a:br>
              <a:rPr lang="zh-CN" altLang="en-US" sz="3600" b="1" dirty="0" smtClean="0">
                <a:solidFill>
                  <a:srgbClr val="FF0000"/>
                </a:solidFill>
              </a:rPr>
            </a:br>
            <a:endParaRPr lang="zh-CN" altLang="en-US" sz="3600" dirty="0">
              <a:solidFill>
                <a:srgbClr val="FF0000"/>
              </a:solidFill>
            </a:endParaRPr>
          </a:p>
        </p:txBody>
      </p:sp>
      <p:sp>
        <p:nvSpPr>
          <p:cNvPr id="3" name="内容占位符 2"/>
          <p:cNvSpPr>
            <a:spLocks noGrp="1"/>
          </p:cNvSpPr>
          <p:nvPr>
            <p:ph idx="1"/>
          </p:nvPr>
        </p:nvSpPr>
        <p:spPr>
          <a:xfrm>
            <a:off x="609600" y="2143116"/>
            <a:ext cx="10972800" cy="4143384"/>
          </a:xfrm>
        </p:spPr>
        <p:txBody>
          <a:bodyPr/>
          <a:lstStyle/>
          <a:p>
            <a:r>
              <a:rPr lang="zh-CN" altLang="en-US" b="1" dirty="0" smtClean="0"/>
              <a:t>如果把眼光放得长远一些，那么更耐人寻味的是如来佛与太上老君之间的关系。他们分属佛教世界与道教世界，但这两个世界又相互交叉重叠；他们的信仰理念各不相同，但又拥有广泛而牢固的共同利益并密切合作；他们的神通或本领虽有大小高下之分，但却平起平坐而非君臣主仆。或许这才应当是三五十年后中美关系的基本定位。</a:t>
            </a:r>
            <a:endParaRPr lang="en-US" altLang="zh-CN" b="1" dirty="0" smtClean="0"/>
          </a:p>
          <a:p>
            <a:r>
              <a:rPr lang="en-US" altLang="zh-CN" b="1" dirty="0" smtClean="0"/>
              <a:t>——</a:t>
            </a:r>
            <a:r>
              <a:rPr lang="zh-CN" altLang="en-US" b="1" dirty="0" smtClean="0"/>
              <a:t>摘选自</a:t>
            </a:r>
            <a:r>
              <a:rPr lang="en-US" altLang="zh-CN" b="1" dirty="0" smtClean="0"/>
              <a:t>《</a:t>
            </a:r>
            <a:r>
              <a:rPr lang="zh-CN" altLang="en-US" b="1" dirty="0" smtClean="0"/>
              <a:t>中国的和平发展道路</a:t>
            </a:r>
            <a:r>
              <a:rPr lang="en-US" altLang="zh-CN" b="1" dirty="0" smtClean="0"/>
              <a:t>》 </a:t>
            </a:r>
            <a:endParaRPr lang="zh-CN" altLang="en-US" b="1" dirty="0"/>
          </a:p>
        </p:txBody>
      </p:sp>
    </p:spTree>
    <p:extLst>
      <p:ext uri="{BB962C8B-B14F-4D97-AF65-F5344CB8AC3E}">
        <p14:creationId xmlns:p14="http://schemas.microsoft.com/office/powerpoint/2010/main" val="141331030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6712" y="1214422"/>
            <a:ext cx="9855200" cy="563563"/>
          </a:xfrm>
        </p:spPr>
        <p:txBody>
          <a:bodyPr/>
          <a:lstStyle/>
          <a:p>
            <a:r>
              <a:rPr lang="en-US" altLang="zh-CN" sz="3600" b="1" dirty="0" smtClean="0">
                <a:solidFill>
                  <a:srgbClr val="000000"/>
                </a:solidFill>
                <a:latin typeface="微软雅黑" pitchFamily="34" charset="-122"/>
                <a:ea typeface="微软雅黑" pitchFamily="34" charset="-122"/>
              </a:rPr>
              <a:t>[</a:t>
            </a:r>
            <a:r>
              <a:rPr lang="zh-CN" altLang="en-US" sz="3600" b="1" dirty="0" smtClean="0">
                <a:solidFill>
                  <a:srgbClr val="000000"/>
                </a:solidFill>
                <a:latin typeface="微软雅黑" pitchFamily="34" charset="-122"/>
                <a:ea typeface="微软雅黑" pitchFamily="34" charset="-122"/>
              </a:rPr>
              <a:t>环球视线</a:t>
            </a:r>
            <a:r>
              <a:rPr lang="en-US" altLang="zh-CN" sz="3600" b="1" dirty="0" smtClean="0">
                <a:solidFill>
                  <a:srgbClr val="000000"/>
                </a:solidFill>
                <a:latin typeface="微软雅黑" pitchFamily="34" charset="-122"/>
                <a:ea typeface="微软雅黑" pitchFamily="34" charset="-122"/>
              </a:rPr>
              <a:t>]</a:t>
            </a:r>
            <a:r>
              <a:rPr lang="zh-CN" altLang="en-US" sz="3600" b="1" dirty="0" smtClean="0">
                <a:solidFill>
                  <a:srgbClr val="000000"/>
                </a:solidFill>
                <a:latin typeface="微软雅黑" pitchFamily="34" charset="-122"/>
                <a:ea typeface="微软雅黑" pitchFamily="34" charset="-122"/>
              </a:rPr>
              <a:t>中美贸易摩擦 白皮书给出真相（约</a:t>
            </a:r>
            <a:r>
              <a:rPr lang="en-US" altLang="zh-CN" sz="3600" b="1" dirty="0" smtClean="0">
                <a:solidFill>
                  <a:srgbClr val="000000"/>
                </a:solidFill>
                <a:latin typeface="微软雅黑" pitchFamily="34" charset="-122"/>
                <a:ea typeface="微软雅黑" pitchFamily="34" charset="-122"/>
              </a:rPr>
              <a:t>24</a:t>
            </a:r>
            <a:r>
              <a:rPr lang="zh-CN" altLang="en-US" sz="3600" b="1" dirty="0" smtClean="0">
                <a:solidFill>
                  <a:srgbClr val="000000"/>
                </a:solidFill>
                <a:latin typeface="微软雅黑" pitchFamily="34" charset="-122"/>
                <a:ea typeface="微软雅黑" pitchFamily="34" charset="-122"/>
              </a:rPr>
              <a:t>分钟）</a:t>
            </a:r>
            <a:endParaRPr lang="zh-CN" altLang="en-US" sz="3600" dirty="0">
              <a:solidFill>
                <a:srgbClr val="000000"/>
              </a:solidFill>
              <a:latin typeface="微软雅黑" pitchFamily="34" charset="-122"/>
              <a:ea typeface="微软雅黑" pitchFamily="34" charset="-122"/>
            </a:endParaRPr>
          </a:p>
        </p:txBody>
      </p:sp>
      <p:sp>
        <p:nvSpPr>
          <p:cNvPr id="3" name="内容占位符 2"/>
          <p:cNvSpPr>
            <a:spLocks noGrp="1"/>
          </p:cNvSpPr>
          <p:nvPr>
            <p:ph idx="1"/>
          </p:nvPr>
        </p:nvSpPr>
        <p:spPr>
          <a:xfrm>
            <a:off x="609600" y="2786058"/>
            <a:ext cx="10972800" cy="3500442"/>
          </a:xfrm>
        </p:spPr>
        <p:txBody>
          <a:bodyPr/>
          <a:lstStyle/>
          <a:p>
            <a:r>
              <a:rPr lang="en-US" altLang="zh-CN" dirty="0" smtClean="0"/>
              <a:t>http://tv.cctv.com/2018/09/24/VIDE4XtXEHsmkZGXkVYGZ08R180924.shtml?_=1537818391146</a:t>
            </a:r>
            <a:endParaRPr lang="zh-CN" altLang="en-US" dirty="0"/>
          </a:p>
        </p:txBody>
      </p:sp>
    </p:spTree>
    <p:extLst>
      <p:ext uri="{BB962C8B-B14F-4D97-AF65-F5344CB8AC3E}">
        <p14:creationId xmlns:p14="http://schemas.microsoft.com/office/powerpoint/2010/main" val="88410223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6712" y="1285860"/>
            <a:ext cx="9855200" cy="563563"/>
          </a:xfrm>
        </p:spPr>
        <p:txBody>
          <a:bodyPr/>
          <a:lstStyle/>
          <a:p>
            <a:r>
              <a:rPr lang="en-US" altLang="zh-CN" sz="3600" b="1" dirty="0" smtClean="0">
                <a:solidFill>
                  <a:srgbClr val="000000"/>
                </a:solidFill>
                <a:latin typeface="微软雅黑" pitchFamily="34" charset="-122"/>
                <a:ea typeface="微软雅黑" pitchFamily="34" charset="-122"/>
              </a:rPr>
              <a:t>《</a:t>
            </a:r>
            <a:r>
              <a:rPr lang="zh-CN" altLang="en-US" sz="3600" b="1" dirty="0" smtClean="0">
                <a:solidFill>
                  <a:srgbClr val="000000"/>
                </a:solidFill>
                <a:latin typeface="微软雅黑" pitchFamily="34" charset="-122"/>
                <a:ea typeface="微软雅黑" pitchFamily="34" charset="-122"/>
              </a:rPr>
              <a:t>深度国际</a:t>
            </a:r>
            <a:r>
              <a:rPr lang="en-US" altLang="zh-CN" sz="3600" b="1" dirty="0" smtClean="0">
                <a:solidFill>
                  <a:srgbClr val="000000"/>
                </a:solidFill>
                <a:latin typeface="微软雅黑" pitchFamily="34" charset="-122"/>
                <a:ea typeface="微软雅黑" pitchFamily="34" charset="-122"/>
              </a:rPr>
              <a:t>》 20180407 </a:t>
            </a:r>
            <a:r>
              <a:rPr lang="zh-CN" altLang="en-US" sz="3600" b="1" dirty="0" smtClean="0">
                <a:solidFill>
                  <a:srgbClr val="000000"/>
                </a:solidFill>
                <a:latin typeface="微软雅黑" pitchFamily="34" charset="-122"/>
                <a:ea typeface="微软雅黑" pitchFamily="34" charset="-122"/>
              </a:rPr>
              <a:t>中美贸易摩擦：真相与走向（</a:t>
            </a:r>
            <a:r>
              <a:rPr lang="en-US" altLang="zh-CN" sz="3600" b="1" dirty="0" smtClean="0">
                <a:solidFill>
                  <a:srgbClr val="000000"/>
                </a:solidFill>
                <a:latin typeface="微软雅黑" pitchFamily="34" charset="-122"/>
                <a:ea typeface="微软雅黑" pitchFamily="34" charset="-122"/>
              </a:rPr>
              <a:t>26</a:t>
            </a:r>
            <a:r>
              <a:rPr lang="zh-CN" altLang="en-US" sz="3600" b="1" dirty="0" smtClean="0">
                <a:solidFill>
                  <a:srgbClr val="000000"/>
                </a:solidFill>
                <a:latin typeface="微软雅黑" pitchFamily="34" charset="-122"/>
                <a:ea typeface="微软雅黑" pitchFamily="34" charset="-122"/>
              </a:rPr>
              <a:t>分钟）</a:t>
            </a:r>
            <a:endParaRPr lang="zh-CN" altLang="en-US" sz="3600" dirty="0">
              <a:solidFill>
                <a:srgbClr val="000000"/>
              </a:solidFill>
              <a:latin typeface="微软雅黑" pitchFamily="34" charset="-122"/>
              <a:ea typeface="微软雅黑" pitchFamily="34" charset="-122"/>
            </a:endParaRPr>
          </a:p>
        </p:txBody>
      </p:sp>
      <p:sp>
        <p:nvSpPr>
          <p:cNvPr id="3" name="内容占位符 2"/>
          <p:cNvSpPr>
            <a:spLocks noGrp="1"/>
          </p:cNvSpPr>
          <p:nvPr>
            <p:ph idx="1"/>
          </p:nvPr>
        </p:nvSpPr>
        <p:spPr>
          <a:xfrm>
            <a:off x="609600" y="2714620"/>
            <a:ext cx="10972800" cy="3571880"/>
          </a:xfrm>
        </p:spPr>
        <p:txBody>
          <a:bodyPr/>
          <a:lstStyle/>
          <a:p>
            <a:r>
              <a:rPr lang="en-US" altLang="zh-CN" dirty="0" smtClean="0"/>
              <a:t>http://tv.cctv.com/2018/04/07/VIDEofeGTOterKjAzmNFiFym180407.shtml</a:t>
            </a:r>
            <a:endParaRPr lang="zh-CN" altLang="en-US" dirty="0"/>
          </a:p>
        </p:txBody>
      </p:sp>
    </p:spTree>
    <p:extLst>
      <p:ext uri="{BB962C8B-B14F-4D97-AF65-F5344CB8AC3E}">
        <p14:creationId xmlns:p14="http://schemas.microsoft.com/office/powerpoint/2010/main" val="7103318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2207568" y="2420888"/>
            <a:ext cx="8064896" cy="1938992"/>
          </a:xfrm>
          <a:prstGeom prst="rect">
            <a:avLst/>
          </a:prstGeom>
          <a:noFill/>
        </p:spPr>
        <p:txBody>
          <a:bodyPr wrap="square" rtlCol="0">
            <a:spAutoFit/>
          </a:bodyPr>
          <a:lstStyle/>
          <a:p>
            <a:pPr algn="ctr"/>
            <a:r>
              <a:rPr lang="zh-CN" altLang="en-US" sz="4000" b="1" dirty="0">
                <a:solidFill>
                  <a:srgbClr val="C00000"/>
                </a:solidFill>
              </a:rPr>
              <a:t>为中华民族伟大复兴而奋斗！</a:t>
            </a:r>
            <a:endParaRPr lang="en-US" altLang="zh-CN" sz="4000" b="1" dirty="0">
              <a:solidFill>
                <a:srgbClr val="C00000"/>
              </a:solidFill>
            </a:endParaRPr>
          </a:p>
          <a:p>
            <a:pPr algn="ctr"/>
            <a:endParaRPr lang="en-US" altLang="zh-CN" sz="4000" b="1" dirty="0">
              <a:solidFill>
                <a:srgbClr val="C00000"/>
              </a:solidFill>
            </a:endParaRPr>
          </a:p>
          <a:p>
            <a:pPr algn="ctr"/>
            <a:r>
              <a:rPr lang="zh-CN" altLang="en-US" sz="4000" b="1" dirty="0">
                <a:solidFill>
                  <a:srgbClr val="000000"/>
                </a:solidFill>
              </a:rPr>
              <a:t>谢 谢</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623392" y="912407"/>
            <a:ext cx="5952270" cy="584775"/>
          </a:xfrm>
          <a:prstGeom prst="rect">
            <a:avLst/>
          </a:prstGeom>
        </p:spPr>
        <p:txBody>
          <a:bodyPr wrap="none">
            <a:spAutoFit/>
          </a:bodyPr>
          <a:lstStyle/>
          <a:p>
            <a:r>
              <a:rPr lang="zh-CN" altLang="en-US" sz="3200" b="1" dirty="0">
                <a:solidFill>
                  <a:srgbClr val="C00000"/>
                </a:solidFill>
              </a:rPr>
              <a:t>（三</a:t>
            </a:r>
            <a:r>
              <a:rPr lang="zh-CN" altLang="en-US" sz="3200" b="1" dirty="0" smtClean="0">
                <a:solidFill>
                  <a:srgbClr val="C00000"/>
                </a:solidFill>
              </a:rPr>
              <a:t>）互联网对世界秩序的冲击</a:t>
            </a:r>
            <a:endParaRPr lang="en-US" altLang="zh-CN" sz="3200" b="1" dirty="0" smtClean="0">
              <a:solidFill>
                <a:srgbClr val="C00000"/>
              </a:solidFill>
            </a:endParaRPr>
          </a:p>
        </p:txBody>
      </p:sp>
      <p:sp>
        <p:nvSpPr>
          <p:cNvPr id="6" name="矩形 5"/>
          <p:cNvSpPr/>
          <p:nvPr/>
        </p:nvSpPr>
        <p:spPr>
          <a:xfrm>
            <a:off x="1730084" y="1620293"/>
            <a:ext cx="4493538" cy="461665"/>
          </a:xfrm>
          <a:prstGeom prst="rect">
            <a:avLst/>
          </a:prstGeom>
        </p:spPr>
        <p:txBody>
          <a:bodyPr wrap="none">
            <a:spAutoFit/>
          </a:bodyPr>
          <a:lstStyle/>
          <a:p>
            <a:r>
              <a:rPr lang="zh-CN" altLang="en-US" sz="2400" dirty="0">
                <a:solidFill>
                  <a:srgbClr val="000000"/>
                </a:solidFill>
              </a:rPr>
              <a:t>人类经历过两次网络兴起或革命</a:t>
            </a:r>
          </a:p>
        </p:txBody>
      </p:sp>
      <p:sp>
        <p:nvSpPr>
          <p:cNvPr id="7" name="圆角矩形 6"/>
          <p:cNvSpPr/>
          <p:nvPr/>
        </p:nvSpPr>
        <p:spPr bwMode="auto">
          <a:xfrm>
            <a:off x="119336" y="2874604"/>
            <a:ext cx="3744416" cy="3285568"/>
          </a:xfrm>
          <a:prstGeom prst="roundRect">
            <a:avLst/>
          </a:prstGeom>
          <a:solidFill>
            <a:schemeClr val="bg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zh-CN" altLang="en-US" sz="2800" dirty="0">
                <a:solidFill>
                  <a:srgbClr val="000000"/>
                </a:solidFill>
              </a:rPr>
              <a:t>古滕贝格发明活字印刷后思想在欧洲迅速传播</a:t>
            </a:r>
          </a:p>
          <a:p>
            <a:r>
              <a:rPr lang="zh-CN" altLang="en-US" sz="2800" dirty="0">
                <a:solidFill>
                  <a:srgbClr val="000000"/>
                </a:solidFill>
              </a:rPr>
              <a:t>印刷是宗教革命的引擎</a:t>
            </a:r>
            <a:r>
              <a:rPr lang="en-US" altLang="zh-CN" sz="2800" dirty="0">
                <a:solidFill>
                  <a:srgbClr val="000000"/>
                </a:solidFill>
              </a:rPr>
              <a:t>;  </a:t>
            </a:r>
            <a:r>
              <a:rPr lang="zh-CN" altLang="en-US" sz="2800" dirty="0">
                <a:solidFill>
                  <a:srgbClr val="000000"/>
                </a:solidFill>
              </a:rPr>
              <a:t>内战，异教徒被烧死</a:t>
            </a:r>
            <a:endParaRPr kumimoji="0" lang="zh-CN" altLang="en-US" sz="2800" b="0" i="0" u="none" strike="noStrike" cap="none" normalizeH="0" baseline="0" dirty="0">
              <a:ln>
                <a:noFill/>
              </a:ln>
              <a:solidFill>
                <a:srgbClr val="000000"/>
              </a:solidFill>
              <a:effectLst/>
            </a:endParaRPr>
          </a:p>
        </p:txBody>
      </p:sp>
      <p:sp>
        <p:nvSpPr>
          <p:cNvPr id="8" name="矩形 7"/>
          <p:cNvSpPr/>
          <p:nvPr/>
        </p:nvSpPr>
        <p:spPr>
          <a:xfrm>
            <a:off x="1055440" y="2319874"/>
            <a:ext cx="1489510" cy="461665"/>
          </a:xfrm>
          <a:prstGeom prst="rect">
            <a:avLst/>
          </a:prstGeom>
        </p:spPr>
        <p:txBody>
          <a:bodyPr wrap="none">
            <a:spAutoFit/>
          </a:bodyPr>
          <a:lstStyle/>
          <a:p>
            <a:r>
              <a:rPr lang="zh-CN" altLang="en-US" sz="2400" b="1" dirty="0">
                <a:solidFill>
                  <a:srgbClr val="000000"/>
                </a:solidFill>
              </a:rPr>
              <a:t>1440年代</a:t>
            </a:r>
          </a:p>
        </p:txBody>
      </p:sp>
      <p:sp>
        <p:nvSpPr>
          <p:cNvPr id="10" name="圆角矩形 9"/>
          <p:cNvSpPr/>
          <p:nvPr/>
        </p:nvSpPr>
        <p:spPr bwMode="auto">
          <a:xfrm>
            <a:off x="3976853" y="2879736"/>
            <a:ext cx="3600400" cy="3285568"/>
          </a:xfrm>
          <a:prstGeom prst="roundRect">
            <a:avLst/>
          </a:prstGeom>
          <a:solidFill>
            <a:schemeClr val="bg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kumimoji="0" lang="zh-CN" altLang="en-US" sz="2800" b="0" i="0" u="none" strike="noStrike" cap="none" normalizeH="0" baseline="0" dirty="0">
                <a:ln>
                  <a:noFill/>
                </a:ln>
                <a:solidFill>
                  <a:srgbClr val="000000"/>
                </a:solidFill>
                <a:effectLst/>
              </a:rPr>
              <a:t>计算机和互联网极大地提升了人类的互联性</a:t>
            </a:r>
          </a:p>
          <a:p>
            <a:endParaRPr lang="en-US" altLang="zh-CN" sz="2800" dirty="0">
              <a:solidFill>
                <a:srgbClr val="000000"/>
              </a:solidFill>
            </a:endParaRPr>
          </a:p>
          <a:p>
            <a:r>
              <a:rPr kumimoji="0" lang="zh-CN" altLang="en-US" sz="2800" b="0" i="0" u="none" strike="noStrike" cap="none" normalizeH="0" baseline="0" dirty="0">
                <a:ln>
                  <a:noFill/>
                </a:ln>
                <a:solidFill>
                  <a:srgbClr val="000000"/>
                </a:solidFill>
                <a:effectLst/>
              </a:rPr>
              <a:t>扎克伯格和路德的热情不无相似之处</a:t>
            </a:r>
          </a:p>
          <a:p>
            <a:endParaRPr kumimoji="0" lang="zh-CN" altLang="en-US" sz="1800" b="0" i="0" u="none" strike="noStrike" cap="none" normalizeH="0" baseline="0" dirty="0">
              <a:ln>
                <a:noFill/>
              </a:ln>
              <a:solidFill>
                <a:srgbClr val="000000"/>
              </a:solidFill>
              <a:effectLst/>
            </a:endParaRPr>
          </a:p>
          <a:p>
            <a:endParaRPr kumimoji="0" lang="zh-CN" altLang="en-US" sz="1800" b="0" i="0" u="none" strike="noStrike" cap="none" normalizeH="0" baseline="0" dirty="0">
              <a:ln>
                <a:noFill/>
              </a:ln>
              <a:solidFill>
                <a:srgbClr val="000000"/>
              </a:solidFill>
              <a:effectLst/>
            </a:endParaRPr>
          </a:p>
        </p:txBody>
      </p:sp>
      <p:sp>
        <p:nvSpPr>
          <p:cNvPr id="9" name="矩形 8"/>
          <p:cNvSpPr/>
          <p:nvPr/>
        </p:nvSpPr>
        <p:spPr>
          <a:xfrm>
            <a:off x="4637405" y="2333273"/>
            <a:ext cx="1489510" cy="461665"/>
          </a:xfrm>
          <a:prstGeom prst="rect">
            <a:avLst/>
          </a:prstGeom>
        </p:spPr>
        <p:txBody>
          <a:bodyPr wrap="none">
            <a:spAutoFit/>
          </a:bodyPr>
          <a:lstStyle/>
          <a:p>
            <a:r>
              <a:rPr lang="zh-CN" altLang="en-US" sz="2400" b="1" dirty="0">
                <a:solidFill>
                  <a:srgbClr val="000000"/>
                </a:solidFill>
              </a:rPr>
              <a:t>1970年代</a:t>
            </a:r>
          </a:p>
        </p:txBody>
      </p:sp>
      <p:sp>
        <p:nvSpPr>
          <p:cNvPr id="11" name="矩形 10"/>
          <p:cNvSpPr/>
          <p:nvPr/>
        </p:nvSpPr>
        <p:spPr>
          <a:xfrm>
            <a:off x="8040216" y="1786811"/>
            <a:ext cx="3888432" cy="4401205"/>
          </a:xfrm>
          <a:prstGeom prst="rect">
            <a:avLst/>
          </a:prstGeom>
        </p:spPr>
        <p:txBody>
          <a:bodyPr wrap="square">
            <a:spAutoFit/>
          </a:bodyPr>
          <a:lstStyle/>
          <a:p>
            <a:r>
              <a:rPr lang="zh-CN" altLang="en-US" sz="2800" dirty="0">
                <a:solidFill>
                  <a:srgbClr val="000000"/>
                </a:solidFill>
              </a:rPr>
              <a:t>    特朗普当选,  伊斯兰国兴起，2008年金融危机，  “9-11”，  法国和美国大革命，宗教改革运动，都发生在网络处于上升时期，或是充满革命精神的知识分子在巴黎沙龙的聚会，或是基地组织恐怖分子居首于网络聊天室</a:t>
            </a:r>
          </a:p>
        </p:txBody>
      </p:sp>
      <p:pic>
        <p:nvPicPr>
          <p:cNvPr id="829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897" y="6188016"/>
            <a:ext cx="4680520" cy="548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down)">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p:bldP spid="10" grpId="0" animBg="1"/>
      <p:bldP spid="9"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623392" y="1051343"/>
            <a:ext cx="7515199" cy="584775"/>
          </a:xfrm>
          <a:prstGeom prst="rect">
            <a:avLst/>
          </a:prstGeom>
        </p:spPr>
        <p:txBody>
          <a:bodyPr wrap="none">
            <a:spAutoFit/>
          </a:bodyPr>
          <a:lstStyle/>
          <a:p>
            <a:r>
              <a:rPr lang="zh-CN" altLang="en-US" dirty="0"/>
              <a:t> </a:t>
            </a:r>
            <a:r>
              <a:rPr lang="zh-CN" altLang="en-US" sz="3200" b="1" dirty="0">
                <a:solidFill>
                  <a:srgbClr val="C00000"/>
                </a:solidFill>
              </a:rPr>
              <a:t>（四）世界人口变化趋势(皮尤: 2017-4 )</a:t>
            </a:r>
          </a:p>
        </p:txBody>
      </p:sp>
      <p:sp>
        <p:nvSpPr>
          <p:cNvPr id="5" name="矩形 4"/>
          <p:cNvSpPr/>
          <p:nvPr/>
        </p:nvSpPr>
        <p:spPr>
          <a:xfrm>
            <a:off x="191344" y="1759229"/>
            <a:ext cx="5760640" cy="4401205"/>
          </a:xfrm>
          <a:prstGeom prst="rect">
            <a:avLst/>
          </a:prstGeom>
        </p:spPr>
        <p:txBody>
          <a:bodyPr wrap="square">
            <a:spAutoFit/>
          </a:bodyPr>
          <a:lstStyle/>
          <a:p>
            <a:r>
              <a:rPr lang="zh-CN" altLang="en-US" sz="2800" dirty="0">
                <a:solidFill>
                  <a:srgbClr val="C00000"/>
                </a:solidFill>
              </a:rPr>
              <a:t>2015年</a:t>
            </a:r>
            <a:endParaRPr lang="en-US" altLang="zh-CN" sz="2800" dirty="0">
              <a:solidFill>
                <a:srgbClr val="C00000"/>
              </a:solidFill>
            </a:endParaRPr>
          </a:p>
          <a:p>
            <a:r>
              <a:rPr lang="zh-CN" altLang="en-US" sz="2800" dirty="0">
                <a:solidFill>
                  <a:srgbClr val="000000"/>
                </a:solidFill>
              </a:rPr>
              <a:t>    </a:t>
            </a:r>
            <a:r>
              <a:rPr lang="zh-CN" altLang="en-US" sz="2800" b="1" dirty="0">
                <a:solidFill>
                  <a:srgbClr val="000000"/>
                </a:solidFill>
              </a:rPr>
              <a:t>全球人口73.5亿</a:t>
            </a:r>
            <a:endParaRPr lang="en-US" altLang="zh-CN" sz="2800" b="1" dirty="0">
              <a:solidFill>
                <a:srgbClr val="000000"/>
              </a:solidFill>
            </a:endParaRPr>
          </a:p>
          <a:p>
            <a:r>
              <a:rPr lang="zh-CN" altLang="en-US" sz="2800" dirty="0">
                <a:solidFill>
                  <a:srgbClr val="000000"/>
                </a:solidFill>
              </a:rPr>
              <a:t> 基督徒</a:t>
            </a:r>
            <a:r>
              <a:rPr lang="en-US" altLang="zh-CN" sz="2800" dirty="0">
                <a:solidFill>
                  <a:srgbClr val="000000"/>
                </a:solidFill>
              </a:rPr>
              <a:t>-----</a:t>
            </a:r>
            <a:r>
              <a:rPr lang="zh-CN" altLang="en-US" sz="2800" dirty="0">
                <a:solidFill>
                  <a:srgbClr val="000000"/>
                </a:solidFill>
              </a:rPr>
              <a:t>23亿</a:t>
            </a:r>
            <a:r>
              <a:rPr lang="en-US" altLang="zh-CN" sz="2800" dirty="0">
                <a:solidFill>
                  <a:srgbClr val="000000"/>
                </a:solidFill>
              </a:rPr>
              <a:t>--------</a:t>
            </a:r>
            <a:r>
              <a:rPr lang="zh-CN" altLang="en-US" sz="2800" dirty="0">
                <a:solidFill>
                  <a:srgbClr val="000000"/>
                </a:solidFill>
              </a:rPr>
              <a:t>(31. 2%)</a:t>
            </a:r>
            <a:endParaRPr lang="en-US" altLang="zh-CN" sz="2800" dirty="0">
              <a:solidFill>
                <a:srgbClr val="000000"/>
              </a:solidFill>
            </a:endParaRPr>
          </a:p>
          <a:p>
            <a:r>
              <a:rPr lang="zh-CN" altLang="en-US" sz="2800" dirty="0">
                <a:solidFill>
                  <a:srgbClr val="000000"/>
                </a:solidFill>
              </a:rPr>
              <a:t> 穆斯林</a:t>
            </a:r>
            <a:r>
              <a:rPr lang="en-US" altLang="zh-CN" sz="2800" dirty="0">
                <a:solidFill>
                  <a:srgbClr val="000000"/>
                </a:solidFill>
              </a:rPr>
              <a:t>-----</a:t>
            </a:r>
            <a:r>
              <a:rPr lang="zh-CN" altLang="en-US" sz="2800" dirty="0">
                <a:solidFill>
                  <a:srgbClr val="000000"/>
                </a:solidFill>
              </a:rPr>
              <a:t>18亿</a:t>
            </a:r>
            <a:r>
              <a:rPr lang="en-US" altLang="zh-CN" sz="2800" dirty="0">
                <a:solidFill>
                  <a:srgbClr val="000000"/>
                </a:solidFill>
              </a:rPr>
              <a:t>--------</a:t>
            </a:r>
            <a:r>
              <a:rPr lang="zh-CN" altLang="en-US" sz="2800" dirty="0">
                <a:solidFill>
                  <a:srgbClr val="000000"/>
                </a:solidFill>
              </a:rPr>
              <a:t>(24. 1%)，</a:t>
            </a:r>
            <a:endParaRPr lang="en-US" altLang="zh-CN" sz="2800" dirty="0">
              <a:solidFill>
                <a:srgbClr val="000000"/>
              </a:solidFill>
            </a:endParaRPr>
          </a:p>
          <a:p>
            <a:r>
              <a:rPr lang="zh-CN" altLang="en-US" sz="2800" dirty="0">
                <a:solidFill>
                  <a:srgbClr val="000000"/>
                </a:solidFill>
              </a:rPr>
              <a:t>印度教徒</a:t>
            </a:r>
            <a:r>
              <a:rPr lang="en-US" altLang="zh-CN" sz="2800" dirty="0">
                <a:solidFill>
                  <a:srgbClr val="000000"/>
                </a:solidFill>
              </a:rPr>
              <a:t>---</a:t>
            </a:r>
            <a:r>
              <a:rPr lang="zh-CN" altLang="en-US" sz="2800" dirty="0">
                <a:solidFill>
                  <a:srgbClr val="000000"/>
                </a:solidFill>
              </a:rPr>
              <a:t>11亿</a:t>
            </a:r>
            <a:r>
              <a:rPr lang="en-US" altLang="zh-CN" sz="2800" dirty="0">
                <a:solidFill>
                  <a:srgbClr val="000000"/>
                </a:solidFill>
              </a:rPr>
              <a:t>------</a:t>
            </a:r>
            <a:r>
              <a:rPr lang="zh-CN" altLang="en-US" sz="2800" dirty="0">
                <a:solidFill>
                  <a:srgbClr val="000000"/>
                </a:solidFill>
              </a:rPr>
              <a:t>(15.1%)，  </a:t>
            </a:r>
            <a:endParaRPr lang="en-US" altLang="zh-CN" sz="2800" dirty="0">
              <a:solidFill>
                <a:srgbClr val="000000"/>
              </a:solidFill>
            </a:endParaRPr>
          </a:p>
          <a:p>
            <a:r>
              <a:rPr lang="zh-CN" altLang="en-US" sz="2800" dirty="0">
                <a:solidFill>
                  <a:srgbClr val="000000"/>
                </a:solidFill>
              </a:rPr>
              <a:t>佛教徒</a:t>
            </a:r>
            <a:r>
              <a:rPr lang="en-US" altLang="zh-CN" sz="2800" dirty="0">
                <a:solidFill>
                  <a:srgbClr val="000000"/>
                </a:solidFill>
              </a:rPr>
              <a:t>------</a:t>
            </a:r>
            <a:r>
              <a:rPr lang="zh-CN" altLang="en-US" sz="2800" dirty="0">
                <a:solidFill>
                  <a:srgbClr val="000000"/>
                </a:solidFill>
              </a:rPr>
              <a:t>5.6亿</a:t>
            </a:r>
            <a:r>
              <a:rPr lang="en-US" altLang="zh-CN" sz="2800" dirty="0">
                <a:solidFill>
                  <a:srgbClr val="000000"/>
                </a:solidFill>
              </a:rPr>
              <a:t>--------</a:t>
            </a:r>
            <a:r>
              <a:rPr lang="zh-CN" altLang="en-US" sz="2800" dirty="0">
                <a:solidFill>
                  <a:srgbClr val="000000"/>
                </a:solidFill>
              </a:rPr>
              <a:t>(6. 9%)  </a:t>
            </a:r>
            <a:endParaRPr lang="en-US" altLang="zh-CN" sz="2800" dirty="0">
              <a:solidFill>
                <a:srgbClr val="000000"/>
              </a:solidFill>
            </a:endParaRPr>
          </a:p>
          <a:p>
            <a:r>
              <a:rPr lang="zh-CN" altLang="en-US" sz="2800" dirty="0">
                <a:solidFill>
                  <a:srgbClr val="000000"/>
                </a:solidFill>
              </a:rPr>
              <a:t>大众宗教信仰者</a:t>
            </a:r>
            <a:r>
              <a:rPr lang="en-US" altLang="zh-CN" sz="2800" dirty="0">
                <a:solidFill>
                  <a:srgbClr val="000000"/>
                </a:solidFill>
              </a:rPr>
              <a:t>----</a:t>
            </a:r>
            <a:r>
              <a:rPr lang="zh-CN" altLang="en-US" sz="2800" dirty="0">
                <a:solidFill>
                  <a:srgbClr val="000000"/>
                </a:solidFill>
              </a:rPr>
              <a:t>4亿</a:t>
            </a:r>
            <a:r>
              <a:rPr lang="en-US" altLang="zh-CN" sz="2800" dirty="0">
                <a:solidFill>
                  <a:srgbClr val="000000"/>
                </a:solidFill>
              </a:rPr>
              <a:t>----</a:t>
            </a:r>
            <a:r>
              <a:rPr lang="zh-CN" altLang="en-US" sz="2800" dirty="0">
                <a:solidFill>
                  <a:srgbClr val="000000"/>
                </a:solidFill>
              </a:rPr>
              <a:t>(5. 7%) </a:t>
            </a:r>
            <a:endParaRPr lang="en-US" altLang="zh-CN" sz="2800" dirty="0">
              <a:solidFill>
                <a:srgbClr val="000000"/>
              </a:solidFill>
            </a:endParaRPr>
          </a:p>
          <a:p>
            <a:r>
              <a:rPr lang="zh-CN" altLang="en-US" sz="2800" dirty="0">
                <a:solidFill>
                  <a:srgbClr val="000000"/>
                </a:solidFill>
              </a:rPr>
              <a:t>其他宗教教徒</a:t>
            </a:r>
            <a:r>
              <a:rPr lang="en-US" altLang="zh-CN" sz="2800" dirty="0">
                <a:solidFill>
                  <a:srgbClr val="000000"/>
                </a:solidFill>
              </a:rPr>
              <a:t>------</a:t>
            </a:r>
            <a:r>
              <a:rPr lang="zh-CN" altLang="en-US" sz="2800" dirty="0">
                <a:solidFill>
                  <a:srgbClr val="000000"/>
                </a:solidFill>
              </a:rPr>
              <a:t>1亿</a:t>
            </a:r>
            <a:r>
              <a:rPr lang="en-US" altLang="zh-CN" sz="2800" dirty="0">
                <a:solidFill>
                  <a:srgbClr val="000000"/>
                </a:solidFill>
              </a:rPr>
              <a:t>----</a:t>
            </a:r>
            <a:r>
              <a:rPr lang="zh-CN" altLang="en-US" sz="2800" dirty="0">
                <a:solidFill>
                  <a:srgbClr val="000000"/>
                </a:solidFill>
              </a:rPr>
              <a:t>(O. 8%)，</a:t>
            </a:r>
            <a:endParaRPr lang="en-US" altLang="zh-CN" sz="2800" dirty="0">
              <a:solidFill>
                <a:srgbClr val="000000"/>
              </a:solidFill>
            </a:endParaRPr>
          </a:p>
          <a:p>
            <a:r>
              <a:rPr lang="zh-CN" altLang="en-US" sz="2800" dirty="0">
                <a:solidFill>
                  <a:srgbClr val="000000"/>
                </a:solidFill>
              </a:rPr>
              <a:t>犹太教徒</a:t>
            </a:r>
            <a:r>
              <a:rPr lang="en-US" altLang="zh-CN" sz="2800" dirty="0">
                <a:solidFill>
                  <a:srgbClr val="000000"/>
                </a:solidFill>
              </a:rPr>
              <a:t>------------</a:t>
            </a:r>
            <a:r>
              <a:rPr lang="zh-CN" altLang="en-US" sz="2800" dirty="0">
                <a:solidFill>
                  <a:srgbClr val="000000"/>
                </a:solidFill>
              </a:rPr>
              <a:t>0. 1亿</a:t>
            </a:r>
            <a:r>
              <a:rPr lang="en-US" altLang="zh-CN" sz="2800" dirty="0">
                <a:solidFill>
                  <a:srgbClr val="000000"/>
                </a:solidFill>
              </a:rPr>
              <a:t>--</a:t>
            </a:r>
            <a:r>
              <a:rPr lang="zh-CN" altLang="en-US" sz="2800" dirty="0">
                <a:solidFill>
                  <a:srgbClr val="000000"/>
                </a:solidFill>
              </a:rPr>
              <a:t>(0. 2%)  </a:t>
            </a:r>
            <a:endParaRPr lang="en-US" altLang="zh-CN" sz="2800" dirty="0">
              <a:solidFill>
                <a:srgbClr val="000000"/>
              </a:solidFill>
            </a:endParaRPr>
          </a:p>
          <a:p>
            <a:r>
              <a:rPr lang="zh-CN" altLang="en-US" sz="2800" dirty="0">
                <a:solidFill>
                  <a:srgbClr val="000000"/>
                </a:solidFill>
              </a:rPr>
              <a:t>其他</a:t>
            </a:r>
            <a:r>
              <a:rPr lang="en-US" altLang="zh-CN" sz="2800" dirty="0">
                <a:solidFill>
                  <a:srgbClr val="000000"/>
                </a:solidFill>
              </a:rPr>
              <a:t>-----------------</a:t>
            </a:r>
            <a:r>
              <a:rPr lang="zh-CN" altLang="en-US" sz="2800" dirty="0">
                <a:solidFill>
                  <a:srgbClr val="000000"/>
                </a:solidFill>
              </a:rPr>
              <a:t>12亿 </a:t>
            </a:r>
            <a:r>
              <a:rPr lang="en-US" altLang="zh-CN" sz="2800" dirty="0">
                <a:solidFill>
                  <a:srgbClr val="000000"/>
                </a:solidFill>
              </a:rPr>
              <a:t>----</a:t>
            </a:r>
            <a:r>
              <a:rPr lang="zh-CN" altLang="en-US" sz="2800" dirty="0">
                <a:solidFill>
                  <a:srgbClr val="000000"/>
                </a:solidFill>
              </a:rPr>
              <a:t> ( 16%)</a:t>
            </a:r>
          </a:p>
        </p:txBody>
      </p:sp>
      <p:sp>
        <p:nvSpPr>
          <p:cNvPr id="6" name="矩形 5"/>
          <p:cNvSpPr/>
          <p:nvPr/>
        </p:nvSpPr>
        <p:spPr>
          <a:xfrm>
            <a:off x="5807968" y="1789493"/>
            <a:ext cx="5976664" cy="4401205"/>
          </a:xfrm>
          <a:prstGeom prst="rect">
            <a:avLst/>
          </a:prstGeom>
        </p:spPr>
        <p:txBody>
          <a:bodyPr wrap="square">
            <a:spAutoFit/>
          </a:bodyPr>
          <a:lstStyle/>
          <a:p>
            <a:r>
              <a:rPr lang="zh-CN" altLang="en-US" sz="2800" dirty="0">
                <a:solidFill>
                  <a:srgbClr val="C00000"/>
                </a:solidFill>
              </a:rPr>
              <a:t>2015- 2060年</a:t>
            </a:r>
            <a:endParaRPr lang="en-US" altLang="zh-CN" sz="2800" dirty="0">
              <a:solidFill>
                <a:srgbClr val="C00000"/>
              </a:solidFill>
            </a:endParaRPr>
          </a:p>
          <a:p>
            <a:r>
              <a:rPr lang="zh-CN" altLang="en-US" sz="2800" dirty="0">
                <a:solidFill>
                  <a:srgbClr val="000000"/>
                </a:solidFill>
              </a:rPr>
              <a:t>世界人口预计增长32%，达到96亿;  </a:t>
            </a:r>
            <a:endParaRPr lang="en-US" altLang="zh-CN" sz="2800" dirty="0">
              <a:solidFill>
                <a:srgbClr val="000000"/>
              </a:solidFill>
            </a:endParaRPr>
          </a:p>
          <a:p>
            <a:endParaRPr lang="en-US" altLang="zh-CN" sz="2800" dirty="0">
              <a:solidFill>
                <a:srgbClr val="000000"/>
              </a:solidFill>
            </a:endParaRPr>
          </a:p>
          <a:p>
            <a:r>
              <a:rPr lang="zh-CN" altLang="en-US" sz="2800" dirty="0">
                <a:solidFill>
                  <a:srgbClr val="000000"/>
                </a:solidFill>
              </a:rPr>
              <a:t>     穆斯林人口预计增长70%，约为31亿，  占全球人口31.5%，</a:t>
            </a:r>
            <a:endParaRPr lang="en-US" altLang="zh-CN" sz="2800" dirty="0">
              <a:solidFill>
                <a:srgbClr val="000000"/>
              </a:solidFill>
            </a:endParaRPr>
          </a:p>
          <a:p>
            <a:r>
              <a:rPr lang="zh-CN" altLang="en-US" sz="2800" dirty="0">
                <a:solidFill>
                  <a:srgbClr val="000000"/>
                </a:solidFill>
              </a:rPr>
              <a:t>基督教人口预计增长34%,  约为31亿，占31. 5%1960年(2017年) </a:t>
            </a:r>
            <a:endParaRPr lang="en-US" altLang="zh-CN" sz="2800" dirty="0">
              <a:solidFill>
                <a:srgbClr val="000000"/>
              </a:solidFill>
            </a:endParaRPr>
          </a:p>
          <a:p>
            <a:r>
              <a:rPr lang="zh-CN" altLang="en-US" sz="2800" dirty="0">
                <a:solidFill>
                  <a:srgbClr val="000000"/>
                </a:solidFill>
              </a:rPr>
              <a:t>    美国人口比例如下:</a:t>
            </a:r>
          </a:p>
          <a:p>
            <a:r>
              <a:rPr lang="zh-CN" altLang="en-US" sz="2800" dirty="0">
                <a:solidFill>
                  <a:srgbClr val="000000"/>
                </a:solidFill>
              </a:rPr>
              <a:t>      白人85%  ( 60%) ,  黑人10% ( 13%)，  拉美裔2.6% ( 18%)</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theme/theme1.xml><?xml version="1.0" encoding="utf-8"?>
<a:theme xmlns:a="http://schemas.openxmlformats.org/drawingml/2006/main" name="主题1">
  <a:themeElements>
    <a:clrScheme name="1_131TGp_report_diagram_v2(1) 3">
      <a:dk1>
        <a:srgbClr val="2A4F86"/>
      </a:dk1>
      <a:lt1>
        <a:srgbClr val="FFFFFF"/>
      </a:lt1>
      <a:dk2>
        <a:srgbClr val="3E68D0"/>
      </a:dk2>
      <a:lt2>
        <a:srgbClr val="D3D9DD"/>
      </a:lt2>
      <a:accent1>
        <a:srgbClr val="6C89DA"/>
      </a:accent1>
      <a:accent2>
        <a:srgbClr val="8FAFE9"/>
      </a:accent2>
      <a:accent3>
        <a:srgbClr val="FFFFFF"/>
      </a:accent3>
      <a:accent4>
        <a:srgbClr val="224272"/>
      </a:accent4>
      <a:accent5>
        <a:srgbClr val="BAC4EA"/>
      </a:accent5>
      <a:accent6>
        <a:srgbClr val="819ED3"/>
      </a:accent6>
      <a:hlink>
        <a:srgbClr val="57ABA3"/>
      </a:hlink>
      <a:folHlink>
        <a:srgbClr val="85819D"/>
      </a:folHlink>
    </a:clrScheme>
    <a:fontScheme name="1_131TGp_report_diagram_v2(1)">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131TGp_report_diagram_v2(1) 1">
        <a:dk1>
          <a:srgbClr val="384D68"/>
        </a:dk1>
        <a:lt1>
          <a:srgbClr val="FFFFFF"/>
        </a:lt1>
        <a:dk2>
          <a:srgbClr val="2B6185"/>
        </a:dk2>
        <a:lt2>
          <a:srgbClr val="D3D9DD"/>
        </a:lt2>
        <a:accent1>
          <a:srgbClr val="638AA1"/>
        </a:accent1>
        <a:accent2>
          <a:srgbClr val="8CA8B5"/>
        </a:accent2>
        <a:accent3>
          <a:srgbClr val="FFFFFF"/>
        </a:accent3>
        <a:accent4>
          <a:srgbClr val="2E4058"/>
        </a:accent4>
        <a:accent5>
          <a:srgbClr val="B7C4CD"/>
        </a:accent5>
        <a:accent6>
          <a:srgbClr val="7E98A4"/>
        </a:accent6>
        <a:hlink>
          <a:srgbClr val="6FA2E7"/>
        </a:hlink>
        <a:folHlink>
          <a:srgbClr val="B2A66C"/>
        </a:folHlink>
      </a:clrScheme>
      <a:clrMap bg1="lt1" tx1="dk1" bg2="lt2" tx2="dk2" accent1="accent1" accent2="accent2" accent3="accent3" accent4="accent4" accent5="accent5" accent6="accent6" hlink="hlink" folHlink="folHlink"/>
    </a:extraClrScheme>
    <a:extraClrScheme>
      <a:clrScheme name="1_131TGp_report_diagram_v2(1) 2">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BC9362"/>
        </a:folHlink>
      </a:clrScheme>
      <a:clrMap bg1="lt1" tx1="dk1" bg2="lt2" tx2="dk2" accent1="accent1" accent2="accent2" accent3="accent3" accent4="accent4" accent5="accent5" accent6="accent6" hlink="hlink" folHlink="folHlink"/>
    </a:extraClrScheme>
    <a:extraClrScheme>
      <a:clrScheme name="1_131TGp_report_diagram_v2(1) 3">
        <a:dk1>
          <a:srgbClr val="2A4F86"/>
        </a:dk1>
        <a:lt1>
          <a:srgbClr val="FFFFFF"/>
        </a:lt1>
        <a:dk2>
          <a:srgbClr val="3E68D0"/>
        </a:dk2>
        <a:lt2>
          <a:srgbClr val="D3D9DD"/>
        </a:lt2>
        <a:accent1>
          <a:srgbClr val="6C89DA"/>
        </a:accent1>
        <a:accent2>
          <a:srgbClr val="8FAFE9"/>
        </a:accent2>
        <a:accent3>
          <a:srgbClr val="FFFFFF"/>
        </a:accent3>
        <a:accent4>
          <a:srgbClr val="224272"/>
        </a:accent4>
        <a:accent5>
          <a:srgbClr val="BAC4EA"/>
        </a:accent5>
        <a:accent6>
          <a:srgbClr val="819ED3"/>
        </a:accent6>
        <a:hlink>
          <a:srgbClr val="57ABA3"/>
        </a:hlink>
        <a:folHlink>
          <a:srgbClr val="85819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主题1" id="{99457D4D-B688-4464-8530-5349CCC10169}" vid="{E32A3B45-9FA3-4860-9F11-B40497ECCED4}"/>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1391</TotalTime>
  <Pages>0</Pages>
  <Words>7064</Words>
  <Characters>0</Characters>
  <Application>Microsoft Office PowerPoint</Application>
  <DocSecurity>0</DocSecurity>
  <PresentationFormat>自定义</PresentationFormat>
  <Lines>0</Lines>
  <Paragraphs>379</Paragraphs>
  <Slides>75</Slides>
  <Notes>1</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75</vt:i4>
      </vt:variant>
    </vt:vector>
  </HeadingPairs>
  <TitlesOfParts>
    <vt:vector size="76" baseType="lpstr">
      <vt:lpstr>主题1</vt:lpstr>
      <vt:lpstr> 中美贸易摩擦辨析 </vt:lpstr>
      <vt:lpstr>PowerPoint 演示文稿</vt:lpstr>
      <vt:lpstr>PowerPoint 演示文稿</vt:lpstr>
      <vt:lpstr>Diagram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Hot Tip</vt:lpstr>
      <vt:lpstr>PowerPoint 演示文稿</vt:lpstr>
      <vt:lpstr>PowerPoint 演示文稿</vt:lpstr>
      <vt:lpstr>PowerPoint 演示文稿</vt:lpstr>
      <vt:lpstr>PowerPoint 演示文稿</vt:lpstr>
      <vt:lpstr>PowerPoint 演示文稿</vt:lpstr>
      <vt:lpstr>Block Diagram</vt:lpstr>
      <vt:lpstr>作为帝国的美国对全球的统合分为三个阶段</vt:lpstr>
      <vt:lpstr>帝国体系之外主体与帝国之间的关系类似于孙悟空和如来佛。</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六、从“接触”到“规锁”：美国对华战略意图及中美博弈的四种前景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Diagram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Diagram</vt:lpstr>
      <vt:lpstr>Diagram</vt:lpstr>
      <vt:lpstr>PowerPoint 演示文稿</vt:lpstr>
      <vt:lpstr>荐读|中美未来关系应如太上老君与如来佛  </vt:lpstr>
      <vt:lpstr>[环球视线]中美贸易摩擦 白皮书给出真相（约24分钟）</vt:lpstr>
      <vt:lpstr>《深度国际》 20180407 中美贸易摩擦：真相与走向（26分钟）</vt:lpstr>
      <vt:lpstr>PowerPoint 演示文稿</vt:lpstr>
    </vt:vector>
  </TitlesOfParts>
  <Manager/>
  <Company>Foundertech</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subject/>
  <dc:creator>主平台</dc:creator>
  <cp:keywords/>
  <dc:description/>
  <cp:lastModifiedBy>Dell</cp:lastModifiedBy>
  <cp:revision>340</cp:revision>
  <dcterms:created xsi:type="dcterms:W3CDTF">2009-01-14T00:55:32Z</dcterms:created>
  <dcterms:modified xsi:type="dcterms:W3CDTF">2018-11-04T14:44:28Z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2052-9.1.0.4993</vt:lpwstr>
  </property>
</Properties>
</file>