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89" r:id="rId15"/>
    <p:sldId id="272" r:id="rId16"/>
    <p:sldId id="273" r:id="rId17"/>
    <p:sldId id="274" r:id="rId18"/>
    <p:sldId id="275" r:id="rId19"/>
    <p:sldId id="276" r:id="rId20"/>
    <p:sldId id="293" r:id="rId21"/>
    <p:sldId id="277" r:id="rId22"/>
    <p:sldId id="290" r:id="rId23"/>
    <p:sldId id="291" r:id="rId24"/>
    <p:sldId id="292" r:id="rId25"/>
    <p:sldId id="278" r:id="rId26"/>
    <p:sldId id="279" r:id="rId27"/>
    <p:sldId id="294" r:id="rId28"/>
    <p:sldId id="280" r:id="rId29"/>
    <p:sldId id="281" r:id="rId30"/>
    <p:sldId id="282" r:id="rId31"/>
    <p:sldId id="295" r:id="rId32"/>
    <p:sldId id="296" r:id="rId33"/>
    <p:sldId id="283" r:id="rId34"/>
    <p:sldId id="286" r:id="rId35"/>
    <p:sldId id="287" r:id="rId36"/>
    <p:sldId id="288" r:id="rId37"/>
    <p:sldId id="284" r:id="rId38"/>
    <p:sldId id="28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9" autoAdjust="0"/>
    <p:restoredTop sz="86446" autoAdjust="0"/>
  </p:normalViewPr>
  <p:slideViewPr>
    <p:cSldViewPr>
      <p:cViewPr varScale="1">
        <p:scale>
          <a:sx n="116" d="100"/>
          <a:sy n="116" d="100"/>
        </p:scale>
        <p:origin x="-120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11/27/12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000" dirty="0" smtClean="0"/>
              <a:t>The </a:t>
            </a:r>
            <a:r>
              <a:rPr lang="pl-PL" sz="2000" dirty="0" err="1" smtClean="0"/>
              <a:t>architecture</a:t>
            </a:r>
            <a:r>
              <a:rPr lang="pl-PL" sz="2000" dirty="0" smtClean="0"/>
              <a:t> </a:t>
            </a:r>
            <a:r>
              <a:rPr lang="pl-PL" sz="2000" dirty="0" err="1" smtClean="0"/>
              <a:t>should</a:t>
            </a:r>
            <a:r>
              <a:rPr lang="pl-PL" sz="2000" dirty="0" smtClean="0"/>
              <a:t> be the </a:t>
            </a:r>
            <a:r>
              <a:rPr lang="pl-PL" sz="2000" dirty="0" err="1" smtClean="0"/>
              <a:t>product</a:t>
            </a:r>
            <a:r>
              <a:rPr lang="pl-PL" sz="2000" dirty="0" smtClean="0"/>
              <a:t> of a single </a:t>
            </a:r>
            <a:r>
              <a:rPr lang="pl-PL" sz="2000" dirty="0" err="1" smtClean="0"/>
              <a:t>architect</a:t>
            </a:r>
            <a:r>
              <a:rPr lang="pl-PL" sz="2000" dirty="0" smtClean="0"/>
              <a:t> </a:t>
            </a:r>
            <a:r>
              <a:rPr lang="pl-PL" sz="2000" dirty="0" err="1" smtClean="0"/>
              <a:t>or</a:t>
            </a:r>
            <a:r>
              <a:rPr lang="pl-PL" sz="2000" dirty="0" smtClean="0"/>
              <a:t> a small </a:t>
            </a:r>
            <a:r>
              <a:rPr lang="pl-PL" sz="2000" dirty="0" err="1" smtClean="0"/>
              <a:t>group</a:t>
            </a:r>
            <a:r>
              <a:rPr lang="pl-PL" sz="2000" dirty="0" smtClean="0"/>
              <a:t> of </a:t>
            </a:r>
            <a:r>
              <a:rPr lang="pl-PL" sz="2000" dirty="0" err="1" smtClean="0"/>
              <a:t>architects</a:t>
            </a:r>
            <a:r>
              <a:rPr lang="pl-PL" sz="2000" dirty="0" smtClean="0"/>
              <a:t> with </a:t>
            </a:r>
            <a:r>
              <a:rPr lang="pl-PL" sz="2000" dirty="0" err="1" smtClean="0"/>
              <a:t>an</a:t>
            </a:r>
            <a:r>
              <a:rPr lang="pl-PL" sz="2000" dirty="0" smtClean="0"/>
              <a:t> </a:t>
            </a:r>
            <a:r>
              <a:rPr lang="pl-PL" sz="2000" dirty="0" err="1" smtClean="0"/>
              <a:t>identified</a:t>
            </a:r>
            <a:r>
              <a:rPr lang="pl-PL" sz="2000" dirty="0" smtClean="0"/>
              <a:t> </a:t>
            </a:r>
            <a:r>
              <a:rPr lang="pl-PL" sz="2000" dirty="0" err="1" smtClean="0"/>
              <a:t>technical</a:t>
            </a:r>
            <a:r>
              <a:rPr lang="pl-PL" sz="2000" dirty="0" smtClean="0"/>
              <a:t> leader. </a:t>
            </a:r>
          </a:p>
          <a:p>
            <a:pPr lvl="1"/>
            <a:r>
              <a:rPr lang="pl-PL" sz="1600" dirty="0" err="1" smtClean="0"/>
              <a:t>This</a:t>
            </a:r>
            <a:r>
              <a:rPr lang="pl-PL" sz="1600" dirty="0" smtClean="0"/>
              <a:t> </a:t>
            </a:r>
            <a:r>
              <a:rPr lang="pl-PL" sz="1600" dirty="0" err="1" smtClean="0"/>
              <a:t>approach</a:t>
            </a:r>
            <a:r>
              <a:rPr lang="pl-PL" sz="1600" dirty="0" smtClean="0"/>
              <a:t> </a:t>
            </a:r>
            <a:r>
              <a:rPr lang="pl-PL" sz="1600" dirty="0" err="1" smtClean="0"/>
              <a:t>gives</a:t>
            </a:r>
            <a:r>
              <a:rPr lang="pl-PL" sz="1600" dirty="0" smtClean="0"/>
              <a:t> the </a:t>
            </a:r>
            <a:r>
              <a:rPr lang="pl-PL" sz="1600" dirty="0" err="1" smtClean="0"/>
              <a:t>architecture</a:t>
            </a:r>
            <a:r>
              <a:rPr lang="pl-PL" sz="1600" dirty="0" smtClean="0"/>
              <a:t> </a:t>
            </a:r>
            <a:r>
              <a:rPr lang="pl-PL" sz="1600" dirty="0" err="1" smtClean="0"/>
              <a:t>its</a:t>
            </a:r>
            <a:r>
              <a:rPr lang="pl-PL" sz="1600" dirty="0" smtClean="0"/>
              <a:t> </a:t>
            </a:r>
            <a:r>
              <a:rPr lang="pl-PL" sz="1600" dirty="0" err="1" smtClean="0"/>
              <a:t>conceptual</a:t>
            </a:r>
            <a:r>
              <a:rPr lang="pl-PL" sz="1600" dirty="0" smtClean="0"/>
              <a:t> </a:t>
            </a:r>
            <a:r>
              <a:rPr lang="pl-PL" sz="1600" dirty="0" err="1" smtClean="0"/>
              <a:t>integrity</a:t>
            </a:r>
            <a:r>
              <a:rPr lang="pl-PL" sz="1600" dirty="0" smtClean="0"/>
              <a:t> and </a:t>
            </a:r>
            <a:r>
              <a:rPr lang="pl-PL" sz="1600" dirty="0" err="1" smtClean="0"/>
              <a:t>technical</a:t>
            </a:r>
            <a:r>
              <a:rPr lang="pl-PL" sz="1600" dirty="0" smtClean="0"/>
              <a:t> </a:t>
            </a:r>
            <a:r>
              <a:rPr lang="pl-PL" sz="1600" dirty="0" err="1" smtClean="0"/>
              <a:t>consistency</a:t>
            </a:r>
            <a:r>
              <a:rPr lang="pl-PL" sz="1600" dirty="0" smtClean="0"/>
              <a:t>. </a:t>
            </a:r>
            <a:r>
              <a:rPr lang="pl-PL" sz="1600" dirty="0" err="1" smtClean="0"/>
              <a:t>This</a:t>
            </a:r>
            <a:r>
              <a:rPr lang="pl-PL" sz="1600" dirty="0" smtClean="0"/>
              <a:t> </a:t>
            </a:r>
            <a:r>
              <a:rPr lang="pl-PL" sz="1600" dirty="0" err="1" smtClean="0"/>
              <a:t>recommendation</a:t>
            </a:r>
            <a:r>
              <a:rPr lang="pl-PL" sz="1600" dirty="0" smtClean="0"/>
              <a:t> </a:t>
            </a:r>
            <a:r>
              <a:rPr lang="pl-PL" sz="1600" dirty="0" err="1" smtClean="0"/>
              <a:t>holds</a:t>
            </a:r>
            <a:r>
              <a:rPr lang="pl-PL" sz="1600" dirty="0" smtClean="0"/>
              <a:t> for Agile and open </a:t>
            </a:r>
            <a:r>
              <a:rPr lang="pl-PL" sz="1600" dirty="0" err="1" smtClean="0"/>
              <a:t>source</a:t>
            </a:r>
            <a:r>
              <a:rPr lang="pl-PL" sz="1600" dirty="0" smtClean="0"/>
              <a:t> </a:t>
            </a:r>
            <a:r>
              <a:rPr lang="pl-PL" sz="1600" dirty="0" err="1" smtClean="0"/>
              <a:t>projects</a:t>
            </a:r>
            <a:r>
              <a:rPr lang="pl-PL" sz="1600" dirty="0" smtClean="0"/>
              <a:t> as </a:t>
            </a:r>
            <a:r>
              <a:rPr lang="pl-PL" sz="1600" dirty="0" err="1" smtClean="0"/>
              <a:t>well</a:t>
            </a:r>
            <a:r>
              <a:rPr lang="pl-PL" sz="1600" dirty="0" smtClean="0"/>
              <a:t> as “</a:t>
            </a:r>
            <a:r>
              <a:rPr lang="pl-PL" sz="1600" dirty="0" err="1" smtClean="0"/>
              <a:t>traditional</a:t>
            </a:r>
            <a:r>
              <a:rPr lang="pl-PL" sz="1600" dirty="0" smtClean="0"/>
              <a:t>” </a:t>
            </a:r>
            <a:r>
              <a:rPr lang="pl-PL" sz="1600" dirty="0" err="1" smtClean="0"/>
              <a:t>ones</a:t>
            </a:r>
            <a:r>
              <a:rPr lang="pl-PL" sz="1600" dirty="0" smtClean="0"/>
              <a:t>. </a:t>
            </a:r>
          </a:p>
          <a:p>
            <a:pPr lvl="1"/>
            <a:r>
              <a:rPr lang="pl-PL" sz="1600" dirty="0" err="1" smtClean="0"/>
              <a:t>There</a:t>
            </a:r>
            <a:r>
              <a:rPr lang="pl-PL" sz="1600" dirty="0" smtClean="0"/>
              <a:t> </a:t>
            </a:r>
            <a:r>
              <a:rPr lang="pl-PL" sz="1600" dirty="0" err="1" smtClean="0"/>
              <a:t>should</a:t>
            </a:r>
            <a:r>
              <a:rPr lang="pl-PL" sz="1600" dirty="0" smtClean="0"/>
              <a:t> be a </a:t>
            </a:r>
            <a:r>
              <a:rPr lang="pl-PL" sz="1600" dirty="0" err="1" smtClean="0"/>
              <a:t>strong</a:t>
            </a:r>
            <a:r>
              <a:rPr lang="pl-PL" sz="1600" dirty="0" smtClean="0"/>
              <a:t> </a:t>
            </a:r>
            <a:r>
              <a:rPr lang="pl-PL" sz="1600" dirty="0" err="1" smtClean="0"/>
              <a:t>connection</a:t>
            </a:r>
            <a:r>
              <a:rPr lang="pl-PL" sz="1600" dirty="0" smtClean="0"/>
              <a:t> </a:t>
            </a:r>
            <a:r>
              <a:rPr lang="pl-PL" sz="1600" dirty="0" err="1" smtClean="0"/>
              <a:t>between</a:t>
            </a:r>
            <a:r>
              <a:rPr lang="pl-PL" sz="1600" dirty="0" smtClean="0"/>
              <a:t> the </a:t>
            </a:r>
            <a:r>
              <a:rPr lang="pl-PL" sz="1600" dirty="0" err="1" smtClean="0"/>
              <a:t>architect</a:t>
            </a:r>
            <a:r>
              <a:rPr lang="pl-PL" sz="1600" dirty="0" smtClean="0"/>
              <a:t>(s) and the development team.</a:t>
            </a:r>
          </a:p>
          <a:p>
            <a:r>
              <a:rPr lang="pl-PL" sz="2000" dirty="0" smtClean="0"/>
              <a:t>The </a:t>
            </a:r>
            <a:r>
              <a:rPr lang="pl-PL" sz="2000" dirty="0" err="1" smtClean="0"/>
              <a:t>architect</a:t>
            </a:r>
            <a:r>
              <a:rPr lang="pl-PL" sz="2000" dirty="0" smtClean="0"/>
              <a:t> (</a:t>
            </a:r>
            <a:r>
              <a:rPr lang="pl-PL" sz="2000" dirty="0" err="1" smtClean="0"/>
              <a:t>or</a:t>
            </a:r>
            <a:r>
              <a:rPr lang="pl-PL" sz="2000" dirty="0" smtClean="0"/>
              <a:t> </a:t>
            </a:r>
            <a:r>
              <a:rPr lang="pl-PL" sz="2000" dirty="0" err="1" smtClean="0"/>
              <a:t>architecture</a:t>
            </a:r>
            <a:r>
              <a:rPr lang="pl-PL" sz="2000" dirty="0" smtClean="0"/>
              <a:t> team) </a:t>
            </a:r>
            <a:r>
              <a:rPr lang="pl-PL" sz="2000" dirty="0" err="1" smtClean="0"/>
              <a:t>should</a:t>
            </a:r>
            <a:r>
              <a:rPr lang="pl-PL" sz="2000" dirty="0" smtClean="0"/>
              <a:t> </a:t>
            </a:r>
            <a:r>
              <a:rPr lang="pl-PL" sz="2000" dirty="0" err="1" smtClean="0"/>
              <a:t>base</a:t>
            </a:r>
            <a:r>
              <a:rPr lang="pl-PL" sz="2000" dirty="0" smtClean="0"/>
              <a:t> the </a:t>
            </a:r>
            <a:r>
              <a:rPr lang="pl-PL" sz="2000" dirty="0" err="1" smtClean="0"/>
              <a:t>architecture</a:t>
            </a:r>
            <a:r>
              <a:rPr lang="pl-PL" sz="2000" dirty="0" smtClean="0"/>
              <a:t> on a </a:t>
            </a:r>
            <a:r>
              <a:rPr lang="pl-PL" sz="2000" dirty="0" err="1" smtClean="0"/>
              <a:t>prioritized</a:t>
            </a:r>
            <a:r>
              <a:rPr lang="pl-PL" sz="2000" dirty="0" smtClean="0"/>
              <a:t> list of </a:t>
            </a:r>
            <a:r>
              <a:rPr lang="pl-PL" sz="2000" dirty="0" err="1" smtClean="0"/>
              <a:t>well-specified</a:t>
            </a:r>
            <a:r>
              <a:rPr lang="pl-PL" sz="2000" dirty="0" smtClean="0"/>
              <a:t> </a:t>
            </a:r>
            <a:r>
              <a:rPr lang="pl-PL" sz="2000" dirty="0" err="1" smtClean="0"/>
              <a:t>quality</a:t>
            </a:r>
            <a:r>
              <a:rPr lang="pl-PL" sz="2000" dirty="0" smtClean="0"/>
              <a:t> </a:t>
            </a:r>
            <a:r>
              <a:rPr lang="pl-PL" sz="2000" dirty="0" err="1" smtClean="0"/>
              <a:t>attribute</a:t>
            </a:r>
            <a:r>
              <a:rPr lang="pl-PL" sz="2000" dirty="0" smtClean="0"/>
              <a:t> </a:t>
            </a:r>
            <a:r>
              <a:rPr lang="pl-PL" sz="2000" dirty="0" err="1" smtClean="0"/>
              <a:t>requirements</a:t>
            </a:r>
            <a:r>
              <a:rPr lang="pl-PL" sz="2000" dirty="0" smtClean="0"/>
              <a:t>. </a:t>
            </a:r>
          </a:p>
          <a:p>
            <a:pPr lvl="1"/>
            <a:r>
              <a:rPr lang="pl-PL" sz="1600" dirty="0" err="1" smtClean="0"/>
              <a:t>These</a:t>
            </a:r>
            <a:r>
              <a:rPr lang="pl-PL" sz="1600" dirty="0" smtClean="0"/>
              <a:t> </a:t>
            </a:r>
            <a:r>
              <a:rPr lang="pl-PL" sz="1600" dirty="0" err="1" smtClean="0"/>
              <a:t>will</a:t>
            </a:r>
            <a:r>
              <a:rPr lang="pl-PL" sz="1600" dirty="0" smtClean="0"/>
              <a:t> </a:t>
            </a:r>
            <a:r>
              <a:rPr lang="pl-PL" sz="1600" dirty="0" err="1" smtClean="0"/>
              <a:t>inform</a:t>
            </a:r>
            <a:r>
              <a:rPr lang="pl-PL" sz="1600" dirty="0" smtClean="0"/>
              <a:t> the </a:t>
            </a:r>
            <a:r>
              <a:rPr lang="pl-PL" sz="1600" dirty="0" err="1" smtClean="0"/>
              <a:t>tradeoffs</a:t>
            </a:r>
            <a:r>
              <a:rPr lang="pl-PL" sz="1600" dirty="0" smtClean="0"/>
              <a:t> </a:t>
            </a:r>
            <a:r>
              <a:rPr lang="pl-PL" sz="1600" dirty="0" err="1" smtClean="0"/>
              <a:t>that</a:t>
            </a:r>
            <a:r>
              <a:rPr lang="pl-PL" sz="1600" dirty="0" smtClean="0"/>
              <a:t> </a:t>
            </a:r>
            <a:r>
              <a:rPr lang="pl-PL" sz="1600" dirty="0" err="1" smtClean="0"/>
              <a:t>always</a:t>
            </a:r>
            <a:r>
              <a:rPr lang="pl-PL" sz="1600" dirty="0" smtClean="0"/>
              <a:t> </a:t>
            </a:r>
            <a:r>
              <a:rPr lang="pl-PL" sz="1600" dirty="0" err="1" smtClean="0"/>
              <a:t>occur</a:t>
            </a:r>
            <a:r>
              <a:rPr lang="pl-PL" sz="1600" dirty="0" smtClean="0"/>
              <a:t>. </a:t>
            </a:r>
          </a:p>
          <a:p>
            <a:pPr lvl="1"/>
            <a:r>
              <a:rPr lang="pl-PL" sz="1600" dirty="0" err="1" smtClean="0"/>
              <a:t>Functionality</a:t>
            </a:r>
            <a:r>
              <a:rPr lang="pl-PL" sz="1600" dirty="0" smtClean="0"/>
              <a:t> </a:t>
            </a:r>
            <a:r>
              <a:rPr lang="pl-PL" sz="1600" dirty="0" err="1" smtClean="0"/>
              <a:t>matters</a:t>
            </a:r>
            <a:r>
              <a:rPr lang="pl-PL" sz="1600" dirty="0" smtClean="0"/>
              <a:t> less.</a:t>
            </a:r>
          </a:p>
          <a:p>
            <a:r>
              <a:rPr lang="pl-PL" sz="2000" dirty="0" smtClean="0"/>
              <a:t>The </a:t>
            </a:r>
            <a:r>
              <a:rPr lang="pl-PL" sz="2000" dirty="0" err="1" smtClean="0"/>
              <a:t>architecture</a:t>
            </a:r>
            <a:r>
              <a:rPr lang="pl-PL" sz="2000" dirty="0" smtClean="0"/>
              <a:t> </a:t>
            </a:r>
            <a:r>
              <a:rPr lang="pl-PL" sz="2000" dirty="0" err="1" smtClean="0"/>
              <a:t>should</a:t>
            </a:r>
            <a:r>
              <a:rPr lang="pl-PL" sz="2000" dirty="0" smtClean="0"/>
              <a:t> be </a:t>
            </a:r>
            <a:r>
              <a:rPr lang="pl-PL" sz="2000" dirty="0" err="1" smtClean="0"/>
              <a:t>documented</a:t>
            </a:r>
            <a:r>
              <a:rPr lang="pl-PL" sz="2000" dirty="0" smtClean="0"/>
              <a:t> </a:t>
            </a:r>
            <a:r>
              <a:rPr lang="pl-PL" sz="2000" dirty="0" err="1" smtClean="0"/>
              <a:t>using</a:t>
            </a:r>
            <a:r>
              <a:rPr lang="pl-PL" sz="2000" dirty="0" smtClean="0"/>
              <a:t> </a:t>
            </a:r>
            <a:r>
              <a:rPr lang="pl-PL" sz="2000" dirty="0" err="1" smtClean="0"/>
              <a:t>views</a:t>
            </a:r>
            <a:r>
              <a:rPr lang="pl-PL" sz="2000" dirty="0" smtClean="0"/>
              <a:t>. The </a:t>
            </a:r>
            <a:r>
              <a:rPr lang="pl-PL" sz="2000" dirty="0" err="1" smtClean="0"/>
              <a:t>views</a:t>
            </a:r>
            <a:r>
              <a:rPr lang="pl-PL" sz="2000" dirty="0" smtClean="0"/>
              <a:t> </a:t>
            </a:r>
            <a:r>
              <a:rPr lang="pl-PL" sz="2000" dirty="0" err="1" smtClean="0"/>
              <a:t>should</a:t>
            </a:r>
            <a:r>
              <a:rPr lang="pl-PL" sz="2000" dirty="0" smtClean="0"/>
              <a:t> </a:t>
            </a:r>
            <a:r>
              <a:rPr lang="pl-PL" sz="2000" dirty="0" err="1" smtClean="0"/>
              <a:t>address</a:t>
            </a:r>
            <a:r>
              <a:rPr lang="pl-PL" sz="2000" dirty="0" smtClean="0"/>
              <a:t> the </a:t>
            </a:r>
            <a:r>
              <a:rPr lang="pl-PL" sz="2000" dirty="0" err="1" smtClean="0"/>
              <a:t>concerns</a:t>
            </a:r>
            <a:r>
              <a:rPr lang="pl-PL" sz="2000" dirty="0" smtClean="0"/>
              <a:t> of the most </a:t>
            </a:r>
            <a:r>
              <a:rPr lang="pl-PL" sz="2000" dirty="0" err="1" smtClean="0"/>
              <a:t>important</a:t>
            </a:r>
            <a:r>
              <a:rPr lang="pl-PL" sz="2000" dirty="0" smtClean="0"/>
              <a:t> </a:t>
            </a:r>
            <a:r>
              <a:rPr lang="pl-PL" sz="2000" dirty="0" err="1" smtClean="0"/>
              <a:t>stakeholders</a:t>
            </a:r>
            <a:r>
              <a:rPr lang="pl-PL" sz="2000" dirty="0" smtClean="0"/>
              <a:t> in </a:t>
            </a:r>
            <a:r>
              <a:rPr lang="pl-PL" sz="2000" dirty="0" err="1" smtClean="0"/>
              <a:t>support</a:t>
            </a:r>
            <a:r>
              <a:rPr lang="pl-PL" sz="2000" dirty="0" smtClean="0"/>
              <a:t> of the </a:t>
            </a:r>
            <a:r>
              <a:rPr lang="pl-PL" sz="2000" dirty="0" err="1" smtClean="0"/>
              <a:t>project</a:t>
            </a:r>
            <a:r>
              <a:rPr lang="pl-PL" sz="2000" dirty="0" smtClean="0"/>
              <a:t> </a:t>
            </a:r>
            <a:r>
              <a:rPr lang="pl-PL" sz="2000" dirty="0" err="1" smtClean="0"/>
              <a:t>timeline</a:t>
            </a:r>
            <a:r>
              <a:rPr lang="pl-PL" sz="2000" dirty="0" smtClean="0"/>
              <a:t>. </a:t>
            </a:r>
          </a:p>
          <a:p>
            <a:r>
              <a:rPr lang="pl-PL" sz="2000" dirty="0" smtClean="0"/>
              <a:t>The </a:t>
            </a:r>
            <a:r>
              <a:rPr lang="pl-PL" sz="2000" dirty="0" err="1" smtClean="0"/>
              <a:t>architecture</a:t>
            </a:r>
            <a:r>
              <a:rPr lang="pl-PL" sz="2000" dirty="0" smtClean="0"/>
              <a:t> </a:t>
            </a:r>
            <a:r>
              <a:rPr lang="pl-PL" sz="2000" dirty="0" err="1" smtClean="0"/>
              <a:t>should</a:t>
            </a:r>
            <a:r>
              <a:rPr lang="pl-PL" sz="2000" dirty="0" smtClean="0"/>
              <a:t> be </a:t>
            </a:r>
            <a:r>
              <a:rPr lang="pl-PL" sz="2000" dirty="0" err="1" smtClean="0"/>
              <a:t>evaluated</a:t>
            </a:r>
            <a:r>
              <a:rPr lang="pl-PL" sz="2000" dirty="0" smtClean="0"/>
              <a:t> for </a:t>
            </a:r>
            <a:r>
              <a:rPr lang="pl-PL" sz="2000" dirty="0" err="1" smtClean="0"/>
              <a:t>its</a:t>
            </a:r>
            <a:r>
              <a:rPr lang="pl-PL" sz="2000" dirty="0" smtClean="0"/>
              <a:t> </a:t>
            </a:r>
            <a:r>
              <a:rPr lang="pl-PL" sz="2000" dirty="0" err="1" smtClean="0"/>
              <a:t>ability</a:t>
            </a:r>
            <a:r>
              <a:rPr lang="pl-PL" sz="2000" dirty="0" smtClean="0"/>
              <a:t> to </a:t>
            </a:r>
            <a:r>
              <a:rPr lang="pl-PL" sz="2000" dirty="0" err="1" smtClean="0"/>
              <a:t>deliver</a:t>
            </a:r>
            <a:r>
              <a:rPr lang="pl-PL" sz="2000" dirty="0" smtClean="0"/>
              <a:t> the </a:t>
            </a:r>
            <a:r>
              <a:rPr lang="pl-PL" sz="2000" dirty="0" err="1" smtClean="0"/>
              <a:t>system’s</a:t>
            </a:r>
            <a:r>
              <a:rPr lang="pl-PL" sz="2000" dirty="0" smtClean="0"/>
              <a:t> </a:t>
            </a:r>
            <a:r>
              <a:rPr lang="pl-PL" sz="2000" dirty="0" err="1" smtClean="0"/>
              <a:t>important</a:t>
            </a:r>
            <a:r>
              <a:rPr lang="pl-PL" sz="2000" dirty="0" smtClean="0"/>
              <a:t> </a:t>
            </a:r>
            <a:r>
              <a:rPr lang="pl-PL" sz="2000" dirty="0" err="1" smtClean="0"/>
              <a:t>quality</a:t>
            </a:r>
            <a:r>
              <a:rPr lang="pl-PL" sz="2000" dirty="0" smtClean="0"/>
              <a:t> </a:t>
            </a:r>
            <a:r>
              <a:rPr lang="pl-PL" sz="2000" dirty="0" err="1" smtClean="0"/>
              <a:t>attributes</a:t>
            </a:r>
            <a:r>
              <a:rPr lang="pl-PL" sz="2000" dirty="0" smtClean="0"/>
              <a:t>. </a:t>
            </a:r>
          </a:p>
          <a:p>
            <a:pPr lvl="1"/>
            <a:r>
              <a:rPr lang="pl-PL" sz="1600" dirty="0" err="1" smtClean="0"/>
              <a:t>This</a:t>
            </a:r>
            <a:r>
              <a:rPr lang="pl-PL" sz="1600" dirty="0" smtClean="0"/>
              <a:t> </a:t>
            </a:r>
            <a:r>
              <a:rPr lang="pl-PL" sz="1600" dirty="0" err="1" smtClean="0"/>
              <a:t>should</a:t>
            </a:r>
            <a:r>
              <a:rPr lang="pl-PL" sz="1600" dirty="0" smtClean="0"/>
              <a:t> </a:t>
            </a:r>
            <a:r>
              <a:rPr lang="pl-PL" sz="1600" dirty="0" err="1" smtClean="0"/>
              <a:t>occur</a:t>
            </a:r>
            <a:r>
              <a:rPr lang="pl-PL" sz="1600" dirty="0" smtClean="0"/>
              <a:t> </a:t>
            </a:r>
            <a:r>
              <a:rPr lang="pl-PL" sz="1600" dirty="0" err="1" smtClean="0"/>
              <a:t>early</a:t>
            </a:r>
            <a:r>
              <a:rPr lang="pl-PL" sz="1600" dirty="0" smtClean="0"/>
              <a:t> in the life </a:t>
            </a:r>
            <a:r>
              <a:rPr lang="pl-PL" sz="1600" dirty="0" err="1" smtClean="0"/>
              <a:t>cycle</a:t>
            </a:r>
            <a:r>
              <a:rPr lang="pl-PL" sz="1600" dirty="0" smtClean="0"/>
              <a:t>, </a:t>
            </a:r>
            <a:r>
              <a:rPr lang="pl-PL" sz="1600" dirty="0" err="1" smtClean="0"/>
              <a:t>when</a:t>
            </a:r>
            <a:r>
              <a:rPr lang="pl-PL" sz="1600" dirty="0" smtClean="0"/>
              <a:t> </a:t>
            </a:r>
            <a:r>
              <a:rPr lang="pl-PL" sz="1600" dirty="0" err="1" smtClean="0"/>
              <a:t>it</a:t>
            </a:r>
            <a:r>
              <a:rPr lang="pl-PL" sz="1600" dirty="0" smtClean="0"/>
              <a:t> </a:t>
            </a:r>
            <a:r>
              <a:rPr lang="pl-PL" sz="1600" dirty="0" err="1" smtClean="0"/>
              <a:t>returns</a:t>
            </a:r>
            <a:r>
              <a:rPr lang="pl-PL" sz="1600" dirty="0" smtClean="0"/>
              <a:t> the most benefit, and </a:t>
            </a:r>
            <a:r>
              <a:rPr lang="pl-PL" sz="1600" dirty="0" err="1" smtClean="0"/>
              <a:t>repeated</a:t>
            </a:r>
            <a:r>
              <a:rPr lang="pl-PL" sz="1600" dirty="0" smtClean="0"/>
              <a:t> as </a:t>
            </a:r>
            <a:r>
              <a:rPr lang="pl-PL" sz="1600" dirty="0" err="1" smtClean="0"/>
              <a:t>appropriate</a:t>
            </a:r>
            <a:r>
              <a:rPr lang="pl-PL" sz="1600" dirty="0" smtClean="0"/>
              <a:t>.</a:t>
            </a:r>
          </a:p>
          <a:p>
            <a:r>
              <a:rPr lang="pl-PL" sz="2000" dirty="0" smtClean="0"/>
              <a:t>The </a:t>
            </a:r>
            <a:r>
              <a:rPr lang="pl-PL" sz="2000" dirty="0" err="1" smtClean="0"/>
              <a:t>architecture</a:t>
            </a:r>
            <a:r>
              <a:rPr lang="pl-PL" sz="2000" dirty="0" smtClean="0"/>
              <a:t> </a:t>
            </a:r>
            <a:r>
              <a:rPr lang="pl-PL" sz="2000" dirty="0" err="1" smtClean="0"/>
              <a:t>should</a:t>
            </a:r>
            <a:r>
              <a:rPr lang="pl-PL" sz="2000" dirty="0" smtClean="0"/>
              <a:t> </a:t>
            </a:r>
            <a:r>
              <a:rPr lang="pl-PL" sz="2000" dirty="0" err="1" smtClean="0"/>
              <a:t>lend</a:t>
            </a:r>
            <a:r>
              <a:rPr lang="pl-PL" sz="2000" dirty="0" smtClean="0"/>
              <a:t> </a:t>
            </a:r>
            <a:r>
              <a:rPr lang="pl-PL" sz="2000" dirty="0" err="1" smtClean="0"/>
              <a:t>itself</a:t>
            </a:r>
            <a:r>
              <a:rPr lang="pl-PL" sz="2000" dirty="0" smtClean="0"/>
              <a:t> to </a:t>
            </a:r>
            <a:r>
              <a:rPr lang="pl-PL" sz="2000" dirty="0" err="1" smtClean="0"/>
              <a:t>incremental</a:t>
            </a:r>
            <a:r>
              <a:rPr lang="pl-PL" sz="2000" dirty="0" smtClean="0"/>
              <a:t> </a:t>
            </a:r>
            <a:r>
              <a:rPr lang="pl-PL" sz="2000" dirty="0" err="1" smtClean="0"/>
              <a:t>implementation</a:t>
            </a:r>
            <a:r>
              <a:rPr lang="pl-PL" sz="2000" dirty="0" smtClean="0"/>
              <a:t>, </a:t>
            </a:r>
          </a:p>
          <a:p>
            <a:pPr lvl="1"/>
            <a:r>
              <a:rPr lang="pl-PL" sz="1600" dirty="0" err="1" smtClean="0"/>
              <a:t>Create</a:t>
            </a:r>
            <a:r>
              <a:rPr lang="pl-PL" sz="1600" dirty="0" smtClean="0"/>
              <a:t> a “</a:t>
            </a:r>
            <a:r>
              <a:rPr lang="pl-PL" sz="1600" dirty="0" err="1" smtClean="0"/>
              <a:t>skeletal</a:t>
            </a:r>
            <a:r>
              <a:rPr lang="pl-PL" sz="1600" dirty="0" smtClean="0"/>
              <a:t>” system in </a:t>
            </a:r>
            <a:r>
              <a:rPr lang="pl-PL" sz="1600" dirty="0" err="1" smtClean="0"/>
              <a:t>which</a:t>
            </a:r>
            <a:r>
              <a:rPr lang="pl-PL" sz="1600" dirty="0" smtClean="0"/>
              <a:t> the </a:t>
            </a:r>
            <a:r>
              <a:rPr lang="pl-PL" sz="1600" dirty="0" err="1" smtClean="0"/>
              <a:t>communication</a:t>
            </a:r>
            <a:r>
              <a:rPr lang="pl-PL" sz="1600" dirty="0" smtClean="0"/>
              <a:t> </a:t>
            </a:r>
            <a:r>
              <a:rPr lang="pl-PL" sz="1600" dirty="0" err="1" smtClean="0"/>
              <a:t>paths</a:t>
            </a:r>
            <a:r>
              <a:rPr lang="pl-PL" sz="1600" dirty="0" smtClean="0"/>
              <a:t> </a:t>
            </a:r>
            <a:r>
              <a:rPr lang="pl-PL" sz="1600" dirty="0" err="1" smtClean="0"/>
              <a:t>are</a:t>
            </a:r>
            <a:r>
              <a:rPr lang="pl-PL" sz="1600" dirty="0" smtClean="0"/>
              <a:t> </a:t>
            </a:r>
            <a:r>
              <a:rPr lang="pl-PL" sz="1600" dirty="0" err="1" smtClean="0"/>
              <a:t>exercised</a:t>
            </a:r>
            <a:r>
              <a:rPr lang="pl-PL" sz="1600" dirty="0" smtClean="0"/>
              <a:t> but </a:t>
            </a:r>
            <a:r>
              <a:rPr lang="pl-PL" sz="1600" dirty="0" err="1" smtClean="0"/>
              <a:t>which</a:t>
            </a:r>
            <a:r>
              <a:rPr lang="pl-PL" sz="1600" dirty="0" smtClean="0"/>
              <a:t> </a:t>
            </a:r>
            <a:r>
              <a:rPr lang="pl-PL" sz="1600" dirty="0" err="1" smtClean="0"/>
              <a:t>at</a:t>
            </a:r>
            <a:r>
              <a:rPr lang="pl-PL" sz="1600" dirty="0" smtClean="0"/>
              <a:t> </a:t>
            </a:r>
            <a:r>
              <a:rPr lang="pl-PL" sz="1600" dirty="0" err="1" smtClean="0"/>
              <a:t>first</a:t>
            </a:r>
            <a:r>
              <a:rPr lang="pl-PL" sz="1600" dirty="0" smtClean="0"/>
              <a:t> </a:t>
            </a:r>
            <a:r>
              <a:rPr lang="pl-PL" sz="1600" dirty="0" err="1" smtClean="0"/>
              <a:t>has</a:t>
            </a:r>
            <a:r>
              <a:rPr lang="pl-PL" sz="1600" dirty="0" smtClean="0"/>
              <a:t> </a:t>
            </a:r>
            <a:r>
              <a:rPr lang="pl-PL" sz="1600" dirty="0" err="1" smtClean="0"/>
              <a:t>minimal</a:t>
            </a:r>
            <a:r>
              <a:rPr lang="pl-PL" sz="1600" dirty="0" smtClean="0"/>
              <a:t> </a:t>
            </a:r>
            <a:r>
              <a:rPr lang="pl-PL" sz="1600" dirty="0" err="1" smtClean="0"/>
              <a:t>functionality</a:t>
            </a:r>
            <a:r>
              <a:rPr lang="pl-PL" sz="16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50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11/27/12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11/27/12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11/27/12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11/27/12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11/27/12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11/27/12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11/27/12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11/27/12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11/27/12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11/27/12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11/27/12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Len Bass</a:t>
            </a:r>
            <a:r>
              <a:rPr lang="en-AU" smtClean="0"/>
              <a:t>, Paul </a:t>
            </a:r>
            <a:r>
              <a:rPr lang="en-AU" dirty="0" smtClean="0"/>
              <a:t>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1:  </a:t>
            </a:r>
            <a:br>
              <a:rPr lang="en-AU" dirty="0" smtClean="0"/>
            </a:br>
            <a:r>
              <a:rPr lang="en-AU" dirty="0" smtClean="0"/>
              <a:t>What is Software Architecture?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is an </a:t>
            </a:r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An architecture </a:t>
            </a:r>
            <a:r>
              <a:rPr lang="en-US" sz="2400" dirty="0"/>
              <a:t>comprises software elements </a:t>
            </a:r>
            <a:r>
              <a:rPr lang="en-US" sz="2400" dirty="0" smtClean="0"/>
              <a:t>and </a:t>
            </a:r>
            <a:r>
              <a:rPr lang="pl-PL" sz="2400" dirty="0" err="1" smtClean="0"/>
              <a:t>how</a:t>
            </a:r>
            <a:r>
              <a:rPr lang="pl-PL" sz="2400" dirty="0" smtClean="0"/>
              <a:t> </a:t>
            </a:r>
            <a:r>
              <a:rPr lang="pl-PL" sz="2400" dirty="0"/>
              <a:t>the </a:t>
            </a:r>
            <a:r>
              <a:rPr lang="pl-PL" sz="2400" dirty="0" err="1"/>
              <a:t>elements</a:t>
            </a:r>
            <a:r>
              <a:rPr lang="pl-PL" sz="2400" dirty="0"/>
              <a:t> </a:t>
            </a:r>
            <a:r>
              <a:rPr lang="pl-PL" sz="2400" dirty="0" err="1"/>
              <a:t>relate</a:t>
            </a:r>
            <a:r>
              <a:rPr lang="pl-PL" sz="2400" dirty="0"/>
              <a:t> to </a:t>
            </a:r>
            <a:r>
              <a:rPr lang="pl-PL" sz="2400" dirty="0" err="1"/>
              <a:t>each</a:t>
            </a:r>
            <a:r>
              <a:rPr lang="pl-PL" sz="2400" dirty="0"/>
              <a:t> </a:t>
            </a:r>
            <a:r>
              <a:rPr lang="pl-PL" sz="2400" dirty="0" err="1"/>
              <a:t>other</a:t>
            </a:r>
            <a:r>
              <a:rPr lang="pl-PL" sz="2400" dirty="0"/>
              <a:t>. </a:t>
            </a:r>
            <a:endParaRPr lang="pl-PL" sz="2400" dirty="0" smtClean="0"/>
          </a:p>
          <a:p>
            <a:pPr lvl="1"/>
            <a:r>
              <a:rPr lang="pl-PL" sz="2000" dirty="0" err="1" smtClean="0"/>
              <a:t>An</a:t>
            </a:r>
            <a:r>
              <a:rPr lang="pl-PL" sz="2000" dirty="0" smtClean="0"/>
              <a:t> </a:t>
            </a:r>
            <a:r>
              <a:rPr lang="pl-PL" sz="2000" dirty="0" err="1" smtClean="0"/>
              <a:t>architecture</a:t>
            </a:r>
            <a:r>
              <a:rPr lang="pl-PL" sz="2000" dirty="0" smtClean="0"/>
              <a:t> </a:t>
            </a:r>
            <a:r>
              <a:rPr lang="pl-PL" sz="2000" dirty="0" err="1" smtClean="0"/>
              <a:t>specifically</a:t>
            </a:r>
            <a:r>
              <a:rPr lang="pl-PL" sz="2000" dirty="0"/>
              <a:t> </a:t>
            </a:r>
            <a:r>
              <a:rPr lang="pl-PL" sz="2000" dirty="0" err="1" smtClean="0"/>
              <a:t>omits</a:t>
            </a:r>
            <a:r>
              <a:rPr lang="pl-PL" sz="2000" dirty="0" smtClean="0"/>
              <a:t> </a:t>
            </a:r>
            <a:r>
              <a:rPr lang="pl-PL" sz="2000" dirty="0" err="1"/>
              <a:t>certain</a:t>
            </a:r>
            <a:r>
              <a:rPr lang="pl-PL" sz="2000" dirty="0"/>
              <a:t> </a:t>
            </a:r>
            <a:r>
              <a:rPr lang="pl-PL" sz="2000" dirty="0" err="1"/>
              <a:t>information</a:t>
            </a:r>
            <a:r>
              <a:rPr lang="pl-PL" sz="2000" dirty="0"/>
              <a:t> </a:t>
            </a:r>
            <a:r>
              <a:rPr lang="pl-PL" sz="2000" dirty="0" err="1"/>
              <a:t>about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</a:t>
            </a:r>
            <a:r>
              <a:rPr lang="pl-PL" sz="2000" dirty="0" err="1"/>
              <a:t>that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not </a:t>
            </a:r>
            <a:r>
              <a:rPr lang="pl-PL" sz="2000" dirty="0" err="1"/>
              <a:t>useful</a:t>
            </a:r>
            <a:r>
              <a:rPr lang="pl-PL" sz="2000" dirty="0"/>
              <a:t> for </a:t>
            </a:r>
            <a:r>
              <a:rPr lang="pl-PL" sz="2000" dirty="0" err="1"/>
              <a:t>reasoning</a:t>
            </a:r>
            <a:r>
              <a:rPr lang="pl-PL" sz="2000" dirty="0"/>
              <a:t> </a:t>
            </a:r>
            <a:r>
              <a:rPr lang="pl-PL" sz="2000" dirty="0" err="1" smtClean="0"/>
              <a:t>about</a:t>
            </a:r>
            <a:r>
              <a:rPr lang="pl-PL" sz="2000" dirty="0"/>
              <a:t> </a:t>
            </a:r>
            <a:r>
              <a:rPr lang="pl-PL" sz="2000" dirty="0" smtClean="0"/>
              <a:t>the system.</a:t>
            </a:r>
          </a:p>
          <a:p>
            <a:pPr lvl="1"/>
            <a:r>
              <a:rPr lang="pl-PL" sz="2000" dirty="0"/>
              <a:t>I</a:t>
            </a:r>
            <a:r>
              <a:rPr lang="pl-PL" sz="2000" dirty="0" smtClean="0"/>
              <a:t>t </a:t>
            </a:r>
            <a:r>
              <a:rPr lang="pl-PL" sz="2000" dirty="0" err="1"/>
              <a:t>omits</a:t>
            </a:r>
            <a:r>
              <a:rPr lang="pl-PL" sz="2000" dirty="0"/>
              <a:t> </a:t>
            </a:r>
            <a:r>
              <a:rPr lang="pl-PL" sz="2000" dirty="0" err="1"/>
              <a:t>information</a:t>
            </a:r>
            <a:r>
              <a:rPr lang="pl-PL" sz="2000" dirty="0"/>
              <a:t> </a:t>
            </a:r>
            <a:r>
              <a:rPr lang="pl-PL" sz="2000" dirty="0" err="1"/>
              <a:t>that</a:t>
            </a:r>
            <a:r>
              <a:rPr lang="pl-PL" sz="2000" dirty="0"/>
              <a:t> </a:t>
            </a:r>
            <a:r>
              <a:rPr lang="pl-PL" sz="2000" dirty="0" err="1"/>
              <a:t>has</a:t>
            </a:r>
            <a:r>
              <a:rPr lang="pl-PL" sz="2000" dirty="0"/>
              <a:t> no </a:t>
            </a:r>
            <a:r>
              <a:rPr lang="pl-PL" sz="2000" dirty="0" err="1"/>
              <a:t>ramifications</a:t>
            </a:r>
            <a:r>
              <a:rPr lang="pl-PL" sz="2000" dirty="0"/>
              <a:t> </a:t>
            </a:r>
            <a:r>
              <a:rPr lang="pl-PL" sz="2000" dirty="0" err="1" smtClean="0"/>
              <a:t>outside</a:t>
            </a:r>
            <a:r>
              <a:rPr lang="pl-PL" sz="2000" dirty="0"/>
              <a:t> </a:t>
            </a:r>
            <a:r>
              <a:rPr lang="pl-PL" sz="2000" dirty="0" smtClean="0"/>
              <a:t>of </a:t>
            </a:r>
            <a:r>
              <a:rPr lang="pl-PL" sz="2000" dirty="0"/>
              <a:t>a single element. </a:t>
            </a:r>
          </a:p>
          <a:p>
            <a:pPr lvl="1"/>
            <a:r>
              <a:rPr lang="pl-PL" sz="2000" dirty="0" err="1" smtClean="0"/>
              <a:t>An</a:t>
            </a:r>
            <a:r>
              <a:rPr lang="pl-PL" sz="2000" dirty="0" smtClean="0"/>
              <a:t>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 smtClean="0"/>
              <a:t>selects</a:t>
            </a:r>
            <a:r>
              <a:rPr lang="pl-PL" sz="2000" dirty="0" smtClean="0"/>
              <a:t> </a:t>
            </a:r>
            <a:r>
              <a:rPr lang="pl-PL" sz="2000" dirty="0" err="1"/>
              <a:t>certain</a:t>
            </a:r>
            <a:r>
              <a:rPr lang="pl-PL" sz="2000" dirty="0"/>
              <a:t> </a:t>
            </a:r>
            <a:r>
              <a:rPr lang="pl-PL" sz="2000" dirty="0" err="1"/>
              <a:t>details</a:t>
            </a:r>
            <a:r>
              <a:rPr lang="pl-PL" sz="2000" dirty="0"/>
              <a:t> and </a:t>
            </a:r>
            <a:r>
              <a:rPr lang="pl-PL" sz="2000" dirty="0" err="1"/>
              <a:t>suppresses</a:t>
            </a:r>
            <a:r>
              <a:rPr lang="pl-PL" sz="2000" dirty="0"/>
              <a:t> </a:t>
            </a:r>
            <a:r>
              <a:rPr lang="pl-PL" sz="2000" dirty="0" err="1"/>
              <a:t>others</a:t>
            </a:r>
            <a:r>
              <a:rPr lang="pl-PL" sz="2000" dirty="0"/>
              <a:t>. </a:t>
            </a:r>
            <a:endParaRPr lang="pl-PL" sz="2000" dirty="0" smtClean="0"/>
          </a:p>
          <a:p>
            <a:pPr lvl="1"/>
            <a:r>
              <a:rPr lang="pl-PL" sz="2000" dirty="0" err="1" smtClean="0"/>
              <a:t>Private</a:t>
            </a:r>
            <a:r>
              <a:rPr lang="pl-PL" sz="2000" dirty="0" smtClean="0"/>
              <a:t> </a:t>
            </a:r>
            <a:r>
              <a:rPr lang="pl-PL" sz="2000" dirty="0" err="1" smtClean="0"/>
              <a:t>details</a:t>
            </a:r>
            <a:r>
              <a:rPr lang="pl-PL" sz="2000" dirty="0" smtClean="0"/>
              <a:t> </a:t>
            </a:r>
            <a:r>
              <a:rPr lang="pl-PL" sz="2000" dirty="0"/>
              <a:t>of </a:t>
            </a:r>
            <a:r>
              <a:rPr lang="pl-PL" sz="2000" dirty="0" err="1"/>
              <a:t>elements</a:t>
            </a:r>
            <a:r>
              <a:rPr lang="pl-PL" sz="2000" dirty="0"/>
              <a:t>—</a:t>
            </a:r>
            <a:r>
              <a:rPr lang="pl-PL" sz="2000" dirty="0" err="1"/>
              <a:t>details</a:t>
            </a:r>
            <a:r>
              <a:rPr lang="pl-PL" sz="2000" dirty="0"/>
              <a:t> </a:t>
            </a:r>
            <a:r>
              <a:rPr lang="pl-PL" sz="2000" dirty="0" err="1"/>
              <a:t>having</a:t>
            </a:r>
            <a:r>
              <a:rPr lang="pl-PL" sz="2000" dirty="0"/>
              <a:t> to do </a:t>
            </a:r>
            <a:r>
              <a:rPr lang="pl-PL" sz="2000" dirty="0" err="1"/>
              <a:t>solely</a:t>
            </a:r>
            <a:r>
              <a:rPr lang="pl-PL" sz="2000" dirty="0"/>
              <a:t> </a:t>
            </a:r>
            <a:r>
              <a:rPr lang="pl-PL" sz="2000" dirty="0" smtClean="0"/>
              <a:t>with </a:t>
            </a:r>
            <a:r>
              <a:rPr lang="pl-PL" sz="2000" dirty="0" err="1" smtClean="0"/>
              <a:t>internal</a:t>
            </a:r>
            <a:r>
              <a:rPr lang="pl-PL" sz="2000" dirty="0" smtClean="0"/>
              <a:t> </a:t>
            </a:r>
            <a:r>
              <a:rPr lang="pl-PL" sz="2000" dirty="0" err="1"/>
              <a:t>implementation</a:t>
            </a:r>
            <a:r>
              <a:rPr lang="pl-PL" sz="2000" dirty="0"/>
              <a:t>—</a:t>
            </a:r>
            <a:r>
              <a:rPr lang="pl-PL" sz="2000" dirty="0" err="1"/>
              <a:t>are</a:t>
            </a:r>
            <a:r>
              <a:rPr lang="pl-PL" sz="2000" dirty="0"/>
              <a:t> not </a:t>
            </a:r>
            <a:r>
              <a:rPr lang="pl-PL" sz="2000" dirty="0" err="1"/>
              <a:t>architectural</a:t>
            </a:r>
            <a:r>
              <a:rPr lang="pl-PL" sz="2000" dirty="0"/>
              <a:t>. </a:t>
            </a:r>
            <a:endParaRPr lang="pl-PL" sz="2000" dirty="0" smtClean="0"/>
          </a:p>
          <a:p>
            <a:r>
              <a:rPr lang="pl-PL" sz="2400" dirty="0"/>
              <a:t>T</a:t>
            </a:r>
            <a:r>
              <a:rPr lang="pl-PL" sz="2400" dirty="0" smtClean="0"/>
              <a:t>he </a:t>
            </a:r>
            <a:r>
              <a:rPr lang="pl-PL" sz="2400" dirty="0" err="1"/>
              <a:t>architectural</a:t>
            </a:r>
            <a:r>
              <a:rPr lang="pl-PL" sz="2400" dirty="0"/>
              <a:t> </a:t>
            </a:r>
            <a:r>
              <a:rPr lang="pl-PL" sz="2400" dirty="0" err="1"/>
              <a:t>abstraction</a:t>
            </a:r>
            <a:r>
              <a:rPr lang="pl-PL" sz="2400" dirty="0"/>
              <a:t> </a:t>
            </a:r>
            <a:r>
              <a:rPr lang="pl-PL" sz="2400" dirty="0" err="1"/>
              <a:t>lets</a:t>
            </a:r>
            <a:r>
              <a:rPr lang="pl-PL" sz="2400" dirty="0"/>
              <a:t> </a:t>
            </a:r>
            <a:r>
              <a:rPr lang="pl-PL" sz="2400" dirty="0" err="1"/>
              <a:t>us</a:t>
            </a:r>
            <a:r>
              <a:rPr lang="pl-PL" sz="2400" dirty="0"/>
              <a:t> </a:t>
            </a:r>
            <a:r>
              <a:rPr lang="pl-PL" sz="2400" dirty="0" err="1"/>
              <a:t>look</a:t>
            </a:r>
            <a:r>
              <a:rPr lang="pl-PL" sz="2400" dirty="0"/>
              <a:t> </a:t>
            </a:r>
            <a:r>
              <a:rPr lang="pl-PL" sz="2400" dirty="0" err="1"/>
              <a:t>at</a:t>
            </a:r>
            <a:r>
              <a:rPr lang="pl-PL" sz="2400" dirty="0"/>
              <a:t> the system in </a:t>
            </a:r>
            <a:r>
              <a:rPr lang="pl-PL" sz="2400" dirty="0" err="1"/>
              <a:t>terms</a:t>
            </a:r>
            <a:r>
              <a:rPr lang="pl-PL" sz="2400" dirty="0"/>
              <a:t> of </a:t>
            </a:r>
            <a:r>
              <a:rPr lang="pl-PL" sz="2400" dirty="0" err="1"/>
              <a:t>its</a:t>
            </a:r>
            <a:r>
              <a:rPr lang="pl-PL" sz="2400" dirty="0"/>
              <a:t> </a:t>
            </a:r>
            <a:r>
              <a:rPr lang="pl-PL" sz="2400" dirty="0" err="1"/>
              <a:t>elements</a:t>
            </a:r>
            <a:r>
              <a:rPr lang="pl-PL" sz="2400" dirty="0" smtClean="0"/>
              <a:t>, </a:t>
            </a:r>
            <a:r>
              <a:rPr lang="pl-PL" sz="2400" dirty="0" err="1" smtClean="0"/>
              <a:t>how</a:t>
            </a:r>
            <a:r>
              <a:rPr lang="pl-PL" sz="2400" dirty="0" smtClean="0"/>
              <a:t> </a:t>
            </a:r>
            <a:r>
              <a:rPr lang="pl-PL" sz="2400" dirty="0" err="1"/>
              <a:t>they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arranged</a:t>
            </a:r>
            <a:r>
              <a:rPr lang="pl-PL" sz="2400" dirty="0"/>
              <a:t>, </a:t>
            </a:r>
            <a:r>
              <a:rPr lang="pl-PL" sz="2400" dirty="0" err="1"/>
              <a:t>how</a:t>
            </a:r>
            <a:r>
              <a:rPr lang="pl-PL" sz="2400" dirty="0"/>
              <a:t> </a:t>
            </a:r>
            <a:r>
              <a:rPr lang="pl-PL" sz="2400" dirty="0" err="1"/>
              <a:t>they</a:t>
            </a:r>
            <a:r>
              <a:rPr lang="pl-PL" sz="2400" dirty="0"/>
              <a:t> </a:t>
            </a:r>
            <a:r>
              <a:rPr lang="pl-PL" sz="2400" dirty="0" err="1"/>
              <a:t>interact</a:t>
            </a:r>
            <a:r>
              <a:rPr lang="pl-PL" sz="2400" dirty="0"/>
              <a:t>, </a:t>
            </a:r>
            <a:r>
              <a:rPr lang="pl-PL" sz="2400" dirty="0" err="1"/>
              <a:t>how</a:t>
            </a:r>
            <a:r>
              <a:rPr lang="pl-PL" sz="2400" dirty="0"/>
              <a:t> </a:t>
            </a:r>
            <a:r>
              <a:rPr lang="pl-PL" sz="2400" dirty="0" err="1"/>
              <a:t>they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composed</a:t>
            </a:r>
            <a:r>
              <a:rPr lang="pl-PL" sz="2400" dirty="0"/>
              <a:t>, </a:t>
            </a:r>
            <a:r>
              <a:rPr lang="pl-PL" sz="2400" dirty="0" err="1"/>
              <a:t>what</a:t>
            </a:r>
            <a:r>
              <a:rPr lang="pl-PL" sz="2400" dirty="0"/>
              <a:t> </a:t>
            </a:r>
            <a:r>
              <a:rPr lang="pl-PL" sz="2400" dirty="0" err="1" smtClean="0"/>
              <a:t>their</a:t>
            </a:r>
            <a:r>
              <a:rPr lang="pl-PL" sz="2400" dirty="0"/>
              <a:t> </a:t>
            </a:r>
            <a:r>
              <a:rPr lang="pl-PL" sz="2400" dirty="0" err="1" smtClean="0"/>
              <a:t>properties</a:t>
            </a:r>
            <a:r>
              <a:rPr lang="pl-PL" sz="2400" dirty="0" smtClean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support</a:t>
            </a:r>
            <a:r>
              <a:rPr lang="pl-PL" sz="2400" dirty="0"/>
              <a:t> </a:t>
            </a:r>
            <a:r>
              <a:rPr lang="pl-PL" sz="2400" dirty="0" err="1"/>
              <a:t>our</a:t>
            </a:r>
            <a:r>
              <a:rPr lang="pl-PL" sz="2400" dirty="0"/>
              <a:t> system </a:t>
            </a:r>
            <a:r>
              <a:rPr lang="pl-PL" sz="2400" dirty="0" err="1"/>
              <a:t>reasoning</a:t>
            </a:r>
            <a:r>
              <a:rPr lang="pl-PL" sz="2400" dirty="0"/>
              <a:t>, and </a:t>
            </a:r>
            <a:r>
              <a:rPr lang="pl-PL" sz="2400" dirty="0" err="1"/>
              <a:t>so</a:t>
            </a:r>
            <a:r>
              <a:rPr lang="pl-PL" sz="2400" dirty="0"/>
              <a:t> </a:t>
            </a:r>
            <a:r>
              <a:rPr lang="pl-PL" sz="2400" dirty="0" err="1"/>
              <a:t>forth</a:t>
            </a:r>
            <a:r>
              <a:rPr lang="pl-PL" sz="2400" dirty="0"/>
              <a:t>. </a:t>
            </a:r>
            <a:endParaRPr lang="pl-PL" sz="2400" dirty="0" smtClean="0"/>
          </a:p>
          <a:p>
            <a:r>
              <a:rPr lang="pl-PL" sz="2400" dirty="0" err="1" smtClean="0"/>
              <a:t>This</a:t>
            </a:r>
            <a:r>
              <a:rPr lang="pl-PL" sz="2400" dirty="0" smtClean="0"/>
              <a:t> </a:t>
            </a:r>
            <a:r>
              <a:rPr lang="pl-PL" sz="2400" dirty="0" err="1"/>
              <a:t>abstraction</a:t>
            </a:r>
            <a:r>
              <a:rPr lang="pl-PL" sz="2400" dirty="0"/>
              <a:t> </a:t>
            </a:r>
            <a:r>
              <a:rPr lang="pl-PL" sz="2400" dirty="0" err="1" smtClean="0"/>
              <a:t>is</a:t>
            </a:r>
            <a:r>
              <a:rPr lang="pl-PL" sz="2400" dirty="0"/>
              <a:t> </a:t>
            </a:r>
            <a:r>
              <a:rPr lang="pl-PL" sz="2400" dirty="0" err="1" smtClean="0"/>
              <a:t>essential</a:t>
            </a:r>
            <a:r>
              <a:rPr lang="pl-PL" sz="2400" dirty="0" smtClean="0"/>
              <a:t> </a:t>
            </a:r>
            <a:r>
              <a:rPr lang="pl-PL" sz="2400" dirty="0"/>
              <a:t>to </a:t>
            </a:r>
            <a:r>
              <a:rPr lang="pl-PL" sz="2400" dirty="0" err="1"/>
              <a:t>taming</a:t>
            </a:r>
            <a:r>
              <a:rPr lang="pl-PL" sz="2400" dirty="0"/>
              <a:t> the </a:t>
            </a:r>
            <a:r>
              <a:rPr lang="pl-PL" sz="2400" dirty="0" err="1"/>
              <a:t>complexity</a:t>
            </a:r>
            <a:r>
              <a:rPr lang="pl-PL" sz="2400" dirty="0"/>
              <a:t> of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 smtClean="0"/>
              <a:t>architecture</a:t>
            </a:r>
            <a:r>
              <a:rPr lang="pl-PL" sz="2400" dirty="0" smtClean="0"/>
              <a:t>.</a:t>
            </a:r>
          </a:p>
          <a:p>
            <a:r>
              <a:rPr lang="pl-PL" sz="2400" dirty="0"/>
              <a:t>W</a:t>
            </a:r>
            <a:r>
              <a:rPr lang="pl-PL" sz="2400" dirty="0" smtClean="0"/>
              <a:t>e </a:t>
            </a:r>
            <a:r>
              <a:rPr lang="pl-PL" sz="2400" dirty="0" err="1"/>
              <a:t>simply</a:t>
            </a:r>
            <a:r>
              <a:rPr lang="pl-PL" sz="2400" dirty="0"/>
              <a:t> </a:t>
            </a:r>
            <a:r>
              <a:rPr lang="pl-PL" sz="2400" dirty="0" err="1"/>
              <a:t>cannot</a:t>
            </a:r>
            <a:r>
              <a:rPr lang="pl-PL" sz="2400" dirty="0"/>
              <a:t>, and </a:t>
            </a:r>
            <a:r>
              <a:rPr lang="pl-PL" sz="2400" dirty="0" smtClean="0"/>
              <a:t>do not </a:t>
            </a:r>
            <a:r>
              <a:rPr lang="pl-PL" sz="2400" dirty="0"/>
              <a:t>want to, </a:t>
            </a:r>
            <a:r>
              <a:rPr lang="pl-PL" sz="2400" dirty="0" err="1"/>
              <a:t>deal</a:t>
            </a:r>
            <a:r>
              <a:rPr lang="pl-PL" sz="2400" dirty="0"/>
              <a:t> with </a:t>
            </a:r>
            <a:r>
              <a:rPr lang="pl-PL" sz="2400" dirty="0" err="1"/>
              <a:t>all</a:t>
            </a:r>
            <a:r>
              <a:rPr lang="pl-PL" sz="2400" dirty="0"/>
              <a:t> of the </a:t>
            </a:r>
            <a:r>
              <a:rPr lang="pl-PL" sz="2400" dirty="0" err="1"/>
              <a:t>complexity</a:t>
            </a:r>
            <a:r>
              <a:rPr lang="pl-PL" sz="2400" dirty="0"/>
              <a:t> </a:t>
            </a:r>
            <a:r>
              <a:rPr lang="pl-PL" sz="2400" dirty="0" err="1"/>
              <a:t>all</a:t>
            </a:r>
            <a:r>
              <a:rPr lang="pl-PL" sz="2400" dirty="0"/>
              <a:t> of the </a:t>
            </a:r>
            <a:r>
              <a:rPr lang="pl-PL" sz="2400" dirty="0" err="1"/>
              <a:t>time</a:t>
            </a:r>
            <a:r>
              <a:rPr lang="pl-PL" sz="2400" dirty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818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Every </a:t>
            </a:r>
            <a:r>
              <a:rPr lang="en-US" dirty="0" smtClean="0"/>
              <a:t>System </a:t>
            </a:r>
            <a:r>
              <a:rPr lang="en-US" dirty="0" smtClean="0"/>
              <a:t>has a </a:t>
            </a:r>
            <a:r>
              <a:rPr lang="en-US" dirty="0" smtClean="0"/>
              <a:t>Software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Every </a:t>
            </a:r>
            <a:r>
              <a:rPr lang="en-US" dirty="0"/>
              <a:t>system </a:t>
            </a:r>
            <a:r>
              <a:rPr lang="en-US" dirty="0" smtClean="0"/>
              <a:t>comprises </a:t>
            </a:r>
            <a:r>
              <a:rPr lang="en-US" dirty="0"/>
              <a:t>elements and relations among them </a:t>
            </a:r>
            <a:r>
              <a:rPr lang="en-US" dirty="0" smtClean="0"/>
              <a:t>to support </a:t>
            </a:r>
            <a:r>
              <a:rPr lang="en-US" dirty="0"/>
              <a:t>some type of reasoning. </a:t>
            </a:r>
          </a:p>
          <a:p>
            <a:r>
              <a:rPr lang="en-US" dirty="0" smtClean="0"/>
              <a:t>But </a:t>
            </a:r>
            <a:r>
              <a:rPr lang="en-US" dirty="0"/>
              <a:t>the architecture </a:t>
            </a:r>
            <a:r>
              <a:rPr lang="en-US" dirty="0" smtClean="0"/>
              <a:t>may not be known </a:t>
            </a:r>
            <a:r>
              <a:rPr lang="en-US" dirty="0"/>
              <a:t>to anyone. </a:t>
            </a:r>
            <a:endParaRPr lang="en-US" dirty="0" smtClean="0"/>
          </a:p>
          <a:p>
            <a:pPr lvl="1"/>
            <a:r>
              <a:rPr lang="en-US" dirty="0" smtClean="0"/>
              <a:t>Perhaps </a:t>
            </a:r>
            <a:r>
              <a:rPr lang="en-US" dirty="0"/>
              <a:t>all of the people who </a:t>
            </a:r>
            <a:r>
              <a:rPr lang="en-US" dirty="0" smtClean="0"/>
              <a:t>designed the </a:t>
            </a:r>
            <a:r>
              <a:rPr lang="en-US" dirty="0"/>
              <a:t>system are long </a:t>
            </a:r>
            <a:r>
              <a:rPr lang="en-US" dirty="0" smtClean="0"/>
              <a:t>gone</a:t>
            </a:r>
            <a:endParaRPr lang="en-US" dirty="0"/>
          </a:p>
          <a:p>
            <a:pPr lvl="1"/>
            <a:r>
              <a:rPr lang="en-US" dirty="0" smtClean="0"/>
              <a:t>Perhaps the </a:t>
            </a:r>
            <a:r>
              <a:rPr lang="en-US" dirty="0"/>
              <a:t>documentation has vanished (or was never produced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Perhaps the </a:t>
            </a:r>
            <a:r>
              <a:rPr lang="en-US" dirty="0"/>
              <a:t>source code has been lost (or was never delivered</a:t>
            </a:r>
            <a:r>
              <a:rPr lang="en-US" dirty="0" smtClean="0"/>
              <a:t>)</a:t>
            </a:r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architecture </a:t>
            </a:r>
            <a:r>
              <a:rPr lang="en-US" dirty="0" smtClean="0"/>
              <a:t>can exist </a:t>
            </a:r>
            <a:r>
              <a:rPr lang="en-US" dirty="0"/>
              <a:t>independently of its description or </a:t>
            </a:r>
            <a:r>
              <a:rPr lang="en-US" dirty="0" smtClean="0"/>
              <a:t>specification.</a:t>
            </a:r>
          </a:p>
          <a:p>
            <a:r>
              <a:rPr lang="en-US" dirty="0" smtClean="0"/>
              <a:t>Documentation is critical.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918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 smtClean="0"/>
              <a:t>Includes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behavior of each element is part of the architecture insofar as that </a:t>
            </a:r>
            <a:r>
              <a:rPr lang="en-US" dirty="0" smtClean="0"/>
              <a:t>behavior can </a:t>
            </a:r>
            <a:r>
              <a:rPr lang="en-US" dirty="0"/>
              <a:t>be used to reason about the system.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behavior embodies how </a:t>
            </a:r>
            <a:r>
              <a:rPr lang="en-US" dirty="0" smtClean="0"/>
              <a:t>elements interact </a:t>
            </a:r>
            <a:r>
              <a:rPr lang="en-US" dirty="0"/>
              <a:t>with each other, which is clearly part of </a:t>
            </a:r>
            <a:r>
              <a:rPr lang="en-US" dirty="0" smtClean="0"/>
              <a:t>the definition </a:t>
            </a:r>
            <a:r>
              <a:rPr lang="en-US" dirty="0"/>
              <a:t>of architecture.</a:t>
            </a:r>
          </a:p>
          <a:p>
            <a:r>
              <a:rPr lang="en-US" dirty="0"/>
              <a:t>B</a:t>
            </a:r>
            <a:r>
              <a:rPr lang="en-US" dirty="0" smtClean="0"/>
              <a:t>ox</a:t>
            </a:r>
            <a:r>
              <a:rPr lang="en-US" dirty="0"/>
              <a:t>-and-line drawings that are passed off as </a:t>
            </a:r>
            <a:r>
              <a:rPr lang="en-US" dirty="0" smtClean="0"/>
              <a:t>architectures are not </a:t>
            </a:r>
            <a:r>
              <a:rPr lang="en-US" dirty="0"/>
              <a:t>architectures at all.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looking at the names of the </a:t>
            </a:r>
            <a:r>
              <a:rPr lang="en-US" dirty="0" smtClean="0"/>
              <a:t>a </a:t>
            </a:r>
            <a:r>
              <a:rPr lang="en-US" dirty="0"/>
              <a:t>reader may well imagine </a:t>
            </a:r>
            <a:r>
              <a:rPr lang="en-US" dirty="0" smtClean="0"/>
              <a:t>the functionality </a:t>
            </a:r>
            <a:r>
              <a:rPr lang="en-US" dirty="0"/>
              <a:t>and behavior of the corresponding elements. </a:t>
            </a:r>
          </a:p>
          <a:p>
            <a:pPr lvl="1"/>
            <a:r>
              <a:rPr lang="en-US" dirty="0" smtClean="0"/>
              <a:t>But it relies </a:t>
            </a:r>
            <a:r>
              <a:rPr lang="en-US" dirty="0"/>
              <a:t>on information that is not </a:t>
            </a:r>
            <a:r>
              <a:rPr lang="en-US" dirty="0" smtClean="0"/>
              <a:t>present</a:t>
            </a:r>
            <a:r>
              <a:rPr lang="en-US" dirty="0"/>
              <a:t> </a:t>
            </a:r>
            <a:r>
              <a:rPr lang="en-US" dirty="0" smtClean="0"/>
              <a:t>– and could be wrong!</a:t>
            </a:r>
          </a:p>
          <a:p>
            <a:r>
              <a:rPr lang="en-US" dirty="0" smtClean="0"/>
              <a:t>This </a:t>
            </a:r>
            <a:r>
              <a:rPr lang="en-US" dirty="0"/>
              <a:t>does not mean </a:t>
            </a:r>
            <a:r>
              <a:rPr lang="en-US" dirty="0" smtClean="0"/>
              <a:t>that the </a:t>
            </a:r>
            <a:r>
              <a:rPr lang="en-US" dirty="0"/>
              <a:t>exact behavior and performance of every element must be documented </a:t>
            </a:r>
            <a:r>
              <a:rPr lang="en-US" dirty="0" smtClean="0"/>
              <a:t>in all circumstances.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aspects of behavior are fine-grained and below </a:t>
            </a:r>
            <a:r>
              <a:rPr lang="en-US" dirty="0" smtClean="0"/>
              <a:t>the </a:t>
            </a:r>
            <a:r>
              <a:rPr lang="pl-PL" dirty="0" err="1" smtClean="0"/>
              <a:t>architect’s</a:t>
            </a:r>
            <a:r>
              <a:rPr lang="pl-PL" dirty="0" smtClean="0"/>
              <a:t> </a:t>
            </a:r>
            <a:r>
              <a:rPr lang="pl-PL" dirty="0" err="1"/>
              <a:t>level</a:t>
            </a:r>
            <a:r>
              <a:rPr lang="pl-PL" dirty="0"/>
              <a:t> of </a:t>
            </a:r>
            <a:r>
              <a:rPr lang="pl-PL" dirty="0" err="1"/>
              <a:t>concern</a:t>
            </a:r>
            <a:r>
              <a:rPr lang="pl-PL" dirty="0"/>
              <a:t>. </a:t>
            </a:r>
            <a:endParaRPr lang="pl-PL" dirty="0" smtClean="0"/>
          </a:p>
          <a:p>
            <a:r>
              <a:rPr lang="pl-PL" dirty="0"/>
              <a:t>T</a:t>
            </a:r>
            <a:r>
              <a:rPr lang="pl-PL" dirty="0" smtClean="0"/>
              <a:t>o </a:t>
            </a:r>
            <a:r>
              <a:rPr lang="pl-PL" dirty="0"/>
              <a:t>the </a:t>
            </a:r>
            <a:r>
              <a:rPr lang="pl-PL" dirty="0" err="1"/>
              <a:t>extent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element’s</a:t>
            </a:r>
            <a:r>
              <a:rPr lang="pl-PL" dirty="0"/>
              <a:t> </a:t>
            </a:r>
            <a:r>
              <a:rPr lang="pl-PL" dirty="0" err="1"/>
              <a:t>behavior</a:t>
            </a:r>
            <a:r>
              <a:rPr lang="pl-PL" dirty="0"/>
              <a:t> </a:t>
            </a:r>
            <a:r>
              <a:rPr lang="pl-PL" dirty="0" err="1" smtClean="0"/>
              <a:t>influences</a:t>
            </a:r>
            <a:r>
              <a:rPr lang="pl-PL" dirty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/>
              <a:t>element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influences</a:t>
            </a:r>
            <a:r>
              <a:rPr lang="pl-PL" dirty="0"/>
              <a:t> the </a:t>
            </a:r>
            <a:r>
              <a:rPr lang="pl-PL" dirty="0" err="1"/>
              <a:t>acceptability</a:t>
            </a:r>
            <a:r>
              <a:rPr lang="pl-PL" dirty="0"/>
              <a:t> of the system as a </a:t>
            </a:r>
            <a:r>
              <a:rPr lang="pl-PL" dirty="0" err="1"/>
              <a:t>whole</a:t>
            </a:r>
            <a:r>
              <a:rPr lang="pl-PL" dirty="0" smtClean="0"/>
              <a:t>,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/>
              <a:t>behavior</a:t>
            </a:r>
            <a:r>
              <a:rPr lang="pl-PL" dirty="0"/>
              <a:t> </a:t>
            </a:r>
            <a:r>
              <a:rPr lang="pl-PL" dirty="0" err="1"/>
              <a:t>must</a:t>
            </a:r>
            <a:r>
              <a:rPr lang="pl-PL" dirty="0"/>
              <a:t> be </a:t>
            </a:r>
            <a:r>
              <a:rPr lang="pl-PL" dirty="0" err="1"/>
              <a:t>considered</a:t>
            </a:r>
            <a:r>
              <a:rPr lang="pl-PL" dirty="0"/>
              <a:t>, and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documented</a:t>
            </a:r>
            <a:r>
              <a:rPr lang="pl-PL" dirty="0"/>
              <a:t>, as part of the </a:t>
            </a:r>
            <a:r>
              <a:rPr lang="pl-PL" dirty="0" smtClean="0"/>
              <a:t>software </a:t>
            </a:r>
            <a:r>
              <a:rPr lang="pl-PL" dirty="0" err="1" smtClean="0"/>
              <a:t>architecture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515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Physiological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neurologist, the orthopedist, the hematologist, and the dermatologist all </a:t>
            </a:r>
            <a:r>
              <a:rPr lang="en-US" dirty="0" smtClean="0"/>
              <a:t>have different </a:t>
            </a:r>
            <a:r>
              <a:rPr lang="en-US" dirty="0"/>
              <a:t>views of the structure of a human body. </a:t>
            </a:r>
            <a:endParaRPr lang="en-US" dirty="0" smtClean="0"/>
          </a:p>
          <a:p>
            <a:r>
              <a:rPr lang="en-US" dirty="0" smtClean="0"/>
              <a:t>Ophthalmologists</a:t>
            </a:r>
            <a:r>
              <a:rPr lang="en-US" dirty="0"/>
              <a:t>, cardiologists</a:t>
            </a:r>
            <a:r>
              <a:rPr lang="en-US" dirty="0" smtClean="0"/>
              <a:t>, and </a:t>
            </a:r>
            <a:r>
              <a:rPr lang="en-US" dirty="0"/>
              <a:t>podiatrists concentrate on specific subsystems.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kinesiologist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psychiatrist are concerned with different aspects of the entire </a:t>
            </a:r>
            <a:r>
              <a:rPr lang="en-US" dirty="0" smtClean="0"/>
              <a:t>arrangement’s behavior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these views are pictured differently and have </a:t>
            </a:r>
            <a:r>
              <a:rPr lang="en-US" dirty="0" smtClean="0"/>
              <a:t>different properties</a:t>
            </a:r>
            <a:r>
              <a:rPr lang="en-US" dirty="0"/>
              <a:t>, all are inherently related, </a:t>
            </a:r>
            <a:r>
              <a:rPr lang="en-US" dirty="0" smtClean="0"/>
              <a:t>interconnected.</a:t>
            </a:r>
          </a:p>
          <a:p>
            <a:r>
              <a:rPr lang="en-US" dirty="0"/>
              <a:t>T</a:t>
            </a:r>
            <a:r>
              <a:rPr lang="en-US" dirty="0" smtClean="0"/>
              <a:t>ogether </a:t>
            </a:r>
            <a:r>
              <a:rPr lang="en-US" dirty="0"/>
              <a:t>they describe </a:t>
            </a:r>
            <a:r>
              <a:rPr lang="en-US" dirty="0" smtClean="0"/>
              <a:t>the architecture </a:t>
            </a:r>
            <a:r>
              <a:rPr lang="en-US" dirty="0"/>
              <a:t>of the human body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it is with software!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7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pic>
        <p:nvPicPr>
          <p:cNvPr id="5" name="Picture 4" descr="phy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70" y="908720"/>
            <a:ext cx="7572470" cy="5575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Physiological </a:t>
            </a:r>
            <a:r>
              <a:rPr lang="en-US" dirty="0" smtClean="0"/>
              <a:t>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3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and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/>
              <a:t>view</a:t>
            </a:r>
            <a:r>
              <a:rPr lang="en-US" dirty="0"/>
              <a:t> is a representation of a coherent set of architectural elements, </a:t>
            </a:r>
            <a:r>
              <a:rPr lang="en-US" dirty="0" smtClean="0"/>
              <a:t>as written </a:t>
            </a:r>
            <a:r>
              <a:rPr lang="en-US" dirty="0"/>
              <a:t>by and read by system stakeholders. </a:t>
            </a:r>
            <a:endParaRPr lang="en-US" dirty="0" smtClean="0"/>
          </a:p>
          <a:p>
            <a:pPr lvl="1"/>
            <a:r>
              <a:rPr lang="en-US" dirty="0" smtClean="0"/>
              <a:t>A view consists </a:t>
            </a:r>
            <a:r>
              <a:rPr lang="en-US" dirty="0"/>
              <a:t>of a </a:t>
            </a:r>
            <a:r>
              <a:rPr lang="en-US" dirty="0" smtClean="0"/>
              <a:t>representation of </a:t>
            </a:r>
            <a:r>
              <a:rPr lang="en-US" dirty="0"/>
              <a:t>a set of elements and the relations among them.</a:t>
            </a:r>
          </a:p>
          <a:p>
            <a:r>
              <a:rPr lang="en-US" dirty="0" smtClean="0"/>
              <a:t>A </a:t>
            </a:r>
            <a:r>
              <a:rPr lang="en-US" i="1" dirty="0"/>
              <a:t>structure</a:t>
            </a:r>
            <a:r>
              <a:rPr lang="en-US" dirty="0"/>
              <a:t> is the set of elements itself, as they exist in software </a:t>
            </a:r>
            <a:r>
              <a:rPr lang="en-US" dirty="0" smtClean="0"/>
              <a:t>or hardware</a:t>
            </a:r>
            <a:r>
              <a:rPr lang="en-US" dirty="0"/>
              <a:t>.</a:t>
            </a:r>
          </a:p>
          <a:p>
            <a:r>
              <a:rPr lang="en-US" dirty="0"/>
              <a:t>In short, a view is a representation of a structure.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 </a:t>
            </a:r>
            <a:r>
              <a:rPr lang="en-US" dirty="0" smtClean="0"/>
              <a:t>module </a:t>
            </a:r>
            <a:r>
              <a:rPr lang="en-US" i="1" dirty="0" smtClean="0"/>
              <a:t>structure</a:t>
            </a:r>
            <a:r>
              <a:rPr lang="en-US" dirty="0" smtClean="0"/>
              <a:t> </a:t>
            </a:r>
            <a:r>
              <a:rPr lang="en-US" dirty="0"/>
              <a:t>is the set of the system’s modules and their organization.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module </a:t>
            </a:r>
            <a:r>
              <a:rPr lang="en-US" i="1" dirty="0" smtClean="0"/>
              <a:t>view</a:t>
            </a:r>
            <a:r>
              <a:rPr lang="en-US" dirty="0" smtClean="0"/>
              <a:t> is </a:t>
            </a:r>
            <a:r>
              <a:rPr lang="en-US" dirty="0"/>
              <a:t>the representation of that structure, documented according to a template in </a:t>
            </a:r>
            <a:r>
              <a:rPr lang="en-US" dirty="0" smtClean="0"/>
              <a:t>a chosen </a:t>
            </a:r>
            <a:r>
              <a:rPr lang="en-US" dirty="0"/>
              <a:t>notation, and used by some system stakeholders.</a:t>
            </a:r>
          </a:p>
          <a:p>
            <a:r>
              <a:rPr lang="en-US" dirty="0" smtClean="0"/>
              <a:t>Architects </a:t>
            </a:r>
            <a:r>
              <a:rPr lang="en-US" dirty="0"/>
              <a:t>design structures. They document views of those structures.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716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Module </a:t>
            </a:r>
            <a:r>
              <a:rPr lang="en-US" dirty="0"/>
              <a:t>structures embody decisions as to how the system is to be </a:t>
            </a:r>
            <a:r>
              <a:rPr lang="en-US" dirty="0" smtClean="0"/>
              <a:t>structured as </a:t>
            </a:r>
            <a:r>
              <a:rPr lang="en-US" dirty="0"/>
              <a:t>a set of code or data units that have to be constructed or </a:t>
            </a:r>
            <a:r>
              <a:rPr lang="en-US" dirty="0" smtClean="0"/>
              <a:t>procured. </a:t>
            </a:r>
          </a:p>
          <a:p>
            <a:r>
              <a:rPr lang="en-US" dirty="0" smtClean="0"/>
              <a:t>In </a:t>
            </a:r>
            <a:r>
              <a:rPr lang="en-US" dirty="0"/>
              <a:t>any module structure, the elements are modules of some kind (</a:t>
            </a:r>
            <a:r>
              <a:rPr lang="en-US" dirty="0" smtClean="0"/>
              <a:t>perhaps classes</a:t>
            </a:r>
            <a:r>
              <a:rPr lang="en-US" dirty="0"/>
              <a:t>, or layers, or merely divisions of functionality, all of which are </a:t>
            </a:r>
            <a:r>
              <a:rPr lang="en-US" dirty="0" smtClean="0"/>
              <a:t>units of </a:t>
            </a:r>
            <a:r>
              <a:rPr lang="en-US" dirty="0"/>
              <a:t>implementation). </a:t>
            </a:r>
            <a:endParaRPr lang="en-US" dirty="0" smtClean="0"/>
          </a:p>
          <a:p>
            <a:r>
              <a:rPr lang="en-US" dirty="0" smtClean="0"/>
              <a:t>Modules </a:t>
            </a:r>
            <a:r>
              <a:rPr lang="en-US" dirty="0"/>
              <a:t>are assigned areas of functional responsibility; there is </a:t>
            </a:r>
            <a:r>
              <a:rPr lang="en-US" dirty="0" smtClean="0"/>
              <a:t>less emphasis </a:t>
            </a:r>
            <a:r>
              <a:rPr lang="en-US" dirty="0"/>
              <a:t>in these structures on how the </a:t>
            </a:r>
            <a:r>
              <a:rPr lang="en-US" dirty="0" smtClean="0"/>
              <a:t>software </a:t>
            </a:r>
            <a:r>
              <a:rPr lang="en-US" dirty="0"/>
              <a:t>manifests </a:t>
            </a:r>
            <a:r>
              <a:rPr lang="en-US" dirty="0" smtClean="0"/>
              <a:t>at </a:t>
            </a:r>
            <a:r>
              <a:rPr lang="en-US" dirty="0"/>
              <a:t>runtime. </a:t>
            </a:r>
            <a:endParaRPr lang="en-US" dirty="0" smtClean="0"/>
          </a:p>
          <a:p>
            <a:r>
              <a:rPr lang="en-US" dirty="0" smtClean="0"/>
              <a:t>Module </a:t>
            </a:r>
            <a:r>
              <a:rPr lang="en-US" dirty="0"/>
              <a:t>structures allow us to answer questions such as these: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primary functional responsibility assigned to each module?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other software elements is a module allowed to use?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other software does it actually use and depend on?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modules are related to other modules by generalization or </a:t>
            </a:r>
            <a:r>
              <a:rPr lang="en-US" dirty="0" smtClean="0"/>
              <a:t>specialization (</a:t>
            </a:r>
            <a:r>
              <a:rPr lang="en-US" dirty="0"/>
              <a:t>i.e., inheritance) relationships?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407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Component-and-connector </a:t>
            </a:r>
            <a:r>
              <a:rPr lang="en-US" dirty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Component</a:t>
            </a:r>
            <a:r>
              <a:rPr lang="en-US" sz="2000" dirty="0"/>
              <a:t>-and-connector structures embody decisions as to how </a:t>
            </a:r>
            <a:r>
              <a:rPr lang="en-US" sz="2000" dirty="0" smtClean="0"/>
              <a:t>the system </a:t>
            </a:r>
            <a:r>
              <a:rPr lang="en-US" sz="2000" dirty="0"/>
              <a:t>is to be structured as a set of elements that have runtime </a:t>
            </a:r>
            <a:r>
              <a:rPr lang="en-US" sz="2000" dirty="0" smtClean="0"/>
              <a:t>behavior (</a:t>
            </a:r>
            <a:r>
              <a:rPr lang="en-US" sz="2000" dirty="0"/>
              <a:t>components) and interactions (connectors). </a:t>
            </a:r>
            <a:endParaRPr lang="en-US" sz="2000" dirty="0" smtClean="0"/>
          </a:p>
          <a:p>
            <a:r>
              <a:rPr lang="pl-PL" sz="2000" dirty="0" err="1"/>
              <a:t>E</a:t>
            </a:r>
            <a:r>
              <a:rPr lang="pl-PL" sz="2000" dirty="0" err="1" smtClean="0"/>
              <a:t>lements</a:t>
            </a:r>
            <a:r>
              <a:rPr lang="pl-PL" sz="2000" dirty="0" smtClean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runtime</a:t>
            </a:r>
            <a:r>
              <a:rPr lang="pl-PL" sz="2000" dirty="0"/>
              <a:t> </a:t>
            </a:r>
            <a:r>
              <a:rPr lang="pl-PL" sz="2000" dirty="0" err="1" smtClean="0"/>
              <a:t>comopnents</a:t>
            </a:r>
            <a:r>
              <a:rPr lang="pl-PL" sz="2000" dirty="0" smtClean="0"/>
              <a:t> </a:t>
            </a:r>
            <a:r>
              <a:rPr lang="pl-PL" sz="2000" dirty="0" err="1" smtClean="0"/>
              <a:t>such</a:t>
            </a:r>
            <a:r>
              <a:rPr lang="pl-PL" sz="2000" dirty="0" smtClean="0"/>
              <a:t> as services</a:t>
            </a:r>
            <a:r>
              <a:rPr lang="pl-PL" sz="2000" dirty="0"/>
              <a:t>, </a:t>
            </a:r>
            <a:r>
              <a:rPr lang="pl-PL" sz="2000" dirty="0" err="1"/>
              <a:t>peers</a:t>
            </a:r>
            <a:r>
              <a:rPr lang="pl-PL" sz="2000" dirty="0"/>
              <a:t>, </a:t>
            </a:r>
            <a:r>
              <a:rPr lang="pl-PL" sz="2000" dirty="0" err="1"/>
              <a:t>clients</a:t>
            </a:r>
            <a:r>
              <a:rPr lang="pl-PL" sz="2000" dirty="0"/>
              <a:t>, </a:t>
            </a:r>
            <a:r>
              <a:rPr lang="pl-PL" sz="2000" dirty="0" err="1"/>
              <a:t>servers</a:t>
            </a:r>
            <a:r>
              <a:rPr lang="pl-PL" sz="2000" dirty="0"/>
              <a:t>, </a:t>
            </a:r>
            <a:r>
              <a:rPr lang="pl-PL" sz="2000" dirty="0" err="1"/>
              <a:t>filters</a:t>
            </a:r>
            <a:r>
              <a:rPr lang="pl-PL" sz="2000" dirty="0"/>
              <a:t>, 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many</a:t>
            </a:r>
            <a:r>
              <a:rPr lang="pl-PL" sz="2000" dirty="0"/>
              <a:t> </a:t>
            </a:r>
            <a:r>
              <a:rPr lang="pl-PL" sz="2000" dirty="0" err="1" smtClean="0"/>
              <a:t>other</a:t>
            </a:r>
            <a:r>
              <a:rPr lang="pl-PL" sz="2000" dirty="0"/>
              <a:t> </a:t>
            </a:r>
            <a:r>
              <a:rPr lang="pl-PL" sz="2000" dirty="0" err="1" smtClean="0"/>
              <a:t>types</a:t>
            </a:r>
            <a:r>
              <a:rPr lang="pl-PL" sz="2000" dirty="0" smtClean="0"/>
              <a:t> </a:t>
            </a:r>
            <a:r>
              <a:rPr lang="pl-PL" sz="2000" dirty="0"/>
              <a:t>of </a:t>
            </a:r>
            <a:r>
              <a:rPr lang="pl-PL" sz="2000" dirty="0" err="1"/>
              <a:t>runtime</a:t>
            </a:r>
            <a:r>
              <a:rPr lang="pl-PL" sz="2000" dirty="0"/>
              <a:t> element) </a:t>
            </a:r>
            <a:endParaRPr lang="pl-PL" sz="2000" dirty="0" smtClean="0"/>
          </a:p>
          <a:p>
            <a:r>
              <a:rPr lang="pl-PL" sz="2000" dirty="0" err="1"/>
              <a:t>C</a:t>
            </a:r>
            <a:r>
              <a:rPr lang="pl-PL" sz="2000" dirty="0" err="1" smtClean="0"/>
              <a:t>onnectors</a:t>
            </a:r>
            <a:r>
              <a:rPr lang="pl-PL" sz="2000" dirty="0" smtClean="0"/>
              <a:t> </a:t>
            </a:r>
            <a:r>
              <a:rPr lang="pl-PL" sz="2000" dirty="0" err="1" smtClean="0"/>
              <a:t>are</a:t>
            </a:r>
            <a:r>
              <a:rPr lang="pl-PL" sz="2000" dirty="0" smtClean="0"/>
              <a:t> </a:t>
            </a:r>
            <a:r>
              <a:rPr lang="pl-PL" sz="2000" dirty="0"/>
              <a:t>the </a:t>
            </a:r>
            <a:r>
              <a:rPr lang="pl-PL" sz="2000" dirty="0" err="1" smtClean="0"/>
              <a:t>communication</a:t>
            </a:r>
            <a:r>
              <a:rPr lang="pl-PL" sz="2000" dirty="0"/>
              <a:t> </a:t>
            </a:r>
            <a:r>
              <a:rPr lang="pl-PL" sz="2000" dirty="0" err="1" smtClean="0"/>
              <a:t>vehicles</a:t>
            </a:r>
            <a:r>
              <a:rPr lang="pl-PL" sz="2000" dirty="0" smtClean="0"/>
              <a:t> </a:t>
            </a:r>
            <a:r>
              <a:rPr lang="pl-PL" sz="2000" dirty="0" err="1"/>
              <a:t>among</a:t>
            </a:r>
            <a:r>
              <a:rPr lang="pl-PL" sz="2000" dirty="0"/>
              <a:t> </a:t>
            </a:r>
            <a:r>
              <a:rPr lang="pl-PL" sz="2000" dirty="0" err="1"/>
              <a:t>components</a:t>
            </a:r>
            <a:r>
              <a:rPr lang="pl-PL" sz="2000" dirty="0"/>
              <a:t>, </a:t>
            </a:r>
            <a:r>
              <a:rPr lang="pl-PL" sz="2000" dirty="0" err="1"/>
              <a:t>such</a:t>
            </a:r>
            <a:r>
              <a:rPr lang="pl-PL" sz="2000" dirty="0"/>
              <a:t> as </a:t>
            </a:r>
            <a:r>
              <a:rPr lang="pl-PL" sz="2000" dirty="0" err="1"/>
              <a:t>call</a:t>
            </a:r>
            <a:r>
              <a:rPr lang="pl-PL" sz="2000" dirty="0"/>
              <a:t>-return, </a:t>
            </a:r>
            <a:r>
              <a:rPr lang="pl-PL" sz="2000" dirty="0" err="1"/>
              <a:t>process</a:t>
            </a:r>
            <a:r>
              <a:rPr lang="pl-PL" sz="2000" dirty="0"/>
              <a:t> </a:t>
            </a:r>
            <a:r>
              <a:rPr lang="pl-PL" sz="2000" dirty="0" err="1" smtClean="0"/>
              <a:t>synchronization</a:t>
            </a:r>
            <a:r>
              <a:rPr lang="pl-PL" sz="2000" dirty="0"/>
              <a:t> </a:t>
            </a:r>
            <a:r>
              <a:rPr lang="pl-PL" sz="2000" dirty="0" err="1" smtClean="0"/>
              <a:t>operators</a:t>
            </a:r>
            <a:r>
              <a:rPr lang="pl-PL" sz="2000" dirty="0"/>
              <a:t>, </a:t>
            </a:r>
            <a:r>
              <a:rPr lang="pl-PL" sz="2000" dirty="0" err="1"/>
              <a:t>pipes</a:t>
            </a:r>
            <a:r>
              <a:rPr lang="pl-PL" sz="2000" dirty="0"/>
              <a:t>, 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 smtClean="0"/>
              <a:t>others</a:t>
            </a:r>
            <a:r>
              <a:rPr lang="pl-PL" sz="2000" dirty="0" smtClean="0"/>
              <a:t>. </a:t>
            </a:r>
          </a:p>
          <a:p>
            <a:r>
              <a:rPr lang="pl-PL" sz="2000" dirty="0" smtClean="0"/>
              <a:t>Component</a:t>
            </a:r>
            <a:r>
              <a:rPr lang="pl-PL" sz="2000" dirty="0"/>
              <a:t>-and-</a:t>
            </a:r>
            <a:r>
              <a:rPr lang="pl-PL" sz="2000" dirty="0" err="1"/>
              <a:t>connector</a:t>
            </a:r>
            <a:r>
              <a:rPr lang="pl-PL" sz="2000" dirty="0"/>
              <a:t> </a:t>
            </a:r>
            <a:r>
              <a:rPr lang="pl-PL" sz="2000" dirty="0" err="1"/>
              <a:t>views</a:t>
            </a:r>
            <a:r>
              <a:rPr lang="pl-PL" sz="2000" dirty="0"/>
              <a:t> </a:t>
            </a:r>
            <a:r>
              <a:rPr lang="pl-PL" sz="2000" dirty="0" err="1"/>
              <a:t>help</a:t>
            </a:r>
            <a:r>
              <a:rPr lang="pl-PL" sz="2000" dirty="0"/>
              <a:t> </a:t>
            </a:r>
            <a:r>
              <a:rPr lang="pl-PL" sz="2000" dirty="0" err="1"/>
              <a:t>us</a:t>
            </a:r>
            <a:r>
              <a:rPr lang="pl-PL" sz="2000" dirty="0"/>
              <a:t> </a:t>
            </a:r>
            <a:r>
              <a:rPr lang="pl-PL" sz="2000" dirty="0" err="1" smtClean="0"/>
              <a:t>answer</a:t>
            </a:r>
            <a:r>
              <a:rPr lang="pl-PL" sz="2000" dirty="0"/>
              <a:t> </a:t>
            </a:r>
            <a:r>
              <a:rPr lang="pl-PL" sz="2000" dirty="0" err="1" smtClean="0"/>
              <a:t>questions</a:t>
            </a:r>
            <a:r>
              <a:rPr lang="pl-PL" sz="2000" dirty="0" smtClean="0"/>
              <a:t> </a:t>
            </a:r>
            <a:r>
              <a:rPr lang="pl-PL" sz="2000" dirty="0" err="1"/>
              <a:t>such</a:t>
            </a:r>
            <a:r>
              <a:rPr lang="pl-PL" sz="2000" dirty="0"/>
              <a:t> as </a:t>
            </a:r>
            <a:r>
              <a:rPr lang="pl-PL" sz="2000" dirty="0" err="1"/>
              <a:t>these</a:t>
            </a:r>
            <a:r>
              <a:rPr lang="pl-PL" sz="2000" dirty="0"/>
              <a:t>:</a:t>
            </a:r>
          </a:p>
          <a:p>
            <a:pPr lvl="1"/>
            <a:r>
              <a:rPr lang="pl-PL" sz="1600" dirty="0" err="1" smtClean="0"/>
              <a:t>What</a:t>
            </a:r>
            <a:r>
              <a:rPr lang="pl-PL" sz="1600" dirty="0" smtClean="0"/>
              <a:t> </a:t>
            </a:r>
            <a:r>
              <a:rPr lang="pl-PL" sz="1600" dirty="0" err="1"/>
              <a:t>are</a:t>
            </a:r>
            <a:r>
              <a:rPr lang="pl-PL" sz="1600" dirty="0"/>
              <a:t> the major </a:t>
            </a:r>
            <a:r>
              <a:rPr lang="pl-PL" sz="1600" dirty="0" err="1"/>
              <a:t>executing</a:t>
            </a:r>
            <a:r>
              <a:rPr lang="pl-PL" sz="1600" dirty="0"/>
              <a:t> </a:t>
            </a:r>
            <a:r>
              <a:rPr lang="pl-PL" sz="1600" dirty="0" err="1"/>
              <a:t>components</a:t>
            </a:r>
            <a:r>
              <a:rPr lang="pl-PL" sz="1600" dirty="0"/>
              <a:t> and </a:t>
            </a:r>
            <a:r>
              <a:rPr lang="pl-PL" sz="1600" dirty="0" err="1"/>
              <a:t>how</a:t>
            </a:r>
            <a:r>
              <a:rPr lang="pl-PL" sz="1600" dirty="0"/>
              <a:t> do </a:t>
            </a:r>
            <a:r>
              <a:rPr lang="pl-PL" sz="1600" dirty="0" err="1"/>
              <a:t>they</a:t>
            </a:r>
            <a:r>
              <a:rPr lang="pl-PL" sz="1600" dirty="0"/>
              <a:t> </a:t>
            </a:r>
            <a:r>
              <a:rPr lang="pl-PL" sz="1600" dirty="0" err="1"/>
              <a:t>interact</a:t>
            </a:r>
            <a:r>
              <a:rPr lang="pl-PL" sz="1600" dirty="0"/>
              <a:t> </a:t>
            </a:r>
            <a:r>
              <a:rPr lang="pl-PL" sz="1600" dirty="0" err="1" smtClean="0"/>
              <a:t>at</a:t>
            </a:r>
            <a:r>
              <a:rPr lang="pl-PL" sz="1600" dirty="0"/>
              <a:t> </a:t>
            </a:r>
            <a:r>
              <a:rPr lang="pl-PL" sz="1600" dirty="0" err="1" smtClean="0"/>
              <a:t>runtime</a:t>
            </a:r>
            <a:r>
              <a:rPr lang="pl-PL" sz="1600" dirty="0"/>
              <a:t>?</a:t>
            </a:r>
          </a:p>
          <a:p>
            <a:pPr lvl="1"/>
            <a:r>
              <a:rPr lang="pl-PL" sz="1600" dirty="0" err="1" smtClean="0"/>
              <a:t>What</a:t>
            </a:r>
            <a:r>
              <a:rPr lang="pl-PL" sz="1600" dirty="0" smtClean="0"/>
              <a:t> </a:t>
            </a:r>
            <a:r>
              <a:rPr lang="pl-PL" sz="1600" dirty="0" err="1"/>
              <a:t>are</a:t>
            </a:r>
            <a:r>
              <a:rPr lang="pl-PL" sz="1600" dirty="0"/>
              <a:t> the major </a:t>
            </a:r>
            <a:r>
              <a:rPr lang="pl-PL" sz="1600" dirty="0" err="1"/>
              <a:t>shared</a:t>
            </a:r>
            <a:r>
              <a:rPr lang="pl-PL" sz="1600" dirty="0"/>
              <a:t> data stores?</a:t>
            </a:r>
          </a:p>
          <a:p>
            <a:pPr lvl="1"/>
            <a:r>
              <a:rPr lang="pl-PL" sz="1600" dirty="0" err="1" smtClean="0"/>
              <a:t>Which</a:t>
            </a:r>
            <a:r>
              <a:rPr lang="pl-PL" sz="1600" dirty="0" smtClean="0"/>
              <a:t> </a:t>
            </a:r>
            <a:r>
              <a:rPr lang="pl-PL" sz="1600" dirty="0" err="1"/>
              <a:t>parts</a:t>
            </a:r>
            <a:r>
              <a:rPr lang="pl-PL" sz="1600" dirty="0"/>
              <a:t> of the system </a:t>
            </a:r>
            <a:r>
              <a:rPr lang="pl-PL" sz="1600" dirty="0" err="1"/>
              <a:t>are</a:t>
            </a:r>
            <a:r>
              <a:rPr lang="pl-PL" sz="1600" dirty="0"/>
              <a:t> </a:t>
            </a:r>
            <a:r>
              <a:rPr lang="pl-PL" sz="1600" dirty="0" err="1"/>
              <a:t>replicated</a:t>
            </a:r>
            <a:r>
              <a:rPr lang="pl-PL" sz="1600" dirty="0"/>
              <a:t>?</a:t>
            </a:r>
          </a:p>
          <a:p>
            <a:pPr lvl="1"/>
            <a:r>
              <a:rPr lang="pl-PL" sz="1600" dirty="0" smtClean="0"/>
              <a:t>How </a:t>
            </a:r>
            <a:r>
              <a:rPr lang="pl-PL" sz="1600" dirty="0" err="1"/>
              <a:t>does</a:t>
            </a:r>
            <a:r>
              <a:rPr lang="pl-PL" sz="1600" dirty="0"/>
              <a:t> data </a:t>
            </a:r>
            <a:r>
              <a:rPr lang="pl-PL" sz="1600" dirty="0" err="1"/>
              <a:t>progress</a:t>
            </a:r>
            <a:r>
              <a:rPr lang="pl-PL" sz="1600" dirty="0"/>
              <a:t> </a:t>
            </a:r>
            <a:r>
              <a:rPr lang="pl-PL" sz="1600" dirty="0" err="1"/>
              <a:t>through</a:t>
            </a:r>
            <a:r>
              <a:rPr lang="pl-PL" sz="1600" dirty="0"/>
              <a:t> the system?</a:t>
            </a:r>
          </a:p>
          <a:p>
            <a:pPr lvl="1"/>
            <a:r>
              <a:rPr lang="pl-PL" sz="1600" dirty="0" err="1" smtClean="0"/>
              <a:t>What</a:t>
            </a:r>
            <a:r>
              <a:rPr lang="pl-PL" sz="1600" dirty="0" smtClean="0"/>
              <a:t> </a:t>
            </a:r>
            <a:r>
              <a:rPr lang="pl-PL" sz="1600" dirty="0" err="1"/>
              <a:t>parts</a:t>
            </a:r>
            <a:r>
              <a:rPr lang="pl-PL" sz="1600" dirty="0"/>
              <a:t> of the system </a:t>
            </a:r>
            <a:r>
              <a:rPr lang="pl-PL" sz="1600" dirty="0" err="1"/>
              <a:t>can</a:t>
            </a:r>
            <a:r>
              <a:rPr lang="pl-PL" sz="1600" dirty="0"/>
              <a:t> run in </a:t>
            </a:r>
            <a:r>
              <a:rPr lang="pl-PL" sz="1600" dirty="0" err="1"/>
              <a:t>parallel</a:t>
            </a:r>
            <a:r>
              <a:rPr lang="pl-PL" sz="1600" dirty="0"/>
              <a:t>?</a:t>
            </a:r>
          </a:p>
          <a:p>
            <a:pPr lvl="1"/>
            <a:r>
              <a:rPr lang="pl-PL" sz="1600" dirty="0" err="1" smtClean="0"/>
              <a:t>Can</a:t>
            </a:r>
            <a:r>
              <a:rPr lang="pl-PL" sz="1600" dirty="0" smtClean="0"/>
              <a:t> </a:t>
            </a:r>
            <a:r>
              <a:rPr lang="pl-PL" sz="1600" dirty="0"/>
              <a:t>the </a:t>
            </a:r>
            <a:r>
              <a:rPr lang="pl-PL" sz="1600" dirty="0" err="1"/>
              <a:t>system’s</a:t>
            </a:r>
            <a:r>
              <a:rPr lang="pl-PL" sz="1600" dirty="0"/>
              <a:t> </a:t>
            </a:r>
            <a:r>
              <a:rPr lang="pl-PL" sz="1600" dirty="0" err="1"/>
              <a:t>structure</a:t>
            </a:r>
            <a:r>
              <a:rPr lang="pl-PL" sz="1600" dirty="0"/>
              <a:t> </a:t>
            </a:r>
            <a:r>
              <a:rPr lang="pl-PL" sz="1600" dirty="0" err="1"/>
              <a:t>change</a:t>
            </a:r>
            <a:r>
              <a:rPr lang="pl-PL" sz="1600" dirty="0"/>
              <a:t> as </a:t>
            </a:r>
            <a:r>
              <a:rPr lang="pl-PL" sz="1600" dirty="0" err="1"/>
              <a:t>it</a:t>
            </a:r>
            <a:r>
              <a:rPr lang="pl-PL" sz="1600" dirty="0"/>
              <a:t> </a:t>
            </a:r>
            <a:r>
              <a:rPr lang="pl-PL" sz="1600" dirty="0" err="1"/>
              <a:t>executes</a:t>
            </a:r>
            <a:r>
              <a:rPr lang="pl-PL" sz="1600" dirty="0"/>
              <a:t> and, </a:t>
            </a:r>
            <a:r>
              <a:rPr lang="pl-PL" sz="1600" dirty="0" err="1"/>
              <a:t>if</a:t>
            </a:r>
            <a:r>
              <a:rPr lang="pl-PL" sz="1600" dirty="0"/>
              <a:t> </a:t>
            </a:r>
            <a:r>
              <a:rPr lang="pl-PL" sz="1600" dirty="0" err="1"/>
              <a:t>so</a:t>
            </a:r>
            <a:r>
              <a:rPr lang="pl-PL" sz="1600" dirty="0"/>
              <a:t>, </a:t>
            </a:r>
            <a:r>
              <a:rPr lang="pl-PL" sz="1600" dirty="0" err="1"/>
              <a:t>how</a:t>
            </a:r>
            <a:r>
              <a:rPr lang="pl-PL" sz="1600" dirty="0"/>
              <a:t>?</a:t>
            </a:r>
          </a:p>
          <a:p>
            <a:r>
              <a:rPr lang="pl-PL" sz="2000" dirty="0"/>
              <a:t>C</a:t>
            </a:r>
            <a:r>
              <a:rPr lang="pl-PL" sz="2000" dirty="0" smtClean="0"/>
              <a:t>omponent</a:t>
            </a:r>
            <a:r>
              <a:rPr lang="pl-PL" sz="2000" dirty="0"/>
              <a:t>-and-</a:t>
            </a:r>
            <a:r>
              <a:rPr lang="pl-PL" sz="2000" dirty="0" err="1"/>
              <a:t>connector</a:t>
            </a:r>
            <a:r>
              <a:rPr lang="pl-PL" sz="2000" dirty="0"/>
              <a:t> </a:t>
            </a:r>
            <a:r>
              <a:rPr lang="pl-PL" sz="2000" dirty="0" err="1"/>
              <a:t>views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crucially</a:t>
            </a:r>
            <a:r>
              <a:rPr lang="pl-PL" sz="2000" dirty="0"/>
              <a:t> </a:t>
            </a:r>
            <a:r>
              <a:rPr lang="pl-PL" sz="2000" dirty="0" err="1" smtClean="0"/>
              <a:t>important</a:t>
            </a:r>
            <a:r>
              <a:rPr lang="pl-PL" sz="2000" dirty="0"/>
              <a:t> </a:t>
            </a:r>
            <a:r>
              <a:rPr lang="pl-PL" sz="2000" dirty="0" smtClean="0"/>
              <a:t>for </a:t>
            </a:r>
            <a:r>
              <a:rPr lang="pl-PL" sz="2000" dirty="0" err="1"/>
              <a:t>asking</a:t>
            </a:r>
            <a:r>
              <a:rPr lang="pl-PL" sz="2000" dirty="0"/>
              <a:t> </a:t>
            </a:r>
            <a:r>
              <a:rPr lang="pl-PL" sz="2000" dirty="0" err="1"/>
              <a:t>questions</a:t>
            </a:r>
            <a:r>
              <a:rPr lang="pl-PL" sz="2000" dirty="0"/>
              <a:t> </a:t>
            </a:r>
            <a:r>
              <a:rPr lang="pl-PL" sz="2000" dirty="0" err="1"/>
              <a:t>about</a:t>
            </a:r>
            <a:r>
              <a:rPr lang="pl-PL" sz="2000" dirty="0"/>
              <a:t> the </a:t>
            </a:r>
            <a:r>
              <a:rPr lang="pl-PL" sz="2000" dirty="0" err="1"/>
              <a:t>system’s</a:t>
            </a:r>
            <a:r>
              <a:rPr lang="pl-PL" sz="2000" dirty="0"/>
              <a:t> </a:t>
            </a:r>
            <a:r>
              <a:rPr lang="pl-PL" sz="2000" dirty="0" err="1"/>
              <a:t>runtime</a:t>
            </a:r>
            <a:r>
              <a:rPr lang="pl-PL" sz="2000" dirty="0"/>
              <a:t> </a:t>
            </a:r>
            <a:r>
              <a:rPr lang="pl-PL" sz="2000" dirty="0" err="1"/>
              <a:t>properties</a:t>
            </a:r>
            <a:r>
              <a:rPr lang="pl-PL" sz="2000" dirty="0"/>
              <a:t> </a:t>
            </a:r>
            <a:r>
              <a:rPr lang="pl-PL" sz="2000" dirty="0" err="1"/>
              <a:t>such</a:t>
            </a:r>
            <a:r>
              <a:rPr lang="pl-PL" sz="2000" dirty="0"/>
              <a:t> </a:t>
            </a:r>
            <a:r>
              <a:rPr lang="pl-PL" sz="2000" dirty="0" smtClean="0"/>
              <a:t>as performance</a:t>
            </a:r>
            <a:r>
              <a:rPr lang="pl-PL" sz="2000" dirty="0"/>
              <a:t>, </a:t>
            </a:r>
            <a:r>
              <a:rPr lang="pl-PL" sz="2000" dirty="0" err="1"/>
              <a:t>security</a:t>
            </a:r>
            <a:r>
              <a:rPr lang="pl-PL" sz="2000" dirty="0"/>
              <a:t>, </a:t>
            </a:r>
            <a:r>
              <a:rPr lang="pl-PL" sz="2000" dirty="0" err="1"/>
              <a:t>availability</a:t>
            </a:r>
            <a:r>
              <a:rPr lang="pl-PL" sz="2000" dirty="0"/>
              <a:t>, and </a:t>
            </a:r>
            <a:r>
              <a:rPr lang="pl-PL" sz="2000" dirty="0" err="1"/>
              <a:t>more</a:t>
            </a:r>
            <a:r>
              <a:rPr lang="pl-PL" sz="2000" dirty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6591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Allocation </a:t>
            </a:r>
            <a:r>
              <a:rPr lang="en-US" dirty="0"/>
              <a:t>structures </a:t>
            </a:r>
            <a:r>
              <a:rPr lang="en-US" dirty="0" smtClean="0"/>
              <a:t>show </a:t>
            </a:r>
            <a:r>
              <a:rPr lang="en-US" dirty="0"/>
              <a:t>the </a:t>
            </a:r>
            <a:r>
              <a:rPr lang="en-US" dirty="0" smtClean="0"/>
              <a:t>relationship between </a:t>
            </a:r>
            <a:r>
              <a:rPr lang="en-US" dirty="0"/>
              <a:t>the software elements and elements in one or more external </a:t>
            </a:r>
            <a:r>
              <a:rPr lang="en-US" dirty="0" smtClean="0"/>
              <a:t>environments in </a:t>
            </a:r>
            <a:r>
              <a:rPr lang="en-US" dirty="0"/>
              <a:t>which the software is created and executed. </a:t>
            </a:r>
            <a:endParaRPr lang="en-US" dirty="0" smtClean="0"/>
          </a:p>
          <a:p>
            <a:r>
              <a:rPr lang="en-US" dirty="0" smtClean="0"/>
              <a:t>Allocation views help </a:t>
            </a:r>
            <a:r>
              <a:rPr lang="en-US" dirty="0"/>
              <a:t>us answer questions such as these: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processor does each software element execute on?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what directories or files is each element stored during development</a:t>
            </a:r>
            <a:r>
              <a:rPr lang="en-US" dirty="0" smtClean="0"/>
              <a:t>, testing</a:t>
            </a:r>
            <a:r>
              <a:rPr lang="en-US" dirty="0"/>
              <a:t>, and system building?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assignment of each software element to development teams?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6730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</a:t>
            </a:r>
            <a:r>
              <a:rPr lang="en-US" dirty="0" smtClean="0"/>
              <a:t>Provide </a:t>
            </a:r>
            <a:r>
              <a:rPr lang="en-US" dirty="0" smtClean="0"/>
              <a:t>I</a:t>
            </a:r>
            <a:r>
              <a:rPr lang="en-US" dirty="0" smtClean="0"/>
              <a:t>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Structures </a:t>
            </a:r>
            <a:r>
              <a:rPr lang="en-US" dirty="0"/>
              <a:t>play such an important role in our perspective on software </a:t>
            </a:r>
            <a:r>
              <a:rPr lang="en-US" dirty="0" smtClean="0"/>
              <a:t>architecture because </a:t>
            </a:r>
            <a:r>
              <a:rPr lang="en-US" dirty="0"/>
              <a:t>of the analytical and engineering power they hold. </a:t>
            </a:r>
            <a:endParaRPr lang="en-US" dirty="0" smtClean="0"/>
          </a:p>
          <a:p>
            <a:r>
              <a:rPr lang="en-US" dirty="0" smtClean="0"/>
              <a:t>Each structure provides </a:t>
            </a:r>
            <a:r>
              <a:rPr lang="en-US" dirty="0"/>
              <a:t>a perspective for reasoning about some of the relevant quality attributes.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module structure, which embodies what modules use what </a:t>
            </a:r>
            <a:r>
              <a:rPr lang="en-US" dirty="0" smtClean="0"/>
              <a:t>other modules</a:t>
            </a:r>
            <a:r>
              <a:rPr lang="en-US" dirty="0"/>
              <a:t>, is strongly tied to the ease with which a system can be </a:t>
            </a:r>
            <a:r>
              <a:rPr lang="en-US" dirty="0" smtClean="0"/>
              <a:t>extended or </a:t>
            </a:r>
            <a:r>
              <a:rPr lang="en-US" dirty="0"/>
              <a:t>contracted.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concurrency structure, which embodies parallelism within the system</a:t>
            </a:r>
            <a:r>
              <a:rPr lang="en-US" dirty="0" smtClean="0"/>
              <a:t>, is </a:t>
            </a:r>
            <a:r>
              <a:rPr lang="en-US" dirty="0"/>
              <a:t>strongly tied to the ease with which a system can be made free </a:t>
            </a:r>
            <a:r>
              <a:rPr lang="en-US" dirty="0" smtClean="0"/>
              <a:t>of deadlock </a:t>
            </a:r>
            <a:r>
              <a:rPr lang="en-US" dirty="0"/>
              <a:t>and performance bottlenecks.</a:t>
            </a:r>
          </a:p>
          <a:p>
            <a:pPr lvl="1"/>
            <a:r>
              <a:rPr lang="en-US" dirty="0" smtClean="0"/>
              <a:t>The deployment structure is strongly tied to the achievement of performance, availability, and security goals.</a:t>
            </a:r>
            <a:endParaRPr lang="en-US" dirty="0"/>
          </a:p>
          <a:p>
            <a:pPr lvl="1"/>
            <a:r>
              <a:rPr lang="pl-PL" dirty="0" smtClean="0"/>
              <a:t>And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forth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98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Software Architecture Is and What </a:t>
            </a:r>
            <a:r>
              <a:rPr lang="en-US" dirty="0" smtClean="0"/>
              <a:t>It </a:t>
            </a:r>
            <a:r>
              <a:rPr lang="tr-TR" dirty="0" err="1" smtClean="0"/>
              <a:t>Isn’t</a:t>
            </a:r>
            <a:r>
              <a:rPr lang="tr-TR" dirty="0" smtClean="0"/>
              <a:t> </a:t>
            </a:r>
            <a:endParaRPr lang="tr-TR" dirty="0"/>
          </a:p>
          <a:p>
            <a:r>
              <a:rPr lang="tr-TR" dirty="0" err="1" smtClean="0"/>
              <a:t>Architectural</a:t>
            </a:r>
            <a:r>
              <a:rPr lang="tr-TR" dirty="0" smtClean="0"/>
              <a:t> </a:t>
            </a:r>
            <a:r>
              <a:rPr lang="tr-TR" dirty="0" err="1"/>
              <a:t>Structures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 smtClean="0"/>
              <a:t>Views</a:t>
            </a:r>
            <a:endParaRPr lang="tr-TR" dirty="0"/>
          </a:p>
          <a:p>
            <a:r>
              <a:rPr lang="tr-TR" dirty="0" err="1" smtClean="0"/>
              <a:t>Architectural</a:t>
            </a:r>
            <a:r>
              <a:rPr lang="tr-TR" dirty="0" smtClean="0"/>
              <a:t> </a:t>
            </a:r>
            <a:r>
              <a:rPr lang="tr-TR" dirty="0" err="1" smtClean="0"/>
              <a:t>Patterns</a:t>
            </a:r>
            <a:endParaRPr lang="tr-TR" dirty="0"/>
          </a:p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/>
              <a:t>Makes</a:t>
            </a:r>
            <a:r>
              <a:rPr lang="tr-TR" dirty="0"/>
              <a:t> a “</a:t>
            </a:r>
            <a:r>
              <a:rPr lang="tr-TR" dirty="0" err="1"/>
              <a:t>Good</a:t>
            </a:r>
            <a:r>
              <a:rPr lang="tr-TR" dirty="0"/>
              <a:t>” Architecture</a:t>
            </a:r>
            <a:r>
              <a:rPr lang="tr-TR" dirty="0" smtClean="0"/>
              <a:t>?</a:t>
            </a:r>
            <a:endParaRPr lang="tr-TR" dirty="0"/>
          </a:p>
          <a:p>
            <a:r>
              <a:rPr lang="tr-TR" dirty="0" err="1" smtClean="0"/>
              <a:t>Summary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3940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Useful Module </a:t>
            </a:r>
            <a:r>
              <a:rPr lang="en-US" dirty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Decomposition structure</a:t>
            </a:r>
          </a:p>
          <a:p>
            <a:r>
              <a:rPr lang="en-US" dirty="0" smtClean="0"/>
              <a:t>The </a:t>
            </a:r>
            <a:r>
              <a:rPr lang="en-US" dirty="0"/>
              <a:t>units are modules that are related to </a:t>
            </a:r>
            <a:r>
              <a:rPr lang="en-US" dirty="0" smtClean="0"/>
              <a:t>each other </a:t>
            </a:r>
            <a:r>
              <a:rPr lang="en-US" dirty="0"/>
              <a:t>by the </a:t>
            </a:r>
            <a:r>
              <a:rPr lang="en-US" i="1" dirty="0"/>
              <a:t>is-a-submodule-of</a:t>
            </a:r>
            <a:r>
              <a:rPr lang="en-US" dirty="0"/>
              <a:t> </a:t>
            </a:r>
            <a:r>
              <a:rPr lang="en-US" dirty="0" smtClean="0"/>
              <a:t>relation.</a:t>
            </a:r>
            <a:endParaRPr lang="en-US" dirty="0"/>
          </a:p>
          <a:p>
            <a:r>
              <a:rPr lang="en-US" dirty="0" smtClean="0"/>
              <a:t>It shows </a:t>
            </a:r>
            <a:r>
              <a:rPr lang="en-US" dirty="0"/>
              <a:t>how modules are </a:t>
            </a:r>
            <a:r>
              <a:rPr lang="en-US" dirty="0" smtClean="0"/>
              <a:t>decomposed into </a:t>
            </a:r>
            <a:r>
              <a:rPr lang="en-US" dirty="0"/>
              <a:t>smaller modules recursively until the modules are small </a:t>
            </a:r>
            <a:r>
              <a:rPr lang="en-US" dirty="0" smtClean="0"/>
              <a:t>enough to </a:t>
            </a:r>
            <a:r>
              <a:rPr lang="en-US" dirty="0"/>
              <a:t>be easily understood. </a:t>
            </a:r>
            <a:endParaRPr lang="en-US" dirty="0" smtClean="0"/>
          </a:p>
          <a:p>
            <a:r>
              <a:rPr lang="en-US" dirty="0" smtClean="0"/>
              <a:t>Modules </a:t>
            </a:r>
            <a:r>
              <a:rPr lang="en-US" dirty="0"/>
              <a:t>often </a:t>
            </a:r>
            <a:r>
              <a:rPr lang="en-US" dirty="0" smtClean="0"/>
              <a:t>have products </a:t>
            </a:r>
            <a:r>
              <a:rPr lang="en-US" dirty="0"/>
              <a:t>(such as interface specifications, code, test plans, etc.) </a:t>
            </a:r>
            <a:r>
              <a:rPr lang="en-US" dirty="0" smtClean="0"/>
              <a:t>associated with </a:t>
            </a:r>
            <a:r>
              <a:rPr lang="en-US" dirty="0"/>
              <a:t>them.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decomposition structure determines, to a large degree, </a:t>
            </a:r>
            <a:r>
              <a:rPr lang="en-US" dirty="0" smtClean="0"/>
              <a:t>the system’s </a:t>
            </a:r>
            <a:r>
              <a:rPr lang="en-US" dirty="0"/>
              <a:t>modifiability, by assuring that likely changes are localized.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structure is often used as the basis for the development </a:t>
            </a:r>
            <a:r>
              <a:rPr lang="en-US" dirty="0" smtClean="0"/>
              <a:t>project’s organization</a:t>
            </a:r>
            <a:r>
              <a:rPr lang="en-US" dirty="0"/>
              <a:t>, including the structure of the documentation, and the </a:t>
            </a:r>
            <a:r>
              <a:rPr lang="en-US" dirty="0" smtClean="0"/>
              <a:t>project’s integration </a:t>
            </a:r>
            <a:r>
              <a:rPr lang="en-US" dirty="0"/>
              <a:t>and test plans.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units in this structure tend to have names </a:t>
            </a:r>
            <a:r>
              <a:rPr lang="en-US" dirty="0" smtClean="0"/>
              <a:t>that are </a:t>
            </a:r>
            <a:r>
              <a:rPr lang="en-US" dirty="0"/>
              <a:t>organization-specific such as “segment” or “subsystem.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1466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/>
              <a:t>structure.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units here </a:t>
            </a:r>
            <a:r>
              <a:rPr lang="en-US" dirty="0" smtClean="0"/>
              <a:t>are also </a:t>
            </a:r>
            <a:r>
              <a:rPr lang="en-US" dirty="0"/>
              <a:t>modules, perhaps classes.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units are related by the </a:t>
            </a:r>
            <a:r>
              <a:rPr lang="en-US" i="1" dirty="0"/>
              <a:t>uses</a:t>
            </a:r>
            <a:r>
              <a:rPr lang="en-US" dirty="0"/>
              <a:t> relation</a:t>
            </a:r>
            <a:r>
              <a:rPr lang="en-US" dirty="0" smtClean="0"/>
              <a:t>, a </a:t>
            </a:r>
            <a:r>
              <a:rPr lang="en-US" dirty="0"/>
              <a:t>specialized form of dependency.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unit of software </a:t>
            </a:r>
            <a:r>
              <a:rPr lang="en-US" i="1" dirty="0"/>
              <a:t>uses</a:t>
            </a:r>
            <a:r>
              <a:rPr lang="en-US" dirty="0"/>
              <a:t> another if </a:t>
            </a:r>
            <a:r>
              <a:rPr lang="en-US" dirty="0" smtClean="0"/>
              <a:t>the correctness </a:t>
            </a:r>
            <a:r>
              <a:rPr lang="en-US" dirty="0"/>
              <a:t>of the first requires the presence of a correctly </a:t>
            </a:r>
            <a:r>
              <a:rPr lang="en-US" dirty="0" smtClean="0"/>
              <a:t>functioning version </a:t>
            </a:r>
            <a:r>
              <a:rPr lang="en-US" dirty="0"/>
              <a:t>(as opposed to a stub) of the </a:t>
            </a:r>
            <a:r>
              <a:rPr lang="en-US" dirty="0" smtClean="0"/>
              <a:t>second.</a:t>
            </a:r>
          </a:p>
          <a:p>
            <a:r>
              <a:rPr lang="en-US" dirty="0" smtClean="0"/>
              <a:t>The </a:t>
            </a:r>
            <a:r>
              <a:rPr lang="en-US" dirty="0"/>
              <a:t>uses structure is used </a:t>
            </a:r>
            <a:r>
              <a:rPr lang="en-US" dirty="0" smtClean="0"/>
              <a:t>to engineer </a:t>
            </a:r>
            <a:r>
              <a:rPr lang="en-US" dirty="0"/>
              <a:t>systems that can be extended to add functionality, or from </a:t>
            </a:r>
            <a:r>
              <a:rPr lang="en-US" dirty="0" smtClean="0"/>
              <a:t>which useful </a:t>
            </a:r>
            <a:r>
              <a:rPr lang="en-US" dirty="0"/>
              <a:t>functional subsets can be extracted.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ability to easily create </a:t>
            </a:r>
            <a:r>
              <a:rPr lang="en-US" dirty="0" smtClean="0"/>
              <a:t>a subset </a:t>
            </a:r>
            <a:r>
              <a:rPr lang="en-US" dirty="0"/>
              <a:t>of a system allows for incremental development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6180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 smtClean="0"/>
              <a:t>Layer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/>
              <a:t>modules</a:t>
            </a:r>
            <a:r>
              <a:rPr lang="pl-PL" dirty="0"/>
              <a:t> 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called</a:t>
            </a:r>
            <a:r>
              <a:rPr lang="pl-PL" dirty="0"/>
              <a:t> </a:t>
            </a:r>
            <a:r>
              <a:rPr lang="pl-PL" i="1" dirty="0" err="1"/>
              <a:t>layers</a:t>
            </a:r>
            <a:r>
              <a:rPr lang="pl-PL" dirty="0"/>
              <a:t>. </a:t>
            </a:r>
            <a:endParaRPr lang="pl-PL" dirty="0" smtClean="0"/>
          </a:p>
          <a:p>
            <a:r>
              <a:rPr lang="pl-PL" dirty="0" smtClean="0"/>
              <a:t>A </a:t>
            </a:r>
            <a:r>
              <a:rPr lang="pl-PL" dirty="0" err="1" smtClean="0"/>
              <a:t>layer</a:t>
            </a:r>
            <a:r>
              <a:rPr lang="pl-PL" dirty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abstract</a:t>
            </a:r>
            <a:r>
              <a:rPr lang="pl-PL" dirty="0"/>
              <a:t> “</a:t>
            </a:r>
            <a:r>
              <a:rPr lang="pl-PL" dirty="0" err="1"/>
              <a:t>virtual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”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provides</a:t>
            </a:r>
            <a:r>
              <a:rPr lang="pl-PL" dirty="0"/>
              <a:t> a </a:t>
            </a:r>
            <a:r>
              <a:rPr lang="pl-PL" dirty="0" err="1"/>
              <a:t>cohesive</a:t>
            </a:r>
            <a:r>
              <a:rPr lang="pl-PL" dirty="0"/>
              <a:t> set of </a:t>
            </a:r>
            <a:r>
              <a:rPr lang="pl-PL" dirty="0" smtClean="0"/>
              <a:t>services </a:t>
            </a:r>
            <a:r>
              <a:rPr lang="pl-PL" dirty="0" err="1" smtClean="0"/>
              <a:t>through</a:t>
            </a:r>
            <a:r>
              <a:rPr lang="pl-PL" dirty="0" smtClean="0"/>
              <a:t> </a:t>
            </a:r>
            <a:r>
              <a:rPr lang="pl-PL" dirty="0"/>
              <a:t>a </a:t>
            </a:r>
            <a:r>
              <a:rPr lang="pl-PL" dirty="0" err="1"/>
              <a:t>managed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. </a:t>
            </a:r>
            <a:endParaRPr lang="pl-PL" dirty="0" smtClean="0"/>
          </a:p>
          <a:p>
            <a:r>
              <a:rPr lang="pl-PL" dirty="0" err="1" smtClean="0"/>
              <a:t>Layers</a:t>
            </a:r>
            <a:r>
              <a:rPr lang="pl-PL" dirty="0" smtClean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i="1" dirty="0" err="1"/>
              <a:t>allowed</a:t>
            </a:r>
            <a:r>
              <a:rPr lang="pl-PL" i="1" dirty="0"/>
              <a:t> to </a:t>
            </a:r>
            <a:r>
              <a:rPr lang="pl-PL" i="1" dirty="0" err="1"/>
              <a:t>use</a:t>
            </a:r>
            <a:r>
              <a:rPr lang="pl-PL" i="1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layers</a:t>
            </a:r>
            <a:r>
              <a:rPr lang="pl-PL" dirty="0"/>
              <a:t> in </a:t>
            </a:r>
            <a:r>
              <a:rPr lang="pl-PL" dirty="0" smtClean="0"/>
              <a:t>a </a:t>
            </a:r>
            <a:r>
              <a:rPr lang="pl-PL" dirty="0" err="1" smtClean="0"/>
              <a:t>strictly</a:t>
            </a:r>
            <a:r>
              <a:rPr lang="pl-PL" dirty="0" smtClean="0"/>
              <a:t> </a:t>
            </a:r>
            <a:r>
              <a:rPr lang="pl-PL" dirty="0" err="1"/>
              <a:t>managed</a:t>
            </a:r>
            <a:r>
              <a:rPr lang="pl-PL" dirty="0"/>
              <a:t> </a:t>
            </a:r>
            <a:r>
              <a:rPr lang="pl-PL" dirty="0" err="1" smtClean="0"/>
              <a:t>fashion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In </a:t>
            </a:r>
            <a:r>
              <a:rPr lang="pl-PL" dirty="0" err="1" smtClean="0"/>
              <a:t>strictly</a:t>
            </a:r>
            <a:r>
              <a:rPr lang="pl-PL" dirty="0" smtClean="0"/>
              <a:t> </a:t>
            </a:r>
            <a:r>
              <a:rPr lang="pl-PL" dirty="0" err="1"/>
              <a:t>layered</a:t>
            </a:r>
            <a:r>
              <a:rPr lang="pl-PL" dirty="0"/>
              <a:t> </a:t>
            </a:r>
            <a:r>
              <a:rPr lang="pl-PL" dirty="0" err="1"/>
              <a:t>systems</a:t>
            </a:r>
            <a:r>
              <a:rPr lang="pl-PL" dirty="0"/>
              <a:t>, a </a:t>
            </a:r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 smtClean="0"/>
              <a:t>allowed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/>
              <a:t>use</a:t>
            </a:r>
            <a:r>
              <a:rPr lang="pl-PL" dirty="0"/>
              <a:t> a single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layer</a:t>
            </a:r>
            <a:r>
              <a:rPr lang="pl-PL" dirty="0"/>
              <a:t>. </a:t>
            </a:r>
            <a:endParaRPr lang="pl-PL" dirty="0" smtClean="0"/>
          </a:p>
          <a:p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 smtClean="0"/>
              <a:t>imbues</a:t>
            </a:r>
            <a:r>
              <a:rPr lang="pl-PL" dirty="0" smtClean="0"/>
              <a:t> </a:t>
            </a:r>
            <a:r>
              <a:rPr lang="pl-PL" dirty="0"/>
              <a:t>a system </a:t>
            </a:r>
            <a:r>
              <a:rPr lang="pl-PL" dirty="0" smtClean="0"/>
              <a:t>with </a:t>
            </a:r>
            <a:r>
              <a:rPr lang="pl-PL" dirty="0" err="1" smtClean="0"/>
              <a:t>portability</a:t>
            </a:r>
            <a:r>
              <a:rPr lang="pl-PL" dirty="0"/>
              <a:t>, the </a:t>
            </a:r>
            <a:r>
              <a:rPr lang="pl-PL" dirty="0" err="1"/>
              <a:t>ability</a:t>
            </a:r>
            <a:r>
              <a:rPr lang="pl-PL" dirty="0"/>
              <a:t> to </a:t>
            </a: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underlying</a:t>
            </a:r>
            <a:r>
              <a:rPr lang="pl-PL" dirty="0"/>
              <a:t> </a:t>
            </a:r>
            <a:r>
              <a:rPr lang="pl-PL" dirty="0" err="1"/>
              <a:t>computing</a:t>
            </a:r>
            <a:r>
              <a:rPr lang="pl-PL" dirty="0"/>
              <a:t> platform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1466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smtClean="0"/>
              <a:t>Class </a:t>
            </a:r>
            <a:r>
              <a:rPr lang="pl-PL" dirty="0"/>
              <a:t>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generalization</a:t>
            </a:r>
            <a:r>
              <a:rPr lang="pl-PL" dirty="0"/>
              <a:t>) </a:t>
            </a:r>
            <a:r>
              <a:rPr lang="pl-PL" dirty="0" err="1" smtClean="0"/>
              <a:t>structure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/>
              <a:t>module </a:t>
            </a:r>
            <a:r>
              <a:rPr lang="pl-PL" dirty="0" err="1"/>
              <a:t>units</a:t>
            </a:r>
            <a:r>
              <a:rPr lang="pl-PL" dirty="0"/>
              <a:t> 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 smtClean="0"/>
              <a:t>are</a:t>
            </a:r>
            <a:r>
              <a:rPr lang="pl-PL" dirty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</a:t>
            </a:r>
            <a:r>
              <a:rPr lang="pl-PL" i="1" dirty="0" err="1"/>
              <a:t>classes</a:t>
            </a:r>
            <a:r>
              <a:rPr lang="pl-PL" dirty="0" smtClean="0"/>
              <a:t>.</a:t>
            </a:r>
          </a:p>
          <a:p>
            <a:r>
              <a:rPr lang="pl-PL" dirty="0" smtClean="0"/>
              <a:t>The </a:t>
            </a:r>
            <a:r>
              <a:rPr lang="pl-PL" dirty="0" err="1"/>
              <a:t>relation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i="1" dirty="0" err="1"/>
              <a:t>inherits</a:t>
            </a:r>
            <a:r>
              <a:rPr lang="pl-PL" i="1" dirty="0"/>
              <a:t> from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i="1" dirty="0" err="1"/>
              <a:t>is</a:t>
            </a:r>
            <a:r>
              <a:rPr lang="pl-PL" i="1" dirty="0"/>
              <a:t> </a:t>
            </a:r>
            <a:r>
              <a:rPr lang="pl-PL" i="1" dirty="0" err="1"/>
              <a:t>an</a:t>
            </a:r>
            <a:r>
              <a:rPr lang="pl-PL" i="1" dirty="0"/>
              <a:t> </a:t>
            </a:r>
            <a:r>
              <a:rPr lang="pl-PL" i="1" dirty="0" err="1"/>
              <a:t>instance</a:t>
            </a:r>
            <a:r>
              <a:rPr lang="pl-PL" i="1" dirty="0"/>
              <a:t> of</a:t>
            </a:r>
            <a:r>
              <a:rPr lang="pl-PL" dirty="0"/>
              <a:t>. </a:t>
            </a:r>
            <a:endParaRPr lang="pl-PL" dirty="0" smtClean="0"/>
          </a:p>
          <a:p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/>
              <a:t> </a:t>
            </a:r>
            <a:r>
              <a:rPr lang="pl-PL" dirty="0" err="1" smtClean="0"/>
              <a:t>supports</a:t>
            </a:r>
            <a:r>
              <a:rPr lang="pl-PL" dirty="0" smtClean="0"/>
              <a:t> </a:t>
            </a:r>
            <a:r>
              <a:rPr lang="pl-PL" dirty="0" err="1"/>
              <a:t>reasoning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collections</a:t>
            </a:r>
            <a:r>
              <a:rPr lang="pl-PL" dirty="0"/>
              <a:t> of </a:t>
            </a:r>
            <a:r>
              <a:rPr lang="pl-PL" dirty="0" err="1"/>
              <a:t>similar</a:t>
            </a:r>
            <a:r>
              <a:rPr lang="pl-PL" dirty="0"/>
              <a:t> </a:t>
            </a:r>
            <a:r>
              <a:rPr lang="pl-PL" dirty="0" err="1"/>
              <a:t>behavior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 smtClean="0"/>
              <a:t>capability</a:t>
            </a:r>
            <a:endParaRPr lang="pl-PL" dirty="0"/>
          </a:p>
          <a:p>
            <a:pPr lvl="1"/>
            <a:r>
              <a:rPr lang="pl-PL" dirty="0" err="1" smtClean="0"/>
              <a:t>e.g</a:t>
            </a:r>
            <a:r>
              <a:rPr lang="pl-PL" dirty="0" err="1"/>
              <a:t>.</a:t>
            </a:r>
            <a:r>
              <a:rPr lang="pl-PL" dirty="0" err="1" smtClean="0"/>
              <a:t>,the</a:t>
            </a:r>
            <a:r>
              <a:rPr lang="pl-PL" dirty="0" smtClean="0"/>
              <a:t> </a:t>
            </a:r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inherit</a:t>
            </a:r>
            <a:r>
              <a:rPr lang="pl-PL" dirty="0"/>
              <a:t> </a:t>
            </a:r>
            <a:r>
              <a:rPr lang="pl-PL" dirty="0" smtClean="0"/>
              <a:t>from </a:t>
            </a:r>
            <a:r>
              <a:rPr lang="pl-PL" dirty="0"/>
              <a:t>and </a:t>
            </a:r>
            <a:r>
              <a:rPr lang="pl-PL" dirty="0" err="1"/>
              <a:t>parameterized</a:t>
            </a:r>
            <a:r>
              <a:rPr lang="pl-PL" dirty="0"/>
              <a:t> </a:t>
            </a:r>
            <a:r>
              <a:rPr lang="pl-PL" dirty="0" err="1" smtClean="0"/>
              <a:t>differences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allows</a:t>
            </a:r>
            <a:r>
              <a:rPr lang="pl-PL" dirty="0"/>
              <a:t> one to </a:t>
            </a:r>
            <a:r>
              <a:rPr lang="pl-PL" dirty="0" err="1"/>
              <a:t>reason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reuse</a:t>
            </a:r>
            <a:r>
              <a:rPr lang="pl-PL" dirty="0"/>
              <a:t> and the </a:t>
            </a:r>
            <a:r>
              <a:rPr lang="pl-PL" dirty="0" err="1" smtClean="0"/>
              <a:t>incremental</a:t>
            </a:r>
            <a:r>
              <a:rPr lang="pl-PL" dirty="0"/>
              <a:t> </a:t>
            </a:r>
            <a:r>
              <a:rPr lang="pl-PL" dirty="0" err="1" smtClean="0"/>
              <a:t>addition</a:t>
            </a:r>
            <a:r>
              <a:rPr lang="pl-PL" dirty="0" smtClean="0"/>
              <a:t> </a:t>
            </a:r>
            <a:r>
              <a:rPr lang="pl-PL" dirty="0"/>
              <a:t>of </a:t>
            </a:r>
            <a:r>
              <a:rPr lang="pl-PL" dirty="0" err="1"/>
              <a:t>functionality</a:t>
            </a:r>
            <a:r>
              <a:rPr lang="pl-PL" dirty="0"/>
              <a:t>. </a:t>
            </a:r>
            <a:endParaRPr lang="pl-PL" dirty="0" smtClean="0"/>
          </a:p>
          <a:p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r>
              <a:rPr lang="pl-PL" dirty="0"/>
              <a:t> </a:t>
            </a:r>
            <a:r>
              <a:rPr lang="pl-PL" dirty="0" err="1"/>
              <a:t>exists</a:t>
            </a:r>
            <a:r>
              <a:rPr lang="pl-PL" dirty="0"/>
              <a:t> for a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 smtClean="0"/>
              <a:t>has</a:t>
            </a:r>
            <a:r>
              <a:rPr lang="pl-PL" dirty="0"/>
              <a:t> </a:t>
            </a:r>
            <a:r>
              <a:rPr lang="pl-PL" dirty="0" err="1" smtClean="0"/>
              <a:t>followed</a:t>
            </a:r>
            <a:r>
              <a:rPr lang="pl-PL" dirty="0" smtClean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object-oriented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and design </a:t>
            </a:r>
            <a:r>
              <a:rPr lang="pl-PL" dirty="0" err="1"/>
              <a:t>process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typically</a:t>
            </a:r>
            <a:r>
              <a:rPr lang="pl-PL" dirty="0"/>
              <a:t> </a:t>
            </a:r>
            <a:r>
              <a:rPr lang="pl-PL" dirty="0" err="1" smtClean="0"/>
              <a:t>this</a:t>
            </a:r>
            <a:r>
              <a:rPr lang="pl-PL" dirty="0"/>
              <a:t> </a:t>
            </a:r>
            <a:r>
              <a:rPr lang="pl-PL" dirty="0" err="1" smtClean="0"/>
              <a:t>structure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1466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Data model </a:t>
            </a:r>
          </a:p>
          <a:p>
            <a:r>
              <a:rPr lang="pl-PL" dirty="0" smtClean="0"/>
              <a:t>The </a:t>
            </a:r>
            <a:r>
              <a:rPr lang="pl-PL" dirty="0"/>
              <a:t>data model </a:t>
            </a:r>
            <a:r>
              <a:rPr lang="pl-PL" dirty="0" err="1"/>
              <a:t>describes</a:t>
            </a:r>
            <a:r>
              <a:rPr lang="pl-PL" dirty="0"/>
              <a:t> the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smtClean="0"/>
              <a:t>in </a:t>
            </a:r>
            <a:r>
              <a:rPr lang="pl-PL" dirty="0" err="1" smtClean="0"/>
              <a:t>terms</a:t>
            </a:r>
            <a:r>
              <a:rPr lang="pl-PL" dirty="0" smtClean="0"/>
              <a:t> </a:t>
            </a:r>
            <a:r>
              <a:rPr lang="pl-PL" dirty="0"/>
              <a:t>of data </a:t>
            </a:r>
            <a:r>
              <a:rPr lang="pl-PL" dirty="0" err="1"/>
              <a:t>entities</a:t>
            </a:r>
            <a:r>
              <a:rPr lang="pl-PL" dirty="0"/>
              <a:t> and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relationships</a:t>
            </a:r>
            <a:r>
              <a:rPr lang="pl-PL" dirty="0"/>
              <a:t>. </a:t>
            </a:r>
            <a:endParaRPr lang="pl-PL" dirty="0" smtClean="0"/>
          </a:p>
          <a:p>
            <a:pPr lvl="1"/>
            <a:r>
              <a:rPr lang="pl-PL" dirty="0" smtClean="0"/>
              <a:t>For </a:t>
            </a:r>
            <a:r>
              <a:rPr lang="pl-PL" dirty="0" err="1"/>
              <a:t>example</a:t>
            </a:r>
            <a:r>
              <a:rPr lang="pl-PL" dirty="0"/>
              <a:t>, in a </a:t>
            </a:r>
            <a:r>
              <a:rPr lang="pl-PL" dirty="0" smtClean="0"/>
              <a:t>banking system</a:t>
            </a:r>
            <a:r>
              <a:rPr lang="pl-PL" dirty="0"/>
              <a:t>, </a:t>
            </a:r>
            <a:r>
              <a:rPr lang="pl-PL" dirty="0" err="1"/>
              <a:t>entities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typically</a:t>
            </a:r>
            <a:r>
              <a:rPr lang="pl-PL" dirty="0"/>
              <a:t> </a:t>
            </a:r>
            <a:r>
              <a:rPr lang="pl-PL" dirty="0" err="1"/>
              <a:t>include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, </a:t>
            </a:r>
            <a:r>
              <a:rPr lang="pl-PL" dirty="0" err="1"/>
              <a:t>Customer</a:t>
            </a:r>
            <a:r>
              <a:rPr lang="pl-PL" dirty="0"/>
              <a:t>, and </a:t>
            </a:r>
            <a:r>
              <a:rPr lang="pl-PL" dirty="0" err="1"/>
              <a:t>Loan</a:t>
            </a:r>
            <a:r>
              <a:rPr lang="pl-PL" dirty="0"/>
              <a:t>.</a:t>
            </a:r>
          </a:p>
          <a:p>
            <a:pPr lvl="1"/>
            <a:r>
              <a:rPr lang="pl-PL" dirty="0" err="1"/>
              <a:t>Account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several</a:t>
            </a:r>
            <a:r>
              <a:rPr lang="pl-PL" dirty="0"/>
              <a:t> </a:t>
            </a:r>
            <a:r>
              <a:rPr lang="pl-PL" dirty="0" err="1"/>
              <a:t>attributes</a:t>
            </a:r>
            <a:r>
              <a:rPr lang="pl-PL" dirty="0"/>
              <a:t>, </a:t>
            </a:r>
            <a:r>
              <a:rPr lang="pl-PL" dirty="0" err="1"/>
              <a:t>such</a:t>
            </a:r>
            <a:r>
              <a:rPr lang="pl-PL" dirty="0"/>
              <a:t> as </a:t>
            </a:r>
            <a:r>
              <a:rPr lang="pl-PL" dirty="0" err="1"/>
              <a:t>account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, </a:t>
            </a:r>
            <a:r>
              <a:rPr lang="pl-PL" dirty="0" err="1"/>
              <a:t>type</a:t>
            </a:r>
            <a:r>
              <a:rPr lang="pl-PL" dirty="0"/>
              <a:t> (</a:t>
            </a:r>
            <a:r>
              <a:rPr lang="pl-PL" dirty="0" err="1"/>
              <a:t>savings</a:t>
            </a:r>
            <a:r>
              <a:rPr lang="pl-PL" dirty="0"/>
              <a:t> </a:t>
            </a:r>
            <a:r>
              <a:rPr lang="pl-PL" dirty="0" err="1" smtClean="0"/>
              <a:t>or</a:t>
            </a:r>
            <a:r>
              <a:rPr lang="pl-PL" dirty="0"/>
              <a:t> </a:t>
            </a:r>
            <a:r>
              <a:rPr lang="pl-PL" dirty="0" err="1" smtClean="0"/>
              <a:t>checking</a:t>
            </a:r>
            <a:r>
              <a:rPr lang="pl-PL" dirty="0"/>
              <a:t>), status, and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balance</a:t>
            </a:r>
            <a:r>
              <a:rPr lang="pl-PL" dirty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146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 smtClean="0"/>
              <a:t>C&amp;C </a:t>
            </a:r>
            <a:r>
              <a:rPr lang="en-US" dirty="0"/>
              <a:t>S</a:t>
            </a:r>
            <a:r>
              <a:rPr lang="en-US" dirty="0" smtClean="0"/>
              <a:t>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5112568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The relation </a:t>
            </a:r>
            <a:r>
              <a:rPr lang="en-US" sz="3800" dirty="0"/>
              <a:t>in all component-and-connector structures is attachment, showing </a:t>
            </a:r>
            <a:r>
              <a:rPr lang="en-US" sz="3800" dirty="0" smtClean="0"/>
              <a:t>how the </a:t>
            </a:r>
            <a:r>
              <a:rPr lang="en-US" sz="3800" dirty="0"/>
              <a:t>components and the connectors are hooked together. </a:t>
            </a:r>
            <a:endParaRPr lang="en-US" sz="3800" dirty="0" smtClean="0"/>
          </a:p>
          <a:p>
            <a:r>
              <a:rPr lang="en-US" sz="3800" dirty="0" smtClean="0"/>
              <a:t>The </a:t>
            </a:r>
            <a:r>
              <a:rPr lang="en-US" sz="3800" dirty="0"/>
              <a:t>connectors </a:t>
            </a:r>
            <a:r>
              <a:rPr lang="en-US" sz="3800" dirty="0" smtClean="0"/>
              <a:t>can </a:t>
            </a:r>
            <a:r>
              <a:rPr lang="en-US" sz="3800" dirty="0"/>
              <a:t>be familiar constructs such as “invokes.</a:t>
            </a:r>
            <a:r>
              <a:rPr lang="en-US" sz="3800" dirty="0" smtClean="0"/>
              <a:t>” </a:t>
            </a:r>
          </a:p>
          <a:p>
            <a:r>
              <a:rPr lang="en-US" sz="3800" dirty="0" smtClean="0"/>
              <a:t>Useful </a:t>
            </a:r>
            <a:r>
              <a:rPr lang="en-US" sz="3800" dirty="0"/>
              <a:t>C&amp;C structures </a:t>
            </a:r>
            <a:r>
              <a:rPr lang="en-US" sz="3800" dirty="0" smtClean="0"/>
              <a:t>include:</a:t>
            </a:r>
            <a:endParaRPr lang="en-US" sz="3800" dirty="0"/>
          </a:p>
          <a:p>
            <a:pPr lvl="1"/>
            <a:r>
              <a:rPr lang="en-US" sz="3200" dirty="0" smtClean="0"/>
              <a:t>Service structure</a:t>
            </a:r>
          </a:p>
          <a:p>
            <a:pPr lvl="2"/>
            <a:r>
              <a:rPr lang="en-US" sz="2900" dirty="0" smtClean="0"/>
              <a:t>The </a:t>
            </a:r>
            <a:r>
              <a:rPr lang="en-US" sz="2900" dirty="0"/>
              <a:t>units </a:t>
            </a:r>
            <a:r>
              <a:rPr lang="en-US" sz="2900" dirty="0" smtClean="0"/>
              <a:t>are </a:t>
            </a:r>
            <a:r>
              <a:rPr lang="en-US" sz="2900" dirty="0"/>
              <a:t>services that interoperate with </a:t>
            </a:r>
            <a:r>
              <a:rPr lang="en-US" sz="2900" dirty="0" smtClean="0"/>
              <a:t>each other </a:t>
            </a:r>
            <a:r>
              <a:rPr lang="en-US" sz="2900" dirty="0"/>
              <a:t>by service coordination mechanisms such as </a:t>
            </a:r>
            <a:r>
              <a:rPr lang="en-US" sz="2900" dirty="0" smtClean="0"/>
              <a:t>SOAP.</a:t>
            </a:r>
            <a:endParaRPr lang="en-US" sz="2900" dirty="0"/>
          </a:p>
          <a:p>
            <a:pPr lvl="2"/>
            <a:r>
              <a:rPr lang="en-US" sz="2900" dirty="0"/>
              <a:t>The service structure </a:t>
            </a:r>
            <a:r>
              <a:rPr lang="en-US" sz="2900" dirty="0" smtClean="0"/>
              <a:t>helps to engineer </a:t>
            </a:r>
            <a:r>
              <a:rPr lang="en-US" sz="2900" dirty="0"/>
              <a:t>a </a:t>
            </a:r>
            <a:r>
              <a:rPr lang="en-US" sz="2900" dirty="0" smtClean="0"/>
              <a:t>system composed </a:t>
            </a:r>
            <a:r>
              <a:rPr lang="en-US" sz="2900" dirty="0"/>
              <a:t>of </a:t>
            </a:r>
            <a:r>
              <a:rPr lang="en-US" sz="2900" dirty="0" smtClean="0"/>
              <a:t>components </a:t>
            </a:r>
            <a:r>
              <a:rPr lang="en-US" sz="2900" dirty="0"/>
              <a:t>that may have been developed anonymously </a:t>
            </a:r>
            <a:r>
              <a:rPr lang="en-US" sz="2900" dirty="0" smtClean="0"/>
              <a:t>and independently </a:t>
            </a:r>
            <a:r>
              <a:rPr lang="en-US" sz="2900" dirty="0"/>
              <a:t>of each other.</a:t>
            </a:r>
          </a:p>
          <a:p>
            <a:pPr lvl="1"/>
            <a:r>
              <a:rPr lang="en-US" sz="3200" dirty="0" smtClean="0"/>
              <a:t>Concurrency structure</a:t>
            </a:r>
          </a:p>
          <a:p>
            <a:pPr lvl="2"/>
            <a:r>
              <a:rPr lang="en-US" sz="2900" dirty="0" smtClean="0"/>
              <a:t>This structure helps determine </a:t>
            </a:r>
            <a:r>
              <a:rPr lang="en-US" sz="2900" dirty="0"/>
              <a:t>opportunities for parallelism and the locations </a:t>
            </a:r>
            <a:r>
              <a:rPr lang="en-US" sz="2900" dirty="0" smtClean="0"/>
              <a:t>where resource </a:t>
            </a:r>
            <a:r>
              <a:rPr lang="en-US" sz="2900" dirty="0"/>
              <a:t>contention may occur. </a:t>
            </a:r>
            <a:endParaRPr lang="en-US" sz="2900" dirty="0" smtClean="0"/>
          </a:p>
          <a:p>
            <a:pPr lvl="2"/>
            <a:r>
              <a:rPr lang="en-US" sz="2900" dirty="0" smtClean="0"/>
              <a:t>The </a:t>
            </a:r>
            <a:r>
              <a:rPr lang="en-US" sz="2900" dirty="0"/>
              <a:t>units are </a:t>
            </a:r>
            <a:r>
              <a:rPr lang="en-US" sz="2900" dirty="0" smtClean="0"/>
              <a:t>components</a:t>
            </a:r>
          </a:p>
          <a:p>
            <a:pPr lvl="2"/>
            <a:r>
              <a:rPr lang="en-US" sz="2900" dirty="0" smtClean="0"/>
              <a:t>The connectors are </a:t>
            </a:r>
            <a:r>
              <a:rPr lang="en-US" sz="2900" dirty="0"/>
              <a:t>their communication mechanisms. </a:t>
            </a:r>
            <a:endParaRPr lang="en-US" sz="2900" dirty="0" smtClean="0"/>
          </a:p>
          <a:p>
            <a:pPr lvl="2"/>
            <a:r>
              <a:rPr lang="en-US" sz="2900" dirty="0" smtClean="0"/>
              <a:t>The </a:t>
            </a:r>
            <a:r>
              <a:rPr lang="en-US" sz="2900" dirty="0"/>
              <a:t>components are </a:t>
            </a:r>
            <a:r>
              <a:rPr lang="en-US" sz="2900" dirty="0" smtClean="0"/>
              <a:t>arranged into </a:t>
            </a:r>
            <a:r>
              <a:rPr lang="en-US" sz="2900" dirty="0"/>
              <a:t>logical </a:t>
            </a:r>
            <a:r>
              <a:rPr lang="en-US" sz="2900" dirty="0" smtClean="0"/>
              <a:t>threads.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9918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</a:t>
            </a:r>
            <a:r>
              <a:rPr lang="en-US" dirty="0" smtClean="0"/>
              <a:t>Useful Allocation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Deployment structure</a:t>
            </a:r>
          </a:p>
          <a:p>
            <a:r>
              <a:rPr lang="en-US" dirty="0" smtClean="0"/>
              <a:t>The </a:t>
            </a:r>
            <a:r>
              <a:rPr lang="en-US" dirty="0"/>
              <a:t>deployment structure shows how software </a:t>
            </a:r>
            <a:r>
              <a:rPr lang="en-US" dirty="0" smtClean="0"/>
              <a:t>is assigned </a:t>
            </a:r>
            <a:r>
              <a:rPr lang="en-US" dirty="0"/>
              <a:t>to hardware processing and communication elements. </a:t>
            </a:r>
            <a:endParaRPr lang="en-US" dirty="0" smtClean="0"/>
          </a:p>
          <a:p>
            <a:r>
              <a:rPr lang="en-US" dirty="0" smtClean="0"/>
              <a:t>The elements are </a:t>
            </a:r>
            <a:r>
              <a:rPr lang="en-US" dirty="0"/>
              <a:t>software elements (usually a process from a C&amp;C view), </a:t>
            </a:r>
            <a:r>
              <a:rPr lang="en-US" dirty="0" smtClean="0"/>
              <a:t>hardware entities </a:t>
            </a:r>
            <a:r>
              <a:rPr lang="en-US" dirty="0"/>
              <a:t>(processors), and communication pathways. </a:t>
            </a:r>
            <a:endParaRPr lang="en-US" dirty="0" smtClean="0"/>
          </a:p>
          <a:p>
            <a:r>
              <a:rPr lang="en-US" dirty="0" smtClean="0"/>
              <a:t>Relations are allocated</a:t>
            </a:r>
            <a:r>
              <a:rPr lang="en-US" dirty="0"/>
              <a:t>-to, showing on which physical units the software elements reside</a:t>
            </a:r>
            <a:r>
              <a:rPr lang="en-US" dirty="0" smtClean="0"/>
              <a:t>, and </a:t>
            </a:r>
            <a:r>
              <a:rPr lang="en-US" dirty="0"/>
              <a:t>migrates-to if the allocation is dynamic.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structure can be used </a:t>
            </a:r>
            <a:r>
              <a:rPr lang="en-US" dirty="0" smtClean="0"/>
              <a:t>to reason </a:t>
            </a:r>
            <a:r>
              <a:rPr lang="en-US" dirty="0"/>
              <a:t>about performance, data integrity, security, and availability.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of particular </a:t>
            </a:r>
            <a:r>
              <a:rPr lang="en-US" dirty="0"/>
              <a:t>interest in distributed and parallel systems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81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Useful Allocation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Implementation structure </a:t>
            </a:r>
          </a:p>
          <a:p>
            <a:r>
              <a:rPr lang="en-US" dirty="0" smtClean="0"/>
              <a:t>This </a:t>
            </a:r>
            <a:r>
              <a:rPr lang="en-US" dirty="0"/>
              <a:t>structure shows how software </a:t>
            </a:r>
            <a:r>
              <a:rPr lang="en-US" dirty="0" smtClean="0"/>
              <a:t>elements (</a:t>
            </a:r>
            <a:r>
              <a:rPr lang="en-US" dirty="0"/>
              <a:t>usually modules) are mapped to the file structure(s) in the system’s development</a:t>
            </a:r>
            <a:r>
              <a:rPr lang="en-US" dirty="0" smtClean="0"/>
              <a:t>, integration</a:t>
            </a:r>
            <a:r>
              <a:rPr lang="en-US" dirty="0"/>
              <a:t>, or configuration control environments.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critical for </a:t>
            </a:r>
            <a:r>
              <a:rPr lang="en-US" dirty="0"/>
              <a:t>the management of development activities and build processes. </a:t>
            </a:r>
          </a:p>
          <a:p>
            <a:pPr marL="0" indent="0">
              <a:buNone/>
            </a:pPr>
            <a:r>
              <a:rPr lang="en-US" dirty="0" smtClean="0"/>
              <a:t>Work </a:t>
            </a:r>
            <a:r>
              <a:rPr lang="en-US" dirty="0"/>
              <a:t>assignment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This </a:t>
            </a:r>
            <a:r>
              <a:rPr lang="en-US" dirty="0"/>
              <a:t>structure assigns responsibility for </a:t>
            </a:r>
            <a:r>
              <a:rPr lang="en-US" dirty="0" smtClean="0"/>
              <a:t>implementing and </a:t>
            </a:r>
            <a:r>
              <a:rPr lang="en-US" dirty="0"/>
              <a:t>integrating the modules to the teams who will carry it </a:t>
            </a:r>
            <a:r>
              <a:rPr lang="en-US" dirty="0" smtClean="0"/>
              <a:t>out. </a:t>
            </a:r>
          </a:p>
          <a:p>
            <a:r>
              <a:rPr lang="en-US" dirty="0" smtClean="0"/>
              <a:t>Having </a:t>
            </a:r>
            <a:r>
              <a:rPr lang="en-US" dirty="0"/>
              <a:t>a work assignment structure be part of the architecture makes </a:t>
            </a:r>
            <a:r>
              <a:rPr lang="en-US" dirty="0" smtClean="0"/>
              <a:t>it clear </a:t>
            </a:r>
            <a:r>
              <a:rPr lang="en-US" dirty="0"/>
              <a:t>that the decision about who does the work has architectural as well </a:t>
            </a:r>
            <a:r>
              <a:rPr lang="en-US" dirty="0" smtClean="0"/>
              <a:t>as management </a:t>
            </a:r>
            <a:r>
              <a:rPr lang="en-US" dirty="0"/>
              <a:t>implications.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architect will know the expertise </a:t>
            </a:r>
            <a:r>
              <a:rPr lang="en-US" dirty="0" smtClean="0"/>
              <a:t>required on </a:t>
            </a:r>
            <a:r>
              <a:rPr lang="en-US" dirty="0"/>
              <a:t>each team.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structure </a:t>
            </a:r>
            <a:r>
              <a:rPr lang="en-US" dirty="0" smtClean="0"/>
              <a:t>will also </a:t>
            </a:r>
            <a:r>
              <a:rPr lang="en-US" dirty="0"/>
              <a:t>determine the major communication pathways among the teams: </a:t>
            </a:r>
            <a:r>
              <a:rPr lang="en-US" dirty="0" smtClean="0"/>
              <a:t>regular teleconferences</a:t>
            </a:r>
            <a:r>
              <a:rPr lang="en-US" dirty="0"/>
              <a:t>, wikis, email lists, and so forth.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1183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Relating Structures to Each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</a:t>
            </a:r>
            <a:r>
              <a:rPr lang="en-US" dirty="0"/>
              <a:t>of one </a:t>
            </a:r>
            <a:r>
              <a:rPr lang="en-US" dirty="0" smtClean="0"/>
              <a:t>structure will </a:t>
            </a:r>
            <a:r>
              <a:rPr lang="en-US" dirty="0"/>
              <a:t>be related to elements of other structures, and we need to reason about </a:t>
            </a:r>
            <a:r>
              <a:rPr lang="en-US" dirty="0" smtClean="0"/>
              <a:t>these relations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module in a decomposition structure may be </a:t>
            </a:r>
            <a:r>
              <a:rPr lang="en-US" dirty="0" smtClean="0"/>
              <a:t>manifested as </a:t>
            </a:r>
            <a:r>
              <a:rPr lang="en-US" dirty="0"/>
              <a:t>one, part of one, or several components in one of the component-and-</a:t>
            </a:r>
            <a:r>
              <a:rPr lang="en-US" dirty="0" smtClean="0"/>
              <a:t>connector structures. </a:t>
            </a:r>
          </a:p>
          <a:p>
            <a:r>
              <a:rPr lang="en-US" dirty="0" smtClean="0"/>
              <a:t>In </a:t>
            </a:r>
            <a:r>
              <a:rPr lang="en-US" dirty="0"/>
              <a:t>general, mappings </a:t>
            </a:r>
            <a:r>
              <a:rPr lang="en-US" dirty="0" smtClean="0"/>
              <a:t>between structures </a:t>
            </a:r>
            <a:r>
              <a:rPr lang="en-US" dirty="0"/>
              <a:t>are many to many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0212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vs.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pic>
        <p:nvPicPr>
          <p:cNvPr id="5" name="Picture 4" descr="fig 1 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343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2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The </a:t>
            </a:r>
            <a:r>
              <a:rPr lang="en-US" i="1" dirty="0"/>
              <a:t>software architecture of a system is the set of structures needed </a:t>
            </a:r>
            <a:r>
              <a:rPr lang="en-US" i="1" dirty="0" smtClean="0"/>
              <a:t>to reason </a:t>
            </a:r>
            <a:r>
              <a:rPr lang="en-US" i="1" dirty="0"/>
              <a:t>about the system, which comprise software elements, </a:t>
            </a:r>
            <a:r>
              <a:rPr lang="en-US" i="1" dirty="0" smtClean="0"/>
              <a:t>relations among </a:t>
            </a:r>
            <a:r>
              <a:rPr lang="en-US" i="1" dirty="0"/>
              <a:t>them, and properties of both.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3041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Architectural </a:t>
            </a:r>
            <a:r>
              <a:rPr lang="en-US" dirty="0"/>
              <a:t>elements </a:t>
            </a:r>
            <a:r>
              <a:rPr lang="en-US" dirty="0" smtClean="0"/>
              <a:t>can be composed </a:t>
            </a:r>
            <a:r>
              <a:rPr lang="en-US" dirty="0"/>
              <a:t>in ways that solve </a:t>
            </a:r>
            <a:r>
              <a:rPr lang="en-US" dirty="0" smtClean="0"/>
              <a:t>particular problems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compositions have been found useful over time, and over </a:t>
            </a:r>
            <a:r>
              <a:rPr lang="en-US" dirty="0" smtClean="0"/>
              <a:t>many different domains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have been documented and disseminated. </a:t>
            </a:r>
            <a:endParaRPr lang="en-US" dirty="0" smtClean="0"/>
          </a:p>
          <a:p>
            <a:pPr lvl="1"/>
            <a:r>
              <a:rPr lang="en-US" dirty="0" smtClean="0"/>
              <a:t>These compositions </a:t>
            </a:r>
            <a:r>
              <a:rPr lang="en-US" dirty="0"/>
              <a:t>of architectural elements, called architectural </a:t>
            </a:r>
            <a:r>
              <a:rPr lang="en-US" dirty="0" smtClean="0"/>
              <a:t>patterns.</a:t>
            </a:r>
          </a:p>
          <a:p>
            <a:pPr lvl="1"/>
            <a:r>
              <a:rPr lang="en-US" dirty="0" smtClean="0"/>
              <a:t>Patterns provide packaged </a:t>
            </a:r>
            <a:r>
              <a:rPr lang="en-US" dirty="0"/>
              <a:t>strategies for solving some of the problems facing a system.</a:t>
            </a:r>
          </a:p>
          <a:p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/>
              <a:t>architectural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delineates</a:t>
            </a:r>
            <a:r>
              <a:rPr lang="pl-PL" dirty="0"/>
              <a:t> the element </a:t>
            </a:r>
            <a:r>
              <a:rPr lang="pl-PL" dirty="0" err="1"/>
              <a:t>types</a:t>
            </a:r>
            <a:r>
              <a:rPr lang="pl-PL" dirty="0"/>
              <a:t> and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forms</a:t>
            </a:r>
            <a:r>
              <a:rPr lang="pl-PL" dirty="0"/>
              <a:t> of </a:t>
            </a:r>
            <a:r>
              <a:rPr lang="pl-PL" dirty="0" err="1" smtClean="0"/>
              <a:t>interaction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/>
              <a:t>in </a:t>
            </a:r>
            <a:r>
              <a:rPr lang="pl-PL" dirty="0" err="1"/>
              <a:t>solving</a:t>
            </a:r>
            <a:r>
              <a:rPr lang="pl-PL" dirty="0"/>
              <a:t> the problem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pl-PL" dirty="0" smtClean="0"/>
              <a:t>A </a:t>
            </a:r>
            <a:r>
              <a:rPr lang="pl-PL" dirty="0" err="1" smtClean="0"/>
              <a:t>common</a:t>
            </a:r>
            <a:r>
              <a:rPr lang="pl-PL" dirty="0" smtClean="0"/>
              <a:t> </a:t>
            </a:r>
            <a:r>
              <a:rPr lang="pl-PL" dirty="0"/>
              <a:t>module </a:t>
            </a:r>
            <a:r>
              <a:rPr lang="pl-PL" dirty="0" err="1" smtClean="0"/>
              <a:t>type</a:t>
            </a:r>
            <a:r>
              <a:rPr lang="pl-PL" dirty="0"/>
              <a:t> </a:t>
            </a:r>
            <a:r>
              <a:rPr lang="pl-PL" dirty="0" err="1" smtClean="0"/>
              <a:t>pattern</a:t>
            </a:r>
            <a:r>
              <a:rPr lang="pl-PL" dirty="0" smtClean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smtClean="0"/>
              <a:t>the </a:t>
            </a:r>
            <a:r>
              <a:rPr lang="pl-PL" dirty="0" err="1" smtClean="0"/>
              <a:t>Layered</a:t>
            </a:r>
            <a:r>
              <a:rPr lang="pl-PL" dirty="0" smtClean="0"/>
              <a:t> </a:t>
            </a:r>
            <a:r>
              <a:rPr lang="pl-PL" dirty="0" err="1"/>
              <a:t>pattern</a:t>
            </a:r>
            <a:r>
              <a:rPr lang="pl-PL" dirty="0"/>
              <a:t>. </a:t>
            </a:r>
            <a:endParaRPr lang="pl-PL" dirty="0" smtClean="0"/>
          </a:p>
          <a:p>
            <a:pPr lvl="1"/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/>
              <a:t>the </a:t>
            </a:r>
            <a:r>
              <a:rPr lang="pl-PL" dirty="0" err="1"/>
              <a:t>uses</a:t>
            </a:r>
            <a:r>
              <a:rPr lang="pl-PL" dirty="0"/>
              <a:t> </a:t>
            </a:r>
            <a:r>
              <a:rPr lang="pl-PL" dirty="0" err="1"/>
              <a:t>relation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software </a:t>
            </a:r>
            <a:r>
              <a:rPr lang="pl-PL" dirty="0" err="1"/>
              <a:t>elements</a:t>
            </a:r>
            <a:r>
              <a:rPr lang="pl-PL" dirty="0"/>
              <a:t> </a:t>
            </a:r>
            <a:r>
              <a:rPr lang="pl-PL" dirty="0" err="1" smtClean="0"/>
              <a:t>is</a:t>
            </a:r>
            <a:r>
              <a:rPr lang="pl-PL" dirty="0"/>
              <a:t> </a:t>
            </a:r>
            <a:r>
              <a:rPr lang="pl-PL" dirty="0" err="1" smtClean="0"/>
              <a:t>strictly</a:t>
            </a:r>
            <a:r>
              <a:rPr lang="pl-PL" dirty="0" smtClean="0"/>
              <a:t> </a:t>
            </a:r>
            <a:r>
              <a:rPr lang="pl-PL" dirty="0" err="1"/>
              <a:t>unidirectional</a:t>
            </a:r>
            <a:r>
              <a:rPr lang="pl-PL" dirty="0"/>
              <a:t>, a system of </a:t>
            </a:r>
            <a:r>
              <a:rPr lang="pl-PL" dirty="0" err="1"/>
              <a:t>layers</a:t>
            </a:r>
            <a:r>
              <a:rPr lang="pl-PL" dirty="0"/>
              <a:t> </a:t>
            </a:r>
            <a:r>
              <a:rPr lang="pl-PL" dirty="0" err="1"/>
              <a:t>emerges</a:t>
            </a:r>
            <a:r>
              <a:rPr lang="pl-PL" dirty="0"/>
              <a:t>. </a:t>
            </a:r>
            <a:endParaRPr lang="pl-PL" dirty="0" smtClean="0"/>
          </a:p>
          <a:p>
            <a:pPr lvl="1"/>
            <a:r>
              <a:rPr lang="pl-PL" dirty="0" smtClean="0"/>
              <a:t>A </a:t>
            </a:r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 smtClean="0"/>
              <a:t>coherent</a:t>
            </a:r>
            <a:r>
              <a:rPr lang="pl-PL" dirty="0"/>
              <a:t> </a:t>
            </a:r>
            <a:r>
              <a:rPr lang="pl-PL" dirty="0" smtClean="0"/>
              <a:t>set </a:t>
            </a:r>
            <a:r>
              <a:rPr lang="pl-PL" dirty="0"/>
              <a:t>of </a:t>
            </a:r>
            <a:r>
              <a:rPr lang="pl-PL" dirty="0" err="1"/>
              <a:t>related</a:t>
            </a:r>
            <a:r>
              <a:rPr lang="pl-PL" dirty="0"/>
              <a:t> </a:t>
            </a:r>
            <a:r>
              <a:rPr lang="pl-PL" dirty="0" err="1"/>
              <a:t>functionality</a:t>
            </a:r>
            <a:r>
              <a:rPr lang="pl-PL" dirty="0"/>
              <a:t>. </a:t>
            </a:r>
          </a:p>
          <a:p>
            <a:pPr lvl="1"/>
            <a:r>
              <a:rPr lang="pl-PL" dirty="0" smtClean="0"/>
              <a:t>Many </a:t>
            </a:r>
            <a:r>
              <a:rPr lang="pl-PL" dirty="0" err="1"/>
              <a:t>variations</a:t>
            </a:r>
            <a:r>
              <a:rPr lang="pl-PL" dirty="0"/>
              <a:t> of </a:t>
            </a:r>
            <a:r>
              <a:rPr lang="pl-PL" dirty="0" err="1" smtClean="0"/>
              <a:t>this</a:t>
            </a:r>
            <a:r>
              <a:rPr lang="pl-PL" dirty="0"/>
              <a:t> </a:t>
            </a:r>
            <a:r>
              <a:rPr lang="pl-PL" dirty="0" err="1" smtClean="0"/>
              <a:t>pattern</a:t>
            </a:r>
            <a:r>
              <a:rPr lang="pl-PL" dirty="0"/>
              <a:t>, </a:t>
            </a:r>
            <a:r>
              <a:rPr lang="pl-PL" dirty="0" err="1"/>
              <a:t>lessening</a:t>
            </a:r>
            <a:r>
              <a:rPr lang="pl-PL" dirty="0"/>
              <a:t> the </a:t>
            </a:r>
            <a:r>
              <a:rPr lang="pl-PL" dirty="0" err="1"/>
              <a:t>structural</a:t>
            </a:r>
            <a:r>
              <a:rPr lang="pl-PL" dirty="0"/>
              <a:t> </a:t>
            </a:r>
            <a:r>
              <a:rPr lang="pl-PL" dirty="0" err="1"/>
              <a:t>restriction</a:t>
            </a:r>
            <a:r>
              <a:rPr lang="pl-PL" dirty="0"/>
              <a:t>, </a:t>
            </a:r>
            <a:r>
              <a:rPr lang="pl-PL" dirty="0" err="1"/>
              <a:t>occur</a:t>
            </a:r>
            <a:r>
              <a:rPr lang="pl-PL" dirty="0"/>
              <a:t> in </a:t>
            </a:r>
            <a:r>
              <a:rPr lang="pl-PL" dirty="0" err="1"/>
              <a:t>practice</a:t>
            </a:r>
            <a:r>
              <a:rPr lang="pl-PL" dirty="0"/>
              <a:t>. </a:t>
            </a: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6771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</a:t>
            </a:r>
            <a:r>
              <a:rPr lang="en-US" dirty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 err="1" smtClean="0"/>
              <a:t>Common</a:t>
            </a:r>
            <a:r>
              <a:rPr lang="pl-PL" dirty="0" smtClean="0"/>
              <a:t> </a:t>
            </a:r>
            <a:r>
              <a:rPr lang="pl-PL" dirty="0"/>
              <a:t>component-and-</a:t>
            </a:r>
            <a:r>
              <a:rPr lang="pl-PL" dirty="0" err="1"/>
              <a:t>connector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 smtClean="0"/>
              <a:t>patterns</a:t>
            </a:r>
            <a:r>
              <a:rPr lang="pl-PL" dirty="0" smtClean="0"/>
              <a:t>:</a:t>
            </a:r>
            <a:endParaRPr lang="pl-PL" dirty="0"/>
          </a:p>
          <a:p>
            <a:r>
              <a:rPr lang="pl-PL" dirty="0" err="1" smtClean="0"/>
              <a:t>Shared</a:t>
            </a:r>
            <a:r>
              <a:rPr lang="pl-PL" dirty="0"/>
              <a:t>-data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) </a:t>
            </a:r>
            <a:r>
              <a:rPr lang="pl-PL" dirty="0" err="1"/>
              <a:t>pattern</a:t>
            </a:r>
            <a:r>
              <a:rPr lang="pl-PL" dirty="0"/>
              <a:t>. </a:t>
            </a:r>
            <a:endParaRPr lang="pl-PL" dirty="0" smtClean="0"/>
          </a:p>
          <a:p>
            <a:pPr lvl="1"/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comprises</a:t>
            </a:r>
            <a:r>
              <a:rPr lang="pl-PL" dirty="0"/>
              <a:t> </a:t>
            </a:r>
            <a:r>
              <a:rPr lang="pl-PL" dirty="0" err="1" smtClean="0"/>
              <a:t>components</a:t>
            </a:r>
            <a:r>
              <a:rPr lang="pl-PL" dirty="0"/>
              <a:t> </a:t>
            </a:r>
            <a:r>
              <a:rPr lang="pl-PL" dirty="0" smtClean="0"/>
              <a:t>and </a:t>
            </a:r>
            <a:r>
              <a:rPr lang="pl-PL" dirty="0" err="1"/>
              <a:t>connectors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create</a:t>
            </a:r>
            <a:r>
              <a:rPr lang="pl-PL" dirty="0"/>
              <a:t>, </a:t>
            </a:r>
            <a:r>
              <a:rPr lang="pl-PL" dirty="0" err="1"/>
              <a:t>store</a:t>
            </a:r>
            <a:r>
              <a:rPr lang="pl-PL" dirty="0"/>
              <a:t>, and </a:t>
            </a:r>
            <a:r>
              <a:rPr lang="pl-PL" dirty="0" err="1"/>
              <a:t>access</a:t>
            </a:r>
            <a:r>
              <a:rPr lang="pl-PL" dirty="0"/>
              <a:t> </a:t>
            </a:r>
            <a:r>
              <a:rPr lang="pl-PL" dirty="0" err="1"/>
              <a:t>persistent</a:t>
            </a:r>
            <a:r>
              <a:rPr lang="pl-PL" dirty="0"/>
              <a:t> data. </a:t>
            </a:r>
            <a:endParaRPr lang="pl-PL" dirty="0" smtClean="0"/>
          </a:p>
          <a:p>
            <a:pPr lvl="1"/>
            <a:r>
              <a:rPr lang="pl-PL" dirty="0" smtClean="0"/>
              <a:t>The </a:t>
            </a:r>
            <a:r>
              <a:rPr lang="pl-PL" dirty="0" err="1" smtClean="0"/>
              <a:t>repository</a:t>
            </a:r>
            <a:r>
              <a:rPr lang="pl-PL" dirty="0"/>
              <a:t> </a:t>
            </a:r>
            <a:r>
              <a:rPr lang="pl-PL" dirty="0" err="1" smtClean="0"/>
              <a:t>usually</a:t>
            </a:r>
            <a:r>
              <a:rPr lang="pl-PL" dirty="0" smtClean="0"/>
              <a:t> </a:t>
            </a:r>
            <a:r>
              <a:rPr lang="pl-PL" dirty="0" err="1"/>
              <a:t>takes</a:t>
            </a:r>
            <a:r>
              <a:rPr lang="pl-PL" dirty="0"/>
              <a:t> the form of a (</a:t>
            </a:r>
            <a:r>
              <a:rPr lang="pl-PL" dirty="0" err="1"/>
              <a:t>commercial</a:t>
            </a:r>
            <a:r>
              <a:rPr lang="pl-PL" dirty="0"/>
              <a:t>) </a:t>
            </a:r>
            <a:r>
              <a:rPr lang="pl-PL" dirty="0" err="1"/>
              <a:t>database</a:t>
            </a:r>
            <a:r>
              <a:rPr lang="pl-PL" dirty="0"/>
              <a:t>. </a:t>
            </a:r>
            <a:endParaRPr lang="pl-PL" dirty="0" smtClean="0"/>
          </a:p>
          <a:p>
            <a:pPr lvl="1"/>
            <a:r>
              <a:rPr lang="pl-PL" dirty="0" smtClean="0"/>
              <a:t>The </a:t>
            </a:r>
            <a:r>
              <a:rPr lang="pl-PL" dirty="0" err="1"/>
              <a:t>connectors</a:t>
            </a:r>
            <a:r>
              <a:rPr lang="pl-PL" dirty="0"/>
              <a:t> </a:t>
            </a:r>
            <a:r>
              <a:rPr lang="pl-PL" dirty="0" err="1" smtClean="0"/>
              <a:t>are</a:t>
            </a:r>
            <a:r>
              <a:rPr lang="pl-PL" dirty="0"/>
              <a:t> </a:t>
            </a:r>
            <a:r>
              <a:rPr lang="pl-PL" dirty="0" err="1" smtClean="0"/>
              <a:t>protocols</a:t>
            </a:r>
            <a:r>
              <a:rPr lang="pl-PL" dirty="0" smtClean="0"/>
              <a:t> </a:t>
            </a:r>
            <a:r>
              <a:rPr lang="pl-PL" dirty="0"/>
              <a:t>for </a:t>
            </a:r>
            <a:r>
              <a:rPr lang="pl-PL" dirty="0" err="1"/>
              <a:t>managing</a:t>
            </a:r>
            <a:r>
              <a:rPr lang="pl-PL" dirty="0"/>
              <a:t> the data, </a:t>
            </a:r>
            <a:r>
              <a:rPr lang="pl-PL" dirty="0" err="1"/>
              <a:t>such</a:t>
            </a:r>
            <a:r>
              <a:rPr lang="pl-PL" dirty="0"/>
              <a:t> as SQL.</a:t>
            </a:r>
          </a:p>
          <a:p>
            <a:r>
              <a:rPr lang="pl-PL" dirty="0" err="1" smtClean="0"/>
              <a:t>Client</a:t>
            </a:r>
            <a:r>
              <a:rPr lang="pl-PL" dirty="0" err="1"/>
              <a:t>-server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. </a:t>
            </a:r>
            <a:endParaRPr lang="pl-PL" dirty="0" smtClean="0"/>
          </a:p>
          <a:p>
            <a:pPr lvl="1"/>
            <a:r>
              <a:rPr lang="pl-PL" dirty="0" smtClean="0"/>
              <a:t>The </a:t>
            </a:r>
            <a:r>
              <a:rPr lang="pl-PL" dirty="0" err="1"/>
              <a:t>components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the </a:t>
            </a:r>
            <a:r>
              <a:rPr lang="pl-PL" dirty="0" err="1"/>
              <a:t>clients</a:t>
            </a:r>
            <a:r>
              <a:rPr lang="pl-PL" dirty="0"/>
              <a:t> and the </a:t>
            </a:r>
            <a:r>
              <a:rPr lang="pl-PL" dirty="0" err="1" smtClean="0"/>
              <a:t>servers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The </a:t>
            </a:r>
            <a:r>
              <a:rPr lang="pl-PL" dirty="0" err="1"/>
              <a:t>connectors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protocols</a:t>
            </a:r>
            <a:r>
              <a:rPr lang="pl-PL" dirty="0"/>
              <a:t> and </a:t>
            </a:r>
            <a:r>
              <a:rPr lang="pl-PL" dirty="0" err="1"/>
              <a:t>messages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share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 smtClean="0"/>
              <a:t>carry</a:t>
            </a:r>
            <a:r>
              <a:rPr lang="pl-PL" dirty="0" smtClean="0"/>
              <a:t> </a:t>
            </a:r>
            <a:r>
              <a:rPr lang="pl-PL" dirty="0"/>
              <a:t>out the </a:t>
            </a:r>
            <a:r>
              <a:rPr lang="pl-PL" dirty="0" err="1"/>
              <a:t>system’s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8058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</a:t>
            </a:r>
            <a:r>
              <a:rPr lang="en-US" dirty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allocation</a:t>
            </a:r>
            <a:r>
              <a:rPr lang="pl-PL" dirty="0"/>
              <a:t> </a:t>
            </a:r>
            <a:r>
              <a:rPr lang="pl-PL" dirty="0" err="1" smtClean="0"/>
              <a:t>patterns</a:t>
            </a:r>
            <a:r>
              <a:rPr lang="pl-PL" dirty="0" smtClean="0"/>
              <a:t>:</a:t>
            </a:r>
            <a:endParaRPr lang="pl-PL" dirty="0"/>
          </a:p>
          <a:p>
            <a:r>
              <a:rPr lang="pl-PL" dirty="0"/>
              <a:t>Multi-</a:t>
            </a:r>
            <a:r>
              <a:rPr lang="pl-PL" dirty="0" err="1"/>
              <a:t>tier</a:t>
            </a:r>
            <a:r>
              <a:rPr lang="pl-PL" dirty="0"/>
              <a:t> </a:t>
            </a:r>
            <a:r>
              <a:rPr lang="pl-PL" dirty="0" err="1" smtClean="0"/>
              <a:t>pattern</a:t>
            </a:r>
            <a:endParaRPr lang="pl-PL" dirty="0"/>
          </a:p>
          <a:p>
            <a:pPr lvl="1"/>
            <a:r>
              <a:rPr lang="pl-PL" dirty="0" err="1"/>
              <a:t>D</a:t>
            </a:r>
            <a:r>
              <a:rPr lang="pl-PL" dirty="0" err="1" smtClean="0"/>
              <a:t>escribes</a:t>
            </a:r>
            <a:r>
              <a:rPr lang="pl-PL" dirty="0" smtClean="0"/>
              <a:t>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distribute</a:t>
            </a:r>
            <a:r>
              <a:rPr lang="pl-PL" dirty="0"/>
              <a:t> and </a:t>
            </a:r>
            <a:r>
              <a:rPr lang="pl-PL" dirty="0" err="1"/>
              <a:t>allocate</a:t>
            </a:r>
            <a:r>
              <a:rPr lang="pl-PL" dirty="0"/>
              <a:t> the </a:t>
            </a:r>
            <a:r>
              <a:rPr lang="pl-PL" dirty="0" err="1"/>
              <a:t>components</a:t>
            </a:r>
            <a:r>
              <a:rPr lang="pl-PL" dirty="0"/>
              <a:t> of a system in </a:t>
            </a:r>
            <a:r>
              <a:rPr lang="pl-PL" dirty="0" err="1"/>
              <a:t>distinct</a:t>
            </a:r>
            <a:r>
              <a:rPr lang="pl-PL" dirty="0"/>
              <a:t> </a:t>
            </a:r>
            <a:r>
              <a:rPr lang="pl-PL" dirty="0" err="1"/>
              <a:t>subsets</a:t>
            </a:r>
            <a:r>
              <a:rPr lang="pl-PL" dirty="0"/>
              <a:t> of hardware and software, </a:t>
            </a:r>
            <a:r>
              <a:rPr lang="pl-PL" dirty="0" err="1"/>
              <a:t>connected</a:t>
            </a:r>
            <a:r>
              <a:rPr lang="pl-PL" dirty="0"/>
              <a:t> by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 medium. </a:t>
            </a:r>
            <a:endParaRPr lang="pl-PL" dirty="0" smtClean="0"/>
          </a:p>
          <a:p>
            <a:pPr lvl="1"/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specializes</a:t>
            </a:r>
            <a:r>
              <a:rPr lang="pl-PL" dirty="0"/>
              <a:t> the </a:t>
            </a:r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deployment</a:t>
            </a:r>
            <a:r>
              <a:rPr lang="pl-PL" dirty="0"/>
              <a:t> (software-to-hardware </a:t>
            </a:r>
            <a:r>
              <a:rPr lang="pl-PL" dirty="0" err="1"/>
              <a:t>allocation</a:t>
            </a:r>
            <a:r>
              <a:rPr lang="pl-PL" dirty="0"/>
              <a:t>) </a:t>
            </a:r>
            <a:r>
              <a:rPr lang="pl-PL" dirty="0" err="1"/>
              <a:t>structure</a:t>
            </a:r>
            <a:r>
              <a:rPr lang="pl-PL" dirty="0"/>
              <a:t>.</a:t>
            </a:r>
          </a:p>
          <a:p>
            <a:r>
              <a:rPr lang="pl-PL" dirty="0" err="1"/>
              <a:t>Competence</a:t>
            </a:r>
            <a:r>
              <a:rPr lang="pl-PL" dirty="0"/>
              <a:t> </a:t>
            </a:r>
            <a:r>
              <a:rPr lang="pl-PL" dirty="0" err="1" smtClean="0"/>
              <a:t>center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r>
              <a:rPr lang="pl-PL" dirty="0" smtClean="0"/>
              <a:t> </a:t>
            </a:r>
            <a:r>
              <a:rPr lang="pl-PL" dirty="0"/>
              <a:t>and </a:t>
            </a:r>
            <a:r>
              <a:rPr lang="pl-PL" dirty="0" smtClean="0"/>
              <a:t>platform</a:t>
            </a:r>
            <a:r>
              <a:rPr lang="pl-PL" dirty="0"/>
              <a:t> </a:t>
            </a:r>
            <a:r>
              <a:rPr lang="pl-PL" dirty="0" err="1" smtClean="0"/>
              <a:t>pattern</a:t>
            </a:r>
            <a:endParaRPr lang="pl-PL" dirty="0" smtClean="0"/>
          </a:p>
          <a:p>
            <a:pPr lvl="1"/>
            <a:r>
              <a:rPr lang="pl-PL" dirty="0" err="1" smtClean="0"/>
              <a:t>These</a:t>
            </a:r>
            <a:r>
              <a:rPr lang="pl-PL" dirty="0" smtClean="0"/>
              <a:t> </a:t>
            </a:r>
            <a:r>
              <a:rPr lang="pl-PL" dirty="0" err="1" smtClean="0"/>
              <a:t>patterns</a:t>
            </a:r>
            <a:r>
              <a:rPr lang="pl-PL" dirty="0" smtClean="0"/>
              <a:t> </a:t>
            </a:r>
            <a:r>
              <a:rPr lang="pl-PL" dirty="0" err="1" smtClean="0"/>
              <a:t>specialize</a:t>
            </a:r>
            <a:r>
              <a:rPr lang="pl-PL" dirty="0" smtClean="0"/>
              <a:t> </a:t>
            </a:r>
            <a:r>
              <a:rPr lang="pl-PL" dirty="0"/>
              <a:t>a software </a:t>
            </a:r>
            <a:r>
              <a:rPr lang="pl-PL" dirty="0" err="1"/>
              <a:t>system’s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assignment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. </a:t>
            </a:r>
            <a:endParaRPr lang="pl-PL" dirty="0" smtClean="0"/>
          </a:p>
          <a:p>
            <a:pPr lvl="1"/>
            <a:r>
              <a:rPr lang="pl-PL" dirty="0" smtClean="0"/>
              <a:t>In </a:t>
            </a:r>
            <a:r>
              <a:rPr lang="pl-PL" dirty="0" err="1"/>
              <a:t>competence</a:t>
            </a:r>
            <a:r>
              <a:rPr lang="pl-PL" dirty="0"/>
              <a:t> </a:t>
            </a:r>
            <a:r>
              <a:rPr lang="pl-PL" dirty="0" err="1"/>
              <a:t>center</a:t>
            </a:r>
            <a:r>
              <a:rPr lang="pl-PL" dirty="0"/>
              <a:t>,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allocated</a:t>
            </a:r>
            <a:r>
              <a:rPr lang="pl-PL" dirty="0"/>
              <a:t> to </a:t>
            </a:r>
            <a:r>
              <a:rPr lang="pl-PL" dirty="0" err="1"/>
              <a:t>sites</a:t>
            </a:r>
            <a:r>
              <a:rPr lang="pl-PL" dirty="0"/>
              <a:t> </a:t>
            </a:r>
            <a:r>
              <a:rPr lang="pl-PL" dirty="0" err="1"/>
              <a:t>depending</a:t>
            </a:r>
            <a:r>
              <a:rPr lang="pl-PL" dirty="0"/>
              <a:t> on the </a:t>
            </a:r>
            <a:r>
              <a:rPr lang="pl-PL" dirty="0" err="1"/>
              <a:t>technical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domain</a:t>
            </a:r>
            <a:r>
              <a:rPr lang="pl-PL" dirty="0"/>
              <a:t> </a:t>
            </a:r>
            <a:r>
              <a:rPr lang="pl-PL" dirty="0" err="1"/>
              <a:t>expertise</a:t>
            </a:r>
            <a:r>
              <a:rPr lang="pl-PL" dirty="0"/>
              <a:t> </a:t>
            </a:r>
            <a:r>
              <a:rPr lang="pl-PL" dirty="0" err="1"/>
              <a:t>located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a </a:t>
            </a:r>
            <a:r>
              <a:rPr lang="pl-PL" dirty="0" err="1"/>
              <a:t>site</a:t>
            </a:r>
            <a:r>
              <a:rPr lang="pl-PL" dirty="0"/>
              <a:t>. </a:t>
            </a:r>
            <a:endParaRPr lang="pl-PL" dirty="0" smtClean="0"/>
          </a:p>
          <a:p>
            <a:pPr lvl="1"/>
            <a:r>
              <a:rPr lang="pl-PL" dirty="0" smtClean="0"/>
              <a:t>In </a:t>
            </a:r>
            <a:r>
              <a:rPr lang="pl-PL" dirty="0"/>
              <a:t>platform, one </a:t>
            </a:r>
            <a:r>
              <a:rPr lang="pl-PL" dirty="0" err="1"/>
              <a:t>site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tasked</a:t>
            </a:r>
            <a:r>
              <a:rPr lang="pl-PL" dirty="0"/>
              <a:t> with developing </a:t>
            </a:r>
            <a:r>
              <a:rPr lang="pl-PL" dirty="0" err="1"/>
              <a:t>reusable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assets</a:t>
            </a:r>
            <a:r>
              <a:rPr lang="pl-PL" dirty="0"/>
              <a:t> of a software </a:t>
            </a:r>
            <a:r>
              <a:rPr lang="pl-PL" dirty="0" err="1"/>
              <a:t>product</a:t>
            </a:r>
            <a:r>
              <a:rPr lang="pl-PL" dirty="0"/>
              <a:t> </a:t>
            </a:r>
            <a:r>
              <a:rPr lang="pl-PL" dirty="0" err="1" smtClean="0"/>
              <a:t>line</a:t>
            </a:r>
            <a:r>
              <a:rPr lang="pl-PL" dirty="0" smtClean="0"/>
              <a:t>, </a:t>
            </a:r>
            <a:r>
              <a:rPr lang="pl-PL" dirty="0"/>
              <a:t>and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sites</a:t>
            </a:r>
            <a:r>
              <a:rPr lang="pl-PL" dirty="0"/>
              <a:t> </a:t>
            </a:r>
            <a:r>
              <a:rPr lang="pl-PL" dirty="0" err="1"/>
              <a:t>develop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assets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3416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Makes </a:t>
            </a:r>
            <a:r>
              <a:rPr lang="en-US" dirty="0" smtClean="0"/>
              <a:t>a </a:t>
            </a:r>
            <a:r>
              <a:rPr lang="en-US" dirty="0" smtClean="0"/>
              <a:t>“Good</a:t>
            </a:r>
            <a:r>
              <a:rPr lang="en-US" dirty="0" smtClean="0"/>
              <a:t>” </a:t>
            </a:r>
            <a:r>
              <a:rPr lang="en-US" dirty="0" smtClean="0"/>
              <a:t>Architecture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is no such thing as an inherently good or bad architecture. </a:t>
            </a:r>
            <a:endParaRPr lang="en-US" dirty="0" smtClean="0"/>
          </a:p>
          <a:p>
            <a:r>
              <a:rPr lang="en-US" dirty="0" smtClean="0"/>
              <a:t>Architectures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either more or less fit for some </a:t>
            </a:r>
            <a:r>
              <a:rPr lang="en-US" dirty="0" smtClean="0"/>
              <a:t>purpose</a:t>
            </a:r>
          </a:p>
          <a:p>
            <a:r>
              <a:rPr lang="pl-PL" dirty="0" err="1" smtClean="0"/>
              <a:t>Architectures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/>
              <a:t> </a:t>
            </a:r>
            <a:r>
              <a:rPr lang="pl-PL" dirty="0" smtClean="0"/>
              <a:t>be </a:t>
            </a:r>
            <a:r>
              <a:rPr lang="pl-PL" dirty="0" err="1" smtClean="0"/>
              <a:t>evaluated</a:t>
            </a:r>
            <a:r>
              <a:rPr lang="pl-PL" dirty="0"/>
              <a:t> </a:t>
            </a:r>
            <a:r>
              <a:rPr lang="pl-PL" dirty="0" smtClean="0"/>
              <a:t>but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/>
              <a:t>in the </a:t>
            </a:r>
            <a:r>
              <a:rPr lang="pl-PL" dirty="0" err="1"/>
              <a:t>context</a:t>
            </a:r>
            <a:r>
              <a:rPr lang="pl-PL" dirty="0"/>
              <a:t> of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stated</a:t>
            </a:r>
            <a:r>
              <a:rPr lang="pl-PL" dirty="0"/>
              <a:t> </a:t>
            </a:r>
            <a:r>
              <a:rPr lang="pl-PL" dirty="0" err="1"/>
              <a:t>goals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, </a:t>
            </a:r>
            <a:r>
              <a:rPr lang="pl-PL" dirty="0" err="1" smtClean="0"/>
              <a:t>however</a:t>
            </a:r>
            <a:r>
              <a:rPr lang="pl-PL" dirty="0" smtClean="0"/>
              <a:t>, </a:t>
            </a:r>
            <a:r>
              <a:rPr lang="pl-PL" dirty="0" err="1" smtClean="0"/>
              <a:t>good</a:t>
            </a:r>
            <a:r>
              <a:rPr lang="pl-PL" dirty="0" smtClean="0"/>
              <a:t> </a:t>
            </a:r>
            <a:r>
              <a:rPr lang="pl-PL" dirty="0" err="1" smtClean="0"/>
              <a:t>rules</a:t>
            </a:r>
            <a:r>
              <a:rPr lang="pl-PL" dirty="0" smtClean="0"/>
              <a:t> of </a:t>
            </a:r>
            <a:r>
              <a:rPr lang="pl-PL" dirty="0" err="1" smtClean="0"/>
              <a:t>thumb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4418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 smtClean="0"/>
              <a:t>“Rules </a:t>
            </a:r>
            <a:r>
              <a:rPr lang="en-US" dirty="0" smtClean="0"/>
              <a:t>of </a:t>
            </a:r>
            <a:r>
              <a:rPr lang="en-US" dirty="0" smtClean="0"/>
              <a:t>Thumb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pl-PL" sz="2000" dirty="0" smtClean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the </a:t>
            </a:r>
            <a:r>
              <a:rPr lang="pl-PL" sz="2000" dirty="0" err="1"/>
              <a:t>product</a:t>
            </a:r>
            <a:r>
              <a:rPr lang="pl-PL" sz="2000" dirty="0"/>
              <a:t> of a single </a:t>
            </a:r>
            <a:r>
              <a:rPr lang="pl-PL" sz="2000" dirty="0" err="1"/>
              <a:t>architect</a:t>
            </a:r>
            <a:r>
              <a:rPr lang="pl-PL" sz="2000" dirty="0"/>
              <a:t> </a:t>
            </a:r>
            <a:r>
              <a:rPr lang="pl-PL" sz="2000" dirty="0" err="1"/>
              <a:t>or</a:t>
            </a:r>
            <a:r>
              <a:rPr lang="pl-PL" sz="2000" dirty="0"/>
              <a:t> a </a:t>
            </a:r>
            <a:r>
              <a:rPr lang="pl-PL" sz="2000" dirty="0" smtClean="0"/>
              <a:t>small </a:t>
            </a:r>
            <a:r>
              <a:rPr lang="pl-PL" sz="2000" dirty="0" err="1" smtClean="0"/>
              <a:t>group</a:t>
            </a:r>
            <a:r>
              <a:rPr lang="pl-PL" sz="2000" dirty="0" smtClean="0"/>
              <a:t> </a:t>
            </a:r>
            <a:r>
              <a:rPr lang="pl-PL" sz="2000" dirty="0"/>
              <a:t>of </a:t>
            </a:r>
            <a:r>
              <a:rPr lang="pl-PL" sz="2000" dirty="0" err="1"/>
              <a:t>architects</a:t>
            </a:r>
            <a:r>
              <a:rPr lang="pl-PL" sz="2000" dirty="0"/>
              <a:t> with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identified</a:t>
            </a:r>
            <a:r>
              <a:rPr lang="pl-PL" sz="2000" dirty="0"/>
              <a:t> </a:t>
            </a:r>
            <a:r>
              <a:rPr lang="pl-PL" sz="2000" dirty="0" err="1"/>
              <a:t>technical</a:t>
            </a:r>
            <a:r>
              <a:rPr lang="pl-PL" sz="2000" dirty="0"/>
              <a:t> leader. </a:t>
            </a:r>
            <a:endParaRPr lang="pl-PL" sz="2000" dirty="0" smtClean="0"/>
          </a:p>
          <a:p>
            <a:pPr lvl="1"/>
            <a:r>
              <a:rPr lang="pl-PL" sz="1600" dirty="0" err="1" smtClean="0"/>
              <a:t>This</a:t>
            </a:r>
            <a:r>
              <a:rPr lang="pl-PL" sz="1600" dirty="0" smtClean="0"/>
              <a:t> </a:t>
            </a:r>
            <a:r>
              <a:rPr lang="pl-PL" sz="1600" dirty="0" err="1" smtClean="0"/>
              <a:t>approach</a:t>
            </a:r>
            <a:r>
              <a:rPr lang="pl-PL" sz="1600" dirty="0" smtClean="0"/>
              <a:t> </a:t>
            </a:r>
            <a:r>
              <a:rPr lang="pl-PL" sz="1600" dirty="0" err="1" smtClean="0"/>
              <a:t>gives</a:t>
            </a:r>
            <a:r>
              <a:rPr lang="pl-PL" sz="1600" dirty="0" smtClean="0"/>
              <a:t> </a:t>
            </a:r>
            <a:r>
              <a:rPr lang="pl-PL" sz="1600" dirty="0"/>
              <a:t>the </a:t>
            </a:r>
            <a:r>
              <a:rPr lang="pl-PL" sz="1600" dirty="0" err="1"/>
              <a:t>architecture</a:t>
            </a:r>
            <a:r>
              <a:rPr lang="pl-PL" sz="1600" dirty="0"/>
              <a:t> </a:t>
            </a:r>
            <a:r>
              <a:rPr lang="pl-PL" sz="1600" dirty="0" err="1"/>
              <a:t>its</a:t>
            </a:r>
            <a:r>
              <a:rPr lang="pl-PL" sz="1600" dirty="0"/>
              <a:t> </a:t>
            </a:r>
            <a:r>
              <a:rPr lang="pl-PL" sz="1600" dirty="0" err="1"/>
              <a:t>conceptual</a:t>
            </a:r>
            <a:r>
              <a:rPr lang="pl-PL" sz="1600" dirty="0"/>
              <a:t> </a:t>
            </a:r>
            <a:r>
              <a:rPr lang="pl-PL" sz="1600" dirty="0" err="1"/>
              <a:t>integrity</a:t>
            </a:r>
            <a:r>
              <a:rPr lang="pl-PL" sz="1600" dirty="0"/>
              <a:t> and </a:t>
            </a:r>
            <a:r>
              <a:rPr lang="pl-PL" sz="1600" dirty="0" err="1"/>
              <a:t>technical</a:t>
            </a:r>
            <a:r>
              <a:rPr lang="pl-PL" sz="1600" dirty="0"/>
              <a:t> </a:t>
            </a:r>
            <a:r>
              <a:rPr lang="pl-PL" sz="1600" dirty="0" err="1" smtClean="0"/>
              <a:t>consistency</a:t>
            </a:r>
            <a:r>
              <a:rPr lang="pl-PL" sz="1600" dirty="0" smtClean="0"/>
              <a:t>. </a:t>
            </a:r>
          </a:p>
          <a:p>
            <a:pPr lvl="1"/>
            <a:r>
              <a:rPr lang="pl-PL" sz="1600" dirty="0" err="1" smtClean="0"/>
              <a:t>This</a:t>
            </a:r>
            <a:r>
              <a:rPr lang="pl-PL" sz="1600" dirty="0" smtClean="0"/>
              <a:t> </a:t>
            </a:r>
            <a:r>
              <a:rPr lang="pl-PL" sz="1600" dirty="0" err="1"/>
              <a:t>recommendation</a:t>
            </a:r>
            <a:r>
              <a:rPr lang="pl-PL" sz="1600" dirty="0"/>
              <a:t> </a:t>
            </a:r>
            <a:r>
              <a:rPr lang="pl-PL" sz="1600" dirty="0" err="1"/>
              <a:t>holds</a:t>
            </a:r>
            <a:r>
              <a:rPr lang="pl-PL" sz="1600" dirty="0"/>
              <a:t> for Agile and open </a:t>
            </a:r>
            <a:r>
              <a:rPr lang="pl-PL" sz="1600" dirty="0" err="1"/>
              <a:t>source</a:t>
            </a:r>
            <a:r>
              <a:rPr lang="pl-PL" sz="1600" dirty="0"/>
              <a:t> </a:t>
            </a:r>
            <a:r>
              <a:rPr lang="pl-PL" sz="1600" dirty="0" err="1"/>
              <a:t>projects</a:t>
            </a:r>
            <a:r>
              <a:rPr lang="pl-PL" sz="1600" dirty="0"/>
              <a:t> as </a:t>
            </a:r>
            <a:r>
              <a:rPr lang="pl-PL" sz="1600" dirty="0" err="1" smtClean="0"/>
              <a:t>well</a:t>
            </a:r>
            <a:r>
              <a:rPr lang="pl-PL" sz="1600" dirty="0" smtClean="0"/>
              <a:t> as </a:t>
            </a:r>
            <a:r>
              <a:rPr lang="pl-PL" sz="1600" dirty="0"/>
              <a:t>“</a:t>
            </a:r>
            <a:r>
              <a:rPr lang="pl-PL" sz="1600" dirty="0" err="1"/>
              <a:t>traditional</a:t>
            </a:r>
            <a:r>
              <a:rPr lang="pl-PL" sz="1600" dirty="0"/>
              <a:t>” </a:t>
            </a:r>
            <a:r>
              <a:rPr lang="pl-PL" sz="1600" dirty="0" err="1"/>
              <a:t>ones</a:t>
            </a:r>
            <a:r>
              <a:rPr lang="pl-PL" sz="1600" dirty="0"/>
              <a:t>. </a:t>
            </a:r>
            <a:endParaRPr lang="pl-PL" sz="1600" dirty="0" smtClean="0"/>
          </a:p>
          <a:p>
            <a:pPr lvl="1"/>
            <a:r>
              <a:rPr lang="pl-PL" sz="1600" dirty="0" err="1" smtClean="0"/>
              <a:t>There</a:t>
            </a:r>
            <a:r>
              <a:rPr lang="pl-PL" sz="1600" dirty="0" smtClean="0"/>
              <a:t> </a:t>
            </a:r>
            <a:r>
              <a:rPr lang="pl-PL" sz="1600" dirty="0" err="1" smtClean="0"/>
              <a:t>should</a:t>
            </a:r>
            <a:r>
              <a:rPr lang="pl-PL" sz="1600" dirty="0" smtClean="0"/>
              <a:t> be a </a:t>
            </a:r>
            <a:r>
              <a:rPr lang="pl-PL" sz="1600" dirty="0" err="1" smtClean="0"/>
              <a:t>strong</a:t>
            </a:r>
            <a:r>
              <a:rPr lang="pl-PL" sz="1600" dirty="0" smtClean="0"/>
              <a:t> </a:t>
            </a:r>
            <a:r>
              <a:rPr lang="pl-PL" sz="1600" dirty="0" err="1" smtClean="0"/>
              <a:t>connection</a:t>
            </a:r>
            <a:r>
              <a:rPr lang="pl-PL" sz="1600" dirty="0" smtClean="0"/>
              <a:t> </a:t>
            </a:r>
            <a:r>
              <a:rPr lang="pl-PL" sz="1600" dirty="0" err="1" smtClean="0"/>
              <a:t>between</a:t>
            </a:r>
            <a:r>
              <a:rPr lang="pl-PL" sz="1600" dirty="0" smtClean="0"/>
              <a:t> the </a:t>
            </a:r>
            <a:r>
              <a:rPr lang="pl-PL" sz="1600" dirty="0" err="1" smtClean="0"/>
              <a:t>architect</a:t>
            </a:r>
            <a:r>
              <a:rPr lang="pl-PL" sz="1600" dirty="0" smtClean="0"/>
              <a:t>(s) and the development team.</a:t>
            </a:r>
          </a:p>
          <a:p>
            <a:r>
              <a:rPr lang="pl-PL" sz="2000" dirty="0" smtClean="0"/>
              <a:t>The </a:t>
            </a:r>
            <a:r>
              <a:rPr lang="pl-PL" sz="2000" dirty="0" err="1" smtClean="0"/>
              <a:t>architect</a:t>
            </a:r>
            <a:r>
              <a:rPr lang="pl-PL" sz="2000" dirty="0" smtClean="0"/>
              <a:t> (</a:t>
            </a:r>
            <a:r>
              <a:rPr lang="pl-PL" sz="2000" dirty="0" err="1" smtClean="0"/>
              <a:t>or</a:t>
            </a:r>
            <a:r>
              <a:rPr lang="pl-PL" sz="2000" dirty="0" smtClean="0"/>
              <a:t> </a:t>
            </a:r>
            <a:r>
              <a:rPr lang="pl-PL" sz="2000" dirty="0" err="1" smtClean="0"/>
              <a:t>architecture</a:t>
            </a:r>
            <a:r>
              <a:rPr lang="pl-PL" sz="2000" dirty="0" smtClean="0"/>
              <a:t> team) </a:t>
            </a:r>
            <a:r>
              <a:rPr lang="pl-PL" sz="2000" dirty="0" err="1" smtClean="0"/>
              <a:t>should</a:t>
            </a:r>
            <a:r>
              <a:rPr lang="pl-PL" sz="2000" dirty="0" smtClean="0"/>
              <a:t> </a:t>
            </a:r>
            <a:r>
              <a:rPr lang="pl-PL" sz="2000" dirty="0" err="1" smtClean="0"/>
              <a:t>base</a:t>
            </a:r>
            <a:r>
              <a:rPr lang="pl-PL" sz="2000" dirty="0" smtClean="0"/>
              <a:t> the </a:t>
            </a:r>
            <a:r>
              <a:rPr lang="pl-PL" sz="2000" dirty="0" err="1" smtClean="0"/>
              <a:t>architecture</a:t>
            </a:r>
            <a:r>
              <a:rPr lang="pl-PL" sz="2000" dirty="0" smtClean="0"/>
              <a:t> </a:t>
            </a:r>
            <a:r>
              <a:rPr lang="pl-PL" sz="2000" dirty="0"/>
              <a:t>on a </a:t>
            </a:r>
            <a:r>
              <a:rPr lang="pl-PL" sz="2000" dirty="0" err="1"/>
              <a:t>prioritized</a:t>
            </a:r>
            <a:r>
              <a:rPr lang="pl-PL" sz="2000" dirty="0"/>
              <a:t> list of </a:t>
            </a:r>
            <a:r>
              <a:rPr lang="pl-PL" sz="2000" dirty="0" err="1"/>
              <a:t>well-specified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</a:t>
            </a:r>
            <a:r>
              <a:rPr lang="pl-PL" sz="2000" dirty="0"/>
              <a:t> </a:t>
            </a:r>
            <a:r>
              <a:rPr lang="pl-PL" sz="2000" dirty="0" err="1" smtClean="0"/>
              <a:t>requirements</a:t>
            </a:r>
            <a:r>
              <a:rPr lang="pl-PL" sz="2000" dirty="0" smtClean="0"/>
              <a:t>. </a:t>
            </a:r>
          </a:p>
          <a:p>
            <a:r>
              <a:rPr lang="pl-PL" sz="2000" dirty="0" smtClean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documented</a:t>
            </a:r>
            <a:r>
              <a:rPr lang="pl-PL" sz="2000" dirty="0"/>
              <a:t> </a:t>
            </a:r>
            <a:r>
              <a:rPr lang="pl-PL" sz="2000" dirty="0" err="1"/>
              <a:t>using</a:t>
            </a:r>
            <a:r>
              <a:rPr lang="pl-PL" sz="2000" dirty="0"/>
              <a:t> </a:t>
            </a:r>
            <a:r>
              <a:rPr lang="pl-PL" sz="2000" dirty="0" err="1"/>
              <a:t>views</a:t>
            </a:r>
            <a:r>
              <a:rPr lang="pl-PL" sz="2000" dirty="0"/>
              <a:t>. The </a:t>
            </a:r>
            <a:r>
              <a:rPr lang="pl-PL" sz="2000" dirty="0" err="1"/>
              <a:t>views</a:t>
            </a:r>
            <a:r>
              <a:rPr lang="pl-PL" sz="2000" dirty="0"/>
              <a:t> </a:t>
            </a:r>
            <a:r>
              <a:rPr lang="pl-PL" sz="2000" dirty="0" err="1" smtClean="0"/>
              <a:t>should</a:t>
            </a:r>
            <a:r>
              <a:rPr lang="pl-PL" sz="2000" dirty="0" smtClean="0"/>
              <a:t> </a:t>
            </a:r>
            <a:r>
              <a:rPr lang="pl-PL" sz="2000" dirty="0" err="1" smtClean="0"/>
              <a:t>address</a:t>
            </a:r>
            <a:r>
              <a:rPr lang="pl-PL" sz="2000" dirty="0" smtClean="0"/>
              <a:t> </a:t>
            </a:r>
            <a:r>
              <a:rPr lang="pl-PL" sz="2000" dirty="0"/>
              <a:t>the </a:t>
            </a:r>
            <a:r>
              <a:rPr lang="pl-PL" sz="2000" dirty="0" err="1"/>
              <a:t>concerns</a:t>
            </a:r>
            <a:r>
              <a:rPr lang="pl-PL" sz="2000" dirty="0"/>
              <a:t> of the most </a:t>
            </a:r>
            <a:r>
              <a:rPr lang="pl-PL" sz="2000" dirty="0" err="1"/>
              <a:t>important</a:t>
            </a:r>
            <a:r>
              <a:rPr lang="pl-PL" sz="2000" dirty="0"/>
              <a:t> </a:t>
            </a:r>
            <a:r>
              <a:rPr lang="pl-PL" sz="2000" dirty="0" err="1"/>
              <a:t>stakeholders</a:t>
            </a:r>
            <a:r>
              <a:rPr lang="pl-PL" sz="2000" dirty="0"/>
              <a:t> in </a:t>
            </a:r>
            <a:r>
              <a:rPr lang="pl-PL" sz="2000" dirty="0" err="1"/>
              <a:t>support</a:t>
            </a:r>
            <a:r>
              <a:rPr lang="pl-PL" sz="2000" dirty="0"/>
              <a:t> of </a:t>
            </a:r>
            <a:r>
              <a:rPr lang="pl-PL" sz="2000" dirty="0" smtClean="0"/>
              <a:t>the </a:t>
            </a:r>
            <a:r>
              <a:rPr lang="pl-PL" sz="2000" dirty="0" err="1" smtClean="0"/>
              <a:t>project</a:t>
            </a:r>
            <a:r>
              <a:rPr lang="pl-PL" sz="2000" dirty="0" smtClean="0"/>
              <a:t> </a:t>
            </a:r>
            <a:r>
              <a:rPr lang="pl-PL" sz="2000" dirty="0" err="1"/>
              <a:t>timeline</a:t>
            </a:r>
            <a:r>
              <a:rPr lang="pl-PL" sz="2000" dirty="0"/>
              <a:t>. </a:t>
            </a:r>
          </a:p>
          <a:p>
            <a:r>
              <a:rPr lang="pl-PL" sz="2000" dirty="0" smtClean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evaluated</a:t>
            </a:r>
            <a:r>
              <a:rPr lang="pl-PL" sz="2000" dirty="0"/>
              <a:t> for </a:t>
            </a:r>
            <a:r>
              <a:rPr lang="pl-PL" sz="2000" dirty="0" err="1"/>
              <a:t>its</a:t>
            </a:r>
            <a:r>
              <a:rPr lang="pl-PL" sz="2000" dirty="0"/>
              <a:t> </a:t>
            </a:r>
            <a:r>
              <a:rPr lang="pl-PL" sz="2000" dirty="0" err="1"/>
              <a:t>ability</a:t>
            </a:r>
            <a:r>
              <a:rPr lang="pl-PL" sz="2000" dirty="0"/>
              <a:t> to </a:t>
            </a:r>
            <a:r>
              <a:rPr lang="pl-PL" sz="2000" dirty="0" err="1"/>
              <a:t>deliver</a:t>
            </a:r>
            <a:r>
              <a:rPr lang="pl-PL" sz="2000" dirty="0"/>
              <a:t> the </a:t>
            </a:r>
            <a:r>
              <a:rPr lang="pl-PL" sz="2000" dirty="0" err="1" smtClean="0"/>
              <a:t>system’s</a:t>
            </a:r>
            <a:r>
              <a:rPr lang="pl-PL" sz="2000" dirty="0" smtClean="0"/>
              <a:t> </a:t>
            </a:r>
            <a:r>
              <a:rPr lang="pl-PL" sz="2000" dirty="0" err="1" smtClean="0"/>
              <a:t>important</a:t>
            </a:r>
            <a:r>
              <a:rPr lang="pl-PL" sz="2000" dirty="0" smtClean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attributes</a:t>
            </a:r>
            <a:r>
              <a:rPr lang="pl-PL" sz="2000" dirty="0"/>
              <a:t>. </a:t>
            </a:r>
            <a:endParaRPr lang="pl-PL" sz="2000" dirty="0" smtClean="0"/>
          </a:p>
          <a:p>
            <a:pPr lvl="1"/>
            <a:r>
              <a:rPr lang="pl-PL" sz="1600" dirty="0" err="1" smtClean="0"/>
              <a:t>This</a:t>
            </a:r>
            <a:r>
              <a:rPr lang="pl-PL" sz="1600" dirty="0" smtClean="0"/>
              <a:t> </a:t>
            </a:r>
            <a:r>
              <a:rPr lang="pl-PL" sz="1600" dirty="0" err="1"/>
              <a:t>should</a:t>
            </a:r>
            <a:r>
              <a:rPr lang="pl-PL" sz="1600" dirty="0"/>
              <a:t> </a:t>
            </a:r>
            <a:r>
              <a:rPr lang="pl-PL" sz="1600" dirty="0" err="1"/>
              <a:t>occur</a:t>
            </a:r>
            <a:r>
              <a:rPr lang="pl-PL" sz="1600" dirty="0"/>
              <a:t> </a:t>
            </a:r>
            <a:r>
              <a:rPr lang="pl-PL" sz="1600" dirty="0" err="1"/>
              <a:t>early</a:t>
            </a:r>
            <a:r>
              <a:rPr lang="pl-PL" sz="1600" dirty="0"/>
              <a:t> in the life </a:t>
            </a:r>
            <a:r>
              <a:rPr lang="pl-PL" sz="1600" dirty="0" err="1" smtClean="0"/>
              <a:t>cycle</a:t>
            </a:r>
            <a:r>
              <a:rPr lang="pl-PL" sz="1600" dirty="0" smtClean="0"/>
              <a:t> </a:t>
            </a:r>
            <a:r>
              <a:rPr lang="pl-PL" sz="1600" dirty="0"/>
              <a:t>and </a:t>
            </a:r>
            <a:r>
              <a:rPr lang="pl-PL" sz="1600" dirty="0" err="1"/>
              <a:t>repeated</a:t>
            </a:r>
            <a:r>
              <a:rPr lang="pl-PL" sz="1600" dirty="0"/>
              <a:t> as </a:t>
            </a:r>
            <a:r>
              <a:rPr lang="pl-PL" sz="1600" dirty="0" err="1" smtClean="0"/>
              <a:t>appropriate</a:t>
            </a:r>
            <a:r>
              <a:rPr lang="pl-PL" sz="1600" dirty="0" smtClean="0"/>
              <a:t>.</a:t>
            </a:r>
          </a:p>
          <a:p>
            <a:r>
              <a:rPr lang="pl-PL" sz="2000" dirty="0" smtClean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lend</a:t>
            </a:r>
            <a:r>
              <a:rPr lang="pl-PL" sz="2000" dirty="0"/>
              <a:t> </a:t>
            </a:r>
            <a:r>
              <a:rPr lang="pl-PL" sz="2000" dirty="0" err="1"/>
              <a:t>itself</a:t>
            </a:r>
            <a:r>
              <a:rPr lang="pl-PL" sz="2000" dirty="0"/>
              <a:t> to </a:t>
            </a:r>
            <a:r>
              <a:rPr lang="pl-PL" sz="2000" dirty="0" err="1"/>
              <a:t>incremental</a:t>
            </a:r>
            <a:r>
              <a:rPr lang="pl-PL" sz="2000" dirty="0"/>
              <a:t> </a:t>
            </a:r>
            <a:r>
              <a:rPr lang="pl-PL" sz="2000" dirty="0" err="1"/>
              <a:t>implementation</a:t>
            </a:r>
            <a:r>
              <a:rPr lang="pl-PL" sz="2000" dirty="0"/>
              <a:t>, </a:t>
            </a:r>
            <a:endParaRPr lang="pl-PL" sz="2000" dirty="0" smtClean="0"/>
          </a:p>
          <a:p>
            <a:pPr lvl="1"/>
            <a:r>
              <a:rPr lang="pl-PL" sz="1600" dirty="0" err="1"/>
              <a:t>C</a:t>
            </a:r>
            <a:r>
              <a:rPr lang="pl-PL" sz="1600" dirty="0" err="1" smtClean="0"/>
              <a:t>reate</a:t>
            </a:r>
            <a:r>
              <a:rPr lang="pl-PL" sz="1600" dirty="0" smtClean="0"/>
              <a:t> </a:t>
            </a:r>
            <a:r>
              <a:rPr lang="pl-PL" sz="1600" dirty="0"/>
              <a:t>a “</a:t>
            </a:r>
            <a:r>
              <a:rPr lang="pl-PL" sz="1600" dirty="0" err="1"/>
              <a:t>skeletal</a:t>
            </a:r>
            <a:r>
              <a:rPr lang="pl-PL" sz="1600" dirty="0" smtClean="0"/>
              <a:t>” system </a:t>
            </a:r>
            <a:r>
              <a:rPr lang="pl-PL" sz="1600" dirty="0"/>
              <a:t>in </a:t>
            </a:r>
            <a:r>
              <a:rPr lang="pl-PL" sz="1600" dirty="0" err="1"/>
              <a:t>which</a:t>
            </a:r>
            <a:r>
              <a:rPr lang="pl-PL" sz="1600" dirty="0"/>
              <a:t> the </a:t>
            </a:r>
            <a:r>
              <a:rPr lang="pl-PL" sz="1600" dirty="0" err="1"/>
              <a:t>communication</a:t>
            </a:r>
            <a:r>
              <a:rPr lang="pl-PL" sz="1600" dirty="0"/>
              <a:t> </a:t>
            </a:r>
            <a:r>
              <a:rPr lang="pl-PL" sz="1600" dirty="0" err="1"/>
              <a:t>paths</a:t>
            </a:r>
            <a:r>
              <a:rPr lang="pl-PL" sz="1600" dirty="0"/>
              <a:t> </a:t>
            </a:r>
            <a:r>
              <a:rPr lang="pl-PL" sz="1600" dirty="0" err="1"/>
              <a:t>are</a:t>
            </a:r>
            <a:r>
              <a:rPr lang="pl-PL" sz="1600" dirty="0"/>
              <a:t> </a:t>
            </a:r>
            <a:r>
              <a:rPr lang="pl-PL" sz="1600" dirty="0" err="1"/>
              <a:t>exercised</a:t>
            </a:r>
            <a:r>
              <a:rPr lang="pl-PL" sz="1600" dirty="0"/>
              <a:t> but </a:t>
            </a:r>
            <a:r>
              <a:rPr lang="pl-PL" sz="1600" dirty="0" err="1"/>
              <a:t>which</a:t>
            </a:r>
            <a:r>
              <a:rPr lang="pl-PL" sz="1600" dirty="0"/>
              <a:t> </a:t>
            </a:r>
            <a:r>
              <a:rPr lang="pl-PL" sz="1600" dirty="0" err="1"/>
              <a:t>at</a:t>
            </a:r>
            <a:r>
              <a:rPr lang="pl-PL" sz="1600" dirty="0"/>
              <a:t> </a:t>
            </a:r>
            <a:r>
              <a:rPr lang="pl-PL" sz="1600" dirty="0" err="1" smtClean="0"/>
              <a:t>first</a:t>
            </a:r>
            <a:r>
              <a:rPr lang="pl-PL" sz="1600" dirty="0" smtClean="0"/>
              <a:t> </a:t>
            </a:r>
            <a:r>
              <a:rPr lang="pl-PL" sz="1600" dirty="0" err="1" smtClean="0"/>
              <a:t>has</a:t>
            </a:r>
            <a:r>
              <a:rPr lang="pl-PL" sz="1600" dirty="0" smtClean="0"/>
              <a:t> </a:t>
            </a:r>
            <a:r>
              <a:rPr lang="pl-PL" sz="1600" dirty="0" err="1"/>
              <a:t>minimal</a:t>
            </a:r>
            <a:r>
              <a:rPr lang="pl-PL" sz="1600" dirty="0"/>
              <a:t> </a:t>
            </a:r>
            <a:r>
              <a:rPr lang="pl-PL" sz="1600" dirty="0" err="1"/>
              <a:t>functionality</a:t>
            </a:r>
            <a:r>
              <a:rPr lang="pl-PL" sz="1600" dirty="0" smtClean="0"/>
              <a:t>.</a:t>
            </a:r>
            <a:endParaRPr lang="pl-PL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3774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</a:t>
            </a:r>
            <a:r>
              <a:rPr lang="en-US" dirty="0"/>
              <a:t>“Rules of Thumb”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 smtClean="0"/>
              <a:t>The </a:t>
            </a:r>
            <a:r>
              <a:rPr lang="pl-PL" dirty="0" err="1"/>
              <a:t>architecture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well-defined</a:t>
            </a:r>
            <a:r>
              <a:rPr lang="pl-PL" dirty="0"/>
              <a:t>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err="1"/>
              <a:t>whose</a:t>
            </a:r>
            <a:r>
              <a:rPr lang="pl-PL" dirty="0"/>
              <a:t> 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responsibilities</a:t>
            </a:r>
            <a:r>
              <a:rPr lang="pl-PL" dirty="0" smtClean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assigned</a:t>
            </a:r>
            <a:r>
              <a:rPr lang="pl-PL" dirty="0"/>
              <a:t> on the </a:t>
            </a:r>
            <a:r>
              <a:rPr lang="pl-PL" dirty="0" err="1"/>
              <a:t>principles</a:t>
            </a:r>
            <a:r>
              <a:rPr lang="pl-PL" dirty="0"/>
              <a:t> of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hiding</a:t>
            </a:r>
            <a:r>
              <a:rPr lang="pl-PL" dirty="0"/>
              <a:t> </a:t>
            </a:r>
            <a:r>
              <a:rPr lang="pl-PL" dirty="0" smtClean="0"/>
              <a:t>and </a:t>
            </a:r>
            <a:r>
              <a:rPr lang="en-US" dirty="0" smtClean="0"/>
              <a:t>separation </a:t>
            </a:r>
            <a:r>
              <a:rPr lang="en-US" dirty="0"/>
              <a:t>of concerns.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information-hiding modules should </a:t>
            </a:r>
            <a:r>
              <a:rPr lang="en-US" dirty="0" smtClean="0"/>
              <a:t>encapsulate things </a:t>
            </a:r>
            <a:r>
              <a:rPr lang="en-US" dirty="0"/>
              <a:t>likely to </a:t>
            </a:r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module should have a well-defined interface </a:t>
            </a:r>
            <a:r>
              <a:rPr lang="en-US" dirty="0" smtClean="0"/>
              <a:t>that encapsulates </a:t>
            </a:r>
            <a:r>
              <a:rPr lang="en-US" dirty="0"/>
              <a:t>or “hides” the changeable aspects from other </a:t>
            </a:r>
            <a:r>
              <a:rPr lang="en-US" dirty="0" smtClean="0"/>
              <a:t>software </a:t>
            </a:r>
          </a:p>
          <a:p>
            <a:r>
              <a:rPr lang="en-US" dirty="0" smtClean="0"/>
              <a:t>Unless </a:t>
            </a:r>
            <a:r>
              <a:rPr lang="en-US" dirty="0"/>
              <a:t>your requirements are </a:t>
            </a:r>
            <a:r>
              <a:rPr lang="en-US" dirty="0" smtClean="0"/>
              <a:t>unprecedented your quality </a:t>
            </a:r>
            <a:r>
              <a:rPr lang="en-US" dirty="0"/>
              <a:t>attributes should be achieved using well-known architectural </a:t>
            </a:r>
            <a:r>
              <a:rPr lang="en-US" dirty="0" smtClean="0"/>
              <a:t>patterns and tactics specific </a:t>
            </a:r>
            <a:r>
              <a:rPr lang="en-US" dirty="0"/>
              <a:t>to each attribute.</a:t>
            </a:r>
          </a:p>
          <a:p>
            <a:r>
              <a:rPr lang="en-US" dirty="0" smtClean="0"/>
              <a:t>The </a:t>
            </a:r>
            <a:r>
              <a:rPr lang="en-US" dirty="0"/>
              <a:t>architecture should never depend on a particular version of a </a:t>
            </a:r>
            <a:r>
              <a:rPr lang="en-US" dirty="0" smtClean="0"/>
              <a:t>commercial product </a:t>
            </a:r>
            <a:r>
              <a:rPr lang="en-US" dirty="0"/>
              <a:t>or tool. If it must, it should be structured so that changing to </a:t>
            </a:r>
            <a:r>
              <a:rPr lang="en-US" dirty="0" smtClean="0"/>
              <a:t>a different </a:t>
            </a:r>
            <a:r>
              <a:rPr lang="en-US" dirty="0"/>
              <a:t>version is straightforward and inexpensive.</a:t>
            </a:r>
          </a:p>
          <a:p>
            <a:r>
              <a:rPr lang="en-US" dirty="0" smtClean="0"/>
              <a:t>Modules </a:t>
            </a:r>
            <a:r>
              <a:rPr lang="en-US" dirty="0"/>
              <a:t>that produce data should be separate from modules that </a:t>
            </a:r>
            <a:r>
              <a:rPr lang="en-US" dirty="0" smtClean="0"/>
              <a:t>consume data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tends to increase modifiability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hanges </a:t>
            </a:r>
            <a:r>
              <a:rPr lang="en-US" dirty="0"/>
              <a:t>are </a:t>
            </a:r>
            <a:r>
              <a:rPr lang="en-US" dirty="0" smtClean="0"/>
              <a:t>frequently confined </a:t>
            </a:r>
            <a:r>
              <a:rPr lang="en-US" dirty="0"/>
              <a:t>to either the production or the consumption side of data.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9079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</a:t>
            </a:r>
            <a:r>
              <a:rPr lang="en-US" dirty="0"/>
              <a:t>“Rules of Thumb”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Don’t expect a one-to-one correspondence between modules and components.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process should be written so that its assignment to a specific processor can be easily changed, perhaps even at runtime.</a:t>
            </a:r>
          </a:p>
          <a:p>
            <a:r>
              <a:rPr lang="en-US" dirty="0"/>
              <a:t>The architecture should feature a small number of ways for components to interact.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should do the same things in the same way throughout.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will aid in understandability, reduce development time, increase reliability, and enhance modifiability.</a:t>
            </a:r>
          </a:p>
          <a:p>
            <a:r>
              <a:rPr lang="en-US" dirty="0"/>
              <a:t>The architecture should contain a specific (and small) set of resource contention areas, the resolution of which is clearly specified and maintained.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2048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software architecture of a system is the set of structures needed to </a:t>
            </a:r>
            <a:r>
              <a:rPr lang="en-US" sz="2400" dirty="0" smtClean="0"/>
              <a:t>reason about </a:t>
            </a:r>
            <a:r>
              <a:rPr lang="en-US" sz="2400" dirty="0"/>
              <a:t>the system, which comprise software elements, relations among them, </a:t>
            </a:r>
            <a:r>
              <a:rPr lang="en-US" sz="2400" dirty="0" smtClean="0"/>
              <a:t>and properties </a:t>
            </a:r>
            <a:r>
              <a:rPr lang="en-US" sz="2400" dirty="0"/>
              <a:t>of both.</a:t>
            </a:r>
          </a:p>
          <a:p>
            <a:r>
              <a:rPr lang="pl-PL" sz="2400" dirty="0" smtClean="0"/>
              <a:t>A </a:t>
            </a:r>
            <a:r>
              <a:rPr lang="pl-PL" sz="2400" dirty="0" err="1"/>
              <a:t>structure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a set of </a:t>
            </a:r>
            <a:r>
              <a:rPr lang="pl-PL" sz="2400" dirty="0" err="1"/>
              <a:t>elements</a:t>
            </a:r>
            <a:r>
              <a:rPr lang="pl-PL" sz="2400" dirty="0"/>
              <a:t> and the relations </a:t>
            </a:r>
            <a:r>
              <a:rPr lang="pl-PL" sz="2400" dirty="0" err="1"/>
              <a:t>among</a:t>
            </a:r>
            <a:r>
              <a:rPr lang="pl-PL" sz="2400" dirty="0"/>
              <a:t> </a:t>
            </a:r>
            <a:r>
              <a:rPr lang="pl-PL" sz="2400" dirty="0" err="1"/>
              <a:t>them</a:t>
            </a:r>
            <a:r>
              <a:rPr lang="pl-PL" sz="2400" dirty="0"/>
              <a:t>.</a:t>
            </a:r>
          </a:p>
          <a:p>
            <a:r>
              <a:rPr lang="pl-PL" sz="2400" dirty="0"/>
              <a:t>A </a:t>
            </a:r>
            <a:r>
              <a:rPr lang="pl-PL" sz="2400" dirty="0" err="1"/>
              <a:t>view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a </a:t>
            </a:r>
            <a:r>
              <a:rPr lang="pl-PL" sz="2400" dirty="0" err="1"/>
              <a:t>representation</a:t>
            </a:r>
            <a:r>
              <a:rPr lang="pl-PL" sz="2400" dirty="0"/>
              <a:t> of a </a:t>
            </a:r>
            <a:r>
              <a:rPr lang="pl-PL" sz="2400" dirty="0" err="1"/>
              <a:t>coherent</a:t>
            </a:r>
            <a:r>
              <a:rPr lang="pl-PL" sz="2400" dirty="0"/>
              <a:t> set of </a:t>
            </a:r>
            <a:r>
              <a:rPr lang="pl-PL" sz="2400" dirty="0" err="1"/>
              <a:t>architectural</a:t>
            </a:r>
            <a:r>
              <a:rPr lang="pl-PL" sz="2400" dirty="0"/>
              <a:t> </a:t>
            </a:r>
            <a:r>
              <a:rPr lang="pl-PL" sz="2400" dirty="0" err="1" smtClean="0"/>
              <a:t>elements</a:t>
            </a:r>
            <a:r>
              <a:rPr lang="pl-PL" sz="2400" dirty="0" smtClean="0"/>
              <a:t>. A </a:t>
            </a:r>
            <a:r>
              <a:rPr lang="pl-PL" sz="2400" dirty="0" err="1"/>
              <a:t>view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a </a:t>
            </a:r>
            <a:r>
              <a:rPr lang="pl-PL" sz="2400" dirty="0" err="1"/>
              <a:t>representation</a:t>
            </a:r>
            <a:r>
              <a:rPr lang="pl-PL" sz="2400" dirty="0"/>
              <a:t> of one </a:t>
            </a:r>
            <a:r>
              <a:rPr lang="pl-PL" sz="2400" dirty="0" err="1" smtClean="0"/>
              <a:t>or</a:t>
            </a:r>
            <a:r>
              <a:rPr lang="pl-PL" sz="2400" dirty="0"/>
              <a:t> </a:t>
            </a:r>
            <a:r>
              <a:rPr lang="pl-PL" sz="2400" dirty="0" err="1" smtClean="0"/>
              <a:t>more</a:t>
            </a:r>
            <a:r>
              <a:rPr lang="pl-PL" sz="2400" dirty="0" smtClean="0"/>
              <a:t> </a:t>
            </a:r>
            <a:r>
              <a:rPr lang="pl-PL" sz="2400" dirty="0" err="1"/>
              <a:t>structures</a:t>
            </a:r>
            <a:r>
              <a:rPr lang="pl-PL" sz="2400" dirty="0" smtClean="0"/>
              <a:t>.</a:t>
            </a:r>
            <a:endParaRPr lang="pl-P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5576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400" dirty="0" err="1"/>
              <a:t>There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three</a:t>
            </a:r>
            <a:r>
              <a:rPr lang="pl-PL" sz="2400" dirty="0"/>
              <a:t> </a:t>
            </a:r>
            <a:r>
              <a:rPr lang="pl-PL" sz="2400" dirty="0" err="1"/>
              <a:t>categories</a:t>
            </a:r>
            <a:r>
              <a:rPr lang="pl-PL" sz="2400" dirty="0"/>
              <a:t> of </a:t>
            </a:r>
            <a:r>
              <a:rPr lang="pl-PL" sz="2400" dirty="0" err="1"/>
              <a:t>structures</a:t>
            </a:r>
            <a:r>
              <a:rPr lang="pl-PL" sz="2400" dirty="0"/>
              <a:t>:</a:t>
            </a:r>
          </a:p>
          <a:p>
            <a:pPr lvl="1"/>
            <a:r>
              <a:rPr lang="pl-PL" sz="1800" dirty="0"/>
              <a:t> Module </a:t>
            </a:r>
            <a:r>
              <a:rPr lang="pl-PL" sz="1800" dirty="0" err="1"/>
              <a:t>structures</a:t>
            </a:r>
            <a:r>
              <a:rPr lang="pl-PL" sz="1800" dirty="0"/>
              <a:t> show </a:t>
            </a:r>
            <a:r>
              <a:rPr lang="pl-PL" sz="1800" dirty="0" err="1"/>
              <a:t>how</a:t>
            </a:r>
            <a:r>
              <a:rPr lang="pl-PL" sz="1800" dirty="0"/>
              <a:t> a system </a:t>
            </a:r>
            <a:r>
              <a:rPr lang="pl-PL" sz="1800" dirty="0" err="1"/>
              <a:t>is</a:t>
            </a:r>
            <a:r>
              <a:rPr lang="pl-PL" sz="1800" dirty="0"/>
              <a:t> to be </a:t>
            </a:r>
            <a:r>
              <a:rPr lang="pl-PL" sz="1800" dirty="0" err="1"/>
              <a:t>structured</a:t>
            </a:r>
            <a:r>
              <a:rPr lang="pl-PL" sz="1800" dirty="0"/>
              <a:t> as a set of </a:t>
            </a:r>
            <a:r>
              <a:rPr lang="pl-PL" sz="1800" dirty="0" err="1"/>
              <a:t>code</a:t>
            </a:r>
            <a:r>
              <a:rPr lang="pl-PL" sz="1800" dirty="0"/>
              <a:t> </a:t>
            </a:r>
            <a:r>
              <a:rPr lang="pl-PL" sz="1800" dirty="0" err="1"/>
              <a:t>or</a:t>
            </a:r>
            <a:r>
              <a:rPr lang="pl-PL" sz="1800" dirty="0"/>
              <a:t> data </a:t>
            </a:r>
            <a:r>
              <a:rPr lang="pl-PL" sz="1800" dirty="0" err="1"/>
              <a:t>units</a:t>
            </a:r>
            <a:r>
              <a:rPr lang="pl-PL" sz="1800" dirty="0"/>
              <a:t> </a:t>
            </a:r>
            <a:r>
              <a:rPr lang="pl-PL" sz="1800" dirty="0" err="1"/>
              <a:t>that</a:t>
            </a:r>
            <a:r>
              <a:rPr lang="pl-PL" sz="1800" dirty="0"/>
              <a:t> </a:t>
            </a:r>
            <a:r>
              <a:rPr lang="pl-PL" sz="1800" dirty="0" err="1"/>
              <a:t>have</a:t>
            </a:r>
            <a:r>
              <a:rPr lang="pl-PL" sz="1800" dirty="0"/>
              <a:t> to be </a:t>
            </a:r>
            <a:r>
              <a:rPr lang="pl-PL" sz="1800" dirty="0" err="1"/>
              <a:t>constructed</a:t>
            </a:r>
            <a:r>
              <a:rPr lang="pl-PL" sz="1800" dirty="0"/>
              <a:t> </a:t>
            </a:r>
            <a:r>
              <a:rPr lang="pl-PL" sz="1800" dirty="0" err="1"/>
              <a:t>or</a:t>
            </a:r>
            <a:r>
              <a:rPr lang="pl-PL" sz="1800" dirty="0"/>
              <a:t> </a:t>
            </a:r>
            <a:r>
              <a:rPr lang="pl-PL" sz="1800" dirty="0" err="1"/>
              <a:t>procured</a:t>
            </a:r>
            <a:r>
              <a:rPr lang="pl-PL" sz="1800" dirty="0"/>
              <a:t>.</a:t>
            </a:r>
          </a:p>
          <a:p>
            <a:pPr lvl="1"/>
            <a:r>
              <a:rPr lang="pl-PL" sz="1800" dirty="0"/>
              <a:t>Component-and-</a:t>
            </a:r>
            <a:r>
              <a:rPr lang="pl-PL" sz="1800" dirty="0" err="1"/>
              <a:t>connector</a:t>
            </a:r>
            <a:r>
              <a:rPr lang="pl-PL" sz="1800" dirty="0"/>
              <a:t> </a:t>
            </a:r>
            <a:r>
              <a:rPr lang="pl-PL" sz="1800" dirty="0" err="1"/>
              <a:t>structures</a:t>
            </a:r>
            <a:r>
              <a:rPr lang="pl-PL" sz="1800" dirty="0"/>
              <a:t> show </a:t>
            </a:r>
            <a:r>
              <a:rPr lang="pl-PL" sz="1800" dirty="0" err="1"/>
              <a:t>how</a:t>
            </a:r>
            <a:r>
              <a:rPr lang="pl-PL" sz="1800" dirty="0"/>
              <a:t> the system </a:t>
            </a:r>
            <a:r>
              <a:rPr lang="pl-PL" sz="1800" dirty="0" err="1"/>
              <a:t>is</a:t>
            </a:r>
            <a:r>
              <a:rPr lang="pl-PL" sz="1800" dirty="0"/>
              <a:t> to be </a:t>
            </a:r>
            <a:r>
              <a:rPr lang="pl-PL" sz="1800" dirty="0" err="1"/>
              <a:t>structured</a:t>
            </a:r>
            <a:r>
              <a:rPr lang="pl-PL" sz="1800" dirty="0"/>
              <a:t> as a set of </a:t>
            </a:r>
            <a:r>
              <a:rPr lang="pl-PL" sz="1800" dirty="0" err="1"/>
              <a:t>elements</a:t>
            </a:r>
            <a:r>
              <a:rPr lang="pl-PL" sz="1800" dirty="0"/>
              <a:t> </a:t>
            </a:r>
            <a:r>
              <a:rPr lang="pl-PL" sz="1800" dirty="0" err="1"/>
              <a:t>that</a:t>
            </a:r>
            <a:r>
              <a:rPr lang="pl-PL" sz="1800" dirty="0"/>
              <a:t> </a:t>
            </a:r>
            <a:r>
              <a:rPr lang="pl-PL" sz="1800" dirty="0" err="1"/>
              <a:t>have</a:t>
            </a:r>
            <a:r>
              <a:rPr lang="pl-PL" sz="1800" dirty="0"/>
              <a:t> </a:t>
            </a:r>
            <a:r>
              <a:rPr lang="pl-PL" sz="1800" dirty="0" err="1"/>
              <a:t>runtime</a:t>
            </a:r>
            <a:r>
              <a:rPr lang="pl-PL" sz="1800" dirty="0"/>
              <a:t> </a:t>
            </a:r>
            <a:r>
              <a:rPr lang="pl-PL" sz="1800" dirty="0" err="1"/>
              <a:t>behavior</a:t>
            </a:r>
            <a:r>
              <a:rPr lang="pl-PL" sz="1800" dirty="0"/>
              <a:t> (</a:t>
            </a:r>
            <a:r>
              <a:rPr lang="pl-PL" sz="1800" dirty="0" err="1"/>
              <a:t>components</a:t>
            </a:r>
            <a:r>
              <a:rPr lang="pl-PL" sz="1800" dirty="0"/>
              <a:t>) and </a:t>
            </a:r>
            <a:r>
              <a:rPr lang="pl-PL" sz="1800" dirty="0" err="1"/>
              <a:t>interactions</a:t>
            </a:r>
            <a:r>
              <a:rPr lang="pl-PL" sz="1800" dirty="0"/>
              <a:t> (</a:t>
            </a:r>
            <a:r>
              <a:rPr lang="pl-PL" sz="1800" dirty="0" err="1"/>
              <a:t>connectors</a:t>
            </a:r>
            <a:r>
              <a:rPr lang="pl-PL" sz="1800" dirty="0"/>
              <a:t>).</a:t>
            </a:r>
          </a:p>
          <a:p>
            <a:pPr lvl="1"/>
            <a:r>
              <a:rPr lang="pl-PL" sz="1800" dirty="0" err="1"/>
              <a:t>Allocation</a:t>
            </a:r>
            <a:r>
              <a:rPr lang="pl-PL" sz="1800" dirty="0"/>
              <a:t> </a:t>
            </a:r>
            <a:r>
              <a:rPr lang="pl-PL" sz="1800" dirty="0" err="1"/>
              <a:t>structures</a:t>
            </a:r>
            <a:r>
              <a:rPr lang="pl-PL" sz="1800" dirty="0"/>
              <a:t> show </a:t>
            </a:r>
            <a:r>
              <a:rPr lang="pl-PL" sz="1800" dirty="0" err="1"/>
              <a:t>how</a:t>
            </a:r>
            <a:r>
              <a:rPr lang="pl-PL" sz="1800" dirty="0"/>
              <a:t> the system </a:t>
            </a:r>
            <a:r>
              <a:rPr lang="pl-PL" sz="1800" dirty="0" err="1"/>
              <a:t>will</a:t>
            </a:r>
            <a:r>
              <a:rPr lang="pl-PL" sz="1800" dirty="0"/>
              <a:t> </a:t>
            </a:r>
            <a:r>
              <a:rPr lang="pl-PL" sz="1800" dirty="0" err="1"/>
              <a:t>relate</a:t>
            </a:r>
            <a:r>
              <a:rPr lang="pl-PL" sz="1800" dirty="0"/>
              <a:t> to </a:t>
            </a:r>
            <a:r>
              <a:rPr lang="pl-PL" sz="1800" dirty="0" err="1"/>
              <a:t>nonsoftware</a:t>
            </a:r>
            <a:r>
              <a:rPr lang="pl-PL" sz="1800" dirty="0"/>
              <a:t> </a:t>
            </a:r>
            <a:r>
              <a:rPr lang="pl-PL" sz="1800" dirty="0" err="1"/>
              <a:t>structures</a:t>
            </a:r>
            <a:r>
              <a:rPr lang="pl-PL" sz="1800" dirty="0"/>
              <a:t> in </a:t>
            </a:r>
            <a:r>
              <a:rPr lang="pl-PL" sz="1800" dirty="0" err="1"/>
              <a:t>its</a:t>
            </a:r>
            <a:r>
              <a:rPr lang="pl-PL" sz="1800" dirty="0"/>
              <a:t> environment (</a:t>
            </a:r>
            <a:r>
              <a:rPr lang="pl-PL" sz="1800" dirty="0" err="1"/>
              <a:t>such</a:t>
            </a:r>
            <a:r>
              <a:rPr lang="pl-PL" sz="1800" dirty="0"/>
              <a:t> as </a:t>
            </a:r>
            <a:r>
              <a:rPr lang="pl-PL" sz="1800" dirty="0" err="1"/>
              <a:t>CPUs</a:t>
            </a:r>
            <a:r>
              <a:rPr lang="pl-PL" sz="1800" dirty="0"/>
              <a:t>, file </a:t>
            </a:r>
            <a:r>
              <a:rPr lang="pl-PL" sz="1800" dirty="0" err="1"/>
              <a:t>systems</a:t>
            </a:r>
            <a:r>
              <a:rPr lang="pl-PL" sz="1800" dirty="0"/>
              <a:t>, networks, development </a:t>
            </a:r>
            <a:r>
              <a:rPr lang="pl-PL" sz="1800" dirty="0" err="1"/>
              <a:t>teams</a:t>
            </a:r>
            <a:r>
              <a:rPr lang="pl-PL" sz="1800" dirty="0"/>
              <a:t>, etc.).</a:t>
            </a:r>
          </a:p>
          <a:p>
            <a:r>
              <a:rPr lang="pl-PL" sz="2400" dirty="0" err="1"/>
              <a:t>Structures</a:t>
            </a:r>
            <a:r>
              <a:rPr lang="pl-PL" sz="2400" dirty="0"/>
              <a:t> </a:t>
            </a:r>
            <a:r>
              <a:rPr lang="pl-PL" sz="2400" dirty="0" err="1"/>
              <a:t>represent</a:t>
            </a:r>
            <a:r>
              <a:rPr lang="pl-PL" sz="2400" dirty="0"/>
              <a:t> the </a:t>
            </a:r>
            <a:r>
              <a:rPr lang="pl-PL" sz="2400" dirty="0" err="1"/>
              <a:t>primary</a:t>
            </a:r>
            <a:r>
              <a:rPr lang="pl-PL" sz="2400" dirty="0"/>
              <a:t> engineering </a:t>
            </a:r>
            <a:r>
              <a:rPr lang="pl-PL" sz="2400" dirty="0" err="1"/>
              <a:t>leverage</a:t>
            </a:r>
            <a:r>
              <a:rPr lang="pl-PL" sz="2400" dirty="0"/>
              <a:t> </a:t>
            </a:r>
            <a:r>
              <a:rPr lang="pl-PL" sz="2400" dirty="0" err="1"/>
              <a:t>points</a:t>
            </a:r>
            <a:r>
              <a:rPr lang="pl-PL" sz="2400" dirty="0"/>
              <a:t> of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architecture</a:t>
            </a:r>
            <a:r>
              <a:rPr lang="pl-PL" sz="2400" dirty="0"/>
              <a:t>.</a:t>
            </a:r>
          </a:p>
          <a:p>
            <a:r>
              <a:rPr lang="pl-PL" sz="2400" dirty="0" err="1"/>
              <a:t>Every</a:t>
            </a:r>
            <a:r>
              <a:rPr lang="pl-PL" sz="2400" dirty="0"/>
              <a:t> system </a:t>
            </a:r>
            <a:r>
              <a:rPr lang="pl-PL" sz="2400" dirty="0" err="1"/>
              <a:t>has</a:t>
            </a:r>
            <a:r>
              <a:rPr lang="pl-PL" sz="2400" dirty="0"/>
              <a:t> a software </a:t>
            </a:r>
            <a:r>
              <a:rPr lang="pl-PL" sz="2400" dirty="0" err="1"/>
              <a:t>architecture</a:t>
            </a:r>
            <a:r>
              <a:rPr lang="pl-PL" sz="2400" dirty="0"/>
              <a:t>, but </a:t>
            </a:r>
            <a:r>
              <a:rPr lang="pl-PL" sz="2400" dirty="0" err="1"/>
              <a:t>this</a:t>
            </a:r>
            <a:r>
              <a:rPr lang="pl-PL" sz="2400" dirty="0"/>
              <a:t> </a:t>
            </a:r>
            <a:r>
              <a:rPr lang="pl-PL" sz="2400" dirty="0" err="1"/>
              <a:t>architecture</a:t>
            </a:r>
            <a:r>
              <a:rPr lang="pl-PL" sz="2400" dirty="0"/>
              <a:t> </a:t>
            </a:r>
            <a:r>
              <a:rPr lang="pl-PL" sz="2400" dirty="0" err="1"/>
              <a:t>may</a:t>
            </a:r>
            <a:r>
              <a:rPr lang="pl-PL" sz="2400" dirty="0"/>
              <a:t> be </a:t>
            </a:r>
            <a:r>
              <a:rPr lang="pl-PL" sz="2400" dirty="0" err="1"/>
              <a:t>documented</a:t>
            </a:r>
            <a:r>
              <a:rPr lang="pl-PL" sz="2400" dirty="0"/>
              <a:t> and </a:t>
            </a:r>
            <a:r>
              <a:rPr lang="pl-PL" sz="2400" dirty="0" err="1"/>
              <a:t>disseminated</a:t>
            </a:r>
            <a:r>
              <a:rPr lang="pl-PL" sz="2400" dirty="0"/>
              <a:t>, </a:t>
            </a:r>
            <a:r>
              <a:rPr lang="pl-PL" sz="2400" dirty="0" err="1"/>
              <a:t>or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may</a:t>
            </a:r>
            <a:r>
              <a:rPr lang="pl-PL" sz="2400" dirty="0"/>
              <a:t> not be.</a:t>
            </a:r>
          </a:p>
          <a:p>
            <a:r>
              <a:rPr lang="pl-PL" sz="2400" dirty="0" err="1"/>
              <a:t>There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no </a:t>
            </a:r>
            <a:r>
              <a:rPr lang="pl-PL" sz="2400" dirty="0" err="1"/>
              <a:t>such</a:t>
            </a:r>
            <a:r>
              <a:rPr lang="pl-PL" sz="2400" dirty="0"/>
              <a:t> </a:t>
            </a:r>
            <a:r>
              <a:rPr lang="pl-PL" sz="2400" dirty="0" err="1"/>
              <a:t>thing</a:t>
            </a:r>
            <a:r>
              <a:rPr lang="pl-PL" sz="2400" dirty="0"/>
              <a:t> as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inherently</a:t>
            </a:r>
            <a:r>
              <a:rPr lang="pl-PL" sz="2400" dirty="0"/>
              <a:t> </a:t>
            </a:r>
            <a:r>
              <a:rPr lang="pl-PL" sz="2400" dirty="0" err="1"/>
              <a:t>good</a:t>
            </a:r>
            <a:r>
              <a:rPr lang="pl-PL" sz="2400" dirty="0"/>
              <a:t> </a:t>
            </a:r>
            <a:r>
              <a:rPr lang="pl-PL" sz="2400" dirty="0" err="1"/>
              <a:t>or</a:t>
            </a:r>
            <a:r>
              <a:rPr lang="pl-PL" sz="2400" dirty="0"/>
              <a:t> </a:t>
            </a:r>
            <a:r>
              <a:rPr lang="pl-PL" sz="2400" dirty="0" err="1"/>
              <a:t>bad</a:t>
            </a:r>
            <a:r>
              <a:rPr lang="pl-PL" sz="2400" dirty="0"/>
              <a:t> </a:t>
            </a:r>
            <a:r>
              <a:rPr lang="pl-PL" sz="2400" dirty="0" err="1"/>
              <a:t>architecture</a:t>
            </a:r>
            <a:r>
              <a:rPr lang="pl-PL" sz="2400" dirty="0"/>
              <a:t>. </a:t>
            </a:r>
            <a:r>
              <a:rPr lang="pl-PL" sz="2400" dirty="0" err="1"/>
              <a:t>Architectures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either</a:t>
            </a:r>
            <a:r>
              <a:rPr lang="pl-PL" sz="2400" dirty="0"/>
              <a:t> </a:t>
            </a: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or</a:t>
            </a:r>
            <a:r>
              <a:rPr lang="pl-PL" sz="2400" dirty="0"/>
              <a:t> less </a:t>
            </a:r>
            <a:r>
              <a:rPr lang="pl-PL" sz="2400" dirty="0" err="1"/>
              <a:t>fit</a:t>
            </a:r>
            <a:r>
              <a:rPr lang="pl-PL" sz="2400" dirty="0"/>
              <a:t> for </a:t>
            </a:r>
            <a:r>
              <a:rPr lang="pl-PL" sz="2400" dirty="0" err="1"/>
              <a:t>some</a:t>
            </a:r>
            <a:r>
              <a:rPr lang="pl-PL" sz="2400" dirty="0"/>
              <a:t> </a:t>
            </a:r>
            <a:r>
              <a:rPr lang="pl-PL" sz="2400" dirty="0" err="1"/>
              <a:t>purpose</a:t>
            </a:r>
            <a:r>
              <a:rPr lang="pl-PL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244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definition stands in contrast to other definitions that talk about the </a:t>
            </a:r>
            <a:r>
              <a:rPr lang="en-US" dirty="0" smtClean="0"/>
              <a:t>system’s “</a:t>
            </a:r>
            <a:r>
              <a:rPr lang="en-US" dirty="0"/>
              <a:t>early” or “major” design decisions. </a:t>
            </a:r>
            <a:endParaRPr lang="en-US" dirty="0" smtClean="0"/>
          </a:p>
          <a:p>
            <a:pPr lvl="1"/>
            <a:r>
              <a:rPr lang="en-US" dirty="0" smtClean="0"/>
              <a:t>Many architectural decisions </a:t>
            </a:r>
            <a:r>
              <a:rPr lang="en-US" dirty="0"/>
              <a:t>are made early, </a:t>
            </a:r>
            <a:r>
              <a:rPr lang="en-US" dirty="0" smtClean="0"/>
              <a:t>but not all are.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decisions are made early that are not architectural.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t’s </a:t>
            </a:r>
            <a:r>
              <a:rPr lang="en-US" dirty="0"/>
              <a:t>hard to look at a decision and tell whether or not it’s “major.”</a:t>
            </a:r>
          </a:p>
          <a:p>
            <a:r>
              <a:rPr lang="en-US" dirty="0" smtClean="0"/>
              <a:t>Structures</a:t>
            </a:r>
            <a:r>
              <a:rPr lang="en-US" dirty="0"/>
              <a:t>, on the other hand, are fairly easy to identify in software, and </a:t>
            </a:r>
            <a:r>
              <a:rPr lang="en-US" dirty="0" smtClean="0"/>
              <a:t>they form </a:t>
            </a:r>
            <a:r>
              <a:rPr lang="en-US" dirty="0"/>
              <a:t>a powerful tool for system design.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734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Is a Set of Software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structure </a:t>
            </a:r>
            <a:r>
              <a:rPr lang="en-US" dirty="0" smtClean="0"/>
              <a:t>is a </a:t>
            </a:r>
            <a:r>
              <a:rPr lang="en-US" dirty="0"/>
              <a:t>set of elements held together by a relation. </a:t>
            </a:r>
            <a:endParaRPr lang="en-US" dirty="0" smtClean="0"/>
          </a:p>
          <a:p>
            <a:r>
              <a:rPr lang="en-US" dirty="0" smtClean="0"/>
              <a:t>Software </a:t>
            </a:r>
            <a:r>
              <a:rPr lang="en-US" dirty="0"/>
              <a:t>systems are </a:t>
            </a:r>
            <a:r>
              <a:rPr lang="en-US" dirty="0" smtClean="0"/>
              <a:t>composed of </a:t>
            </a:r>
            <a:r>
              <a:rPr lang="en-US" dirty="0"/>
              <a:t>many structures, and no single structure holds claim to being the  architecture.</a:t>
            </a:r>
          </a:p>
          <a:p>
            <a:r>
              <a:rPr lang="en-US" dirty="0"/>
              <a:t>There are three </a:t>
            </a:r>
            <a:r>
              <a:rPr lang="en-US" dirty="0" smtClean="0"/>
              <a:t>important categories </a:t>
            </a:r>
            <a:r>
              <a:rPr lang="en-US" dirty="0"/>
              <a:t>of architectural </a:t>
            </a:r>
            <a:r>
              <a:rPr lang="en-US" dirty="0" smtClean="0"/>
              <a:t>structures.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Component and Connector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65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structures partition systems into implementation units, </a:t>
            </a:r>
            <a:r>
              <a:rPr lang="en-US" dirty="0" smtClean="0"/>
              <a:t>which we </a:t>
            </a:r>
            <a:r>
              <a:rPr lang="en-US" dirty="0"/>
              <a:t>call </a:t>
            </a:r>
            <a:r>
              <a:rPr lang="en-US" dirty="0" smtClean="0"/>
              <a:t>modules. </a:t>
            </a:r>
            <a:endParaRPr lang="en-US" dirty="0" smtClean="0"/>
          </a:p>
          <a:p>
            <a:r>
              <a:rPr lang="en-US" dirty="0" smtClean="0"/>
              <a:t>Modules </a:t>
            </a:r>
            <a:r>
              <a:rPr lang="en-US" dirty="0"/>
              <a:t>are assigned specific </a:t>
            </a:r>
            <a:r>
              <a:rPr lang="en-US" dirty="0" smtClean="0"/>
              <a:t>computational responsibilities</a:t>
            </a:r>
            <a:r>
              <a:rPr lang="en-US" dirty="0"/>
              <a:t>, and are the basis of work assignments for </a:t>
            </a:r>
            <a:r>
              <a:rPr lang="en-US" dirty="0" smtClean="0"/>
              <a:t>programming teams. </a:t>
            </a:r>
          </a:p>
          <a:p>
            <a:r>
              <a:rPr lang="en-US" dirty="0" smtClean="0"/>
              <a:t>In </a:t>
            </a:r>
            <a:r>
              <a:rPr lang="en-US" dirty="0"/>
              <a:t>large projects, these </a:t>
            </a:r>
            <a:r>
              <a:rPr lang="en-US" dirty="0" smtClean="0"/>
              <a:t>elements (</a:t>
            </a:r>
            <a:r>
              <a:rPr lang="en-US" dirty="0"/>
              <a:t>modules) are subdivided for assignment to </a:t>
            </a:r>
            <a:r>
              <a:rPr lang="en-US" dirty="0" smtClean="0"/>
              <a:t>sub-teams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37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Component-and-connector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Other </a:t>
            </a:r>
            <a:r>
              <a:rPr lang="en-US" dirty="0"/>
              <a:t>structures </a:t>
            </a:r>
            <a:r>
              <a:rPr lang="en-US" dirty="0" smtClean="0"/>
              <a:t>focus </a:t>
            </a:r>
            <a:r>
              <a:rPr lang="en-US" dirty="0"/>
              <a:t>on the way the </a:t>
            </a:r>
            <a:r>
              <a:rPr lang="en-US" dirty="0" smtClean="0"/>
              <a:t>elements interact </a:t>
            </a:r>
            <a:r>
              <a:rPr lang="en-US" dirty="0"/>
              <a:t>with each other at runtime to carry out the system’s functions.</a:t>
            </a:r>
          </a:p>
          <a:p>
            <a:r>
              <a:rPr lang="en-US" dirty="0" smtClean="0"/>
              <a:t>We </a:t>
            </a:r>
            <a:r>
              <a:rPr lang="en-US" dirty="0"/>
              <a:t>call runtime structures </a:t>
            </a:r>
            <a:r>
              <a:rPr lang="en-US" i="1" dirty="0"/>
              <a:t>component-and-connector (C&amp;C) structures</a:t>
            </a:r>
            <a:r>
              <a:rPr lang="en-US" dirty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our use, </a:t>
            </a:r>
            <a:r>
              <a:rPr lang="en-US" dirty="0" smtClean="0"/>
              <a:t>a component </a:t>
            </a:r>
            <a:r>
              <a:rPr lang="en-US" dirty="0"/>
              <a:t>is always a runtime entity.</a:t>
            </a:r>
          </a:p>
          <a:p>
            <a:pPr lvl="1"/>
            <a:r>
              <a:rPr lang="en-US" dirty="0" smtClean="0"/>
              <a:t>Suppose </a:t>
            </a:r>
            <a:r>
              <a:rPr lang="en-US" dirty="0"/>
              <a:t>the system is to be built as a set of services.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services</a:t>
            </a:r>
            <a:r>
              <a:rPr lang="en-US" dirty="0" smtClean="0"/>
              <a:t>, the </a:t>
            </a:r>
            <a:r>
              <a:rPr lang="en-US" dirty="0"/>
              <a:t>infrastructure they interact with, and the synchronization and </a:t>
            </a:r>
            <a:r>
              <a:rPr lang="en-US" dirty="0" smtClean="0"/>
              <a:t>interaction relations </a:t>
            </a:r>
            <a:r>
              <a:rPr lang="en-US" dirty="0"/>
              <a:t>among them form another kind of structure often used to </a:t>
            </a:r>
            <a:r>
              <a:rPr lang="en-US" dirty="0" smtClean="0"/>
              <a:t>describe a </a:t>
            </a:r>
            <a:r>
              <a:rPr lang="en-US" dirty="0"/>
              <a:t>system.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services are made up of (compiled from) the programs </a:t>
            </a:r>
            <a:r>
              <a:rPr lang="en-US" dirty="0" smtClean="0"/>
              <a:t>in the </a:t>
            </a:r>
            <a:r>
              <a:rPr lang="en-US" dirty="0"/>
              <a:t>various implementation units </a:t>
            </a:r>
            <a:r>
              <a:rPr lang="en-US" dirty="0" smtClean="0"/>
              <a:t>– modules.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173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Allocation structures describe </a:t>
            </a:r>
            <a:r>
              <a:rPr lang="en-US" dirty="0"/>
              <a:t>the mapping from software </a:t>
            </a:r>
            <a:r>
              <a:rPr lang="en-US" dirty="0" smtClean="0"/>
              <a:t>structures to </a:t>
            </a:r>
            <a:r>
              <a:rPr lang="en-US" dirty="0"/>
              <a:t>the system’s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organizational</a:t>
            </a:r>
            <a:endParaRPr lang="en-US" dirty="0"/>
          </a:p>
          <a:p>
            <a:pPr lvl="1"/>
            <a:r>
              <a:rPr lang="en-US" dirty="0" smtClean="0"/>
              <a:t>developmental</a:t>
            </a:r>
          </a:p>
          <a:p>
            <a:pPr lvl="1"/>
            <a:r>
              <a:rPr lang="en-US" dirty="0" smtClean="0"/>
              <a:t>installation</a:t>
            </a:r>
            <a:endParaRPr lang="en-US" dirty="0"/>
          </a:p>
          <a:p>
            <a:pPr lvl="1"/>
            <a:r>
              <a:rPr lang="en-US" dirty="0" smtClean="0"/>
              <a:t>Execution</a:t>
            </a:r>
            <a:endParaRPr lang="en-US" dirty="0"/>
          </a:p>
          <a:p>
            <a:r>
              <a:rPr lang="en-US" dirty="0" smtClean="0"/>
              <a:t>For example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odules </a:t>
            </a:r>
            <a:r>
              <a:rPr lang="en-US" dirty="0"/>
              <a:t>are assigned to teams to develop, </a:t>
            </a:r>
            <a:r>
              <a:rPr lang="en-US" dirty="0" smtClean="0"/>
              <a:t>and assigned </a:t>
            </a:r>
            <a:r>
              <a:rPr lang="en-US" dirty="0"/>
              <a:t>to places in a file structure for implementation, integration, </a:t>
            </a:r>
            <a:r>
              <a:rPr lang="en-US" dirty="0" smtClean="0"/>
              <a:t>and testing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Components </a:t>
            </a:r>
            <a:r>
              <a:rPr lang="en-US" dirty="0"/>
              <a:t>are deployed onto hardware in order to execute.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136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</a:t>
            </a:r>
            <a:r>
              <a:rPr lang="en-US" dirty="0" smtClean="0"/>
              <a:t>Structures </a:t>
            </a:r>
            <a:r>
              <a:rPr lang="en-US" dirty="0" smtClean="0"/>
              <a:t>are </a:t>
            </a:r>
            <a:r>
              <a:rPr lang="en-US" dirty="0" smtClean="0"/>
              <a:t>Architectural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structure is </a:t>
            </a:r>
            <a:r>
              <a:rPr lang="en-US" dirty="0" smtClean="0"/>
              <a:t>architectural if </a:t>
            </a:r>
            <a:r>
              <a:rPr lang="en-US" dirty="0"/>
              <a:t>it supports reasoning about the system and the system’s properties.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reasoning </a:t>
            </a:r>
            <a:r>
              <a:rPr lang="en-US" dirty="0"/>
              <a:t>should be about an attribute of the system that is important to </a:t>
            </a:r>
            <a:r>
              <a:rPr lang="en-US" dirty="0" smtClean="0"/>
              <a:t>some stakeholder</a:t>
            </a:r>
            <a:r>
              <a:rPr lang="en-US" dirty="0"/>
              <a:t>. </a:t>
            </a:r>
          </a:p>
          <a:p>
            <a:r>
              <a:rPr lang="en-US" dirty="0" smtClean="0"/>
              <a:t>These </a:t>
            </a:r>
            <a:r>
              <a:rPr lang="en-US" dirty="0"/>
              <a:t>include </a:t>
            </a:r>
            <a:endParaRPr lang="en-US" dirty="0" smtClean="0"/>
          </a:p>
          <a:p>
            <a:pPr lvl="1"/>
            <a:r>
              <a:rPr lang="en-US" dirty="0" smtClean="0"/>
              <a:t>functionality </a:t>
            </a:r>
            <a:r>
              <a:rPr lang="en-US" dirty="0"/>
              <a:t>achieved by the </a:t>
            </a:r>
            <a:r>
              <a:rPr lang="en-US" dirty="0" smtClean="0"/>
              <a:t>system</a:t>
            </a:r>
            <a:endParaRPr lang="en-US" dirty="0"/>
          </a:p>
          <a:p>
            <a:pPr lvl="1"/>
            <a:r>
              <a:rPr lang="en-US" dirty="0" smtClean="0"/>
              <a:t>the availability of </a:t>
            </a:r>
            <a:r>
              <a:rPr lang="en-US" dirty="0"/>
              <a:t>the system in the face of </a:t>
            </a:r>
            <a:r>
              <a:rPr lang="en-US" dirty="0" smtClean="0"/>
              <a:t>faults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difficulty of making specific changes to </a:t>
            </a:r>
            <a:r>
              <a:rPr lang="en-US" dirty="0" smtClean="0"/>
              <a:t>the system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responsiveness of the system to user requests, 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/>
              <a:t>others.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085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4483</Words>
  <Application>Microsoft Macintosh PowerPoint</Application>
  <PresentationFormat>On-screen Show (4:3)</PresentationFormat>
  <Paragraphs>323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Chapter 1:   What is Software Architecture? </vt:lpstr>
      <vt:lpstr>Chapter Outline</vt:lpstr>
      <vt:lpstr>What is Software Architecture?</vt:lpstr>
      <vt:lpstr>Definition</vt:lpstr>
      <vt:lpstr>Architecture Is a Set of Software Structures </vt:lpstr>
      <vt:lpstr>Module Structures</vt:lpstr>
      <vt:lpstr>Component-and-connector Structures</vt:lpstr>
      <vt:lpstr>Allocation Structures</vt:lpstr>
      <vt:lpstr>Which Structures are Architectural?</vt:lpstr>
      <vt:lpstr>Architecture is an Abstraction</vt:lpstr>
      <vt:lpstr>Every System has a Software Architecture </vt:lpstr>
      <vt:lpstr>Architecture Includes Behavior</vt:lpstr>
      <vt:lpstr>Physiological Structures</vt:lpstr>
      <vt:lpstr>Physiological Structures</vt:lpstr>
      <vt:lpstr>Structures and Views</vt:lpstr>
      <vt:lpstr>Module Structures</vt:lpstr>
      <vt:lpstr>Component-and-connector Structures</vt:lpstr>
      <vt:lpstr>Allocation structures</vt:lpstr>
      <vt:lpstr>Structures Provide Insight</vt:lpstr>
      <vt:lpstr>Some Useful Module Structures</vt:lpstr>
      <vt:lpstr>Some Useful Module Structures</vt:lpstr>
      <vt:lpstr>Some Useful Module Structures</vt:lpstr>
      <vt:lpstr>Some Useful Module Structures</vt:lpstr>
      <vt:lpstr>Some Useful Module Structures</vt:lpstr>
      <vt:lpstr>Some Useful C&amp;C Structures</vt:lpstr>
      <vt:lpstr>Some Useful Allocation Structures</vt:lpstr>
      <vt:lpstr>Some Useful Allocation Structures</vt:lpstr>
      <vt:lpstr>Relating Structures to Each Other</vt:lpstr>
      <vt:lpstr>Modules vs. Components</vt:lpstr>
      <vt:lpstr>Architectural Patterns</vt:lpstr>
      <vt:lpstr>Architectural Patterns</vt:lpstr>
      <vt:lpstr>Architectural Patterns</vt:lpstr>
      <vt:lpstr>What Makes a “Good” Architecture?</vt:lpstr>
      <vt:lpstr>Process “Rules of Thumb”</vt:lpstr>
      <vt:lpstr>Structural “Rules of Thumb”</vt:lpstr>
      <vt:lpstr>Structural “Rules of Thumb”</vt:lpstr>
      <vt:lpstr>Summary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Rick Kazman</cp:lastModifiedBy>
  <cp:revision>27</cp:revision>
  <dcterms:created xsi:type="dcterms:W3CDTF">2012-04-18T22:57:58Z</dcterms:created>
  <dcterms:modified xsi:type="dcterms:W3CDTF">2012-11-27T21:44:55Z</dcterms:modified>
</cp:coreProperties>
</file>