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274" r:id="rId3"/>
    <p:sldId id="260" r:id="rId4"/>
    <p:sldId id="283" r:id="rId5"/>
    <p:sldId id="261" r:id="rId6"/>
    <p:sldId id="262" r:id="rId7"/>
    <p:sldId id="263" r:id="rId8"/>
    <p:sldId id="266" r:id="rId9"/>
    <p:sldId id="293" r:id="rId10"/>
    <p:sldId id="267" r:id="rId11"/>
    <p:sldId id="285" r:id="rId12"/>
    <p:sldId id="284" r:id="rId13"/>
    <p:sldId id="286" r:id="rId14"/>
    <p:sldId id="287" r:id="rId15"/>
    <p:sldId id="288" r:id="rId16"/>
    <p:sldId id="289" r:id="rId17"/>
    <p:sldId id="290" r:id="rId18"/>
    <p:sldId id="291" r:id="rId19"/>
    <p:sldId id="292"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14" d="100"/>
          <a:sy n="114" d="100"/>
        </p:scale>
        <p:origin x="-28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12/4/12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12/4/12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12/4/12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12/4/12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12/4/12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12/4/12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12/4/12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10: Testability</a:t>
            </a:r>
            <a:endParaRPr lang="en-AU" dirty="0"/>
          </a:p>
        </p:txBody>
      </p:sp>
      <p:sp>
        <p:nvSpPr>
          <p:cNvPr id="3" name="Subtitle 2"/>
          <p:cNvSpPr>
            <a:spLocks noGrp="1"/>
          </p:cNvSpPr>
          <p:nvPr>
            <p:ph type="subTitle" idx="1"/>
          </p:nvPr>
        </p:nvSpPr>
        <p:spPr/>
        <p:txBody>
          <a:bodyPr/>
          <a:lstStyle/>
          <a:p>
            <a:endParaRPr lang="en-AU"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and Observe System State</a:t>
            </a:r>
            <a:endParaRPr lang="en-US" dirty="0"/>
          </a:p>
        </p:txBody>
      </p:sp>
      <p:sp>
        <p:nvSpPr>
          <p:cNvPr id="3" name="Content Placeholder 2"/>
          <p:cNvSpPr>
            <a:spLocks noGrp="1"/>
          </p:cNvSpPr>
          <p:nvPr>
            <p:ph idx="1"/>
          </p:nvPr>
        </p:nvSpPr>
        <p:spPr/>
        <p:txBody>
          <a:bodyPr>
            <a:normAutofit fontScale="92500"/>
          </a:bodyPr>
          <a:lstStyle/>
          <a:p>
            <a:pPr lvl="0"/>
            <a:r>
              <a:rPr lang="en-US" dirty="0" smtClean="0"/>
              <a:t>Specialized Interfaces: to control </a:t>
            </a:r>
            <a:r>
              <a:rPr lang="en-US" dirty="0"/>
              <a:t>or capture variable values for a component either through a test harness or through normal </a:t>
            </a:r>
            <a:r>
              <a:rPr lang="en-US" dirty="0" smtClean="0"/>
              <a:t>execution.</a:t>
            </a:r>
          </a:p>
          <a:p>
            <a:pPr lvl="0"/>
            <a:r>
              <a:rPr lang="en-US" dirty="0" smtClean="0"/>
              <a:t>Record/Playback: </a:t>
            </a:r>
            <a:r>
              <a:rPr lang="en-US" dirty="0"/>
              <a:t>capturing information crossing an interface and using it as input for further </a:t>
            </a:r>
            <a:r>
              <a:rPr lang="en-US" dirty="0" smtClean="0"/>
              <a:t>testing.</a:t>
            </a:r>
          </a:p>
          <a:p>
            <a:pPr lvl="0"/>
            <a:r>
              <a:rPr lang="en-US" dirty="0" smtClean="0"/>
              <a:t>Localize State Storage: </a:t>
            </a:r>
            <a:r>
              <a:rPr lang="en-US" dirty="0"/>
              <a:t>To start a system, subsystem, or module in an arbitrary state for a test, it is most convenient if that state is stored in a single </a:t>
            </a:r>
            <a:r>
              <a:rPr lang="en-US" dirty="0" smtClean="0"/>
              <a:t>place.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and Observe System State</a:t>
            </a:r>
            <a:endParaRPr lang="en-US" dirty="0"/>
          </a:p>
        </p:txBody>
      </p:sp>
      <p:sp>
        <p:nvSpPr>
          <p:cNvPr id="3" name="Content Placeholder 2"/>
          <p:cNvSpPr>
            <a:spLocks noGrp="1"/>
          </p:cNvSpPr>
          <p:nvPr>
            <p:ph idx="1"/>
          </p:nvPr>
        </p:nvSpPr>
        <p:spPr/>
        <p:txBody>
          <a:bodyPr>
            <a:normAutofit fontScale="92500"/>
          </a:bodyPr>
          <a:lstStyle/>
          <a:p>
            <a:pPr lvl="0"/>
            <a:r>
              <a:rPr lang="en-US" dirty="0" smtClean="0"/>
              <a:t>Abstract Data Sources: </a:t>
            </a:r>
            <a:r>
              <a:rPr lang="en-US" dirty="0"/>
              <a:t>Abstracting the interfaces lets you substitute test data more </a:t>
            </a:r>
            <a:r>
              <a:rPr lang="en-US" dirty="0" smtClean="0"/>
              <a:t>easily. </a:t>
            </a:r>
          </a:p>
          <a:p>
            <a:pPr lvl="0"/>
            <a:r>
              <a:rPr lang="en-US" dirty="0" smtClean="0"/>
              <a:t>Sandbox: isolate the </a:t>
            </a:r>
            <a:r>
              <a:rPr lang="en-US" dirty="0"/>
              <a:t>system from the real world to enable experimentation that is unconstrained by the worry about having to undo the consequences of the </a:t>
            </a:r>
            <a:r>
              <a:rPr lang="en-US" dirty="0" smtClean="0"/>
              <a:t>experiment.</a:t>
            </a:r>
          </a:p>
          <a:p>
            <a:pPr lvl="0"/>
            <a:r>
              <a:rPr lang="en-US" dirty="0" smtClean="0"/>
              <a:t>Executable Assertions: </a:t>
            </a:r>
            <a:r>
              <a:rPr lang="en-US" dirty="0"/>
              <a:t>assertions are (usually) hand coded and placed at desired locations to indicate when and where a program is in a faulty </a:t>
            </a:r>
            <a:r>
              <a:rPr lang="en-US" dirty="0" smtClean="0"/>
              <a:t>state.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88786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 Complexity</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Limit Structural Complexity: </a:t>
            </a:r>
            <a:r>
              <a:rPr lang="en-US" dirty="0"/>
              <a:t>avoiding or resolving cyclic dependencies between components, isolating and encapsulating dependencies on the external environment, and reducing dependencies between components in </a:t>
            </a:r>
            <a:r>
              <a:rPr lang="en-US" dirty="0" smtClean="0"/>
              <a:t>general.</a:t>
            </a:r>
          </a:p>
          <a:p>
            <a:pPr lvl="0"/>
            <a:r>
              <a:rPr lang="en-US" dirty="0" smtClean="0"/>
              <a:t>Limit Non-determinism: </a:t>
            </a:r>
            <a:r>
              <a:rPr lang="en-US" dirty="0"/>
              <a:t>finding all the sources of non-determinism, such as unconstrained parallelism, and weeding them out as far as </a:t>
            </a:r>
            <a:r>
              <a:rPr lang="en-US" dirty="0" smtClean="0"/>
              <a:t>possible.</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99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174438507"/>
              </p:ext>
            </p:extLst>
          </p:nvPr>
        </p:nvGraphicFramePr>
        <p:xfrm>
          <a:off x="467544" y="2060848"/>
          <a:ext cx="8064896" cy="3919468"/>
        </p:xfrm>
        <a:graphic>
          <a:graphicData uri="http://schemas.openxmlformats.org/drawingml/2006/table">
            <a:tbl>
              <a:tblPr firstRow="1" firstCol="1" bandRow="1">
                <a:tableStyleId>{5C22544A-7EE6-4342-B048-85BDC9FD1C3A}</a:tableStyleId>
              </a:tblPr>
              <a:tblGrid>
                <a:gridCol w="1800200"/>
                <a:gridCol w="6264696"/>
              </a:tblGrid>
              <a:tr h="3919468">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system responsibilities are most critical and hence need to be most thoroughly tested.</a:t>
                      </a:r>
                    </a:p>
                    <a:p>
                      <a:pPr marL="0" marR="0">
                        <a:lnSpc>
                          <a:spcPct val="80000"/>
                        </a:lnSpc>
                        <a:spcBef>
                          <a:spcPts val="400"/>
                        </a:spcBef>
                        <a:spcAft>
                          <a:spcPts val="400"/>
                        </a:spcAft>
                      </a:pPr>
                      <a:r>
                        <a:rPr lang="en-US" sz="2000" dirty="0">
                          <a:effectLst/>
                        </a:rPr>
                        <a:t>Ensure that additional system responsibilities have been allocated to do the following: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execute test suite and capture results (external test or self-test)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(log) the activity that resulted in a fault or that resulted in unexpected (perhaps emergent) behavior that was not necessarily a fault</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control and observe relevant system state for testing</a:t>
                      </a:r>
                    </a:p>
                    <a:p>
                      <a:pPr marL="0" marR="0" indent="0">
                        <a:lnSpc>
                          <a:spcPct val="80000"/>
                        </a:lnSpc>
                        <a:spcBef>
                          <a:spcPts val="100"/>
                        </a:spcBef>
                        <a:spcAft>
                          <a:spcPts val="300"/>
                        </a:spcAft>
                        <a:tabLst>
                          <a:tab pos="228600" algn="l"/>
                          <a:tab pos="274320" algn="l"/>
                          <a:tab pos="274320" algn="l"/>
                        </a:tabLst>
                      </a:pPr>
                      <a:r>
                        <a:rPr lang="en-US" sz="2000" kern="1100" dirty="0">
                          <a:effectLst/>
                        </a:rPr>
                        <a:t>Make sure the allocation of functionality provides high cohesion, low coupling, strong separation of concerns, and low structural complexity.</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226139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493770282"/>
              </p:ext>
            </p:extLst>
          </p:nvPr>
        </p:nvGraphicFramePr>
        <p:xfrm>
          <a:off x="467544" y="2564904"/>
          <a:ext cx="8136904" cy="2952328"/>
        </p:xfrm>
        <a:graphic>
          <a:graphicData uri="http://schemas.openxmlformats.org/drawingml/2006/table">
            <a:tbl>
              <a:tblPr firstRow="1" firstCol="1" bandRow="1">
                <a:tableStyleId>{5C22544A-7EE6-4342-B048-85BDC9FD1C3A}</a:tableStyleId>
              </a:tblPr>
              <a:tblGrid>
                <a:gridCol w="1670102"/>
                <a:gridCol w="6466802"/>
              </a:tblGrid>
              <a:tr h="2952328">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system’s coordination and communication mechanisms: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the execution of a test suite and capture of the results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capturing activity that resulted in a fault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support injection and monitoring of state into the communication channels for use in testing, within a system or between systems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do not introduce needless non-determinism</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29423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618549195"/>
              </p:ext>
            </p:extLst>
          </p:nvPr>
        </p:nvGraphicFramePr>
        <p:xfrm>
          <a:off x="539553" y="2332038"/>
          <a:ext cx="7848871" cy="3365288"/>
        </p:xfrm>
        <a:graphic>
          <a:graphicData uri="http://schemas.openxmlformats.org/drawingml/2006/table">
            <a:tbl>
              <a:tblPr firstRow="1" firstCol="1" bandRow="1">
                <a:tableStyleId>{5C22544A-7EE6-4342-B048-85BDC9FD1C3A}</a:tableStyleId>
              </a:tblPr>
              <a:tblGrid>
                <a:gridCol w="1440160"/>
                <a:gridCol w="6408711"/>
              </a:tblGrid>
              <a:tr h="0">
                <a:tc>
                  <a:txBody>
                    <a:bodyPr/>
                    <a:lstStyle/>
                    <a:p>
                      <a:pPr marL="0" marR="0">
                        <a:lnSpc>
                          <a:spcPct val="80000"/>
                        </a:lnSpc>
                        <a:spcBef>
                          <a:spcPts val="400"/>
                        </a:spcBef>
                        <a:spcAft>
                          <a:spcPts val="400"/>
                        </a:spcAft>
                      </a:pPr>
                      <a:r>
                        <a:rPr lang="en-US" sz="2000" dirty="0">
                          <a:effectLst/>
                        </a:rPr>
                        <a:t>Data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must be tested to ensure the correct operation of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it is possible to capture the values of instances of these data abstractions.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values of instances of these data abstractions can be set when state is injected into the system, so that system state leading to a fault may be re-created.</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creation, initialization, persistence, manipulation, translation, and destruction of instances of these data abstractions can be exercised and captured </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9822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368535602"/>
              </p:ext>
            </p:extLst>
          </p:nvPr>
        </p:nvGraphicFramePr>
        <p:xfrm>
          <a:off x="611560" y="2564904"/>
          <a:ext cx="7920879" cy="2177455"/>
        </p:xfrm>
        <a:graphic>
          <a:graphicData uri="http://schemas.openxmlformats.org/drawingml/2006/table">
            <a:tbl>
              <a:tblPr firstRow="1" firstCol="1" bandRow="1">
                <a:tableStyleId>{5C22544A-7EE6-4342-B048-85BDC9FD1C3A}</a:tableStyleId>
              </a:tblPr>
              <a:tblGrid>
                <a:gridCol w="1904057"/>
                <a:gridCol w="6016822"/>
              </a:tblGrid>
              <a:tr h="2177455">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smtClean="0">
                          <a:effectLst/>
                        </a:rPr>
                        <a:t>Determine </a:t>
                      </a:r>
                      <a:r>
                        <a:rPr lang="en-US" sz="2000" dirty="0">
                          <a:effectLst/>
                        </a:rPr>
                        <a:t>how to test the possible mappings of architectural elements (especially mappings of processes to processors, threads to processes, modules to components) so that the desired test response is achieved and potential race conditions identified.</a:t>
                      </a:r>
                    </a:p>
                    <a:p>
                      <a:pPr marL="0" marR="0">
                        <a:lnSpc>
                          <a:spcPct val="80000"/>
                        </a:lnSpc>
                        <a:spcBef>
                          <a:spcPts val="400"/>
                        </a:spcBef>
                        <a:spcAft>
                          <a:spcPts val="400"/>
                        </a:spcAft>
                      </a:pPr>
                      <a:r>
                        <a:rPr lang="en-US" sz="2000" dirty="0">
                          <a:effectLst/>
                        </a:rPr>
                        <a:t>In addition, determine whether it is possible to test for illegal mappings of architectural elements.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613451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4162884412"/>
              </p:ext>
            </p:extLst>
          </p:nvPr>
        </p:nvGraphicFramePr>
        <p:xfrm>
          <a:off x="611560" y="2303369"/>
          <a:ext cx="7848872" cy="3357879"/>
        </p:xfrm>
        <a:graphic>
          <a:graphicData uri="http://schemas.openxmlformats.org/drawingml/2006/table">
            <a:tbl>
              <a:tblPr firstRow="1" firstCol="1" bandRow="1">
                <a:tableStyleId>{5C22544A-7EE6-4342-B048-85BDC9FD1C3A}</a:tableStyleId>
              </a:tblPr>
              <a:tblGrid>
                <a:gridCol w="1584176"/>
                <a:gridCol w="6264696"/>
              </a:tblGrid>
              <a:tr h="3263676">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there are sufficient resources available to execute a test suite and capture the results.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that your test environment is representative of (or better yet, identical to) the environment in which the system will run.   </a:t>
                      </a:r>
                      <a:endParaRPr lang="en-US" sz="2000" dirty="0" smtClean="0">
                        <a:effectLst/>
                      </a:endParaRPr>
                    </a:p>
                    <a:p>
                      <a:pPr marL="0" marR="0">
                        <a:lnSpc>
                          <a:spcPct val="80000"/>
                        </a:lnSpc>
                        <a:spcBef>
                          <a:spcPts val="400"/>
                        </a:spcBef>
                        <a:spcAft>
                          <a:spcPts val="400"/>
                        </a:spcAft>
                      </a:pPr>
                      <a:r>
                        <a:rPr lang="en-US" sz="2000" dirty="0" smtClean="0">
                          <a:effectLst/>
                        </a:rPr>
                        <a:t>Ensure </a:t>
                      </a:r>
                      <a:r>
                        <a:rPr lang="en-US" sz="2000" dirty="0">
                          <a:effectLst/>
                        </a:rPr>
                        <a:t>that the system provides the means to:</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test resource limits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capture detailed resource usage for analysis in the event of a failure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inject new resources limits into the system for the purposes of testing</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provide virtualized resources for testing</a:t>
                      </a:r>
                      <a:endParaRPr lang="en-US" sz="2000" kern="1100" dirty="0">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4288271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660433330"/>
              </p:ext>
            </p:extLst>
          </p:nvPr>
        </p:nvGraphicFramePr>
        <p:xfrm>
          <a:off x="683568" y="2636912"/>
          <a:ext cx="7776864" cy="2300262"/>
        </p:xfrm>
        <a:graphic>
          <a:graphicData uri="http://schemas.openxmlformats.org/drawingml/2006/table">
            <a:tbl>
              <a:tblPr firstRow="1" firstCol="1" bandRow="1">
                <a:tableStyleId>{5C22544A-7EE6-4342-B048-85BDC9FD1C3A}</a:tableStyleId>
              </a:tblPr>
              <a:tblGrid>
                <a:gridCol w="1080120"/>
                <a:gridCol w="6696744"/>
              </a:tblGrid>
              <a:tr h="23002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components that are bound later than compile time can be tested in the late bound context. </a:t>
                      </a:r>
                    </a:p>
                    <a:p>
                      <a:pPr marL="0" marR="0">
                        <a:lnSpc>
                          <a:spcPct val="80000"/>
                        </a:lnSpc>
                        <a:spcBef>
                          <a:spcPts val="400"/>
                        </a:spcBef>
                        <a:spcAft>
                          <a:spcPts val="400"/>
                        </a:spcAft>
                      </a:pPr>
                      <a:r>
                        <a:rPr lang="en-US" sz="2000" dirty="0">
                          <a:effectLst/>
                        </a:rPr>
                        <a:t>Ensure that late bindings can be captured in the event of a failure, so that you can re-create the system’s state leading to the failure.  </a:t>
                      </a:r>
                    </a:p>
                    <a:p>
                      <a:pPr marL="0" marR="0">
                        <a:lnSpc>
                          <a:spcPct val="80000"/>
                        </a:lnSpc>
                        <a:spcBef>
                          <a:spcPts val="400"/>
                        </a:spcBef>
                        <a:spcAft>
                          <a:spcPts val="400"/>
                        </a:spcAft>
                      </a:pPr>
                      <a:r>
                        <a:rPr lang="en-US" sz="2000" dirty="0">
                          <a:effectLst/>
                        </a:rPr>
                        <a:t>Ensure that the full range of binding possibilities can be tested.</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21537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Checklist for Testability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113407990"/>
              </p:ext>
            </p:extLst>
          </p:nvPr>
        </p:nvGraphicFramePr>
        <p:xfrm>
          <a:off x="755576" y="2276872"/>
          <a:ext cx="7632848" cy="3255292"/>
        </p:xfrm>
        <a:graphic>
          <a:graphicData uri="http://schemas.openxmlformats.org/drawingml/2006/table">
            <a:tbl>
              <a:tblPr firstRow="1" firstCol="1" bandRow="1">
                <a:tableStyleId>{5C22544A-7EE6-4342-B048-85BDC9FD1C3A}</a:tableStyleId>
              </a:tblPr>
              <a:tblGrid>
                <a:gridCol w="1440160"/>
                <a:gridCol w="6192688"/>
              </a:tblGrid>
              <a:tr h="325529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achieve the testability scenarios that apply to your architecture.  Are technologies available to help with regression testing, fault injection, recording and playback, and so on?</a:t>
                      </a:r>
                    </a:p>
                    <a:p>
                      <a:pPr marL="0" marR="0">
                        <a:lnSpc>
                          <a:spcPct val="80000"/>
                        </a:lnSpc>
                        <a:spcBef>
                          <a:spcPts val="400"/>
                        </a:spcBef>
                        <a:spcAft>
                          <a:spcPts val="400"/>
                        </a:spcAft>
                      </a:pPr>
                      <a:r>
                        <a:rPr lang="en-US" sz="2000" dirty="0">
                          <a:effectLst/>
                        </a:rPr>
                        <a:t>Determine how testable the technologies are that you have chosen (or are considering choosing in the future) and ensure that your chosen technologies support the level of testing appropriate for your system. For example, if your chosen technologies do not make it possible to inject state, it may be difficult to re-create fault scenarios.</a:t>
                      </a:r>
                      <a:endParaRPr lang="en-US" sz="2000" dirty="0">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67425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Testability?</a:t>
            </a:r>
          </a:p>
          <a:p>
            <a:r>
              <a:rPr lang="en-US" dirty="0" smtClean="0"/>
              <a:t>Testability General </a:t>
            </a:r>
            <a:r>
              <a:rPr lang="en-US" sz="3200" b="0" i="0" u="none" strike="noStrike" kern="1200" baseline="0" dirty="0" smtClean="0">
                <a:solidFill>
                  <a:schemeClr val="tx1"/>
                </a:solidFill>
                <a:latin typeface="+mn-lt"/>
                <a:ea typeface="+mn-ea"/>
                <a:cs typeface="+mn-cs"/>
              </a:rPr>
              <a:t>Scenario</a:t>
            </a:r>
          </a:p>
          <a:p>
            <a:r>
              <a:rPr lang="en-US" sz="3200" b="0" i="0" u="none" strike="noStrike" kern="1200" baseline="0" dirty="0" smtClean="0">
                <a:solidFill>
                  <a:schemeClr val="tx1"/>
                </a:solidFill>
                <a:latin typeface="+mn-lt"/>
                <a:ea typeface="+mn-ea"/>
                <a:cs typeface="+mn-cs"/>
              </a:rPr>
              <a:t>Tactics for </a:t>
            </a:r>
            <a:r>
              <a:rPr lang="en-US" dirty="0" smtClean="0"/>
              <a:t>Testability</a:t>
            </a:r>
            <a:endParaRPr lang="en-US" sz="3200" b="0" i="0" u="none" strike="noStrike" kern="1200" baseline="0" dirty="0" smtClean="0">
              <a:solidFill>
                <a:schemeClr val="tx1"/>
              </a:solidFill>
              <a:latin typeface="+mn-lt"/>
              <a:ea typeface="+mn-ea"/>
              <a:cs typeface="+mn-cs"/>
            </a:endParaRPr>
          </a:p>
          <a:p>
            <a:r>
              <a:rPr lang="en-US" dirty="0" smtClean="0"/>
              <a:t>A Design Checklist for Testability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Ensuring that a system is easily testable has payoffs both in terms of the cost of testing and the reliability of the </a:t>
            </a:r>
            <a:r>
              <a:rPr lang="en-US" dirty="0" smtClean="0"/>
              <a:t>system</a:t>
            </a:r>
            <a:r>
              <a:rPr lang="x-none" smtClean="0"/>
              <a:t>.</a:t>
            </a:r>
            <a:endParaRPr lang="en-US" dirty="0" smtClean="0"/>
          </a:p>
          <a:p>
            <a:r>
              <a:rPr lang="en-US" dirty="0"/>
              <a:t>Controlling and observing the system state are a major class of testability </a:t>
            </a:r>
            <a:r>
              <a:rPr lang="en-US" dirty="0" smtClean="0"/>
              <a:t>tactics.</a:t>
            </a:r>
            <a:endParaRPr lang="en-US" dirty="0"/>
          </a:p>
          <a:p>
            <a:r>
              <a:rPr lang="en-US" dirty="0"/>
              <a:t>Complex systems are difficult to test because of the large state space in which their computations take place, and because of the larger number of interconnections among the elements of the system. Consequently, keeping the system simple is another class of tactics that supports testability.</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Testability?</a:t>
            </a:r>
            <a:endParaRPr lang="en-US" dirty="0"/>
          </a:p>
        </p:txBody>
      </p:sp>
      <p:sp>
        <p:nvSpPr>
          <p:cNvPr id="3" name="Content Placeholder 2"/>
          <p:cNvSpPr>
            <a:spLocks noGrp="1"/>
          </p:cNvSpPr>
          <p:nvPr>
            <p:ph idx="1"/>
          </p:nvPr>
        </p:nvSpPr>
        <p:spPr/>
        <p:txBody>
          <a:bodyPr>
            <a:normAutofit lnSpcReduction="10000"/>
          </a:bodyPr>
          <a:lstStyle/>
          <a:p>
            <a:r>
              <a:rPr lang="en-US" dirty="0"/>
              <a:t>Software testability refers to the ease with which software can be made to demonstrate its faults through (typically execution-based) testing.  </a:t>
            </a:r>
            <a:endParaRPr lang="en-US" dirty="0" smtClean="0"/>
          </a:p>
          <a:p>
            <a:r>
              <a:rPr lang="en-US" dirty="0" smtClean="0"/>
              <a:t>Specifically</a:t>
            </a:r>
            <a:r>
              <a:rPr lang="en-US" dirty="0"/>
              <a:t>, testability refers to the probability, assuming that the software has at least one fault, that it will fail on its </a:t>
            </a:r>
            <a:r>
              <a:rPr lang="en-US" i="1" dirty="0"/>
              <a:t>next</a:t>
            </a:r>
            <a:r>
              <a:rPr lang="en-US" dirty="0"/>
              <a:t> test execution</a:t>
            </a:r>
            <a:r>
              <a:rPr lang="en-US" dirty="0" smtClean="0"/>
              <a:t>. </a:t>
            </a:r>
          </a:p>
          <a:p>
            <a:r>
              <a:rPr lang="en-US" dirty="0" smtClean="0"/>
              <a:t>If </a:t>
            </a:r>
            <a:r>
              <a:rPr lang="en-US" dirty="0"/>
              <a:t>a fault is present in a system, then we want it to fail during testing as quickly as possible.</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Testability?</a:t>
            </a:r>
            <a:endParaRPr lang="en-US" dirty="0"/>
          </a:p>
        </p:txBody>
      </p:sp>
      <p:sp>
        <p:nvSpPr>
          <p:cNvPr id="3" name="Content Placeholder 2"/>
          <p:cNvSpPr>
            <a:spLocks noGrp="1"/>
          </p:cNvSpPr>
          <p:nvPr>
            <p:ph idx="1"/>
          </p:nvPr>
        </p:nvSpPr>
        <p:spPr>
          <a:xfrm>
            <a:off x="457200" y="1268760"/>
            <a:ext cx="8229600" cy="5040560"/>
          </a:xfrm>
        </p:spPr>
        <p:txBody>
          <a:bodyPr>
            <a:normAutofit/>
          </a:bodyPr>
          <a:lstStyle/>
          <a:p>
            <a:r>
              <a:rPr lang="en-US" dirty="0"/>
              <a:t>For a system to be properly testable, it must be possible to </a:t>
            </a:r>
            <a:r>
              <a:rPr lang="en-US" i="1" dirty="0"/>
              <a:t>control</a:t>
            </a:r>
            <a:r>
              <a:rPr lang="en-US" dirty="0"/>
              <a:t> each component’s inputs (and possibly manipulate its internal state) and then to </a:t>
            </a:r>
            <a:r>
              <a:rPr lang="en-US" i="1" dirty="0"/>
              <a:t>observe</a:t>
            </a:r>
            <a:r>
              <a:rPr lang="en-US" dirty="0"/>
              <a:t> its outputs (and possibly its internal </a:t>
            </a:r>
            <a:r>
              <a:rPr lang="en-US" dirty="0" smtClean="0"/>
              <a:t>state). </a:t>
            </a:r>
            <a:endParaRPr lang="en-US" dirty="0"/>
          </a:p>
        </p:txBody>
      </p:sp>
      <p:sp>
        <p:nvSpPr>
          <p:cNvPr id="4" name="Footer Placeholder 3"/>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0379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Testability General Scenario</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40292202"/>
              </p:ext>
            </p:extLst>
          </p:nvPr>
        </p:nvGraphicFramePr>
        <p:xfrm>
          <a:off x="467544" y="1232872"/>
          <a:ext cx="8208912" cy="5172904"/>
        </p:xfrm>
        <a:graphic>
          <a:graphicData uri="http://schemas.openxmlformats.org/drawingml/2006/table">
            <a:tbl>
              <a:tblPr firstRow="1" firstCol="1" bandRow="1">
                <a:tableStyleId>{5C22544A-7EE6-4342-B048-85BDC9FD1C3A}</a:tableStyleId>
              </a:tblPr>
              <a:tblGrid>
                <a:gridCol w="1512167"/>
                <a:gridCol w="6696745"/>
              </a:tblGrid>
              <a:tr h="539944">
                <a:tc>
                  <a:txBody>
                    <a:bodyPr/>
                    <a:lstStyle/>
                    <a:p>
                      <a:pPr marL="0" marR="0">
                        <a:lnSpc>
                          <a:spcPct val="80000"/>
                        </a:lnSpc>
                        <a:spcBef>
                          <a:spcPts val="400"/>
                        </a:spcBef>
                        <a:spcAft>
                          <a:spcPts val="400"/>
                        </a:spcAft>
                      </a:pPr>
                      <a:r>
                        <a:rPr lang="en-US" sz="2000" b="1" dirty="0">
                          <a:solidFill>
                            <a:schemeClr val="tx1"/>
                          </a:solidFill>
                          <a:effectLst/>
                        </a:rPr>
                        <a:t>Portion of</a:t>
                      </a:r>
                      <a:br>
                        <a:rPr lang="en-US" sz="2000" b="1" dirty="0">
                          <a:solidFill>
                            <a:schemeClr val="tx1"/>
                          </a:solidFill>
                          <a:effectLst/>
                        </a:rPr>
                      </a:br>
                      <a:r>
                        <a:rPr lang="en-US" sz="2000" b="1" dirty="0">
                          <a:solidFill>
                            <a:schemeClr val="tx1"/>
                          </a:solidFill>
                          <a:effectLst/>
                        </a:rPr>
                        <a:t>Scenario</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b="1" dirty="0">
                          <a:solidFill>
                            <a:schemeClr val="tx1"/>
                          </a:solidFill>
                          <a:effectLst/>
                        </a:rPr>
                        <a:t>Possible Values</a:t>
                      </a:r>
                      <a:endParaRPr lang="en-US" sz="2000" b="1"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r>
              <a:tr h="0">
                <a:tc>
                  <a:txBody>
                    <a:bodyPr/>
                    <a:lstStyle/>
                    <a:p>
                      <a:pPr marL="0" marR="0">
                        <a:lnSpc>
                          <a:spcPct val="80000"/>
                        </a:lnSpc>
                        <a:spcBef>
                          <a:spcPts val="400"/>
                        </a:spcBef>
                        <a:spcAft>
                          <a:spcPts val="400"/>
                        </a:spcAft>
                      </a:pPr>
                      <a:r>
                        <a:rPr lang="en-US" sz="2000" dirty="0">
                          <a:solidFill>
                            <a:schemeClr val="tx1"/>
                          </a:solidFill>
                          <a:effectLst/>
                        </a:rPr>
                        <a:t>Source</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smtClean="0">
                          <a:effectLst/>
                        </a:rPr>
                        <a:t>Unit </a:t>
                      </a:r>
                      <a:r>
                        <a:rPr lang="en-US" sz="2000" dirty="0">
                          <a:effectLst/>
                        </a:rPr>
                        <a:t>testers, integration testers, system testers, acceptance testers, end users, either running tests manually or using automated testing tools</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tr>
              <a:tr h="0">
                <a:tc>
                  <a:txBody>
                    <a:bodyPr/>
                    <a:lstStyle/>
                    <a:p>
                      <a:pPr marL="0" marR="0">
                        <a:lnSpc>
                          <a:spcPct val="80000"/>
                        </a:lnSpc>
                        <a:spcBef>
                          <a:spcPts val="400"/>
                        </a:spcBef>
                        <a:spcAft>
                          <a:spcPts val="400"/>
                        </a:spcAft>
                      </a:pPr>
                      <a:r>
                        <a:rPr lang="en-US" sz="2000" dirty="0">
                          <a:solidFill>
                            <a:schemeClr val="tx1"/>
                          </a:solidFill>
                          <a:effectLst/>
                        </a:rPr>
                        <a:t>Stimulus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A set of tests are executed due to the completion of a coding increment such as a </a:t>
                      </a:r>
                      <a:r>
                        <a:rPr lang="en-US" sz="2000" kern="1100" dirty="0" smtClean="0">
                          <a:effectLst/>
                        </a:rPr>
                        <a:t>class, </a:t>
                      </a:r>
                      <a:r>
                        <a:rPr lang="en-US" sz="2000" kern="1100" dirty="0">
                          <a:effectLst/>
                        </a:rPr>
                        <a:t>layer or service; the completed integration of a subsystem; the complete implementation of the </a:t>
                      </a:r>
                      <a:r>
                        <a:rPr lang="en-US" sz="2000" kern="1100" dirty="0" smtClean="0">
                          <a:effectLst/>
                        </a:rPr>
                        <a:t>system</a:t>
                      </a:r>
                      <a:r>
                        <a:rPr lang="en-US" sz="2000" kern="1100" dirty="0">
                          <a:effectLst/>
                        </a:rPr>
                        <a:t>; or the delivery of the system to the customer</a:t>
                      </a:r>
                      <a:r>
                        <a:rPr lang="en-US" sz="2000" kern="1100" dirty="0" smtClean="0">
                          <a:effectLst/>
                        </a:rPr>
                        <a:t>.</a:t>
                      </a:r>
                      <a:endParaRPr lang="en-US" sz="2000" kern="1100" dirty="0">
                        <a:effectLst/>
                      </a:endParaRPr>
                    </a:p>
                  </a:txBody>
                  <a:tcPr marL="68580" marR="68580" marT="0" marB="0">
                    <a:solidFill>
                      <a:schemeClr val="accent1">
                        <a:lumMod val="20000"/>
                        <a:lumOff val="80000"/>
                      </a:schemeClr>
                    </a:solidFill>
                  </a:tcPr>
                </a:tc>
              </a:tr>
              <a:tr h="0">
                <a:tc>
                  <a:txBody>
                    <a:bodyPr/>
                    <a:lstStyle/>
                    <a:p>
                      <a:pPr marL="0" marR="0">
                        <a:lnSpc>
                          <a:spcPct val="80000"/>
                        </a:lnSpc>
                        <a:spcBef>
                          <a:spcPts val="400"/>
                        </a:spcBef>
                        <a:spcAft>
                          <a:spcPts val="400"/>
                        </a:spcAft>
                      </a:pPr>
                      <a:r>
                        <a:rPr lang="en-US" sz="2000" dirty="0">
                          <a:solidFill>
                            <a:schemeClr val="tx1"/>
                          </a:solidFill>
                          <a:effectLst/>
                        </a:rPr>
                        <a:t>Environment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Design time, development time, compile time, integration time, deployment time, run time</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tr>
              <a:tr h="0">
                <a:tc>
                  <a:txBody>
                    <a:bodyPr/>
                    <a:lstStyle/>
                    <a:p>
                      <a:pPr marL="0" marR="0">
                        <a:lnSpc>
                          <a:spcPct val="80000"/>
                        </a:lnSpc>
                        <a:spcBef>
                          <a:spcPts val="400"/>
                        </a:spcBef>
                        <a:spcAft>
                          <a:spcPts val="400"/>
                        </a:spcAft>
                      </a:pPr>
                      <a:r>
                        <a:rPr lang="en-US" sz="2000" dirty="0">
                          <a:solidFill>
                            <a:schemeClr val="tx1"/>
                          </a:solidFill>
                          <a:effectLst/>
                        </a:rPr>
                        <a:t>Artifacts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The portion of the system being tested</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tr>
              <a:tr h="0">
                <a:tc>
                  <a:txBody>
                    <a:bodyPr/>
                    <a:lstStyle/>
                    <a:p>
                      <a:pPr marL="0" marR="0">
                        <a:lnSpc>
                          <a:spcPct val="80000"/>
                        </a:lnSpc>
                        <a:spcBef>
                          <a:spcPts val="400"/>
                        </a:spcBef>
                        <a:spcAft>
                          <a:spcPts val="400"/>
                        </a:spcAft>
                      </a:pPr>
                      <a:r>
                        <a:rPr lang="en-US" sz="2000" dirty="0">
                          <a:solidFill>
                            <a:schemeClr val="tx1"/>
                          </a:solidFill>
                          <a:effectLst/>
                        </a:rPr>
                        <a:t>Response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execute test suite and capture results; capture activity that resulted in the fault; control and monitor the state of the system </a:t>
                      </a:r>
                      <a:endParaRPr lang="en-US" sz="2000" dirty="0">
                        <a:effectLst/>
                        <a:latin typeface="Times"/>
                        <a:ea typeface="Times New Roman"/>
                        <a:cs typeface="Times New Roman"/>
                      </a:endParaRPr>
                    </a:p>
                  </a:txBody>
                  <a:tcPr marL="68580" marR="68580" marT="0" marB="0">
                    <a:solidFill>
                      <a:schemeClr val="accent1">
                        <a:lumMod val="20000"/>
                        <a:lumOff val="80000"/>
                      </a:schemeClr>
                    </a:solidFill>
                  </a:tcPr>
                </a:tc>
              </a:tr>
              <a:tr h="0">
                <a:tc>
                  <a:txBody>
                    <a:bodyPr/>
                    <a:lstStyle/>
                    <a:p>
                      <a:pPr marL="0" marR="0">
                        <a:lnSpc>
                          <a:spcPct val="80000"/>
                        </a:lnSpc>
                        <a:spcBef>
                          <a:spcPts val="400"/>
                        </a:spcBef>
                        <a:spcAft>
                          <a:spcPts val="400"/>
                        </a:spcAft>
                      </a:pPr>
                      <a:r>
                        <a:rPr lang="en-US" sz="2000" dirty="0">
                          <a:solidFill>
                            <a:schemeClr val="tx1"/>
                          </a:solidFill>
                          <a:effectLst/>
                        </a:rPr>
                        <a:t>Response </a:t>
                      </a:r>
                      <a:br>
                        <a:rPr lang="en-US" sz="2000" dirty="0">
                          <a:solidFill>
                            <a:schemeClr val="tx1"/>
                          </a:solidFill>
                          <a:effectLst/>
                        </a:rPr>
                      </a:br>
                      <a:r>
                        <a:rPr lang="en-US" sz="2000" dirty="0">
                          <a:solidFill>
                            <a:schemeClr val="tx1"/>
                          </a:solidFill>
                          <a:effectLst/>
                        </a:rPr>
                        <a:t>Measure </a:t>
                      </a:r>
                      <a:endParaRPr lang="en-US" sz="2000" dirty="0">
                        <a:solidFill>
                          <a:schemeClr val="tx1"/>
                        </a:solidFill>
                        <a:effectLst/>
                        <a:latin typeface="Times"/>
                        <a:ea typeface="Times New Roman"/>
                        <a:cs typeface="Times New Roman"/>
                      </a:endParaRPr>
                    </a:p>
                  </a:txBody>
                  <a:tcPr marL="68580" marR="68580"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effectLst/>
                        </a:rPr>
                        <a:t>One or more of the following:  effort to find a fault or class of faults, effort to achieve a given percentage of state space coverage; probability of fault being revealed by the next test; time to perform tests; effort to detect faults; length of longest dependency chain in test; length of time to prepare test environment; reduction in risk exposure (size(loss) * </a:t>
                      </a:r>
                      <a:r>
                        <a:rPr lang="en-US" sz="2000" dirty="0" err="1">
                          <a:effectLst/>
                        </a:rPr>
                        <a:t>prob</a:t>
                      </a:r>
                      <a:r>
                        <a:rPr lang="en-US" sz="2000" dirty="0">
                          <a:effectLst/>
                        </a:rPr>
                        <a:t>(loss)</a:t>
                      </a:r>
                      <a:r>
                        <a:rPr lang="en-US" sz="2000" dirty="0" smtClean="0">
                          <a:effectLst/>
                        </a:rPr>
                        <a:t>)</a:t>
                      </a:r>
                      <a:endParaRPr lang="en-US" sz="2000" dirty="0">
                        <a:effectLst/>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38002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Testability Scenario</a:t>
            </a:r>
            <a:endParaRPr lang="en-US" dirty="0"/>
          </a:p>
        </p:txBody>
      </p:sp>
      <p:sp>
        <p:nvSpPr>
          <p:cNvPr id="3" name="Content Placeholder 2"/>
          <p:cNvSpPr>
            <a:spLocks noGrp="1"/>
          </p:cNvSpPr>
          <p:nvPr>
            <p:ph idx="1"/>
          </p:nvPr>
        </p:nvSpPr>
        <p:spPr/>
        <p:txBody>
          <a:bodyPr/>
          <a:lstStyle/>
          <a:p>
            <a:r>
              <a:rPr lang="en-US" dirty="0"/>
              <a:t>The unit tester completes a code unit during development and performs a test sequence whose results are captured and that gives 85% path coverage within 3 hours of testing.</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Testability Tactics</a:t>
            </a:r>
            <a:endParaRPr lang="en-US" dirty="0"/>
          </a:p>
        </p:txBody>
      </p:sp>
      <p:sp>
        <p:nvSpPr>
          <p:cNvPr id="3" name="Content Placeholder 2"/>
          <p:cNvSpPr>
            <a:spLocks noGrp="1"/>
          </p:cNvSpPr>
          <p:nvPr>
            <p:ph idx="1"/>
          </p:nvPr>
        </p:nvSpPr>
        <p:spPr/>
        <p:txBody>
          <a:bodyPr>
            <a:normAutofit fontScale="92500"/>
          </a:bodyPr>
          <a:lstStyle/>
          <a:p>
            <a:r>
              <a:rPr lang="en-US" dirty="0"/>
              <a:t>The goal of tactics for testability is to allow for easier testing when an increment of software </a:t>
            </a:r>
            <a:r>
              <a:rPr lang="en-US" dirty="0" smtClean="0"/>
              <a:t>development has completed.</a:t>
            </a:r>
            <a:endParaRPr lang="en-US" dirty="0" smtClean="0"/>
          </a:p>
          <a:p>
            <a:r>
              <a:rPr lang="en-US" dirty="0" smtClean="0"/>
              <a:t>Anything </a:t>
            </a:r>
            <a:r>
              <a:rPr lang="en-US" dirty="0"/>
              <a:t>the architect can do to reduce the high cost of testing will yield a significant benefit.</a:t>
            </a:r>
            <a:endParaRPr lang="en-US" dirty="0" smtClean="0"/>
          </a:p>
          <a:p>
            <a:r>
              <a:rPr lang="en-US" dirty="0"/>
              <a:t>There are two categories of tactics for </a:t>
            </a:r>
            <a:r>
              <a:rPr lang="en-US" dirty="0" smtClean="0"/>
              <a:t>testability</a:t>
            </a:r>
            <a:r>
              <a:rPr lang="en-US" dirty="0"/>
              <a:t>:</a:t>
            </a:r>
            <a:endParaRPr lang="en-US" dirty="0" smtClean="0"/>
          </a:p>
          <a:p>
            <a:pPr lvl="1"/>
            <a:r>
              <a:rPr lang="en-US" dirty="0" smtClean="0"/>
              <a:t>The </a:t>
            </a:r>
            <a:r>
              <a:rPr lang="en-US" dirty="0"/>
              <a:t>first category deals with adding controllability and </a:t>
            </a:r>
            <a:r>
              <a:rPr lang="en-US" dirty="0" err="1"/>
              <a:t>observability</a:t>
            </a:r>
            <a:r>
              <a:rPr lang="en-US" dirty="0"/>
              <a:t> to the system.  </a:t>
            </a:r>
            <a:endParaRPr lang="en-US" dirty="0" smtClean="0"/>
          </a:p>
          <a:p>
            <a:pPr lvl="1"/>
            <a:r>
              <a:rPr lang="en-US" dirty="0" smtClean="0"/>
              <a:t>The </a:t>
            </a:r>
            <a:r>
              <a:rPr lang="en-US" dirty="0"/>
              <a:t>second deals with limiting complexity in the system’s design.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Testability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6662400" cy="232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Testability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684076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798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3848</TotalTime>
  <Words>1709</Words>
  <Application>Microsoft Macintosh PowerPoint</Application>
  <PresentationFormat>On-screen Show (4:3)</PresentationFormat>
  <Paragraphs>117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Chapter 10: Testability</vt:lpstr>
      <vt:lpstr>Chapter Outline</vt:lpstr>
      <vt:lpstr>What is Testability?</vt:lpstr>
      <vt:lpstr>What is Testability?</vt:lpstr>
      <vt:lpstr>Testability General Scenario</vt:lpstr>
      <vt:lpstr>Sample Concrete Testability Scenario</vt:lpstr>
      <vt:lpstr>Goal of Testability Tactics</vt:lpstr>
      <vt:lpstr>Goal of Testability Tactics</vt:lpstr>
      <vt:lpstr>Testability Tactics</vt:lpstr>
      <vt:lpstr>Control and Observe System State</vt:lpstr>
      <vt:lpstr>Control and Observe System State</vt:lpstr>
      <vt:lpstr>Limit Complexity</vt:lpstr>
      <vt:lpstr>Design Checklist for Testability</vt:lpstr>
      <vt:lpstr>Design Checklist for Testability</vt:lpstr>
      <vt:lpstr>Design Checklist for Testability</vt:lpstr>
      <vt:lpstr>Design Checklist for Testability</vt:lpstr>
      <vt:lpstr>Design Checklist for Testability</vt:lpstr>
      <vt:lpstr>Design Checklist for Testability</vt:lpstr>
      <vt:lpstr>Design Checklist for Testability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49</cp:revision>
  <dcterms:created xsi:type="dcterms:W3CDTF">2012-04-18T22:57:58Z</dcterms:created>
  <dcterms:modified xsi:type="dcterms:W3CDTF">2012-12-03T23:17:02Z</dcterms:modified>
</cp:coreProperties>
</file>