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74" r:id="rId3"/>
    <p:sldId id="260" r:id="rId4"/>
    <p:sldId id="285" r:id="rId5"/>
    <p:sldId id="293" r:id="rId6"/>
    <p:sldId id="262" r:id="rId7"/>
    <p:sldId id="263" r:id="rId8"/>
    <p:sldId id="266" r:id="rId9"/>
    <p:sldId id="264" r:id="rId10"/>
    <p:sldId id="267" r:id="rId11"/>
    <p:sldId id="284" r:id="rId12"/>
    <p:sldId id="286" r:id="rId13"/>
    <p:sldId id="287" r:id="rId14"/>
    <p:sldId id="288" r:id="rId15"/>
    <p:sldId id="289" r:id="rId16"/>
    <p:sldId id="290" r:id="rId17"/>
    <p:sldId id="291" r:id="rId18"/>
    <p:sldId id="292"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22" d="100"/>
          <a:sy n="122" d="100"/>
        </p:scale>
        <p:origin x="-120" y="-1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12/4/12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12/4/12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12/4/12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12/4/12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12/4/12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132856"/>
            <a:ext cx="7772400" cy="1470025"/>
          </a:xfrm>
        </p:spPr>
        <p:txBody>
          <a:bodyPr/>
          <a:lstStyle/>
          <a:p>
            <a:r>
              <a:rPr lang="en-AU" dirty="0" smtClean="0"/>
              <a:t>Chapter 11: Usability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User Initiative</a:t>
            </a:r>
            <a:endParaRPr lang="en-US" dirty="0"/>
          </a:p>
        </p:txBody>
      </p:sp>
      <p:sp>
        <p:nvSpPr>
          <p:cNvPr id="3" name="Content Placeholder 2"/>
          <p:cNvSpPr>
            <a:spLocks noGrp="1"/>
          </p:cNvSpPr>
          <p:nvPr>
            <p:ph idx="1"/>
          </p:nvPr>
        </p:nvSpPr>
        <p:spPr/>
        <p:txBody>
          <a:bodyPr>
            <a:noAutofit/>
          </a:bodyPr>
          <a:lstStyle/>
          <a:p>
            <a:pPr lvl="0"/>
            <a:r>
              <a:rPr lang="en-US" sz="2600" dirty="0" smtClean="0"/>
              <a:t>Cancel: the </a:t>
            </a:r>
            <a:r>
              <a:rPr lang="en-US" sz="2600" dirty="0"/>
              <a:t>system must </a:t>
            </a:r>
            <a:r>
              <a:rPr lang="en-US" sz="2600" dirty="0" smtClean="0"/>
              <a:t>listen </a:t>
            </a:r>
            <a:r>
              <a:rPr lang="en-US" sz="2600" dirty="0"/>
              <a:t>for </a:t>
            </a:r>
            <a:r>
              <a:rPr lang="en-US" sz="2600" dirty="0" smtClean="0"/>
              <a:t>the cancel request; </a:t>
            </a:r>
            <a:r>
              <a:rPr lang="en-US" sz="2600" dirty="0"/>
              <a:t>the command being canceled must be terminated; </a:t>
            </a:r>
            <a:r>
              <a:rPr lang="en-US" sz="2600" dirty="0" smtClean="0"/>
              <a:t>resources used must </a:t>
            </a:r>
            <a:r>
              <a:rPr lang="en-US" sz="2600" dirty="0"/>
              <a:t>be freed; </a:t>
            </a:r>
            <a:r>
              <a:rPr lang="en-US" sz="2600" dirty="0" smtClean="0"/>
              <a:t>and </a:t>
            </a:r>
            <a:r>
              <a:rPr lang="en-US" sz="2600" dirty="0"/>
              <a:t>collaborating </a:t>
            </a:r>
            <a:r>
              <a:rPr lang="en-US" sz="2600" dirty="0" smtClean="0"/>
              <a:t>components must </a:t>
            </a:r>
            <a:r>
              <a:rPr lang="en-US" sz="2600" dirty="0"/>
              <a:t>be </a:t>
            </a:r>
            <a:r>
              <a:rPr lang="en-US" sz="2600" dirty="0" smtClean="0"/>
              <a:t>informed.</a:t>
            </a:r>
          </a:p>
          <a:p>
            <a:pPr lvl="0"/>
            <a:r>
              <a:rPr lang="en-US" sz="2600" dirty="0" smtClean="0"/>
              <a:t>Pause/Resume: temporarily </a:t>
            </a:r>
            <a:r>
              <a:rPr lang="en-US" sz="2600" dirty="0"/>
              <a:t>free resources so that they may be re-allocated to other </a:t>
            </a:r>
            <a:r>
              <a:rPr lang="en-US" sz="2600" dirty="0" smtClean="0"/>
              <a:t>tasks.</a:t>
            </a:r>
          </a:p>
          <a:p>
            <a:pPr lvl="0"/>
            <a:r>
              <a:rPr lang="en-US" sz="2600" dirty="0" smtClean="0"/>
              <a:t>Undo: maintain </a:t>
            </a:r>
            <a:r>
              <a:rPr lang="en-US" sz="2600" dirty="0"/>
              <a:t>a sufficient amount of information about system state so that an earlier state may be restored, at the user’s </a:t>
            </a:r>
            <a:r>
              <a:rPr lang="en-US" sz="2600" dirty="0" smtClean="0"/>
              <a:t>request.</a:t>
            </a:r>
          </a:p>
          <a:p>
            <a:pPr lvl="0"/>
            <a:r>
              <a:rPr lang="en-US" sz="2600" dirty="0" smtClean="0"/>
              <a:t>Aggregate: ability </a:t>
            </a:r>
            <a:r>
              <a:rPr lang="en-US" sz="2600" dirty="0"/>
              <a:t>to aggregate </a:t>
            </a:r>
            <a:r>
              <a:rPr lang="en-US" sz="2600" dirty="0" smtClean="0"/>
              <a:t>lower-level </a:t>
            </a:r>
            <a:r>
              <a:rPr lang="en-US" sz="2600" dirty="0"/>
              <a:t>objects into a </a:t>
            </a:r>
            <a:r>
              <a:rPr lang="en-US" sz="2600" dirty="0" smtClean="0"/>
              <a:t>group</a:t>
            </a:r>
            <a:r>
              <a:rPr lang="en-US" sz="2600" dirty="0"/>
              <a:t>, so that </a:t>
            </a:r>
            <a:r>
              <a:rPr lang="en-US" sz="2600" dirty="0" smtClean="0"/>
              <a:t>a user operation </a:t>
            </a:r>
            <a:r>
              <a:rPr lang="en-US" sz="2600" dirty="0"/>
              <a:t>may be applied to the group, </a:t>
            </a:r>
            <a:r>
              <a:rPr lang="en-US" sz="2600" dirty="0" smtClean="0"/>
              <a:t>freeing </a:t>
            </a:r>
            <a:r>
              <a:rPr lang="en-US" sz="2600" dirty="0"/>
              <a:t>the user from the </a:t>
            </a:r>
            <a:r>
              <a:rPr lang="en-US" sz="2600" dirty="0" smtClean="0"/>
              <a:t>drudgery.</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System Initiative</a:t>
            </a:r>
            <a:endParaRPr lang="en-US" dirty="0"/>
          </a:p>
        </p:txBody>
      </p:sp>
      <p:sp>
        <p:nvSpPr>
          <p:cNvPr id="3" name="Content Placeholder 2"/>
          <p:cNvSpPr>
            <a:spLocks noGrp="1"/>
          </p:cNvSpPr>
          <p:nvPr>
            <p:ph idx="1"/>
          </p:nvPr>
        </p:nvSpPr>
        <p:spPr/>
        <p:txBody>
          <a:bodyPr>
            <a:normAutofit fontScale="92500"/>
          </a:bodyPr>
          <a:lstStyle/>
          <a:p>
            <a:r>
              <a:rPr lang="en-US" dirty="0" smtClean="0"/>
              <a:t>Maintain Task Model: determines </a:t>
            </a:r>
            <a:r>
              <a:rPr lang="en-US" dirty="0"/>
              <a:t>context so the system can have some idea of what the user is attempting and provide assistance. </a:t>
            </a:r>
            <a:endParaRPr lang="en-US" dirty="0" smtClean="0"/>
          </a:p>
          <a:p>
            <a:r>
              <a:rPr lang="en-US" dirty="0"/>
              <a:t>Maintain </a:t>
            </a:r>
            <a:r>
              <a:rPr lang="en-US" dirty="0" smtClean="0"/>
              <a:t>User Model</a:t>
            </a:r>
            <a:r>
              <a:rPr lang="en-US" dirty="0"/>
              <a:t>: explicitly represents the user's knowledge of the system, the user's behavior in terms of expected response time, </a:t>
            </a:r>
            <a:r>
              <a:rPr lang="en-US" dirty="0" smtClean="0"/>
              <a:t>etc. </a:t>
            </a:r>
            <a:endParaRPr lang="en-US" dirty="0"/>
          </a:p>
          <a:p>
            <a:r>
              <a:rPr lang="en-US" dirty="0"/>
              <a:t>Maintain </a:t>
            </a:r>
            <a:r>
              <a:rPr lang="en-US" dirty="0" smtClean="0"/>
              <a:t>System Model</a:t>
            </a:r>
            <a:r>
              <a:rPr lang="en-US" dirty="0"/>
              <a:t>: system maintains an explicit model of itself. This is used to determine expected system behavior so that appropriate feedback can be given to the user</a:t>
            </a:r>
            <a:r>
              <a:rPr lang="en-US" dirty="0" smtClean="0"/>
              <a:t>.</a:t>
            </a:r>
            <a:endParaRPr lang="en-US" dirty="0"/>
          </a:p>
          <a:p>
            <a:pPr marL="0" lvl="0" indent="0">
              <a:buNone/>
            </a:pPr>
            <a:endParaRPr lang="en-US" dirty="0" smtClean="0"/>
          </a:p>
          <a:p>
            <a:pPr lvl="0"/>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963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1786256786"/>
              </p:ext>
            </p:extLst>
          </p:nvPr>
        </p:nvGraphicFramePr>
        <p:xfrm>
          <a:off x="683568" y="2492896"/>
          <a:ext cx="7776864" cy="2088232"/>
        </p:xfrm>
        <a:graphic>
          <a:graphicData uri="http://schemas.openxmlformats.org/drawingml/2006/table">
            <a:tbl>
              <a:tblPr firstRow="1" firstCol="1" bandRow="1">
                <a:tableStyleId>{5C22544A-7EE6-4342-B048-85BDC9FD1C3A}</a:tableStyleId>
              </a:tblPr>
              <a:tblGrid>
                <a:gridCol w="1995874"/>
                <a:gridCol w="5780990"/>
              </a:tblGrid>
              <a:tr h="2088232">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additional system responsibilities have been allocated, as needed, to assist the user in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learning how to use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efficiently achieving the task at hand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adapting and configuring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recovering from user and system errors</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09129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2448233351"/>
              </p:ext>
            </p:extLst>
          </p:nvPr>
        </p:nvGraphicFramePr>
        <p:xfrm>
          <a:off x="683568" y="2492896"/>
          <a:ext cx="7632848" cy="2952328"/>
        </p:xfrm>
        <a:graphic>
          <a:graphicData uri="http://schemas.openxmlformats.org/drawingml/2006/table">
            <a:tbl>
              <a:tblPr firstRow="1" firstCol="1" bandRow="1">
                <a:tableStyleId>{5C22544A-7EE6-4342-B048-85BDC9FD1C3A}</a:tableStyleId>
              </a:tblPr>
              <a:tblGrid>
                <a:gridCol w="1656184"/>
                <a:gridCol w="5976664"/>
              </a:tblGrid>
              <a:tr h="2952328">
                <a:tc>
                  <a:txBody>
                    <a:bodyPr/>
                    <a:lstStyle/>
                    <a:p>
                      <a:pPr marL="0" marR="0">
                        <a:lnSpc>
                          <a:spcPct val="80000"/>
                        </a:lnSpc>
                        <a:spcBef>
                          <a:spcPts val="400"/>
                        </a:spcBef>
                        <a:spcAft>
                          <a:spcPts val="400"/>
                        </a:spcAft>
                      </a:pPr>
                      <a:r>
                        <a:rPr lang="en-US" sz="2000">
                          <a:effectLst/>
                        </a:rPr>
                        <a:t>Coordination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whether the properties of system elements’ coordination—timeliness, currency, completeness, correctness, consistency—affect how a user learns to use the system, achieves goals or completes tasks, adapts and configures the system, recovers from user and system errors, increases confidence and satisfaction.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can the system respond to mouse events and give semantic feedback in real time? Can long-running events be canceled in a reasonable amount of time?</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96127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620090772"/>
              </p:ext>
            </p:extLst>
          </p:nvPr>
        </p:nvGraphicFramePr>
        <p:xfrm>
          <a:off x="611561" y="2276872"/>
          <a:ext cx="7776863" cy="3168352"/>
        </p:xfrm>
        <a:graphic>
          <a:graphicData uri="http://schemas.openxmlformats.org/drawingml/2006/table">
            <a:tbl>
              <a:tblPr firstRow="1" firstCol="1" bandRow="1">
                <a:tableStyleId>{5C22544A-7EE6-4342-B048-85BDC9FD1C3A}</a:tableStyleId>
              </a:tblPr>
              <a:tblGrid>
                <a:gridCol w="1080119"/>
                <a:gridCol w="6696744"/>
              </a:tblGrid>
              <a:tr h="3168352">
                <a:tc>
                  <a:txBody>
                    <a:bodyPr/>
                    <a:lstStyle/>
                    <a:p>
                      <a:pPr marL="0" marR="0">
                        <a:lnSpc>
                          <a:spcPct val="80000"/>
                        </a:lnSpc>
                        <a:spcBef>
                          <a:spcPts val="400"/>
                        </a:spcBef>
                        <a:spcAft>
                          <a:spcPts val="400"/>
                        </a:spcAft>
                      </a:pPr>
                      <a:r>
                        <a:rPr lang="en-US" sz="2000">
                          <a:effectLst/>
                        </a:rPr>
                        <a:t>Data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are involved with user-perceivable behavior.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these major data abstractions, their operations, and their properties have been designed to assist the user in achieving the task at hand, adapting and configuring the system, recovering from user and system errors, learning how to use the system, and increasing satisfaction and user confidence</a:t>
                      </a:r>
                    </a:p>
                    <a:p>
                      <a:pPr marL="0" marR="0">
                        <a:lnSpc>
                          <a:spcPct val="80000"/>
                        </a:lnSpc>
                        <a:spcBef>
                          <a:spcPts val="400"/>
                        </a:spcBef>
                        <a:spcAft>
                          <a:spcPts val="400"/>
                        </a:spcAft>
                      </a:pPr>
                      <a:r>
                        <a:rPr lang="en-US" sz="2000" dirty="0">
                          <a:effectLst/>
                        </a:rPr>
                        <a:t>For example, the data abstractions should be designed to support undo and cancel operations: the transaction granularity should not be so great that canceling or undoing an operation takes an excessively long time.</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1444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944717077"/>
              </p:ext>
            </p:extLst>
          </p:nvPr>
        </p:nvGraphicFramePr>
        <p:xfrm>
          <a:off x="755576" y="2420888"/>
          <a:ext cx="7632848" cy="2736304"/>
        </p:xfrm>
        <a:graphic>
          <a:graphicData uri="http://schemas.openxmlformats.org/drawingml/2006/table">
            <a:tbl>
              <a:tblPr firstRow="1" firstCol="1" bandRow="1">
                <a:tableStyleId>{5C22544A-7EE6-4342-B048-85BDC9FD1C3A}</a:tableStyleId>
              </a:tblPr>
              <a:tblGrid>
                <a:gridCol w="1728192"/>
                <a:gridCol w="5904656"/>
              </a:tblGrid>
              <a:tr h="2736304">
                <a:tc>
                  <a:txBody>
                    <a:bodyPr/>
                    <a:lstStyle/>
                    <a:p>
                      <a:pPr marL="0" marR="0">
                        <a:lnSpc>
                          <a:spcPct val="80000"/>
                        </a:lnSpc>
                        <a:spcBef>
                          <a:spcPts val="400"/>
                        </a:spcBef>
                        <a:spcAft>
                          <a:spcPts val="400"/>
                        </a:spcAft>
                      </a:pPr>
                      <a:r>
                        <a:rPr lang="en-US" sz="2000">
                          <a:effectLst/>
                        </a:rPr>
                        <a:t>Mapping Among Architectural Elements</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mapping among architectural elements is visible to the end user (for example, the extent to which the end user is aware of which services are local and which are remote</a:t>
                      </a:r>
                      <a:r>
                        <a:rPr lang="en-US" sz="2000" dirty="0" smtClean="0">
                          <a:effectLst/>
                        </a:rPr>
                        <a:t>).</a:t>
                      </a:r>
                      <a:r>
                        <a:rPr lang="en-US" sz="2000" baseline="0" dirty="0" smtClean="0">
                          <a:effectLst/>
                        </a:rPr>
                        <a:t> </a:t>
                      </a:r>
                    </a:p>
                    <a:p>
                      <a:pPr marL="0" marR="0">
                        <a:lnSpc>
                          <a:spcPct val="80000"/>
                        </a:lnSpc>
                        <a:spcBef>
                          <a:spcPts val="400"/>
                        </a:spcBef>
                        <a:spcAft>
                          <a:spcPts val="400"/>
                        </a:spcAft>
                      </a:pPr>
                      <a:r>
                        <a:rPr lang="en-US" sz="2000" dirty="0" smtClean="0">
                          <a:effectLst/>
                        </a:rPr>
                        <a:t>For </a:t>
                      </a:r>
                      <a:r>
                        <a:rPr lang="en-US" sz="2000" dirty="0">
                          <a:effectLst/>
                        </a:rPr>
                        <a:t>those that are visible, determine how this affects the ways in which, or the ease with which the user will learn how to use the system, achieve the task at hand, adapt and configure the system, recover from user and system errors, and increase confidence and </a:t>
                      </a:r>
                      <a:r>
                        <a:rPr lang="en-US" sz="2000" dirty="0" smtClean="0">
                          <a:effectLst/>
                        </a:rPr>
                        <a:t>satisfaction.</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78563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772892916"/>
              </p:ext>
            </p:extLst>
          </p:nvPr>
        </p:nvGraphicFramePr>
        <p:xfrm>
          <a:off x="683568" y="2564904"/>
          <a:ext cx="7632848" cy="2885439"/>
        </p:xfrm>
        <a:graphic>
          <a:graphicData uri="http://schemas.openxmlformats.org/drawingml/2006/table">
            <a:tbl>
              <a:tblPr firstRow="1" firstCol="1" bandRow="1">
                <a:tableStyleId>{5C22544A-7EE6-4342-B048-85BDC9FD1C3A}</a:tableStyleId>
              </a:tblPr>
              <a:tblGrid>
                <a:gridCol w="1650878"/>
                <a:gridCol w="5981970"/>
              </a:tblGrid>
              <a:tr h="2520280">
                <a:tc>
                  <a:txBody>
                    <a:bodyPr/>
                    <a:lstStyle/>
                    <a:p>
                      <a:pPr marL="0" marR="0">
                        <a:lnSpc>
                          <a:spcPct val="80000"/>
                        </a:lnSpc>
                        <a:spcBef>
                          <a:spcPts val="400"/>
                        </a:spcBef>
                        <a:spcAft>
                          <a:spcPts val="400"/>
                        </a:spcAft>
                      </a:pPr>
                      <a:r>
                        <a:rPr lang="en-US" sz="2000">
                          <a:effectLst/>
                        </a:rPr>
                        <a:t>Resource Management</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user can adapt and configure the system’s use of resources.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that resource limitations under all user-controlled configurations will not make users less likely to achieve their tasks.  For example, attempt to avoid configurations that would result in excessively long response times.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that the level of resources will not affect the users’ ability to learn how to use the system, or decrease their level of confidence and satisfaction with the system.</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0094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92862359"/>
              </p:ext>
            </p:extLst>
          </p:nvPr>
        </p:nvGraphicFramePr>
        <p:xfrm>
          <a:off x="755576" y="2348880"/>
          <a:ext cx="7560839" cy="3024336"/>
        </p:xfrm>
        <a:graphic>
          <a:graphicData uri="http://schemas.openxmlformats.org/drawingml/2006/table">
            <a:tbl>
              <a:tblPr firstRow="1" firstCol="1" bandRow="1">
                <a:tableStyleId>{5C22544A-7EE6-4342-B048-85BDC9FD1C3A}</a:tableStyleId>
              </a:tblPr>
              <a:tblGrid>
                <a:gridCol w="1296144"/>
                <a:gridCol w="6264695"/>
              </a:tblGrid>
              <a:tr h="3024336">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binding time decisions should be under user control and ensure that users can make decisions that aid in usability. </a:t>
                      </a:r>
                      <a:endParaRPr lang="en-US" sz="2000" kern="1100" dirty="0" smtClean="0">
                        <a:effectLst/>
                      </a:endParaRPr>
                    </a:p>
                    <a:p>
                      <a:pPr marL="0" marR="0" indent="0">
                        <a:lnSpc>
                          <a:spcPct val="80000"/>
                        </a:lnSpc>
                        <a:spcBef>
                          <a:spcPts val="100"/>
                        </a:spcBef>
                        <a:spcAft>
                          <a:spcPts val="300"/>
                        </a:spcAft>
                        <a:tabLst>
                          <a:tab pos="228600" algn="l"/>
                          <a:tab pos="274320" algn="l"/>
                          <a:tab pos="274320" algn="l"/>
                        </a:tabLst>
                      </a:pPr>
                      <a:r>
                        <a:rPr lang="en-US" sz="2000" kern="1100" dirty="0" smtClean="0">
                          <a:effectLst/>
                        </a:rPr>
                        <a:t>For </a:t>
                      </a:r>
                      <a:r>
                        <a:rPr lang="en-US" sz="2000" kern="1100" dirty="0">
                          <a:effectLst/>
                        </a:rPr>
                        <a:t>example, if the user can choose, at run-time, the system’s configuration, or its communication protocols, or its functionality via plug-ins, you need to ensure that such choices do not adversely affect the user’s ability to learn system features, use the system efficiently, minimize the impact of errors, further adapt and configure the system, or increase confidence and </a:t>
                      </a:r>
                      <a:r>
                        <a:rPr lang="en-US" sz="2000" kern="1100" dirty="0" smtClean="0">
                          <a:effectLst/>
                        </a:rPr>
                        <a:t>satisfaction.</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54717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Usability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565434117"/>
              </p:ext>
            </p:extLst>
          </p:nvPr>
        </p:nvGraphicFramePr>
        <p:xfrm>
          <a:off x="683568" y="2204864"/>
          <a:ext cx="7704856" cy="3168352"/>
        </p:xfrm>
        <a:graphic>
          <a:graphicData uri="http://schemas.openxmlformats.org/drawingml/2006/table">
            <a:tbl>
              <a:tblPr firstRow="1" firstCol="1" bandRow="1">
                <a:tableStyleId>{5C22544A-7EE6-4342-B048-85BDC9FD1C3A}</a:tableStyleId>
              </a:tblPr>
              <a:tblGrid>
                <a:gridCol w="1584176"/>
                <a:gridCol w="6120680"/>
              </a:tblGrid>
              <a:tr h="3168352">
                <a:tc>
                  <a:txBody>
                    <a:bodyPr/>
                    <a:lstStyle/>
                    <a:p>
                      <a:pPr marL="0" marR="0">
                        <a:lnSpc>
                          <a:spcPct val="80000"/>
                        </a:lnSpc>
                        <a:spcBef>
                          <a:spcPts val="400"/>
                        </a:spcBef>
                        <a:spcAft>
                          <a:spcPts val="400"/>
                        </a:spcAft>
                      </a:pPr>
                      <a:r>
                        <a:rPr lang="en-US" sz="2000">
                          <a:effectLst/>
                        </a:rPr>
                        <a:t>Choice of Technology</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Ensure </a:t>
                      </a:r>
                      <a:r>
                        <a:rPr lang="en-US" sz="2000" dirty="0">
                          <a:effectLst/>
                        </a:rPr>
                        <a:t>the chosen technologies help to achieve the usability scenarios that apply to your system. For example, do these technologies aid in the creation of on-line help, training materials, and user feedback collection. </a:t>
                      </a:r>
                    </a:p>
                    <a:p>
                      <a:pPr marL="0" marR="0" indent="0">
                        <a:lnSpc>
                          <a:spcPct val="80000"/>
                        </a:lnSpc>
                        <a:spcBef>
                          <a:spcPts val="100"/>
                        </a:spcBef>
                        <a:spcAft>
                          <a:spcPts val="300"/>
                        </a:spcAft>
                        <a:tabLst>
                          <a:tab pos="228600" algn="l"/>
                          <a:tab pos="274320" algn="l"/>
                          <a:tab pos="274320" algn="l"/>
                        </a:tabLst>
                      </a:pPr>
                      <a:r>
                        <a:rPr lang="en-US" sz="2000" kern="1100" dirty="0">
                          <a:effectLst/>
                        </a:rPr>
                        <a:t>How usable are any of your chosen technologies?  Ensure the chosen technologies do not adversely affect the usability of the system (in terms of learning system features, using the system efficiently, minimizing the impact of errors, or adapting/configuring the system, increase confidence and satisfaction).</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39162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Architectural support for usability involves both allowing the user to take the initiative in circumstances such as cancelling a long running command, undoing a completed command, and aggregating data and commands. </a:t>
            </a:r>
          </a:p>
          <a:p>
            <a:r>
              <a:rPr lang="en-US" dirty="0" smtClean="0"/>
              <a:t>To </a:t>
            </a:r>
            <a:r>
              <a:rPr lang="en-US" dirty="0"/>
              <a:t>predict user or system response, the system must keep a model of the user, the system, and the task.</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Usability?</a:t>
            </a:r>
          </a:p>
          <a:p>
            <a:r>
              <a:rPr lang="en-US" dirty="0" smtClean="0"/>
              <a:t>Usability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Usability</a:t>
            </a:r>
            <a:endParaRPr lang="en-US" sz="3200" b="0" i="0" u="none" strike="noStrike" kern="1200" baseline="0" dirty="0" smtClean="0">
              <a:solidFill>
                <a:schemeClr val="tx1"/>
              </a:solidFill>
              <a:latin typeface="+mn-lt"/>
              <a:ea typeface="+mn-ea"/>
              <a:cs typeface="+mn-cs"/>
            </a:endParaRPr>
          </a:p>
          <a:p>
            <a:r>
              <a:rPr lang="en-US" dirty="0" smtClean="0"/>
              <a:t>A Design Checklist for Usability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Usability?</a:t>
            </a:r>
            <a:endParaRPr lang="en-US" dirty="0"/>
          </a:p>
        </p:txBody>
      </p:sp>
      <p:sp>
        <p:nvSpPr>
          <p:cNvPr id="3" name="Content Placeholder 2"/>
          <p:cNvSpPr>
            <a:spLocks noGrp="1"/>
          </p:cNvSpPr>
          <p:nvPr>
            <p:ph idx="1"/>
          </p:nvPr>
        </p:nvSpPr>
        <p:spPr/>
        <p:txBody>
          <a:bodyPr>
            <a:normAutofit/>
          </a:bodyPr>
          <a:lstStyle/>
          <a:p>
            <a:r>
              <a:rPr lang="en-US" dirty="0"/>
              <a:t>Usability is concerned with how easy it is for the user to accomplish a desired task and the kind of user support the system provides. </a:t>
            </a:r>
            <a:endParaRPr lang="en-US" dirty="0" smtClean="0"/>
          </a:p>
          <a:p>
            <a:r>
              <a:rPr lang="en-US" dirty="0" smtClean="0"/>
              <a:t>Over </a:t>
            </a:r>
            <a:r>
              <a:rPr lang="en-US" dirty="0"/>
              <a:t>the years, a focus on usability has shown itself to be one of the cheapest and easiest ways to improve a system’s quality (or, more precisely, the user’s </a:t>
            </a:r>
            <a:r>
              <a:rPr lang="en-US" i="1" dirty="0"/>
              <a:t>perception</a:t>
            </a:r>
            <a:r>
              <a:rPr lang="en-US" dirty="0"/>
              <a:t> of quality). </a:t>
            </a:r>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Usability?</a:t>
            </a:r>
            <a:endParaRPr lang="en-US" dirty="0"/>
          </a:p>
        </p:txBody>
      </p:sp>
      <p:sp>
        <p:nvSpPr>
          <p:cNvPr id="3" name="Content Placeholder 2"/>
          <p:cNvSpPr>
            <a:spLocks noGrp="1"/>
          </p:cNvSpPr>
          <p:nvPr>
            <p:ph idx="1"/>
          </p:nvPr>
        </p:nvSpPr>
        <p:spPr/>
        <p:txBody>
          <a:bodyPr>
            <a:normAutofit/>
          </a:bodyPr>
          <a:lstStyle/>
          <a:p>
            <a:r>
              <a:rPr lang="en-US" dirty="0"/>
              <a:t>Usability comprises the following areas:</a:t>
            </a:r>
          </a:p>
          <a:p>
            <a:pPr lvl="1"/>
            <a:r>
              <a:rPr lang="en-US" dirty="0"/>
              <a:t>Learning system features. </a:t>
            </a:r>
            <a:endParaRPr lang="en-US" dirty="0" smtClean="0"/>
          </a:p>
          <a:p>
            <a:pPr lvl="1"/>
            <a:r>
              <a:rPr lang="en-US" dirty="0" smtClean="0"/>
              <a:t>Using </a:t>
            </a:r>
            <a:r>
              <a:rPr lang="en-US" dirty="0"/>
              <a:t>a system efficiently. </a:t>
            </a:r>
          </a:p>
          <a:p>
            <a:pPr lvl="1"/>
            <a:r>
              <a:rPr lang="en-US" dirty="0"/>
              <a:t>Minimizing the impact of errors. </a:t>
            </a:r>
            <a:endParaRPr lang="en-US" dirty="0" smtClean="0"/>
          </a:p>
          <a:p>
            <a:pPr lvl="1"/>
            <a:r>
              <a:rPr lang="en-US" dirty="0" smtClean="0"/>
              <a:t>Adapting </a:t>
            </a:r>
            <a:r>
              <a:rPr lang="en-US" dirty="0"/>
              <a:t>the system to user needs. </a:t>
            </a:r>
          </a:p>
          <a:p>
            <a:pPr lvl="1"/>
            <a:r>
              <a:rPr lang="en-US" dirty="0"/>
              <a:t>Increasing confidence and satisfaction. 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0567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07609771"/>
              </p:ext>
            </p:extLst>
          </p:nvPr>
        </p:nvGraphicFramePr>
        <p:xfrm>
          <a:off x="611560" y="1556791"/>
          <a:ext cx="7920880" cy="4210785"/>
        </p:xfrm>
        <a:graphic>
          <a:graphicData uri="http://schemas.openxmlformats.org/drawingml/2006/table">
            <a:tbl>
              <a:tblPr firstRow="1" firstCol="1" bandRow="1">
                <a:tableStyleId>{5C22544A-7EE6-4342-B048-85BDC9FD1C3A}</a:tableStyleId>
              </a:tblPr>
              <a:tblGrid>
                <a:gridCol w="1584176"/>
                <a:gridCol w="6336704"/>
              </a:tblGrid>
              <a:tr h="543014">
                <a:tc>
                  <a:txBody>
                    <a:bodyPr/>
                    <a:lstStyle/>
                    <a:p>
                      <a:pPr marL="0" marR="0">
                        <a:lnSpc>
                          <a:spcPct val="80000"/>
                        </a:lnSpc>
                        <a:spcBef>
                          <a:spcPts val="400"/>
                        </a:spcBef>
                        <a:spcAft>
                          <a:spcPts val="400"/>
                        </a:spcAft>
                      </a:pPr>
                      <a:r>
                        <a:rPr lang="en-US" sz="2000" dirty="0">
                          <a:solidFill>
                            <a:schemeClr val="tx1"/>
                          </a:solidFill>
                          <a:effectLst/>
                        </a:rPr>
                        <a:t>Portion of</a:t>
                      </a:r>
                      <a:br>
                        <a:rPr lang="en-US" sz="2000" dirty="0">
                          <a:solidFill>
                            <a:schemeClr val="tx1"/>
                          </a:solidFill>
                          <a:effectLst/>
                        </a:rPr>
                      </a:br>
                      <a:r>
                        <a:rPr lang="en-US" sz="2000" dirty="0">
                          <a:solidFill>
                            <a:schemeClr val="tx1"/>
                          </a:solidFill>
                          <a:effectLst/>
                        </a:rPr>
                        <a:t>Scenario</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Possible Values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318987">
                <a:tc>
                  <a:txBody>
                    <a:bodyPr/>
                    <a:lstStyle/>
                    <a:p>
                      <a:pPr marL="0" marR="0">
                        <a:lnSpc>
                          <a:spcPct val="80000"/>
                        </a:lnSpc>
                        <a:spcBef>
                          <a:spcPts val="400"/>
                        </a:spcBef>
                        <a:spcAft>
                          <a:spcPts val="400"/>
                        </a:spcAft>
                      </a:pPr>
                      <a:r>
                        <a:rPr lang="en-US" sz="2000" dirty="0">
                          <a:solidFill>
                            <a:schemeClr val="tx1"/>
                          </a:solidFill>
                          <a:effectLst/>
                        </a:rPr>
                        <a:t>Source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End user, possibly in a specialized role</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478480">
                <a:tc>
                  <a:txBody>
                    <a:bodyPr/>
                    <a:lstStyle/>
                    <a:p>
                      <a:pPr marL="0" marR="0">
                        <a:lnSpc>
                          <a:spcPct val="80000"/>
                        </a:lnSpc>
                        <a:spcBef>
                          <a:spcPts val="400"/>
                        </a:spcBef>
                        <a:spcAft>
                          <a:spcPts val="400"/>
                        </a:spcAft>
                      </a:pPr>
                      <a:r>
                        <a:rPr lang="en-US" sz="2000">
                          <a:solidFill>
                            <a:schemeClr val="tx1"/>
                          </a:solidFill>
                          <a:effectLst/>
                        </a:rPr>
                        <a:t>Stimulus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End user tries to use a system efficiently, learn to use the system, minimize the impact of errors, adapt the system, or configure the system</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tr>
              <a:tr h="422704">
                <a:tc>
                  <a:txBody>
                    <a:bodyPr/>
                    <a:lstStyle/>
                    <a:p>
                      <a:pPr marL="0" marR="0">
                        <a:lnSpc>
                          <a:spcPct val="80000"/>
                        </a:lnSpc>
                        <a:spcBef>
                          <a:spcPts val="400"/>
                        </a:spcBef>
                        <a:spcAft>
                          <a:spcPts val="400"/>
                        </a:spcAft>
                      </a:pPr>
                      <a:r>
                        <a:rPr lang="en-US" sz="2000">
                          <a:solidFill>
                            <a:schemeClr val="tx1"/>
                          </a:solidFill>
                          <a:effectLst/>
                        </a:rPr>
                        <a:t>Environment</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Runtime or configuration time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478480">
                <a:tc>
                  <a:txBody>
                    <a:bodyPr/>
                    <a:lstStyle/>
                    <a:p>
                      <a:pPr marL="0" marR="0">
                        <a:lnSpc>
                          <a:spcPct val="80000"/>
                        </a:lnSpc>
                        <a:spcBef>
                          <a:spcPts val="400"/>
                        </a:spcBef>
                        <a:spcAft>
                          <a:spcPts val="400"/>
                        </a:spcAft>
                      </a:pPr>
                      <a:r>
                        <a:rPr lang="en-US" sz="2000">
                          <a:solidFill>
                            <a:schemeClr val="tx1"/>
                          </a:solidFill>
                          <a:effectLst/>
                        </a:rPr>
                        <a:t>Artifacts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System or the specific portion of the system with which the user is interacting.</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478480">
                <a:tc>
                  <a:txBody>
                    <a:bodyPr/>
                    <a:lstStyle/>
                    <a:p>
                      <a:pPr marL="0" marR="0">
                        <a:lnSpc>
                          <a:spcPct val="80000"/>
                        </a:lnSpc>
                        <a:spcBef>
                          <a:spcPts val="400"/>
                        </a:spcBef>
                        <a:spcAft>
                          <a:spcPts val="400"/>
                        </a:spcAft>
                      </a:pPr>
                      <a:r>
                        <a:rPr lang="en-US" sz="2000">
                          <a:solidFill>
                            <a:schemeClr val="tx1"/>
                          </a:solidFill>
                          <a:effectLst/>
                        </a:rPr>
                        <a:t>Response</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The system should either provide the user with the features needed or anticipate the user’s needs.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r>
              <a:tr h="793529">
                <a:tc>
                  <a:txBody>
                    <a:bodyPr/>
                    <a:lstStyle/>
                    <a:p>
                      <a:pPr marL="0" marR="0">
                        <a:lnSpc>
                          <a:spcPct val="80000"/>
                        </a:lnSpc>
                        <a:spcBef>
                          <a:spcPts val="400"/>
                        </a:spcBef>
                        <a:spcAft>
                          <a:spcPts val="400"/>
                        </a:spcAft>
                      </a:pPr>
                      <a:r>
                        <a:rPr lang="en-US" sz="2000">
                          <a:solidFill>
                            <a:schemeClr val="tx1"/>
                          </a:solidFill>
                          <a:effectLst/>
                        </a:rPr>
                        <a:t>Response Measure </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One or more of the following: task time, number of errors, number of tasks accomplished, user satisfaction, gain of user knowledge, ratio of successful operations to total operations, or amount of time or data lost when an error occurs. </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137246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Usability Scenario</a:t>
            </a:r>
            <a:endParaRPr lang="en-US" dirty="0"/>
          </a:p>
        </p:txBody>
      </p:sp>
      <p:sp>
        <p:nvSpPr>
          <p:cNvPr id="3" name="Content Placeholder 2"/>
          <p:cNvSpPr>
            <a:spLocks noGrp="1"/>
          </p:cNvSpPr>
          <p:nvPr>
            <p:ph idx="1"/>
          </p:nvPr>
        </p:nvSpPr>
        <p:spPr/>
        <p:txBody>
          <a:bodyPr/>
          <a:lstStyle/>
          <a:p>
            <a:r>
              <a:rPr lang="en-US" dirty="0"/>
              <a:t>The user downloads a new application and is using it productively after two minutes of </a:t>
            </a:r>
            <a:r>
              <a:rPr lang="en-US" dirty="0" smtClean="0"/>
              <a:t>experimentation.</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Usability Tactics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Researchers in human-computer interaction have used the terms "user initiative," "system initiative," and "mixed initiative" to describe which of the human-computer pair takes the initiative in performing certain actions and how the interaction proceeds. </a:t>
            </a:r>
            <a:endParaRPr lang="en-US" dirty="0" smtClean="0"/>
          </a:p>
          <a:p>
            <a:r>
              <a:rPr lang="en-US" dirty="0" smtClean="0"/>
              <a:t>Usability </a:t>
            </a:r>
            <a:r>
              <a:rPr lang="en-US" dirty="0"/>
              <a:t>scenarios can combine initiatives from both perspectives. </a:t>
            </a:r>
            <a:endParaRPr lang="en-US" dirty="0" smtClean="0"/>
          </a:p>
          <a:p>
            <a:r>
              <a:rPr lang="en-US" dirty="0"/>
              <a:t>We use this distinction between user and system initiative to discuss the tactics that the architect uses to achieve the various scenarios</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Usability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128" name="Picture 20" descr="Description: Description: Description: Description: graphics/05fig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895956"/>
            <a:ext cx="7272808" cy="2085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8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8" y="1772816"/>
            <a:ext cx="767840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928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2390</TotalTime>
  <Words>1543</Words>
  <Application>Microsoft Macintosh PowerPoint</Application>
  <PresentationFormat>On-screen Show (4:3)</PresentationFormat>
  <Paragraphs>105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Chapter 11: Usability</vt:lpstr>
      <vt:lpstr>Chapter Outline</vt:lpstr>
      <vt:lpstr>What is Usability?</vt:lpstr>
      <vt:lpstr>What is Usability?</vt:lpstr>
      <vt:lpstr>Usability General Scenario</vt:lpstr>
      <vt:lpstr>Sample Concrete Usability Scenario</vt:lpstr>
      <vt:lpstr>Goal of Usability Tactics</vt:lpstr>
      <vt:lpstr>Goal of Usability Tactics</vt:lpstr>
      <vt:lpstr>Usability Tactics</vt:lpstr>
      <vt:lpstr>Support User Initiative</vt:lpstr>
      <vt:lpstr>Support System Initiative</vt:lpstr>
      <vt:lpstr>Design Checklist for Usability</vt:lpstr>
      <vt:lpstr>Design Checklist for Usability</vt:lpstr>
      <vt:lpstr>Design Checklist for Usability</vt:lpstr>
      <vt:lpstr>Design Checklist for Usability</vt:lpstr>
      <vt:lpstr>Design Checklist for Usability</vt:lpstr>
      <vt:lpstr>Design Checklist for Usability</vt:lpstr>
      <vt:lpstr>Design Checklist for Usability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48</cp:revision>
  <dcterms:created xsi:type="dcterms:W3CDTF">2012-04-18T22:57:58Z</dcterms:created>
  <dcterms:modified xsi:type="dcterms:W3CDTF">2012-12-03T23:18:31Z</dcterms:modified>
</cp:coreProperties>
</file>