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4" r:id="rId3"/>
    <p:sldId id="260" r:id="rId4"/>
    <p:sldId id="275" r:id="rId5"/>
    <p:sldId id="276" r:id="rId6"/>
    <p:sldId id="263" r:id="rId7"/>
    <p:sldId id="277" r:id="rId8"/>
    <p:sldId id="278" r:id="rId9"/>
    <p:sldId id="279" r:id="rId10"/>
    <p:sldId id="280" r:id="rId11"/>
    <p:sldId id="281" r:id="rId12"/>
    <p:sldId id="282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 autoAdjust="0"/>
    <p:restoredTop sz="94660" autoAdjust="0"/>
  </p:normalViewPr>
  <p:slideViewPr>
    <p:cSldViewPr>
      <p:cViewPr varScale="1">
        <p:scale>
          <a:sx n="136" d="100"/>
          <a:sy n="136" d="100"/>
        </p:scale>
        <p:origin x="-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11/27/12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11/27/12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11/27/12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11/27/12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11/27/12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11/27/12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11/27/12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/>
          <a:lstStyle/>
          <a:p>
            <a:r>
              <a:rPr lang="en-AU" dirty="0" smtClean="0"/>
              <a:t>Chapter 12: </a:t>
            </a:r>
            <a:br>
              <a:rPr lang="en-AU" dirty="0" smtClean="0"/>
            </a:br>
            <a:r>
              <a:rPr lang="en-AU" dirty="0" smtClean="0"/>
              <a:t>Other Quality Attributes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Lists of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helpful checklists to assist requirements gatherers in making sure that no important needs were overlooked. 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serve as the basis for creating your own checklist that contains the quality attributes of concern in your domain, your industry, your organization, your </a:t>
            </a:r>
            <a:r>
              <a:rPr lang="en-US" dirty="0" smtClean="0"/>
              <a:t>products, 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268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Lists of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list will ever be </a:t>
            </a:r>
            <a:r>
              <a:rPr lang="en-US" dirty="0" smtClean="0"/>
              <a:t>complete.  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often generate more controversy than </a:t>
            </a:r>
            <a:r>
              <a:rPr lang="en-US" dirty="0" smtClean="0"/>
              <a:t>understanding.</a:t>
            </a:r>
          </a:p>
          <a:p>
            <a:pPr lvl="1"/>
            <a:r>
              <a:rPr lang="en-US" dirty="0" smtClean="0"/>
              <a:t> Lists </a:t>
            </a:r>
            <a:r>
              <a:rPr lang="en-US" dirty="0"/>
              <a:t>often purport to be </a:t>
            </a:r>
            <a:r>
              <a:rPr lang="en-US" i="1" dirty="0" smtClean="0"/>
              <a:t>taxonomies</a:t>
            </a:r>
            <a:r>
              <a:rPr lang="en-US" dirty="0" smtClean="0"/>
              <a:t>. But what is a denial-of-service attack?</a:t>
            </a:r>
          </a:p>
          <a:p>
            <a:pPr lvl="1"/>
            <a:r>
              <a:rPr lang="en-US" dirty="0" smtClean="0"/>
              <a:t>They force </a:t>
            </a:r>
            <a:r>
              <a:rPr lang="en-US" dirty="0"/>
              <a:t>architects to pay attention to every quality attribute on the list, even if only to finally decide that the particular quality attribute is irrelevant to their </a:t>
            </a:r>
            <a:r>
              <a:rPr lang="en-US" dirty="0" smtClean="0"/>
              <a:t>system.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123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“X-ability”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</a:t>
            </a:r>
            <a:r>
              <a:rPr lang="en-US" dirty="0"/>
              <a:t>must deal with a quality attribute for which there is no compact body of </a:t>
            </a:r>
            <a:r>
              <a:rPr lang="en-US" dirty="0" smtClean="0"/>
              <a:t>knowledge, e.g. green computing.  </a:t>
            </a:r>
            <a:endParaRPr lang="en-US" dirty="0"/>
          </a:p>
          <a:p>
            <a:r>
              <a:rPr lang="en-US" dirty="0" smtClean="0"/>
              <a:t>What do you do?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Model the quality attribute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Assemble a set of tactics for the quality attribute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Construct design checklists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38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other quality attributes than </a:t>
            </a:r>
            <a:r>
              <a:rPr lang="en-US" smtClean="0"/>
              <a:t>the seven </a:t>
            </a:r>
            <a:r>
              <a:rPr lang="en-US" dirty="0" smtClean="0"/>
              <a:t>that we cover in detail.</a:t>
            </a:r>
          </a:p>
          <a:p>
            <a:r>
              <a:rPr lang="en-US" dirty="0" smtClean="0"/>
              <a:t>Taxonomies of attributes may offer some help, but their disadvantages often outweigh their advantages.</a:t>
            </a:r>
          </a:p>
          <a:p>
            <a:r>
              <a:rPr lang="en-US" dirty="0" smtClean="0"/>
              <a:t>You may need to design or analyze a system for a “new” quality attribute. While this may be challenging, it is doable.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090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Important Quality Attributes</a:t>
            </a:r>
          </a:p>
          <a:p>
            <a:r>
              <a:rPr lang="en-US" dirty="0"/>
              <a:t>Other </a:t>
            </a:r>
            <a:r>
              <a:rPr lang="en-US" dirty="0" smtClean="0"/>
              <a:t>Categories of Quality Attributes</a:t>
            </a:r>
            <a:endParaRPr lang="en-US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Software Quality </a:t>
            </a:r>
            <a:r>
              <a:rPr lang="en-US" dirty="0" smtClean="0"/>
              <a:t>Attributes and System </a:t>
            </a:r>
            <a:r>
              <a:rPr lang="en-US" dirty="0"/>
              <a:t>Quality Attributes</a:t>
            </a:r>
          </a:p>
          <a:p>
            <a:r>
              <a:rPr lang="en-US" dirty="0"/>
              <a:t>Using Standard Lists of Quality Attributes </a:t>
            </a:r>
            <a:endParaRPr lang="en-US" dirty="0" smtClean="0"/>
          </a:p>
          <a:p>
            <a:r>
              <a:rPr lang="en-US" dirty="0"/>
              <a:t>Dealing with “X-</a:t>
            </a:r>
            <a:r>
              <a:rPr lang="en-US" dirty="0" smtClean="0"/>
              <a:t>ability”</a:t>
            </a:r>
          </a:p>
          <a:p>
            <a:r>
              <a:rPr lang="en-US" dirty="0" smtClean="0"/>
              <a:t>Summary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686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Important 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Variability: is </a:t>
            </a:r>
            <a:r>
              <a:rPr lang="en-US" dirty="0"/>
              <a:t>a special form of modifiability. It refers to the ability of a system and its supporting artifacts </a:t>
            </a:r>
            <a:r>
              <a:rPr lang="en-US" dirty="0" smtClean="0"/>
              <a:t>to </a:t>
            </a:r>
            <a:r>
              <a:rPr lang="en-US" dirty="0"/>
              <a:t>support the production of a set of variants that differ from each other in a preplanned fashion.  </a:t>
            </a:r>
            <a:endParaRPr lang="en-US" dirty="0" smtClean="0"/>
          </a:p>
          <a:p>
            <a:r>
              <a:rPr lang="en-US" dirty="0" smtClean="0"/>
              <a:t>Portability: is </a:t>
            </a:r>
            <a:r>
              <a:rPr lang="en-US" dirty="0"/>
              <a:t>also a special form of modifiability.  Portability refers to the ease with which software that built to run on one platform can be changed to run on a different platform. </a:t>
            </a:r>
            <a:endParaRPr lang="en-US" dirty="0" smtClean="0"/>
          </a:p>
          <a:p>
            <a:r>
              <a:rPr lang="en-US" dirty="0" smtClean="0"/>
              <a:t>Development </a:t>
            </a:r>
            <a:r>
              <a:rPr lang="en-US" dirty="0" err="1" smtClean="0"/>
              <a:t>Distributability</a:t>
            </a:r>
            <a:r>
              <a:rPr lang="en-US" dirty="0" smtClean="0"/>
              <a:t>: </a:t>
            </a:r>
            <a:r>
              <a:rPr lang="en-US" dirty="0"/>
              <a:t>is the quality of designing the software to support distributed software development.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817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Important 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Scalability: Horizontal </a:t>
            </a:r>
            <a:r>
              <a:rPr lang="en-US" dirty="0"/>
              <a:t>scalability (scaling out) refers to adding more resources to logical units such as adding another server to a </a:t>
            </a:r>
            <a:r>
              <a:rPr lang="en-US" dirty="0" smtClean="0"/>
              <a:t>cluster. </a:t>
            </a:r>
            <a:r>
              <a:rPr lang="en-US" dirty="0"/>
              <a:t>Vertical scalability (scaling up) refers to adding more resources to a physical unit such as adding more memory to a </a:t>
            </a:r>
            <a:r>
              <a:rPr lang="en-US" dirty="0" smtClean="0"/>
              <a:t>computer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Deployability: </a:t>
            </a:r>
            <a:r>
              <a:rPr lang="en-US" dirty="0"/>
              <a:t>is concerned with how an executable arrives at a host platform and how it is </a:t>
            </a:r>
            <a:r>
              <a:rPr lang="en-US" dirty="0" smtClean="0"/>
              <a:t>invoked.</a:t>
            </a:r>
          </a:p>
          <a:p>
            <a:r>
              <a:rPr lang="en-US" dirty="0" smtClean="0"/>
              <a:t>Mobility: </a:t>
            </a:r>
            <a:r>
              <a:rPr lang="en-US" dirty="0"/>
              <a:t>deals with the problems of movement and affordances of a platform (e.g. size, type of display, type of input devices, availability and volume of bandwidth, and battery life).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583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Important 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Monitorability</a:t>
            </a:r>
            <a:r>
              <a:rPr lang="en-US" dirty="0" smtClean="0"/>
              <a:t>: </a:t>
            </a:r>
            <a:r>
              <a:rPr lang="en-US" dirty="0"/>
              <a:t>deals with the ability of the operations staff to monitor the system while it is </a:t>
            </a:r>
            <a:r>
              <a:rPr lang="en-US" dirty="0" smtClean="0"/>
              <a:t>executing.</a:t>
            </a:r>
          </a:p>
          <a:p>
            <a:r>
              <a:rPr lang="en-US" dirty="0" smtClean="0"/>
              <a:t>Safety: </a:t>
            </a:r>
            <a:r>
              <a:rPr lang="en-US" dirty="0"/>
              <a:t>Software safety is about the software’s ability to avoid entering states that cause or lead to damage, injury, or loss of </a:t>
            </a:r>
            <a:r>
              <a:rPr lang="en-US" dirty="0" smtClean="0"/>
              <a:t>life, </a:t>
            </a:r>
            <a:r>
              <a:rPr lang="en-US" dirty="0"/>
              <a:t>and to recover and limit the damage when it does enter into bad states. </a:t>
            </a:r>
            <a:r>
              <a:rPr lang="en-US" dirty="0" smtClean="0"/>
              <a:t>The </a:t>
            </a:r>
            <a:r>
              <a:rPr lang="en-US" dirty="0"/>
              <a:t>architectural concerns with safety are almost identical with those for </a:t>
            </a:r>
            <a:r>
              <a:rPr lang="en-US" dirty="0" smtClean="0"/>
              <a:t>availability  (i.e. preventing, detecting, </a:t>
            </a:r>
            <a:r>
              <a:rPr lang="en-US" dirty="0"/>
              <a:t>and </a:t>
            </a:r>
            <a:r>
              <a:rPr lang="en-US" dirty="0" smtClean="0"/>
              <a:t>recovering </a:t>
            </a:r>
            <a:r>
              <a:rPr lang="en-US" dirty="0"/>
              <a:t>from </a:t>
            </a:r>
            <a:r>
              <a:rPr lang="en-US" dirty="0" smtClean="0"/>
              <a:t>failures).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011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Categories of 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Conceptual Integrity: </a:t>
            </a:r>
            <a:r>
              <a:rPr lang="en-US" dirty="0"/>
              <a:t>refers to consistency in the design of the </a:t>
            </a:r>
            <a:r>
              <a:rPr lang="en-US" dirty="0" smtClean="0"/>
              <a:t>architecture</a:t>
            </a:r>
            <a:r>
              <a:rPr lang="en-US" dirty="0"/>
              <a:t>.</a:t>
            </a:r>
            <a:r>
              <a:rPr lang="en-US" dirty="0" smtClean="0"/>
              <a:t> It </a:t>
            </a:r>
            <a:r>
              <a:rPr lang="en-US" dirty="0"/>
              <a:t>contributes to the understandability of the </a:t>
            </a:r>
            <a:r>
              <a:rPr lang="en-US" dirty="0" smtClean="0"/>
              <a:t>architecture.   </a:t>
            </a:r>
            <a:r>
              <a:rPr lang="en-US" dirty="0"/>
              <a:t>Conceptual integrity demands that the same thing is done in the same way through the architecture. </a:t>
            </a:r>
            <a:endParaRPr lang="en-US" dirty="0" smtClean="0"/>
          </a:p>
          <a:p>
            <a:r>
              <a:rPr lang="en-US" dirty="0" smtClean="0"/>
              <a:t>Marketability: Some </a:t>
            </a:r>
            <a:r>
              <a:rPr lang="en-US" dirty="0"/>
              <a:t>systems are </a:t>
            </a:r>
            <a:r>
              <a:rPr lang="en-US" dirty="0" smtClean="0"/>
              <a:t>marketed by </a:t>
            </a:r>
            <a:r>
              <a:rPr lang="en-US" dirty="0"/>
              <a:t>their architectures, and these architectures sometimes carry a meaning all their own, independent of what other quality attributes they bring to the </a:t>
            </a:r>
            <a:r>
              <a:rPr lang="en-US" dirty="0" smtClean="0"/>
              <a:t>system (e.g. service-oriented or cloud-based).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835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Categories of 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in Use: qualities that pertain to the use of the system by various stakeholders. For example </a:t>
            </a:r>
          </a:p>
          <a:p>
            <a:pPr lvl="1"/>
            <a:r>
              <a:rPr lang="en-US" dirty="0"/>
              <a:t>Effectiveness: a measure whether the system is correct </a:t>
            </a:r>
          </a:p>
          <a:p>
            <a:pPr lvl="1"/>
            <a:r>
              <a:rPr lang="en-US" dirty="0"/>
              <a:t>Efficiency: the effort and time required to develop a system </a:t>
            </a:r>
          </a:p>
          <a:p>
            <a:pPr lvl="1"/>
            <a:r>
              <a:rPr lang="en-US" dirty="0"/>
              <a:t>Freedom from risk: degree to which a product or system affects economic status, human life, health, or the environment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109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Quality Attributes </a:t>
            </a:r>
            <a:r>
              <a:rPr lang="en-US" dirty="0"/>
              <a:t>and </a:t>
            </a:r>
            <a:r>
              <a:rPr lang="en-US" dirty="0" smtClean="0"/>
              <a:t>System Quality </a:t>
            </a:r>
            <a:r>
              <a:rPr lang="en-US" dirty="0"/>
              <a:t>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Physical systems, such as aircraft or automobiles or kitchen appliances, that rely on software embedded within are designed to meet a whole other litany of quality attributes:  </a:t>
            </a:r>
            <a:r>
              <a:rPr lang="en-US" dirty="0" smtClean="0"/>
              <a:t>weight</a:t>
            </a:r>
            <a:r>
              <a:rPr lang="en-US" dirty="0"/>
              <a:t>, size, electric consumption, power output, pollution output, weather resistance, battery life, and on and 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software architecture can have a </a:t>
            </a:r>
            <a:r>
              <a:rPr lang="en-US" dirty="0" smtClean="0"/>
              <a:t>substantial effect </a:t>
            </a:r>
            <a:r>
              <a:rPr lang="en-US" dirty="0"/>
              <a:t>on the system’s quality attributes.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615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Lists of Quality 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424936" cy="53285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869160"/>
            <a:ext cx="360040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ISO/IEC FCD 25010 </a:t>
            </a:r>
            <a:br>
              <a:rPr lang="en-US" sz="2400" dirty="0" smtClean="0"/>
            </a:br>
            <a:r>
              <a:rPr lang="en-US" sz="2400" dirty="0" smtClean="0"/>
              <a:t>Product Quality Standard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362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1016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Chapter 12:  Other Quality Attributes</vt:lpstr>
      <vt:lpstr>Chapter Outline</vt:lpstr>
      <vt:lpstr>Other Important Quality Attributes</vt:lpstr>
      <vt:lpstr>Other Important Quality Attributes</vt:lpstr>
      <vt:lpstr>Other Important Quality Attributes</vt:lpstr>
      <vt:lpstr>Other Categories of Quality Attributes</vt:lpstr>
      <vt:lpstr>Other Categories of Quality Attributes</vt:lpstr>
      <vt:lpstr>Software Quality Attributes and System Quality Attributes </vt:lpstr>
      <vt:lpstr>Standard Lists of Quality Attributes</vt:lpstr>
      <vt:lpstr>Standard Lists of Quality Attributes</vt:lpstr>
      <vt:lpstr>Standard Lists of Quality Attributes</vt:lpstr>
      <vt:lpstr>Dealing with “X-ability”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52</cp:revision>
  <dcterms:created xsi:type="dcterms:W3CDTF">2012-04-18T22:57:58Z</dcterms:created>
  <dcterms:modified xsi:type="dcterms:W3CDTF">2012-11-27T21:57:39Z</dcterms:modified>
</cp:coreProperties>
</file>