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58" r:id="rId3"/>
    <p:sldId id="280" r:id="rId4"/>
    <p:sldId id="260" r:id="rId5"/>
    <p:sldId id="261" r:id="rId6"/>
    <p:sldId id="285" r:id="rId7"/>
    <p:sldId id="263" r:id="rId8"/>
    <p:sldId id="264" r:id="rId9"/>
    <p:sldId id="281" r:id="rId10"/>
    <p:sldId id="265" r:id="rId11"/>
    <p:sldId id="284" r:id="rId12"/>
    <p:sldId id="267" r:id="rId13"/>
    <p:sldId id="268" r:id="rId14"/>
    <p:sldId id="282" r:id="rId15"/>
    <p:sldId id="269" r:id="rId16"/>
    <p:sldId id="270" r:id="rId17"/>
    <p:sldId id="286" r:id="rId18"/>
    <p:sldId id="287" r:id="rId19"/>
    <p:sldId id="288" r:id="rId20"/>
    <p:sldId id="276" r:id="rId21"/>
    <p:sldId id="272" r:id="rId22"/>
    <p:sldId id="278" r:id="rId23"/>
    <p:sldId id="273" r:id="rId24"/>
    <p:sldId id="279" r:id="rId25"/>
    <p:sldId id="289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09" autoAdjust="0"/>
    <p:restoredTop sz="86320" autoAdjust="0"/>
  </p:normalViewPr>
  <p:slideViewPr>
    <p:cSldViewPr>
      <p:cViewPr varScale="1">
        <p:scale>
          <a:sx n="107" d="100"/>
          <a:sy n="107" d="100"/>
        </p:scale>
        <p:origin x="-104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184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11/13/12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11/13/12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11/13/12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11/13/12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11/13/12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11/13/12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11/13/12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11/13/12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11/13/12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11/13/12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11/13/12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11/13/12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Quality Attribute </a:t>
            </a:r>
            <a:r>
              <a:rPr lang="en-AU" dirty="0" err="1" smtClean="0"/>
              <a:t>Modeling</a:t>
            </a:r>
            <a:r>
              <a:rPr lang="en-AU" dirty="0" smtClean="0"/>
              <a:t> and Analysis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</a:t>
            </a:r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different tactics for increasing the availability of the broker are: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redundancy</a:t>
            </a:r>
            <a:r>
              <a:rPr lang="en-US" sz="28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(hot spare)</a:t>
            </a:r>
            <a:endParaRPr lang="en-US" sz="2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passive redundancy</a:t>
            </a:r>
            <a:r>
              <a:rPr lang="en-US" dirty="0"/>
              <a:t> </a:t>
            </a:r>
            <a:r>
              <a:rPr lang="en-US" dirty="0" smtClean="0"/>
              <a:t>(warm spare)</a:t>
            </a:r>
            <a:endParaRPr lang="en-US" sz="2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spare (cold spare).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363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778098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aking Broker More Available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9" r="26593"/>
          <a:stretch/>
        </p:blipFill>
        <p:spPr bwMode="auto">
          <a:xfrm>
            <a:off x="1481618" y="1124744"/>
            <a:ext cx="4314518" cy="57332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769920" y="1556792"/>
            <a:ext cx="1978544" cy="12557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Key: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process: 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message: 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6336" y="1916832"/>
            <a:ext cx="576064" cy="267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6336" y="2420888"/>
            <a:ext cx="738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Probabilities </a:t>
            </a:r>
            <a:r>
              <a:rPr lang="en-US"/>
              <a:t>to </a:t>
            </a:r>
            <a:r>
              <a:rPr lang="en-US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Using probabilities to model different tactics</a:t>
            </a:r>
          </a:p>
          <a:p>
            <a:pPr lvl="1"/>
            <a:r>
              <a:rPr lang="en-US" sz="2600" dirty="0"/>
              <a:t>When two events A and B are independent, the probability that A or B will occur is the sum of the probability of each event: P(A or B) = P(A)+ P(B).</a:t>
            </a:r>
          </a:p>
          <a:p>
            <a:pPr lvl="1"/>
            <a:r>
              <a:rPr lang="en-US" sz="2600" dirty="0"/>
              <a:t>When two events A and B are independent, the probability of both occurring is P(A and B) = P(A) • P(B).</a:t>
            </a:r>
          </a:p>
          <a:p>
            <a:pPr lvl="1"/>
            <a:r>
              <a:rPr lang="en-US" sz="2600" dirty="0"/>
              <a:t>When two events A and B are dependent, the probability of both occurring is P(A and B) = P(A) • P(B|A), where the last term means “the probability of B occurring, given that A occurs</a:t>
            </a:r>
            <a:r>
              <a:rPr lang="en-US" sz="2600" dirty="0" smtClean="0"/>
              <a:t>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817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failure of a component (primary or backup) is independent of the failure of its counterpart </a:t>
            </a:r>
          </a:p>
          <a:p>
            <a:pPr lvl="1"/>
            <a:r>
              <a:rPr lang="en-US" dirty="0" smtClean="0"/>
              <a:t>assume failure probability of both is the same: </a:t>
            </a:r>
            <a:r>
              <a:rPr lang="en-US" baseline="0" dirty="0" smtClean="0"/>
              <a:t> </a:t>
            </a:r>
            <a:r>
              <a:rPr lang="en-US" dirty="0" smtClean="0"/>
              <a:t>P(F)</a:t>
            </a:r>
          </a:p>
          <a:p>
            <a:pPr lvl="0"/>
            <a:r>
              <a:rPr lang="en-US" dirty="0" smtClean="0"/>
              <a:t>Then probability</a:t>
            </a:r>
            <a:r>
              <a:rPr lang="en-US" baseline="0" dirty="0" smtClean="0"/>
              <a:t> that both will fail is: 1 - P(F)</a:t>
            </a:r>
            <a:r>
              <a:rPr lang="en-US" baseline="30000" dirty="0" smtClean="0"/>
              <a:t>2</a:t>
            </a:r>
          </a:p>
          <a:p>
            <a:pPr lvl="0"/>
            <a:r>
              <a:rPr lang="en-US" dirty="0"/>
              <a:t>Can </a:t>
            </a:r>
            <a:r>
              <a:rPr lang="en-US" dirty="0" smtClean="0"/>
              <a:t>also estimate probability of failure given  other tactics.</a:t>
            </a:r>
          </a:p>
          <a:p>
            <a:pPr lvl="0"/>
            <a:r>
              <a:rPr lang="en-US" dirty="0" smtClean="0"/>
              <a:t>Then given a cost of implementing appropriate tactic we can do cost/benefit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072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Calculated Availability for an Availability-Enhanced Broker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41856"/>
              </p:ext>
            </p:extLst>
          </p:nvPr>
        </p:nvGraphicFramePr>
        <p:xfrm>
          <a:off x="207777" y="2207518"/>
          <a:ext cx="8756711" cy="302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5410200" imgH="1866900" progId="Word.Document.12">
                  <p:embed/>
                </p:oleObj>
              </mc:Choice>
              <mc:Fallback>
                <p:oleObj name="Document" r:id="rId4" imgW="54102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777" y="2207518"/>
                        <a:ext cx="8756711" cy="3021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33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Maturity of Quality</a:t>
            </a:r>
            <a:r>
              <a:rPr lang="en-US" baseline="0" dirty="0" smtClean="0"/>
              <a:t> Attribute Models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21196"/>
              </p:ext>
            </p:extLst>
          </p:nvPr>
        </p:nvGraphicFramePr>
        <p:xfrm>
          <a:off x="539552" y="1452018"/>
          <a:ext cx="8064896" cy="5145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2304256"/>
                <a:gridCol w="3960440"/>
              </a:tblGrid>
              <a:tr h="39117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Quality Attribute</a:t>
                      </a:r>
                      <a:endParaRPr lang="en-US" sz="105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Intellectual Basis</a:t>
                      </a:r>
                      <a:endParaRPr lang="en-US" sz="105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Maturity / Gaps</a:t>
                      </a:r>
                      <a:endParaRPr lang="en-US" sz="105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1323461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Availability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Markov models; Statistical models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Moderate </a:t>
                      </a:r>
                      <a:r>
                        <a:rPr lang="en-US" sz="1800" dirty="0" smtClean="0">
                          <a:effectLst/>
                        </a:rPr>
                        <a:t>maturity in </a:t>
                      </a:r>
                      <a:r>
                        <a:rPr lang="en-US" sz="1800" dirty="0">
                          <a:effectLst/>
                        </a:rPr>
                        <a:t>the hardware reliability domain, less mature in the software domain. Requires models that speak to state recovery and for which failure percentages can be attributed to software.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701442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Interoperability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Conceptual framework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830580" algn="ctr"/>
                        </a:tabLst>
                      </a:pPr>
                      <a:r>
                        <a:rPr lang="en-US" sz="1800">
                          <a:effectLst/>
                        </a:rPr>
                        <a:t>Low maturity; models require substantial human interpretation and input.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749240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Modifiability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Coupling and cohesion metrics; Cost models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Substantial research in academia; still requires more empirical support in real-world environments.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63388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Performance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Queuing theory; Real time scheduling theory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High maturity; requires considerable education and training to use properly.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439588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No architectural models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467628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Testability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Component Interaction Metrics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Low </a:t>
                      </a:r>
                      <a:r>
                        <a:rPr lang="en-US" sz="1800" dirty="0">
                          <a:effectLst/>
                        </a:rPr>
                        <a:t>maturity; little empirical validation.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406145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Usability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No architectural models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9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</a:t>
            </a:r>
            <a:r>
              <a:rPr lang="en-US" baseline="0" dirty="0" smtClean="0"/>
              <a:t>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quality attribute checklist provides a means of:</a:t>
            </a:r>
          </a:p>
          <a:p>
            <a:pPr lvl="1"/>
            <a:r>
              <a:rPr lang="en-US" dirty="0" smtClean="0"/>
              <a:t>Checking requirements.  Do</a:t>
            </a:r>
            <a:r>
              <a:rPr lang="en-US" baseline="0" dirty="0" smtClean="0"/>
              <a:t> the requirements capture all of the nuances of a particular quality attribute?</a:t>
            </a:r>
          </a:p>
          <a:p>
            <a:pPr lvl="1"/>
            <a:r>
              <a:rPr lang="en-US" baseline="0" dirty="0" smtClean="0"/>
              <a:t>Auditing. Does the design satisfy all of the aspects necessary for a certification 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79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Security checklists are common.</a:t>
            </a:r>
          </a:p>
          <a:p>
            <a:pPr lvl="1"/>
            <a:r>
              <a:rPr lang="en-US" dirty="0" smtClean="0"/>
              <a:t>Vendors</a:t>
            </a:r>
            <a:r>
              <a:rPr lang="en-US" baseline="0" dirty="0" smtClean="0"/>
              <a:t> who accept credit cards should conform to the PCI (Personal Credit Information) standard</a:t>
            </a:r>
          </a:p>
          <a:p>
            <a:pPr lvl="1"/>
            <a:r>
              <a:rPr lang="en-US" baseline="0" dirty="0" smtClean="0"/>
              <a:t>Electricity producers have security checklists to prevent attacks on critical infrastructure</a:t>
            </a:r>
          </a:p>
          <a:p>
            <a:pPr lvl="0"/>
            <a:r>
              <a:rPr lang="en-US" dirty="0" smtClean="0"/>
              <a:t>Checklists have both:</a:t>
            </a:r>
          </a:p>
          <a:p>
            <a:pPr lvl="1"/>
            <a:r>
              <a:rPr lang="en-US" i="1" dirty="0" smtClean="0"/>
              <a:t>Product requirements</a:t>
            </a:r>
            <a:r>
              <a:rPr lang="en-US" dirty="0" smtClean="0"/>
              <a:t>.</a:t>
            </a:r>
            <a:r>
              <a:rPr lang="en-US" baseline="0" dirty="0" smtClean="0"/>
              <a:t> E.g. the PCI checklist states that the security code on the back of the credit card should never be stored.</a:t>
            </a:r>
          </a:p>
          <a:p>
            <a:pPr lvl="1"/>
            <a:r>
              <a:rPr lang="en-US" i="1" baseline="0" dirty="0" smtClean="0"/>
              <a:t>Process requirements</a:t>
            </a:r>
            <a:r>
              <a:rPr lang="en-US" baseline="0" dirty="0" smtClean="0"/>
              <a:t>. E.g. patches should be applied promptly and there should be someone who has the organizational responsibility to ensure that they are.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634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Thought Experiments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r>
              <a:rPr lang="en-US" baseline="0" dirty="0" smtClean="0"/>
              <a:t> is </a:t>
            </a:r>
            <a:r>
              <a:rPr lang="en-US" dirty="0"/>
              <a:t>mentally or verbally working </a:t>
            </a:r>
            <a:r>
              <a:rPr lang="en-US" baseline="0" dirty="0" smtClean="0"/>
              <a:t>through </a:t>
            </a:r>
            <a:r>
              <a:rPr lang="en-US" baseline="0" dirty="0" smtClean="0"/>
              <a:t>a </a:t>
            </a:r>
            <a:r>
              <a:rPr lang="en-US" baseline="0" dirty="0" smtClean="0"/>
              <a:t>particular scenario.</a:t>
            </a:r>
          </a:p>
          <a:p>
            <a:pPr lvl="1"/>
            <a:r>
              <a:rPr lang="en-US" baseline="0" dirty="0" smtClean="0"/>
              <a:t>Commonly done by the architect during design to explore alternatives. </a:t>
            </a:r>
          </a:p>
          <a:p>
            <a:pPr lvl="1"/>
            <a:r>
              <a:rPr lang="en-US" baseline="0" dirty="0" smtClean="0"/>
              <a:t>Also done during evaluation/documentation to convince third parties</a:t>
            </a:r>
            <a:r>
              <a:rPr lang="en-US" dirty="0" smtClean="0"/>
              <a:t> of the wisdom of particular design choices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760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Experiment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Enumerate</a:t>
            </a:r>
            <a:r>
              <a:rPr lang="en-US" baseline="0" dirty="0" smtClean="0"/>
              <a:t> the steps of a use case</a:t>
            </a:r>
          </a:p>
          <a:p>
            <a:r>
              <a:rPr lang="en-US" baseline="0" dirty="0" smtClean="0"/>
              <a:t>At each step, ask {</a:t>
            </a:r>
            <a:r>
              <a:rPr lang="en-US" baseline="0" dirty="0" smtClean="0"/>
              <a:t>yourself, the </a:t>
            </a:r>
            <a:r>
              <a:rPr lang="en-US" baseline="0" dirty="0" smtClean="0"/>
              <a:t>architect}</a:t>
            </a:r>
          </a:p>
          <a:p>
            <a:pPr lvl="1"/>
            <a:r>
              <a:rPr lang="en-US" dirty="0" smtClean="0"/>
              <a:t>What mechanism is being implemented to support the achievement of which particular quality requirement?</a:t>
            </a:r>
          </a:p>
          <a:p>
            <a:pPr lvl="1"/>
            <a:r>
              <a:rPr lang="en-US" dirty="0" smtClean="0"/>
              <a:t>Does</a:t>
            </a:r>
            <a:r>
              <a:rPr lang="en-US" baseline="0" dirty="0" smtClean="0"/>
              <a:t> this mechanism hinder</a:t>
            </a:r>
            <a:r>
              <a:rPr lang="en-US" dirty="0" smtClean="0"/>
              <a:t> the achievement of other quality attribute requirements?</a:t>
            </a:r>
          </a:p>
          <a:p>
            <a:pPr lvl="0"/>
            <a:r>
              <a:rPr lang="en-US" dirty="0" smtClean="0"/>
              <a:t>Record problems for later deeper analysis or prototype</a:t>
            </a:r>
            <a:r>
              <a:rPr lang="en-US" baseline="0" dirty="0" smtClean="0"/>
              <a:t> building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4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Architectures to Enable </a:t>
            </a:r>
            <a:r>
              <a:rPr lang="en-US" dirty="0" smtClean="0"/>
              <a:t>Quality Attribute </a:t>
            </a:r>
            <a:r>
              <a:rPr lang="en-US" dirty="0"/>
              <a:t>Analysis </a:t>
            </a:r>
          </a:p>
          <a:p>
            <a:r>
              <a:rPr lang="en-US" dirty="0" smtClean="0"/>
              <a:t>Quality </a:t>
            </a:r>
            <a:r>
              <a:rPr lang="en-US" dirty="0"/>
              <a:t>Attribute </a:t>
            </a:r>
            <a:r>
              <a:rPr lang="en-US" dirty="0" smtClean="0"/>
              <a:t>Checklists</a:t>
            </a:r>
            <a:endParaRPr lang="en-US" dirty="0"/>
          </a:p>
          <a:p>
            <a:r>
              <a:rPr lang="en-US" dirty="0" smtClean="0"/>
              <a:t>Thought </a:t>
            </a:r>
            <a:r>
              <a:rPr lang="en-US" dirty="0"/>
              <a:t>Experiments </a:t>
            </a:r>
            <a:r>
              <a:rPr lang="en-US" dirty="0" smtClean="0"/>
              <a:t>and Back-of-the-Envelope </a:t>
            </a:r>
            <a:r>
              <a:rPr lang="en-US" dirty="0"/>
              <a:t>Analysis </a:t>
            </a:r>
          </a:p>
          <a:p>
            <a:r>
              <a:rPr lang="en-US" dirty="0" smtClean="0"/>
              <a:t>Experiments</a:t>
            </a:r>
            <a:r>
              <a:rPr lang="en-US" dirty="0"/>
              <a:t>, Simulations, </a:t>
            </a:r>
            <a:r>
              <a:rPr lang="en-US" dirty="0" smtClean="0"/>
              <a:t>and Prototypes</a:t>
            </a:r>
            <a:endParaRPr lang="en-US" dirty="0"/>
          </a:p>
          <a:p>
            <a:r>
              <a:rPr lang="en-US" dirty="0" smtClean="0"/>
              <a:t>Analysis </a:t>
            </a:r>
            <a:r>
              <a:rPr lang="en-US" dirty="0"/>
              <a:t>at Different Stages of the </a:t>
            </a:r>
            <a:r>
              <a:rPr lang="en-US" dirty="0" smtClean="0"/>
              <a:t>Life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Back-of-the-Envelope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does not need to be precise or detailed.</a:t>
            </a:r>
          </a:p>
          <a:p>
            <a:r>
              <a:rPr lang="en-US" dirty="0" smtClean="0"/>
              <a:t>Rough</a:t>
            </a:r>
            <a:r>
              <a:rPr lang="en-US" baseline="0" dirty="0" smtClean="0"/>
              <a:t> analysis serves for many purposes. E.g. “the volume of traffic generated by this source should be well within the bounds handled by modern infrastructure”</a:t>
            </a:r>
          </a:p>
          <a:p>
            <a:r>
              <a:rPr lang="en-US" baseline="0" dirty="0" smtClean="0"/>
              <a:t>Only do deeper analysis for questionable areas or important requirements.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28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Experiments, Simulations, and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</a:t>
            </a:r>
            <a:r>
              <a:rPr lang="en-US" baseline="0" dirty="0" smtClean="0"/>
              <a:t> tools can help perform experiments to determine behavior of a design</a:t>
            </a:r>
          </a:p>
          <a:p>
            <a:pPr lvl="1"/>
            <a:r>
              <a:rPr lang="en-US" dirty="0" smtClean="0"/>
              <a:t>Request generators can create synthetic loads to test scalability</a:t>
            </a:r>
          </a:p>
          <a:p>
            <a:pPr lvl="1"/>
            <a:r>
              <a:rPr lang="en-US" dirty="0" smtClean="0"/>
              <a:t>Monitors</a:t>
            </a:r>
            <a:r>
              <a:rPr lang="en-US" baseline="0" dirty="0" smtClean="0"/>
              <a:t> can perform non-intrusive resource usage detection.</a:t>
            </a:r>
          </a:p>
          <a:p>
            <a:pPr lvl="0"/>
            <a:r>
              <a:rPr lang="en-US" dirty="0" smtClean="0"/>
              <a:t>These depend on having</a:t>
            </a:r>
            <a:r>
              <a:rPr lang="en-US" baseline="0" dirty="0" smtClean="0"/>
              <a:t> a partial or prototype implementation.</a:t>
            </a:r>
          </a:p>
          <a:p>
            <a:pPr lvl="1"/>
            <a:r>
              <a:rPr lang="en-US" dirty="0" smtClean="0"/>
              <a:t>Prototype</a:t>
            </a:r>
            <a:r>
              <a:rPr lang="en-US" baseline="0" dirty="0" smtClean="0"/>
              <a:t> alternatives for the most important decisions</a:t>
            </a:r>
          </a:p>
          <a:p>
            <a:pPr lvl="1"/>
            <a:r>
              <a:rPr lang="en-US" baseline="0" dirty="0" smtClean="0"/>
              <a:t>If possible, implement prototype in a fashion so that some of it can be re-used.</a:t>
            </a:r>
          </a:p>
          <a:p>
            <a:pPr lvl="1"/>
            <a:r>
              <a:rPr lang="en-US" baseline="0" dirty="0" smtClean="0"/>
              <a:t>Fault injection tools can induce faults to determine response of system under failure conditions.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018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r>
              <a:rPr lang="en-US" baseline="0" dirty="0" smtClean="0"/>
              <a:t> based simulators exist that can be used to simulate behavior of system under various loads</a:t>
            </a:r>
          </a:p>
          <a:p>
            <a:pPr lvl="1"/>
            <a:r>
              <a:rPr lang="en-US" baseline="0" dirty="0" smtClean="0"/>
              <a:t>Must create the simulation.</a:t>
            </a:r>
          </a:p>
          <a:p>
            <a:pPr lvl="1"/>
            <a:r>
              <a:rPr lang="en-US" baseline="0" dirty="0" smtClean="0"/>
              <a:t>Must have a variety of different loads and responses to check for.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081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Analysis During Requirements and Design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Different types</a:t>
            </a:r>
            <a:r>
              <a:rPr lang="en-US" baseline="0" dirty="0" smtClean="0"/>
              <a:t> of analysis are done at different stages of the life cycle</a:t>
            </a:r>
          </a:p>
          <a:p>
            <a:r>
              <a:rPr lang="en-US" baseline="0" dirty="0" smtClean="0"/>
              <a:t>Requirements:</a:t>
            </a:r>
            <a:endParaRPr lang="en-US" baseline="0" dirty="0" smtClean="0"/>
          </a:p>
          <a:p>
            <a:pPr lvl="1"/>
            <a:r>
              <a:rPr lang="en-US" dirty="0" smtClean="0"/>
              <a:t>Analytic models/back of the envelope</a:t>
            </a:r>
            <a:r>
              <a:rPr lang="en-US" baseline="0" dirty="0" smtClean="0"/>
              <a:t> analysis</a:t>
            </a:r>
            <a:r>
              <a:rPr lang="en-US" dirty="0" smtClean="0"/>
              <a:t> can help capacity planning</a:t>
            </a:r>
          </a:p>
          <a:p>
            <a:pPr lvl="1"/>
            <a:r>
              <a:rPr lang="en-US" dirty="0" smtClean="0"/>
              <a:t>Checklists can help ensure</a:t>
            </a:r>
            <a:r>
              <a:rPr lang="en-US" baseline="0" dirty="0" smtClean="0"/>
              <a:t> capture correct set of requirements</a:t>
            </a:r>
          </a:p>
          <a:p>
            <a:pPr lvl="0"/>
            <a:r>
              <a:rPr lang="en-US" dirty="0" smtClean="0"/>
              <a:t>Design:</a:t>
            </a:r>
            <a:endParaRPr lang="en-US" dirty="0" smtClean="0"/>
          </a:p>
          <a:p>
            <a:pPr lvl="1"/>
            <a:r>
              <a:rPr lang="en-US" dirty="0" smtClean="0"/>
              <a:t>Prototypes</a:t>
            </a:r>
            <a:r>
              <a:rPr lang="en-US" baseline="0" dirty="0" smtClean="0"/>
              <a:t> can help explore design options</a:t>
            </a:r>
          </a:p>
          <a:p>
            <a:pPr lvl="1"/>
            <a:r>
              <a:rPr lang="en-US" baseline="0" dirty="0" smtClean="0"/>
              <a:t>Analytic models or simulation can help understand potential bottlenecks</a:t>
            </a:r>
          </a:p>
          <a:p>
            <a:pPr lvl="1"/>
            <a:r>
              <a:rPr lang="en-US" baseline="0" dirty="0" smtClean="0"/>
              <a:t>Checklists can help determine if used a correct mechanism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5653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During Implementation or Fielding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 and synthetic</a:t>
            </a:r>
            <a:r>
              <a:rPr lang="en-US" baseline="0" dirty="0" smtClean="0"/>
              <a:t> load tests can be used during the implementation process or after fielding</a:t>
            </a:r>
          </a:p>
          <a:p>
            <a:r>
              <a:rPr lang="en-US" baseline="0" dirty="0" smtClean="0"/>
              <a:t>Monitors can be used after fielding to determine actual behavior and find bottlenecks.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56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at Different Stages of the Lifecycle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59678"/>
              </p:ext>
            </p:extLst>
          </p:nvPr>
        </p:nvGraphicFramePr>
        <p:xfrm>
          <a:off x="611560" y="1988840"/>
          <a:ext cx="7992888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01"/>
                <a:gridCol w="2649262"/>
                <a:gridCol w="1550941"/>
                <a:gridCol w="16561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Life-Cycle</a:t>
                      </a:r>
                      <a:r>
                        <a:rPr lang="en-US" baseline="0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 of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Experience-based analogy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Back-of-the-envelope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</a:t>
                      </a:r>
                      <a:r>
                        <a:rPr lang="en-US" baseline="0" dirty="0" smtClean="0"/>
                        <a:t> 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Analytic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Fielded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1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 smtClean="0">
                <a:effectLst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rtl="0" eaLnBrk="1" latinLnBrk="0" hangingPunct="1"/>
            <a:r>
              <a:rPr lang="en-US" dirty="0" smtClean="0">
                <a:effectLst/>
              </a:rPr>
              <a:t>Analysis is always a cost/benefit activity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Cost is measure of creating and executing the analysis models and tools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Benefit</a:t>
            </a:r>
            <a:r>
              <a:rPr lang="en-US" baseline="0" dirty="0" smtClean="0">
                <a:effectLst/>
              </a:rPr>
              <a:t> depends on</a:t>
            </a:r>
          </a:p>
          <a:p>
            <a:pPr lvl="2" rtl="0" eaLnBrk="1" latinLnBrk="0" hangingPunct="1"/>
            <a:r>
              <a:rPr lang="en-US" dirty="0" smtClean="0">
                <a:effectLst/>
              </a:rPr>
              <a:t>Accuracy of analysis</a:t>
            </a:r>
          </a:p>
          <a:p>
            <a:pPr lvl="2" rtl="0" eaLnBrk="1" latinLnBrk="0" hangingPunct="1"/>
            <a:r>
              <a:rPr lang="en-US" dirty="0" smtClean="0">
                <a:effectLst/>
              </a:rPr>
              <a:t>Importance of what is being analyzed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Analysis can be done through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Models for some attributes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Measurement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Thought experiments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Simulations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Prototypes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9615714" y="3241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90662"/>
            <a:ext cx="7715200" cy="778098"/>
          </a:xfrm>
        </p:spPr>
        <p:txBody>
          <a:bodyPr>
            <a:noAutofit/>
          </a:bodyPr>
          <a:lstStyle/>
          <a:p>
            <a:r>
              <a:rPr lang="en-US" sz="3600" dirty="0"/>
              <a:t>Modeling Architectures to Enable Quality Attribute Analysis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quality attributes, most notably performance and availability, have well-understood, time-tested analytic models that can be used to assist in an analysis.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i="1" dirty="0"/>
              <a:t>analytic model</a:t>
            </a:r>
            <a:r>
              <a:rPr lang="en-US" dirty="0"/>
              <a:t>, we mean one that supports quantitative analysis. Let us first consider performance.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04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Parameters:</a:t>
            </a:r>
            <a:r>
              <a:rPr lang="en-US" baseline="0" dirty="0" smtClean="0"/>
              <a:t> </a:t>
            </a: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arrival rate of events, chosen queuing discipline, chosen scheduling algorithm, service time for events, network topology,  network bandwidth, routing algorithm chosen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124744"/>
            <a:ext cx="7848600" cy="2978150"/>
            <a:chOff x="76200" y="1371600"/>
            <a:chExt cx="7848600" cy="297815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6200" y="2986088"/>
              <a:ext cx="920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arrivals</a:t>
              </a: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68275" y="2895600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341438" y="2446338"/>
              <a:ext cx="527050" cy="682625"/>
              <a:chOff x="1200" y="1488"/>
              <a:chExt cx="480" cy="480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009650" y="3230563"/>
              <a:ext cx="819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queue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68488" y="2035175"/>
              <a:ext cx="1636712" cy="150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57400" y="3516313"/>
              <a:ext cx="819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server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883400" y="3048000"/>
              <a:ext cx="857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algn="r">
                <a:buFontTx/>
                <a:buNone/>
              </a:pPr>
              <a:r>
                <a:rPr lang="en-US" sz="1800"/>
                <a:t>results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889125" y="2438400"/>
              <a:ext cx="146367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 dirty="0">
                  <a:solidFill>
                    <a:srgbClr val="FFFFFF"/>
                  </a:solidFill>
                </a:rPr>
                <a:t>Scheduling algorithm</a:t>
              </a: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3505200" y="2133600"/>
              <a:ext cx="762000" cy="1296988"/>
              <a:chOff x="3744" y="1344"/>
              <a:chExt cx="480" cy="816"/>
            </a:xfrm>
          </p:grpSpPr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4238625" y="1371600"/>
              <a:ext cx="2543175" cy="1373188"/>
              <a:chOff x="2670" y="966"/>
              <a:chExt cx="1602" cy="865"/>
            </a:xfrm>
          </p:grpSpPr>
          <p:grpSp>
            <p:nvGrpSpPr>
              <p:cNvPr id="27" name="Group 24"/>
              <p:cNvGrpSpPr>
                <a:grpSpLocks/>
              </p:cNvGrpSpPr>
              <p:nvPr/>
            </p:nvGrpSpPr>
            <p:grpSpPr bwMode="auto">
              <a:xfrm>
                <a:off x="2668" y="1202"/>
                <a:ext cx="390" cy="393"/>
                <a:chOff x="1200" y="1488"/>
                <a:chExt cx="480" cy="480"/>
              </a:xfrm>
            </p:grpSpPr>
            <p:sp>
              <p:nvSpPr>
                <p:cNvPr id="2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3061" y="966"/>
                <a:ext cx="1211" cy="8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4238625" y="2894013"/>
              <a:ext cx="2543175" cy="1373187"/>
              <a:chOff x="2670" y="966"/>
              <a:chExt cx="1602" cy="865"/>
            </a:xfrm>
          </p:grpSpPr>
          <p:grpSp>
            <p:nvGrpSpPr>
              <p:cNvPr id="20" name="Group 32"/>
              <p:cNvGrpSpPr>
                <a:grpSpLocks/>
              </p:cNvGrpSpPr>
              <p:nvPr/>
            </p:nvGrpSpPr>
            <p:grpSpPr bwMode="auto">
              <a:xfrm>
                <a:off x="2668" y="1202"/>
                <a:ext cx="390" cy="393"/>
                <a:chOff x="1200" y="1488"/>
                <a:chExt cx="480" cy="480"/>
              </a:xfrm>
            </p:grpSpPr>
            <p:sp>
              <p:nvSpPr>
                <p:cNvPr id="22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Rectangle 37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Rectangle 38"/>
              <p:cNvSpPr>
                <a:spLocks noChangeArrowheads="1"/>
              </p:cNvSpPr>
              <p:nvPr/>
            </p:nvSpPr>
            <p:spPr bwMode="auto">
              <a:xfrm>
                <a:off x="3061" y="966"/>
                <a:ext cx="1211" cy="8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6781800" y="1827213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6781800" y="3810000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3086100" y="3708400"/>
              <a:ext cx="1373188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Routing of messages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0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</a:t>
            </a:r>
            <a:r>
              <a:rPr lang="en-US" baseline="0" dirty="0" smtClean="0"/>
              <a:t> Model for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71262" cy="453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Model for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365104"/>
            <a:ext cx="4267609" cy="17610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Arrivals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View</a:t>
            </a:r>
            <a:r>
              <a:rPr lang="en-US" sz="2400" baseline="0" dirty="0" smtClean="0"/>
              <a:t> sends requests to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Actions returned to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1187624" y="1306424"/>
            <a:ext cx="6978523" cy="2770648"/>
            <a:chOff x="52473" y="76200"/>
            <a:chExt cx="7262727" cy="456565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990601" y="3268664"/>
              <a:ext cx="93694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874838" y="2820988"/>
              <a:ext cx="527050" cy="682625"/>
              <a:chOff x="1200" y="1488"/>
              <a:chExt cx="480" cy="480"/>
            </a:xfrm>
          </p:grpSpPr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401888" y="2409825"/>
              <a:ext cx="1636712" cy="150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850593" y="2977640"/>
              <a:ext cx="731837" cy="36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View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038600" y="3886200"/>
              <a:ext cx="762000" cy="166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4772025" y="3268663"/>
              <a:ext cx="2543175" cy="1373187"/>
              <a:chOff x="2670" y="966"/>
              <a:chExt cx="1602" cy="865"/>
            </a:xfrm>
          </p:grpSpPr>
          <p:grpSp>
            <p:nvGrpSpPr>
              <p:cNvPr id="35" name="Group 32"/>
              <p:cNvGrpSpPr>
                <a:grpSpLocks/>
              </p:cNvGrpSpPr>
              <p:nvPr/>
            </p:nvGrpSpPr>
            <p:grpSpPr bwMode="auto">
              <a:xfrm>
                <a:off x="2668" y="1202"/>
                <a:ext cx="390" cy="393"/>
                <a:chOff x="1200" y="1488"/>
                <a:chExt cx="480" cy="480"/>
              </a:xfrm>
            </p:grpSpPr>
            <p:sp>
              <p:nvSpPr>
                <p:cNvPr id="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Rectangle 37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061" y="966"/>
                <a:ext cx="1211" cy="8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2" name="Picture 2" descr="C:\Users\lbass\AppData\Local\Microsoft\Windows\Temporary Internet Files\Content.IE5\SO1TGOFZ\MP900400641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4" y="2014038"/>
              <a:ext cx="632707" cy="791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lbass\AppData\Local\Microsoft\Windows\Temporary Internet Files\Content.IE5\RKU5GRI5\MC900432629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3" y="2909094"/>
              <a:ext cx="879475" cy="87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lbass\AppData\Local\Microsoft\Windows\Temporary Internet Files\Content.IE5\SO1TGOFZ\MP900400641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" y="3727449"/>
              <a:ext cx="632707" cy="791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 flipH="1">
              <a:off x="147886" y="425041"/>
              <a:ext cx="1097281" cy="1977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Users </a:t>
              </a:r>
              <a:r>
                <a:rPr lang="en-US" dirty="0"/>
                <a:t>Generate </a:t>
              </a:r>
              <a:r>
                <a:rPr lang="en-US" dirty="0" smtClean="0"/>
                <a:t>Requests</a:t>
              </a:r>
              <a:endParaRPr lang="en-US" dirty="0"/>
            </a:p>
            <a:p>
              <a:endParaRPr lang="en-AU" dirty="0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5715001" y="3669280"/>
              <a:ext cx="1371600" cy="36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Controller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6200000">
              <a:off x="6088062" y="2669381"/>
              <a:ext cx="12017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295398" y="2133599"/>
              <a:ext cx="4296171" cy="63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rot="5400000" flipV="1">
              <a:off x="5033201" y="2710293"/>
              <a:ext cx="11167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rot="5400000" flipV="1">
              <a:off x="711991" y="2685257"/>
              <a:ext cx="1166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5116513" y="76200"/>
              <a:ext cx="1922463" cy="1373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562600" y="699068"/>
              <a:ext cx="914400" cy="36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Model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 rot="5400000">
              <a:off x="6409489" y="1447007"/>
              <a:ext cx="619125" cy="623888"/>
              <a:chOff x="1200" y="1488"/>
              <a:chExt cx="480" cy="480"/>
            </a:xfrm>
          </p:grpSpPr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5400000" flipV="1">
              <a:off x="5265341" y="1825691"/>
              <a:ext cx="65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2749" y="3273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7114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41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08714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96912" y="13743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</a:t>
              </a:r>
              <a:endParaRPr lang="en-AU" dirty="0"/>
            </a:p>
          </p:txBody>
        </p:sp>
      </p:grpSp>
      <p:sp>
        <p:nvSpPr>
          <p:cNvPr id="47" name="Content Placeholder 2"/>
          <p:cNvSpPr txBox="1">
            <a:spLocks/>
          </p:cNvSpPr>
          <p:nvPr/>
        </p:nvSpPr>
        <p:spPr>
          <a:xfrm>
            <a:off x="4624871" y="4365104"/>
            <a:ext cx="4267609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Actions returned to model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Model sends actions to View</a:t>
            </a:r>
          </a:p>
        </p:txBody>
      </p:sp>
    </p:spTree>
    <p:extLst>
      <p:ext uri="{BB962C8B-B14F-4D97-AF65-F5344CB8AC3E}">
        <p14:creationId xmlns:p14="http://schemas.microsoft.com/office/powerpoint/2010/main" val="197167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solve a queuing model for MVC performance, the following</a:t>
            </a:r>
            <a:r>
              <a:rPr lang="en-US" baseline="0" dirty="0" smtClean="0"/>
              <a:t> parameters must be known or estimated: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arrivals from outside the system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queuing discipline used at the view queue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 to process a message within the view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and size of messages that the view sends to the controller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of the network that connects the view and the controller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queuing discipline used by the controller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 to process a message within the controller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and size of messages that the controller sends back to the view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of the network from the controller to the view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and size of messages that the controller sends to the model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queuing discipline used by the model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 to process a message within the model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and size of messages the model sends to the view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of the network connecting the model and the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516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of Performance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Cost: determining the parameters previously mentioned</a:t>
            </a:r>
          </a:p>
          <a:p>
            <a:r>
              <a:rPr lang="en-US" dirty="0" smtClean="0"/>
              <a:t>Benefit: estimate of the latency</a:t>
            </a:r>
          </a:p>
          <a:p>
            <a:r>
              <a:rPr lang="en-US" dirty="0" smtClean="0"/>
              <a:t>The more accurately</a:t>
            </a:r>
            <a:r>
              <a:rPr lang="en-US" baseline="0" dirty="0" smtClean="0"/>
              <a:t> the parameters can be estimated, the better the predication of latency.</a:t>
            </a:r>
          </a:p>
          <a:p>
            <a:r>
              <a:rPr lang="en-US" baseline="0" dirty="0" smtClean="0"/>
              <a:t>This is worthwhile when latency is important and questionable.</a:t>
            </a:r>
          </a:p>
          <a:p>
            <a:r>
              <a:rPr lang="en-US" baseline="0" dirty="0" smtClean="0"/>
              <a:t>This is not worthwhile when it is obvious there is sufficient capacity to satisfy the demand.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13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Another quality attribute with a well-understood analytic framework is availability. </a:t>
            </a:r>
          </a:p>
          <a:p>
            <a:r>
              <a:rPr lang="en-US" dirty="0"/>
              <a:t>Modeling an architecture for availability—or to put it more carefully, modeling an architecture to determine the availability of a system based on that architecture—is a matter of determining the failure </a:t>
            </a:r>
            <a:r>
              <a:rPr lang="en-US" dirty="0" smtClean="0"/>
              <a:t>rates </a:t>
            </a:r>
            <a:r>
              <a:rPr lang="en-US" dirty="0"/>
              <a:t>and the recovery </a:t>
            </a:r>
            <a:r>
              <a:rPr lang="en-US" dirty="0" smtClean="0"/>
              <a:t>times of the components.</a:t>
            </a:r>
          </a:p>
          <a:p>
            <a:r>
              <a:rPr lang="en-US" dirty="0"/>
              <a:t>Just as for performance, to model an architecture for availability, we need an architecture to </a:t>
            </a:r>
            <a:r>
              <a:rPr lang="en-US" dirty="0" smtClean="0"/>
              <a:t>analyze.</a:t>
            </a:r>
          </a:p>
          <a:p>
            <a:r>
              <a:rPr lang="en-US" dirty="0" smtClean="0"/>
              <a:t>Suppose </a:t>
            </a:r>
            <a:r>
              <a:rPr lang="en-US" dirty="0"/>
              <a:t>we want to increase the availability of a system that uses the </a:t>
            </a:r>
            <a:r>
              <a:rPr lang="en-US" dirty="0" smtClean="0"/>
              <a:t>Broker </a:t>
            </a:r>
            <a:r>
              <a:rPr lang="en-US" dirty="0"/>
              <a:t>pattern, by applying redundancy tactics.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554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1915</Words>
  <Application>Microsoft Macintosh PowerPoint</Application>
  <PresentationFormat>On-screen Show (4:3)</PresentationFormat>
  <Paragraphs>235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Document</vt:lpstr>
      <vt:lpstr>Quality Attribute Modeling and Analysis</vt:lpstr>
      <vt:lpstr>Outline</vt:lpstr>
      <vt:lpstr>Modeling Architectures to Enable Quality Attribute Analysis  </vt:lpstr>
      <vt:lpstr>Performance Models</vt:lpstr>
      <vt:lpstr>Allocation Model for MVC</vt:lpstr>
      <vt:lpstr>Queuing Model for MVC</vt:lpstr>
      <vt:lpstr>Parameters</vt:lpstr>
      <vt:lpstr>Cost/benefit of Performance Modeling</vt:lpstr>
      <vt:lpstr>Availability Modeling</vt:lpstr>
      <vt:lpstr>Availability Modeling</vt:lpstr>
      <vt:lpstr>Making Broker More Available</vt:lpstr>
      <vt:lpstr>Applying Probabilities to Tactics</vt:lpstr>
      <vt:lpstr>Passive Redundancy</vt:lpstr>
      <vt:lpstr>Calculated Availability for an Availability-Enhanced Broker</vt:lpstr>
      <vt:lpstr>Maturity of Quality Attribute Models</vt:lpstr>
      <vt:lpstr>Quality Attribute Checklists</vt:lpstr>
      <vt:lpstr>Security Checklists</vt:lpstr>
      <vt:lpstr>Thought Experiments  </vt:lpstr>
      <vt:lpstr>Thought Experiment Steps</vt:lpstr>
      <vt:lpstr>Back-of-the-Envelope Analysis</vt:lpstr>
      <vt:lpstr>Experiments, Simulations, and Prototypes</vt:lpstr>
      <vt:lpstr>Simulations</vt:lpstr>
      <vt:lpstr>Analysis During Requirements and Design </vt:lpstr>
      <vt:lpstr>Analysis During Implementation or Fielding</vt:lpstr>
      <vt:lpstr>Analysis at Different Stages of the Lifecycle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28</cp:revision>
  <dcterms:created xsi:type="dcterms:W3CDTF">2012-04-18T22:57:58Z</dcterms:created>
  <dcterms:modified xsi:type="dcterms:W3CDTF">2012-11-13T06:54:53Z</dcterms:modified>
</cp:coreProperties>
</file>