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6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80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1" d="100"/>
          <a:sy n="91" d="100"/>
        </p:scale>
        <p:origin x="-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12/4/12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12/4/12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12/4/12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12/4/12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12/4/12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12/4/12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12/4/12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12/4/12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12/4/12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12/4/12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12/4/12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12/4/12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16: </a:t>
            </a:r>
            <a:br>
              <a:rPr lang="en-AU" dirty="0" smtClean="0"/>
            </a:br>
            <a:r>
              <a:rPr lang="en-AU" dirty="0" smtClean="0"/>
              <a:t>Architecture and Requirements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QAW is a facilitated, stakeholder-focused method to generate, prioritize, and refine quality attribute scenarios before the software architecture is completed.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QAW is focused on system-level concerns and specifically the role that software will play in the system.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668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QAW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Step </a:t>
            </a:r>
            <a:r>
              <a:rPr lang="en-US" sz="2000" b="1" dirty="0"/>
              <a:t>1: QAW Presentation and Introductions.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 smtClean="0"/>
              <a:t>QAW </a:t>
            </a:r>
            <a:r>
              <a:rPr lang="en-US" sz="1600" dirty="0"/>
              <a:t>facilitators describe the motivation for the QAW and explain each step of the </a:t>
            </a:r>
            <a:r>
              <a:rPr lang="en-US" sz="1600" dirty="0" smtClean="0"/>
              <a:t>method.</a:t>
            </a:r>
          </a:p>
          <a:p>
            <a:r>
              <a:rPr lang="en-US" sz="2000" b="1" dirty="0" smtClean="0"/>
              <a:t>Step 2: Business/Mission Presentation.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stakeholder representing the business concerns behind the system </a:t>
            </a:r>
            <a:r>
              <a:rPr lang="en-US" sz="1600" dirty="0" smtClean="0"/>
              <a:t>presents the </a:t>
            </a:r>
            <a:r>
              <a:rPr lang="en-US" sz="1600" dirty="0"/>
              <a:t>system’s business context, broad functional requirements, constraints, and known quality attribute requirements. 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quality attributes that will be refined in later steps will be derived largely from the business/mission needs presented in this step.</a:t>
            </a:r>
          </a:p>
          <a:p>
            <a:r>
              <a:rPr lang="en-US" sz="2000" b="1" dirty="0"/>
              <a:t>Step 3: Architectural Plan Presentation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architect will present the system architectural plans as they stand. </a:t>
            </a:r>
            <a:endParaRPr lang="en-US" sz="16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lets stakeholders know the current architectural thinking, to the extent that it exists.</a:t>
            </a:r>
          </a:p>
          <a:p>
            <a:r>
              <a:rPr lang="en-US" sz="2000" b="1" dirty="0"/>
              <a:t>Step 4: Identification of Architectural Drivers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facilitators will share their list of key architectural drivers that they assembled during Steps 2 and 3, and ask the stakeholders for clarifications, additions, deletions, and corrections. 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idea is to reach a consensus on a distilled list of architectural drivers that includes overall requirements, business drivers, constraints, and quality attributes.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975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QAW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Step 5: Scenario Brainstorming. </a:t>
            </a:r>
          </a:p>
          <a:p>
            <a:pPr lvl="1"/>
            <a:r>
              <a:rPr lang="en-US" dirty="0"/>
              <a:t>Each stakeholder expresses a scenario representing his or her concerns with respect to the system. </a:t>
            </a:r>
            <a:endParaRPr lang="en-US" dirty="0" smtClean="0"/>
          </a:p>
          <a:p>
            <a:pPr lvl="1"/>
            <a:r>
              <a:rPr lang="en-US" dirty="0" smtClean="0"/>
              <a:t>Facilitators </a:t>
            </a:r>
            <a:r>
              <a:rPr lang="en-US" dirty="0"/>
              <a:t>ensure that each scenario has an explicit stimulus and response.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facilitators ensure that at least one representative scenario exists for each architectural driver listed in Step 4.</a:t>
            </a:r>
          </a:p>
          <a:p>
            <a:r>
              <a:rPr lang="en-US" b="1" dirty="0"/>
              <a:t>Step 6: Scenario Consolidation.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scenarios are consolidated where reasonable. </a:t>
            </a:r>
            <a:endParaRPr lang="en-US" dirty="0" smtClean="0"/>
          </a:p>
          <a:p>
            <a:pPr lvl="1"/>
            <a:r>
              <a:rPr lang="en-US" dirty="0" smtClean="0"/>
              <a:t>Consolidation </a:t>
            </a:r>
            <a:r>
              <a:rPr lang="en-US" dirty="0"/>
              <a:t>helps to prevent votes from being spread across several scenarios that are expressing the same </a:t>
            </a:r>
            <a:r>
              <a:rPr lang="en-US" dirty="0" smtClean="0"/>
              <a:t>concern. </a:t>
            </a:r>
            <a:endParaRPr lang="en-US" dirty="0"/>
          </a:p>
          <a:p>
            <a:r>
              <a:rPr lang="en-US" b="1" dirty="0"/>
              <a:t>Step 7: Scenario Prioritization.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Prioritization of the scenarios is accomplished by allocating each stakeholder a number of votes equal to 30 percent of the total number of </a:t>
            </a:r>
            <a:r>
              <a:rPr lang="en-US" dirty="0" smtClean="0"/>
              <a:t>scenarios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8: Scenario Refinement.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The top </a:t>
            </a:r>
            <a:r>
              <a:rPr lang="en-US" dirty="0"/>
              <a:t>scenarios are refined and elaborated. </a:t>
            </a:r>
            <a:endParaRPr lang="en-US" dirty="0" smtClean="0"/>
          </a:p>
          <a:p>
            <a:pPr lvl="1"/>
            <a:r>
              <a:rPr lang="en-US" dirty="0" smtClean="0"/>
              <a:t>Facilitators </a:t>
            </a:r>
            <a:r>
              <a:rPr lang="en-US" dirty="0"/>
              <a:t>help the stakeholders put the scenarios in the six-part scenario form of source-stimulus-artifact-environment-response-response </a:t>
            </a:r>
            <a:r>
              <a:rPr lang="en-US" dirty="0" smtClean="0"/>
              <a:t>measure.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983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ASRs from Business 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6" name="Picture 5" descr="B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9994" cy="4320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4931876"/>
            <a:ext cx="134209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16.1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Categories of Business Goals,</a:t>
            </a:r>
            <a:br>
              <a:rPr lang="en-US" dirty="0" smtClean="0"/>
            </a:br>
            <a:r>
              <a:rPr lang="en-US" dirty="0" smtClean="0"/>
              <a:t>to Aid in Elicitation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 Len Bass, Paul Clements, Rick Kazman, distributed under Creative Commons Attribution License</a:t>
            </a:r>
            <a:endParaRPr lang="en-AU" dirty="0"/>
          </a:p>
        </p:txBody>
      </p:sp>
      <p:pic>
        <p:nvPicPr>
          <p:cNvPr id="4" name="Picture 3" descr="BG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556792"/>
            <a:ext cx="7291065" cy="45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0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Business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Business goal scenario, 7 parts</a:t>
            </a:r>
          </a:p>
          <a:p>
            <a:r>
              <a:rPr lang="en-US" sz="2800" i="1" dirty="0" smtClean="0"/>
              <a:t>Goal</a:t>
            </a:r>
            <a:r>
              <a:rPr lang="en-US" sz="2800" i="1" dirty="0"/>
              <a:t>-</a:t>
            </a:r>
            <a:r>
              <a:rPr lang="en-US" sz="2800" i="1" dirty="0" smtClean="0"/>
              <a:t>source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people or written artifacts providing the goal.</a:t>
            </a:r>
          </a:p>
          <a:p>
            <a:r>
              <a:rPr lang="en-US" sz="2800" i="1" dirty="0" smtClean="0"/>
              <a:t>Goal</a:t>
            </a:r>
            <a:r>
              <a:rPr lang="en-US" sz="2800" i="1" dirty="0"/>
              <a:t>-</a:t>
            </a:r>
            <a:r>
              <a:rPr lang="en-US" sz="2800" i="1" dirty="0" smtClean="0"/>
              <a:t>subject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stakeholders who own the goal and wish it to be true. </a:t>
            </a:r>
            <a:endParaRPr lang="en-US" sz="2400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stakeholder might be an individual or </a:t>
            </a:r>
            <a:r>
              <a:rPr lang="en-US" sz="2400" dirty="0" smtClean="0"/>
              <a:t> </a:t>
            </a:r>
            <a:r>
              <a:rPr lang="en-US" sz="2400" dirty="0"/>
              <a:t>the organization </a:t>
            </a:r>
            <a:r>
              <a:rPr lang="en-US" sz="2400" dirty="0" smtClean="0"/>
              <a:t>itself</a:t>
            </a:r>
          </a:p>
          <a:p>
            <a:r>
              <a:rPr lang="en-US" sz="2800" i="1" dirty="0" smtClean="0"/>
              <a:t>Goal</a:t>
            </a:r>
            <a:r>
              <a:rPr lang="en-US" sz="2800" i="1" dirty="0"/>
              <a:t>-</a:t>
            </a:r>
            <a:r>
              <a:rPr lang="en-US" sz="2800" i="1" dirty="0" smtClean="0"/>
              <a:t>object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entities to which the goal applies. </a:t>
            </a:r>
          </a:p>
          <a:p>
            <a:r>
              <a:rPr lang="en-US" sz="2800" i="1" dirty="0" smtClean="0"/>
              <a:t>Environment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context for this </a:t>
            </a:r>
            <a:r>
              <a:rPr lang="en-US" sz="2400" dirty="0" smtClean="0"/>
              <a:t>goal</a:t>
            </a:r>
          </a:p>
          <a:p>
            <a:pPr lvl="1"/>
            <a:r>
              <a:rPr lang="en-US" sz="2400" dirty="0" smtClean="0"/>
              <a:t>Environment may be social</a:t>
            </a:r>
            <a:r>
              <a:rPr lang="en-US" sz="2400" dirty="0"/>
              <a:t>, legal, competitive, customer, and </a:t>
            </a:r>
            <a:r>
              <a:rPr lang="en-US" sz="2400" dirty="0" smtClean="0"/>
              <a:t>technological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301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Business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Business goal scenario, 7 parts</a:t>
            </a:r>
          </a:p>
          <a:p>
            <a:r>
              <a:rPr lang="en-US" sz="2800" i="1" dirty="0"/>
              <a:t>Goal</a:t>
            </a:r>
          </a:p>
          <a:p>
            <a:pPr lvl="1"/>
            <a:r>
              <a:rPr lang="en-US" sz="2400" dirty="0"/>
              <a:t>Any business goal articulated by the goal-source.</a:t>
            </a:r>
          </a:p>
          <a:p>
            <a:r>
              <a:rPr lang="en-US" sz="2800" i="1" dirty="0"/>
              <a:t>Goal-measure</a:t>
            </a:r>
          </a:p>
          <a:p>
            <a:pPr lvl="1"/>
            <a:r>
              <a:rPr lang="en-US" sz="2400" dirty="0"/>
              <a:t>A testable measurement to determine how one would know if the goal has been achieved. The goal-measure should usually include a time component, stating the time by which the goal should be achieved.</a:t>
            </a:r>
          </a:p>
          <a:p>
            <a:r>
              <a:rPr lang="en-US" sz="2800" i="1" dirty="0"/>
              <a:t>Pedigree and value</a:t>
            </a:r>
          </a:p>
          <a:p>
            <a:pPr lvl="1"/>
            <a:r>
              <a:rPr lang="en-US" sz="2400" dirty="0"/>
              <a:t>The degree of confidence the person who stated the goal has in it</a:t>
            </a:r>
          </a:p>
          <a:p>
            <a:pPr lvl="1"/>
            <a:r>
              <a:rPr lang="en-US" sz="2400" dirty="0"/>
              <a:t>The </a:t>
            </a:r>
            <a:r>
              <a:rPr lang="en-US" sz="2000" dirty="0"/>
              <a:t>goal’s volatility and value.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633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PALM:  A Method for Eliciting Business </a:t>
            </a:r>
            <a:r>
              <a:rPr lang="en-US" dirty="0"/>
              <a:t>G</a:t>
            </a:r>
            <a:r>
              <a:rPr lang="en-US" dirty="0" smtClean="0"/>
              <a:t>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en-US" dirty="0"/>
              <a:t>PALM is a seven-step </a:t>
            </a:r>
            <a:r>
              <a:rPr lang="en-US" dirty="0" smtClean="0"/>
              <a:t>method.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ominally </a:t>
            </a:r>
            <a:r>
              <a:rPr lang="en-US" dirty="0"/>
              <a:t>carried out over a day and a half in a </a:t>
            </a:r>
            <a:r>
              <a:rPr lang="en-US" dirty="0" smtClean="0"/>
              <a:t>workshop.</a:t>
            </a:r>
          </a:p>
          <a:p>
            <a:r>
              <a:rPr lang="en-US" dirty="0" smtClean="0"/>
              <a:t>Attended by architect(s) and stakeholders who can speak to the relevant business goals.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72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PALM </a:t>
            </a:r>
            <a:r>
              <a:rPr lang="en-US" i="1" dirty="0"/>
              <a:t>overview </a:t>
            </a:r>
            <a:r>
              <a:rPr lang="en-US" i="1" dirty="0" smtClean="0"/>
              <a:t>presentation</a:t>
            </a:r>
          </a:p>
          <a:p>
            <a:pPr lvl="1"/>
            <a:r>
              <a:rPr lang="en-US" dirty="0" smtClean="0"/>
              <a:t>Overview </a:t>
            </a:r>
            <a:r>
              <a:rPr lang="en-US" dirty="0"/>
              <a:t>of PALM, the problem it solves, its steps, and its expected outcomes. </a:t>
            </a:r>
          </a:p>
          <a:p>
            <a:r>
              <a:rPr lang="en-US" i="1" dirty="0" smtClean="0"/>
              <a:t>Business </a:t>
            </a:r>
            <a:r>
              <a:rPr lang="en-US" i="1" dirty="0"/>
              <a:t>drivers presentation.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Briefing </a:t>
            </a:r>
            <a:r>
              <a:rPr lang="en-US" dirty="0"/>
              <a:t>of business drivers by project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goals</a:t>
            </a:r>
            <a:r>
              <a:rPr lang="en-US" b="1" dirty="0"/>
              <a:t> </a:t>
            </a:r>
            <a:r>
              <a:rPr lang="en-US" dirty="0"/>
              <a:t>of the customer organization for this system?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goals of the development organization? </a:t>
            </a:r>
            <a:endParaRPr lang="en-US" dirty="0" smtClean="0"/>
          </a:p>
          <a:p>
            <a:r>
              <a:rPr lang="en-US" i="1" dirty="0" smtClean="0"/>
              <a:t>Architecture </a:t>
            </a:r>
            <a:r>
              <a:rPr lang="en-US" i="1" dirty="0"/>
              <a:t>drivers </a:t>
            </a:r>
            <a:r>
              <a:rPr lang="en-US" i="1" dirty="0" smtClean="0"/>
              <a:t>presentation</a:t>
            </a:r>
          </a:p>
          <a:p>
            <a:pPr lvl="1"/>
            <a:r>
              <a:rPr lang="en-US" dirty="0" smtClean="0"/>
              <a:t>Briefing </a:t>
            </a:r>
            <a:r>
              <a:rPr lang="en-US" dirty="0"/>
              <a:t>by the architect on the driving business and quality attribute requirements: the ASRs. </a:t>
            </a:r>
          </a:p>
          <a:p>
            <a:r>
              <a:rPr lang="en-US" i="1" dirty="0" smtClean="0"/>
              <a:t>Business </a:t>
            </a:r>
            <a:r>
              <a:rPr lang="en-US" i="1" dirty="0"/>
              <a:t>goals </a:t>
            </a:r>
            <a:r>
              <a:rPr lang="en-US" i="1" dirty="0" smtClean="0"/>
              <a:t>elicitation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goals are elaborated and expressed as scenarios. </a:t>
            </a:r>
          </a:p>
          <a:p>
            <a:pPr lvl="1"/>
            <a:r>
              <a:rPr lang="en-US" dirty="0" smtClean="0"/>
              <a:t>Consolidate </a:t>
            </a:r>
            <a:r>
              <a:rPr lang="en-US" dirty="0"/>
              <a:t>almost-alike business goals to eliminate duplication. </a:t>
            </a:r>
            <a:endParaRPr lang="en-US" dirty="0" smtClean="0"/>
          </a:p>
          <a:p>
            <a:pPr lvl="1"/>
            <a:r>
              <a:rPr lang="en-US" dirty="0" smtClean="0"/>
              <a:t>Participants prioritize </a:t>
            </a:r>
            <a:r>
              <a:rPr lang="en-US" dirty="0"/>
              <a:t>the resulting set to identify the most important goals.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980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Identification of potential quality attributes from business goals.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each important business goal scenario</a:t>
            </a:r>
            <a:r>
              <a:rPr lang="en-US" b="1" dirty="0"/>
              <a:t>,</a:t>
            </a:r>
            <a:r>
              <a:rPr lang="en-US" dirty="0"/>
              <a:t> participants describe a quality</a:t>
            </a:r>
            <a:r>
              <a:rPr lang="en-US" b="1" dirty="0"/>
              <a:t> </a:t>
            </a:r>
            <a:r>
              <a:rPr lang="en-US" dirty="0"/>
              <a:t>attribute that (if</a:t>
            </a:r>
            <a:r>
              <a:rPr lang="en-US" b="1" dirty="0"/>
              <a:t> </a:t>
            </a:r>
            <a:r>
              <a:rPr lang="en-US" dirty="0"/>
              <a:t>architected into the system) would help achieve it. If the QA is not already a requirement, this is recorded as a finding.</a:t>
            </a:r>
          </a:p>
          <a:p>
            <a:r>
              <a:rPr lang="en-US" i="1" dirty="0"/>
              <a:t>Assignment of pedigree to existing quality attribute drivers.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For each architectural driver identify which business goals it is there to support. </a:t>
            </a:r>
          </a:p>
          <a:p>
            <a:pPr lvl="1"/>
            <a:r>
              <a:rPr lang="en-US" dirty="0"/>
              <a:t>If none, that’s recorded as a finding. </a:t>
            </a:r>
          </a:p>
          <a:p>
            <a:pPr lvl="1"/>
            <a:r>
              <a:rPr lang="en-US" dirty="0"/>
              <a:t>Otherwise, we establish its pedigree by asking for the source of the quantitative part. </a:t>
            </a:r>
          </a:p>
          <a:p>
            <a:r>
              <a:rPr lang="en-US" i="1" dirty="0"/>
              <a:t>Exercise conclusion</a:t>
            </a:r>
          </a:p>
          <a:p>
            <a:pPr lvl="1"/>
            <a:r>
              <a:rPr lang="en-US" dirty="0"/>
              <a:t>Review of results, next steps, and participant feedback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911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Gathering </a:t>
            </a:r>
            <a:r>
              <a:rPr lang="en-US" dirty="0"/>
              <a:t>ASRs from Requirements </a:t>
            </a:r>
            <a:r>
              <a:rPr lang="en-US" dirty="0" smtClean="0"/>
              <a:t>Documents</a:t>
            </a:r>
            <a:endParaRPr lang="en-US" dirty="0"/>
          </a:p>
          <a:p>
            <a:r>
              <a:rPr lang="en-US" dirty="0" smtClean="0"/>
              <a:t>Gathering </a:t>
            </a:r>
            <a:r>
              <a:rPr lang="en-US" dirty="0"/>
              <a:t>ASRs by Interviewing </a:t>
            </a:r>
            <a:r>
              <a:rPr lang="en-US" dirty="0" smtClean="0"/>
              <a:t>Stakeholders</a:t>
            </a:r>
            <a:endParaRPr lang="en-US" dirty="0"/>
          </a:p>
          <a:p>
            <a:r>
              <a:rPr lang="en-US" dirty="0" smtClean="0"/>
              <a:t>Gathering </a:t>
            </a:r>
            <a:r>
              <a:rPr lang="en-US" dirty="0"/>
              <a:t>ASRs by Understanding the Business </a:t>
            </a:r>
            <a:r>
              <a:rPr lang="en-US" dirty="0" smtClean="0"/>
              <a:t>Goals</a:t>
            </a:r>
            <a:endParaRPr lang="en-US" dirty="0"/>
          </a:p>
          <a:p>
            <a:r>
              <a:rPr lang="en-US" dirty="0" smtClean="0"/>
              <a:t>Capturing </a:t>
            </a:r>
            <a:r>
              <a:rPr lang="en-US" dirty="0"/>
              <a:t>ASRs in a Utility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Tying </a:t>
            </a:r>
            <a:r>
              <a:rPr lang="en-US" dirty="0"/>
              <a:t>the Methods </a:t>
            </a:r>
            <a:r>
              <a:rPr lang="en-US" dirty="0" smtClean="0"/>
              <a:t>Together</a:t>
            </a:r>
            <a:endParaRPr lang="en-US" dirty="0"/>
          </a:p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178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ASRs in a Utility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ASR must have the following characteristics:</a:t>
            </a:r>
          </a:p>
          <a:p>
            <a:r>
              <a:rPr lang="en-US" sz="2800" i="1" dirty="0" smtClean="0"/>
              <a:t>A </a:t>
            </a:r>
            <a:r>
              <a:rPr lang="en-US" sz="2800" i="1" dirty="0"/>
              <a:t>profound impact on the </a:t>
            </a:r>
            <a:r>
              <a:rPr lang="en-US" sz="2800" i="1" dirty="0" smtClean="0"/>
              <a:t>architecture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Including </a:t>
            </a:r>
            <a:r>
              <a:rPr lang="en-US" sz="2400" dirty="0"/>
              <a:t>this requirement will very likely result in a different architecture than if it were not included.</a:t>
            </a:r>
          </a:p>
          <a:p>
            <a:r>
              <a:rPr lang="en-US" sz="2800" i="1" dirty="0" smtClean="0"/>
              <a:t>A </a:t>
            </a:r>
            <a:r>
              <a:rPr lang="en-US" sz="2800" i="1" dirty="0"/>
              <a:t>high business or mission </a:t>
            </a:r>
            <a:r>
              <a:rPr lang="en-US" sz="2800" i="1" dirty="0" smtClean="0"/>
              <a:t>value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the architecture is going to satisfy this </a:t>
            </a:r>
            <a:r>
              <a:rPr lang="en-US" sz="2400" dirty="0" smtClean="0"/>
              <a:t>requirement it </a:t>
            </a:r>
            <a:r>
              <a:rPr lang="en-US" sz="2400" dirty="0"/>
              <a:t>must be of high value to important stakeholders.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400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way to record ASRs all in one place.</a:t>
            </a:r>
          </a:p>
          <a:p>
            <a:r>
              <a:rPr lang="en-US" dirty="0" smtClean="0"/>
              <a:t>Establishes priority of each ASR in terms of </a:t>
            </a:r>
          </a:p>
          <a:p>
            <a:pPr lvl="1"/>
            <a:r>
              <a:rPr lang="en-US" dirty="0" smtClean="0"/>
              <a:t>Impact on architecture</a:t>
            </a:r>
          </a:p>
          <a:p>
            <a:pPr lvl="1"/>
            <a:r>
              <a:rPr lang="en-US" dirty="0" smtClean="0"/>
              <a:t>Business or mission value</a:t>
            </a:r>
          </a:p>
          <a:p>
            <a:r>
              <a:rPr lang="en-US" dirty="0" smtClean="0"/>
              <a:t>ASRs are captured as scenarios.</a:t>
            </a:r>
          </a:p>
          <a:p>
            <a:r>
              <a:rPr lang="en-US" dirty="0" smtClean="0"/>
              <a:t>Root of tree is placeholder node called “Utility”.</a:t>
            </a:r>
          </a:p>
          <a:p>
            <a:r>
              <a:rPr lang="en-US" dirty="0" smtClean="0"/>
              <a:t>Second level of tree contains broad QA categories.</a:t>
            </a:r>
          </a:p>
          <a:p>
            <a:r>
              <a:rPr lang="en-US" dirty="0" smtClean="0"/>
              <a:t>Third level of tree refines those categories.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43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Tree Example (excerpt)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 Len Bass, Paul Clements, Rick Kazman, distributed under Creative Commons Attribution License</a:t>
            </a:r>
            <a:endParaRPr lang="en-AU" dirty="0"/>
          </a:p>
        </p:txBody>
      </p:sp>
      <p:pic>
        <p:nvPicPr>
          <p:cNvPr id="4" name="Picture 3" descr="UT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330533" cy="508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71703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Utility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1758" y="59603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…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9494" y="6093296"/>
            <a:ext cx="866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components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499229"/>
            <a:ext cx="105026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Key:</a:t>
            </a:r>
          </a:p>
          <a:p>
            <a:r>
              <a:rPr lang="en-US" sz="1400" b="1" dirty="0" smtClean="0"/>
              <a:t>H=high</a:t>
            </a:r>
          </a:p>
          <a:p>
            <a:r>
              <a:rPr lang="en-US" sz="1400" b="1" dirty="0" smtClean="0"/>
              <a:t>M=medium</a:t>
            </a:r>
          </a:p>
          <a:p>
            <a:r>
              <a:rPr lang="en-US" sz="1400" b="1" dirty="0" smtClean="0"/>
              <a:t>L=low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306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Tree: </a:t>
            </a:r>
            <a:r>
              <a:rPr lang="en-US" dirty="0"/>
              <a:t>N</a:t>
            </a:r>
            <a:r>
              <a:rPr lang="en-US" dirty="0" smtClean="0"/>
              <a:t>ext </a:t>
            </a:r>
            <a:r>
              <a:rPr lang="en-US" dirty="0"/>
              <a:t>S</a:t>
            </a:r>
            <a:r>
              <a:rPr lang="en-US" dirty="0" smtClean="0"/>
              <a:t>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QA or QA refinement without any ASR is not necessarily an error or </a:t>
            </a:r>
            <a:r>
              <a:rPr lang="en-US" dirty="0" smtClean="0"/>
              <a:t>omission</a:t>
            </a:r>
          </a:p>
          <a:p>
            <a:pPr lvl="1"/>
            <a:r>
              <a:rPr lang="en-US" dirty="0" smtClean="0"/>
              <a:t>Attention </a:t>
            </a:r>
            <a:r>
              <a:rPr lang="en-US" dirty="0"/>
              <a:t>should be paid to </a:t>
            </a:r>
            <a:r>
              <a:rPr lang="en-US" dirty="0" smtClean="0"/>
              <a:t>searching for </a:t>
            </a:r>
            <a:r>
              <a:rPr lang="en-US" dirty="0"/>
              <a:t>unrecorded ASRs in that area.</a:t>
            </a:r>
          </a:p>
          <a:p>
            <a:r>
              <a:rPr lang="en-US" dirty="0" smtClean="0"/>
              <a:t>ASRs </a:t>
            </a:r>
            <a:r>
              <a:rPr lang="en-US" dirty="0"/>
              <a:t>that rate a (H,H) rating are </a:t>
            </a:r>
            <a:r>
              <a:rPr lang="en-US" dirty="0" smtClean="0"/>
              <a:t>the </a:t>
            </a:r>
            <a:r>
              <a:rPr lang="en-US" dirty="0"/>
              <a:t>ones that deserve the most </a:t>
            </a:r>
            <a:r>
              <a:rPr lang="en-US" dirty="0" smtClean="0"/>
              <a:t>attention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very large number of these might be a cause for </a:t>
            </a:r>
            <a:r>
              <a:rPr lang="en-US" dirty="0" smtClean="0"/>
              <a:t>concern:  Is the </a:t>
            </a:r>
            <a:r>
              <a:rPr lang="en-US" dirty="0"/>
              <a:t>system is </a:t>
            </a:r>
            <a:r>
              <a:rPr lang="en-US" dirty="0" smtClean="0"/>
              <a:t>achievable</a:t>
            </a:r>
            <a:r>
              <a:rPr lang="en-US" dirty="0"/>
              <a:t>?</a:t>
            </a:r>
          </a:p>
          <a:p>
            <a:r>
              <a:rPr lang="en-US" dirty="0" smtClean="0"/>
              <a:t>Stakeholders </a:t>
            </a:r>
            <a:r>
              <a:rPr lang="en-US" dirty="0"/>
              <a:t>can review the utility tree to make sure their concerns are addressed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22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the Methods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should you employ requirements documents, stakeholder interviews, Quality Attribute Workshops, PALM, and utility trees in concert with each other?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have a requirements process that gathers, identifies, and prioritizes ASRs, then use that and consider yourself </a:t>
            </a:r>
            <a:r>
              <a:rPr lang="en-US" dirty="0" smtClean="0"/>
              <a:t>lucky.</a:t>
            </a:r>
          </a:p>
          <a:p>
            <a:pPr lvl="1"/>
            <a:r>
              <a:rPr lang="en-US" dirty="0" smtClean="0"/>
              <a:t>Otherwise use </a:t>
            </a:r>
            <a:r>
              <a:rPr lang="en-US" dirty="0"/>
              <a:t>one or more of the other approaches.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nobody has captured the business goals behind the system you’re building, </a:t>
            </a:r>
            <a:r>
              <a:rPr lang="en-US" dirty="0" smtClean="0"/>
              <a:t>use PALM. </a:t>
            </a:r>
            <a:endParaRPr lang="en-US" dirty="0"/>
          </a:p>
          <a:p>
            <a:pPr lvl="1"/>
            <a:r>
              <a:rPr lang="en-US" dirty="0" smtClean="0"/>
              <a:t>If important </a:t>
            </a:r>
            <a:r>
              <a:rPr lang="en-US" dirty="0"/>
              <a:t>stakeholders have been overlooked in the requirements-gathering process, </a:t>
            </a:r>
            <a:r>
              <a:rPr lang="en-US" dirty="0" smtClean="0"/>
              <a:t>use interviews</a:t>
            </a:r>
            <a:r>
              <a:rPr lang="en-US" dirty="0"/>
              <a:t> </a:t>
            </a:r>
            <a:r>
              <a:rPr lang="en-US" dirty="0" smtClean="0"/>
              <a:t>or a QAW.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a utility tree </a:t>
            </a:r>
            <a:r>
              <a:rPr lang="en-US" dirty="0" smtClean="0"/>
              <a:t>to </a:t>
            </a:r>
            <a:r>
              <a:rPr lang="en-US" dirty="0"/>
              <a:t>capture ASRs along with their </a:t>
            </a:r>
            <a:r>
              <a:rPr lang="en-US" dirty="0" smtClean="0"/>
              <a:t>prioritization.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blend all the methods </a:t>
            </a:r>
            <a:r>
              <a:rPr lang="en-US" dirty="0" smtClean="0"/>
              <a:t>together</a:t>
            </a:r>
          </a:p>
          <a:p>
            <a:pPr lvl="2"/>
            <a:r>
              <a:rPr lang="en-US" dirty="0" smtClean="0"/>
              <a:t>Use PALM as a </a:t>
            </a:r>
            <a:r>
              <a:rPr lang="en-US" dirty="0"/>
              <a:t>“subroutine call” from </a:t>
            </a:r>
            <a:r>
              <a:rPr lang="en-US" dirty="0" smtClean="0"/>
              <a:t>a QAW for the business goal step</a:t>
            </a:r>
          </a:p>
          <a:p>
            <a:pPr lvl="2"/>
            <a:r>
              <a:rPr lang="en-US" dirty="0" smtClean="0"/>
              <a:t>Use a quality </a:t>
            </a:r>
            <a:r>
              <a:rPr lang="en-US" dirty="0"/>
              <a:t>attribute utility tree </a:t>
            </a:r>
            <a:r>
              <a:rPr lang="en-US" dirty="0" smtClean="0"/>
              <a:t>as a repository </a:t>
            </a:r>
            <a:r>
              <a:rPr lang="en-US" dirty="0"/>
              <a:t>for the scenarios </a:t>
            </a:r>
            <a:r>
              <a:rPr lang="en-US" dirty="0" smtClean="0"/>
              <a:t>produced by a QAW. 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ick </a:t>
            </a:r>
            <a:r>
              <a:rPr lang="en-US" dirty="0"/>
              <a:t>the approach that fills in the biggest gap in your </a:t>
            </a:r>
            <a:r>
              <a:rPr lang="en-US" dirty="0" smtClean="0"/>
              <a:t>existing requirements.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1850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Architectures are driven by architecturally significant requirements: requirements that will have profound effects on the architecture. </a:t>
            </a:r>
            <a:endParaRPr lang="en-US" dirty="0" smtClean="0"/>
          </a:p>
          <a:p>
            <a:pPr lvl="1"/>
            <a:r>
              <a:rPr lang="en-US" dirty="0" smtClean="0"/>
              <a:t>Architecturally </a:t>
            </a:r>
            <a:r>
              <a:rPr lang="en-US" dirty="0"/>
              <a:t>significant requirements may be captured from requirements documents, by interviewing stakeholders, or by conducting a Quality Attribute Workshop.</a:t>
            </a:r>
          </a:p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mindful of the business goals of the organization. </a:t>
            </a:r>
            <a:endParaRPr lang="en-US" dirty="0" smtClean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goals can be expressed in a common, structured form and represented as scenarios. </a:t>
            </a:r>
            <a:endParaRPr lang="en-US" dirty="0" smtClean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goals may be elicited and documented using a structured facilitation method called PALM.</a:t>
            </a:r>
          </a:p>
          <a:p>
            <a:r>
              <a:rPr lang="en-US" dirty="0"/>
              <a:t>A useful representation of quality attribute requirements is in a utility tree.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utility tree helps to capture these requirements in a structured </a:t>
            </a:r>
            <a:r>
              <a:rPr lang="en-US" dirty="0" smtClean="0"/>
              <a:t>form.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cenarios are prioritized.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prioritized set defines your “marching orders” as an architect.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234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/>
              <a:t>Architectures exist to build systems that satisfy requirements. </a:t>
            </a:r>
            <a:endParaRPr lang="en-US" dirty="0" smtClean="0"/>
          </a:p>
          <a:p>
            <a:r>
              <a:rPr lang="en-US" dirty="0" smtClean="0"/>
              <a:t>But, to </a:t>
            </a:r>
            <a:r>
              <a:rPr lang="en-US" dirty="0"/>
              <a:t>an architect, not all requirements are created equal.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architecturally significant requirement </a:t>
            </a:r>
            <a:r>
              <a:rPr lang="en-US" dirty="0"/>
              <a:t>(ASR) is a requirement that will have a profound effect on the </a:t>
            </a:r>
            <a:r>
              <a:rPr lang="en-US" dirty="0" smtClean="0"/>
              <a:t>architecture.</a:t>
            </a:r>
          </a:p>
          <a:p>
            <a:r>
              <a:rPr lang="en-US" dirty="0" smtClean="0"/>
              <a:t>How do we find those?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ASRs and Requirements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obvious location to look for candidate ASRs is in the requirements documents or in user </a:t>
            </a:r>
            <a:r>
              <a:rPr lang="en-US" dirty="0" smtClean="0"/>
              <a:t>stories.</a:t>
            </a:r>
          </a:p>
          <a:p>
            <a:r>
              <a:rPr lang="en-US" dirty="0" smtClean="0"/>
              <a:t>Requirements </a:t>
            </a:r>
            <a:r>
              <a:rPr lang="en-US" dirty="0"/>
              <a:t>should be in requirements </a:t>
            </a:r>
            <a:r>
              <a:rPr lang="en-US" dirty="0" smtClean="0"/>
              <a:t>documents! </a:t>
            </a:r>
          </a:p>
          <a:p>
            <a:r>
              <a:rPr lang="en-US" dirty="0" smtClean="0"/>
              <a:t>Unfortunately</a:t>
            </a:r>
            <a:r>
              <a:rPr lang="en-US" dirty="0"/>
              <a:t>, this is not usually the </a:t>
            </a:r>
            <a:r>
              <a:rPr lang="en-US" dirty="0" smtClean="0"/>
              <a:t>case.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014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Get Your Hopes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projects don’t create or maintain the </a:t>
            </a:r>
            <a:r>
              <a:rPr lang="en-US" dirty="0" smtClean="0"/>
              <a:t>detailed, high-quality </a:t>
            </a:r>
            <a:r>
              <a:rPr lang="en-US" dirty="0"/>
              <a:t>requirements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Standard requirements pay more attention to functionality than quality </a:t>
            </a:r>
            <a:r>
              <a:rPr lang="en-US" dirty="0"/>
              <a:t>attributes.</a:t>
            </a:r>
          </a:p>
          <a:p>
            <a:r>
              <a:rPr lang="en-US" dirty="0"/>
              <a:t>Most of what is in a requirements specification does not affect the architecture.  </a:t>
            </a:r>
            <a:endParaRPr lang="en-US" b="1" dirty="0"/>
          </a:p>
          <a:p>
            <a:r>
              <a:rPr lang="en-US" dirty="0" smtClean="0"/>
              <a:t>No architect </a:t>
            </a:r>
            <a:r>
              <a:rPr lang="en-US" dirty="0"/>
              <a:t>just sits and waits until the requirements are “finished” before starting work. The architect </a:t>
            </a:r>
            <a:r>
              <a:rPr lang="en-US" i="1" dirty="0"/>
              <a:t>must</a:t>
            </a:r>
            <a:r>
              <a:rPr lang="en-US" dirty="0"/>
              <a:t> begin while the requirements are still in </a:t>
            </a:r>
            <a:r>
              <a:rPr lang="en-US" dirty="0" smtClean="0"/>
              <a:t>flux.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317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Your Hopes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Quality attributes, when captured at all, are often captured poorly.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system shall be modular”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system shall exhibit high usability”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The system shall meet users’ performance expectations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Much of </a:t>
            </a:r>
            <a:r>
              <a:rPr lang="en-US" dirty="0"/>
              <a:t>what is useful to an architect is not in even the best requirements document. </a:t>
            </a:r>
            <a:endParaRPr lang="en-US" dirty="0" smtClean="0"/>
          </a:p>
          <a:p>
            <a:pPr lvl="1"/>
            <a:r>
              <a:rPr lang="en-US" dirty="0" smtClean="0"/>
              <a:t>ASRs </a:t>
            </a:r>
            <a:r>
              <a:rPr lang="en-US" dirty="0"/>
              <a:t>often derive from business goals in the development organization </a:t>
            </a:r>
            <a:r>
              <a:rPr lang="en-US" dirty="0" smtClean="0"/>
              <a:t>itself</a:t>
            </a:r>
          </a:p>
          <a:p>
            <a:pPr lvl="1"/>
            <a:r>
              <a:rPr lang="en-US" dirty="0" smtClean="0"/>
              <a:t>Developmental </a:t>
            </a:r>
            <a:r>
              <a:rPr lang="en-US" dirty="0"/>
              <a:t>qualities </a:t>
            </a:r>
            <a:r>
              <a:rPr lang="en-US" dirty="0" smtClean="0"/>
              <a:t>(such as teaming) are </a:t>
            </a:r>
            <a:r>
              <a:rPr lang="en-US" dirty="0"/>
              <a:t>also out of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341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Sniffing Out ASRs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 Len Bass, Paul Clements, Rick Kazman, distributed under Creative Commons Attribution License</a:t>
            </a:r>
            <a:endParaRPr lang="en-AU" dirty="0"/>
          </a:p>
        </p:txBody>
      </p:sp>
      <p:pic>
        <p:nvPicPr>
          <p:cNvPr id="4" name="Picture 3" descr="ASR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"/>
          <a:stretch/>
        </p:blipFill>
        <p:spPr>
          <a:xfrm>
            <a:off x="467544" y="1124744"/>
            <a:ext cx="81724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Gathering ASRs from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Say your project </a:t>
            </a:r>
            <a:r>
              <a:rPr lang="en-US" dirty="0" smtClean="0"/>
              <a:t>won’t have the </a:t>
            </a:r>
            <a:r>
              <a:rPr lang="en-US" dirty="0"/>
              <a:t>QAs nailed down by the time you need to start your design work.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do?</a:t>
            </a:r>
          </a:p>
          <a:p>
            <a:r>
              <a:rPr lang="en-US" dirty="0" smtClean="0"/>
              <a:t>Stakeholders </a:t>
            </a:r>
            <a:r>
              <a:rPr lang="en-US" dirty="0"/>
              <a:t>often have </a:t>
            </a:r>
            <a:r>
              <a:rPr lang="en-US" i="1" dirty="0"/>
              <a:t>no idea </a:t>
            </a:r>
            <a:r>
              <a:rPr lang="en-US" dirty="0"/>
              <a:t>what QAs they want in a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insist on quantitative QA requirements, you’re likely to get numbers that are </a:t>
            </a:r>
            <a:r>
              <a:rPr lang="en-US" dirty="0" smtClean="0"/>
              <a:t>arbitrary. 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least some of those requirements will be very difficult to satisfy. </a:t>
            </a:r>
          </a:p>
          <a:p>
            <a:r>
              <a:rPr lang="en-US" dirty="0" smtClean="0"/>
              <a:t>Architects </a:t>
            </a:r>
            <a:r>
              <a:rPr lang="en-US" dirty="0"/>
              <a:t>often have very good ideas about </a:t>
            </a:r>
            <a:r>
              <a:rPr lang="en-US" dirty="0" smtClean="0"/>
              <a:t>what QAs </a:t>
            </a:r>
            <a:r>
              <a:rPr lang="en-US" dirty="0"/>
              <a:t>are reasonable </a:t>
            </a:r>
            <a:r>
              <a:rPr lang="en-US" dirty="0" smtClean="0"/>
              <a:t>to </a:t>
            </a:r>
            <a:r>
              <a:rPr lang="en-US" dirty="0"/>
              <a:t>provide. </a:t>
            </a:r>
            <a:endParaRPr lang="en-US" dirty="0" smtClean="0"/>
          </a:p>
          <a:p>
            <a:r>
              <a:rPr lang="en-US" dirty="0" smtClean="0"/>
              <a:t>Interviewing </a:t>
            </a:r>
            <a:r>
              <a:rPr lang="en-US" dirty="0"/>
              <a:t>the relevant stakeholders is the surest way to learn what they know and need.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736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Gathering ASRs from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results of stakeholder interviews should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list of architectural drivers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set of QA scenarios that the stakeholders (as a group) prioritized.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information can be used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refine system and software requirements</a:t>
            </a:r>
          </a:p>
          <a:p>
            <a:pPr lvl="1"/>
            <a:r>
              <a:rPr lang="en-US" dirty="0"/>
              <a:t>understand and clarify the system’s architectural drivers</a:t>
            </a:r>
          </a:p>
          <a:p>
            <a:pPr lvl="1"/>
            <a:r>
              <a:rPr lang="en-US" dirty="0"/>
              <a:t>provide rationale for why the architect subsequently made certain design decisions</a:t>
            </a:r>
          </a:p>
          <a:p>
            <a:pPr lvl="1"/>
            <a:r>
              <a:rPr lang="en-US" dirty="0"/>
              <a:t>guide the development of prototypes and simulations</a:t>
            </a:r>
          </a:p>
          <a:p>
            <a:pPr lvl="1"/>
            <a:r>
              <a:rPr lang="en-US" dirty="0"/>
              <a:t>influence the order in which the architecture is developed.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29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2213</Words>
  <Application>Microsoft Macintosh PowerPoint</Application>
  <PresentationFormat>On-screen Show (4:3)</PresentationFormat>
  <Paragraphs>203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Chapter 16:  Architecture and Requirements</vt:lpstr>
      <vt:lpstr>Chapter Outline</vt:lpstr>
      <vt:lpstr>Requirements</vt:lpstr>
      <vt:lpstr>ASRs and Requirements Documents</vt:lpstr>
      <vt:lpstr>Don’t Get Your Hopes Up</vt:lpstr>
      <vt:lpstr>Don’t Get Your Hopes Up</vt:lpstr>
      <vt:lpstr>Sniffing Out ASRs</vt:lpstr>
      <vt:lpstr>Gathering ASRs from Stakeholders</vt:lpstr>
      <vt:lpstr>Gathering ASRs from Stakeholders</vt:lpstr>
      <vt:lpstr>Quality Attribute Workshop</vt:lpstr>
      <vt:lpstr>QAW Steps</vt:lpstr>
      <vt:lpstr>QAW Steps</vt:lpstr>
      <vt:lpstr>ASRs from Business Goals</vt:lpstr>
      <vt:lpstr>Categories of Business Goals, to Aid in Elicitation</vt:lpstr>
      <vt:lpstr>Expressing Business Goals</vt:lpstr>
      <vt:lpstr>Expressing Business Goals</vt:lpstr>
      <vt:lpstr>PALM:  A Method for Eliciting Business Goals</vt:lpstr>
      <vt:lpstr>PALM Steps</vt:lpstr>
      <vt:lpstr>PALM Steps</vt:lpstr>
      <vt:lpstr>Capturing ASRs in a Utility Tree</vt:lpstr>
      <vt:lpstr>Utility Tree</vt:lpstr>
      <vt:lpstr>Utility Tree Example (excerpt)</vt:lpstr>
      <vt:lpstr>Utility Tree: Next Steps</vt:lpstr>
      <vt:lpstr>Tying the Methods Together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27</cp:revision>
  <dcterms:created xsi:type="dcterms:W3CDTF">2012-04-18T22:57:58Z</dcterms:created>
  <dcterms:modified xsi:type="dcterms:W3CDTF">2012-12-04T03:59:14Z</dcterms:modified>
</cp:coreProperties>
</file>