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58" r:id="rId3"/>
    <p:sldId id="260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72" r:id="rId12"/>
    <p:sldId id="271" r:id="rId13"/>
    <p:sldId id="269" r:id="rId14"/>
    <p:sldId id="270" r:id="rId15"/>
    <p:sldId id="268" r:id="rId16"/>
    <p:sldId id="276" r:id="rId17"/>
    <p:sldId id="273" r:id="rId18"/>
    <p:sldId id="277" r:id="rId19"/>
    <p:sldId id="278" r:id="rId20"/>
    <p:sldId id="283" r:id="rId21"/>
    <p:sldId id="279" r:id="rId22"/>
    <p:sldId id="284" r:id="rId23"/>
    <p:sldId id="285" r:id="rId24"/>
    <p:sldId id="286" r:id="rId25"/>
    <p:sldId id="281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3" autoAdjust="0"/>
    <p:restoredTop sz="89689" autoAdjust="0"/>
  </p:normalViewPr>
  <p:slideViewPr>
    <p:cSldViewPr>
      <p:cViewPr varScale="1">
        <p:scale>
          <a:sx n="120" d="100"/>
          <a:sy n="120" d="100"/>
        </p:scale>
        <p:origin x="-96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1901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2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12/1/12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12/1/12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12/1/12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12/1/12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12/1/12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12/1/12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12/1/12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12/1/12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12/1/12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12/1/12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12/1/12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12/1/12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17: Designing an Architecture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Raises the Following </a:t>
            </a:r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does initial hypothesis come from?</a:t>
            </a:r>
          </a:p>
          <a:p>
            <a:r>
              <a:rPr lang="en-US" dirty="0" smtClean="0"/>
              <a:t>How do I test a hypothesis?</a:t>
            </a:r>
          </a:p>
          <a:p>
            <a:r>
              <a:rPr lang="en-US" dirty="0" smtClean="0"/>
              <a:t>When</a:t>
            </a:r>
            <a:r>
              <a:rPr lang="en-US" baseline="0" dirty="0" smtClean="0"/>
              <a:t> am I done?</a:t>
            </a:r>
          </a:p>
          <a:p>
            <a:r>
              <a:rPr lang="en-US" baseline="0" dirty="0" smtClean="0"/>
              <a:t>How do I generate the next hypothesis?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already know most of the answers; it is just a matter of organizing your knowledge.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353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Does the Initial Hypothesis Come From?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Desirable sources</a:t>
            </a:r>
          </a:p>
          <a:p>
            <a:pPr lvl="1"/>
            <a:r>
              <a:rPr lang="en-US" dirty="0" smtClean="0"/>
              <a:t>Existing systems</a:t>
            </a:r>
          </a:p>
          <a:p>
            <a:pPr lvl="1"/>
            <a:r>
              <a:rPr lang="en-US" dirty="0" smtClean="0"/>
              <a:t>Frameworks</a:t>
            </a:r>
          </a:p>
          <a:p>
            <a:r>
              <a:rPr lang="en-US" dirty="0" smtClean="0"/>
              <a:t>Less desirable sources</a:t>
            </a:r>
          </a:p>
          <a:p>
            <a:pPr lvl="1"/>
            <a:r>
              <a:rPr lang="en-US" dirty="0" smtClean="0"/>
              <a:t>Patterns and tactics</a:t>
            </a:r>
          </a:p>
          <a:p>
            <a:pPr lvl="1"/>
            <a:r>
              <a:rPr lang="en-US" dirty="0" smtClean="0"/>
              <a:t>Domain decomposition</a:t>
            </a:r>
          </a:p>
          <a:p>
            <a:pPr lvl="1"/>
            <a:r>
              <a:rPr lang="en-US" dirty="0" smtClean="0"/>
              <a:t>Design checklists</a:t>
            </a:r>
          </a:p>
          <a:p>
            <a:pPr lvl="0"/>
            <a:r>
              <a:rPr lang="en-US" dirty="0" smtClean="0"/>
              <a:t>Why “less desirable”? </a:t>
            </a:r>
          </a:p>
          <a:p>
            <a:pPr lvl="1"/>
            <a:r>
              <a:rPr lang="en-US" dirty="0" smtClean="0"/>
              <a:t>The</a:t>
            </a:r>
            <a:r>
              <a:rPr lang="en-US" baseline="0" dirty="0" smtClean="0"/>
              <a:t> less desirable</a:t>
            </a:r>
            <a:r>
              <a:rPr lang="en-US" dirty="0" smtClean="0"/>
              <a:t> ones do not cover all of the requirements. They typically omit many of the quality attribute requirements.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572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I Test a Hypothesis?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analysis techniques already covered</a:t>
            </a:r>
          </a:p>
          <a:p>
            <a:r>
              <a:rPr lang="en-US" dirty="0" smtClean="0"/>
              <a:t>Design checklists from quality attribute discussion.</a:t>
            </a:r>
          </a:p>
          <a:p>
            <a:r>
              <a:rPr lang="en-US" dirty="0" smtClean="0"/>
              <a:t>Architecturally significant requirements</a:t>
            </a:r>
          </a:p>
          <a:p>
            <a:endParaRPr lang="en-US" dirty="0" smtClean="0"/>
          </a:p>
          <a:p>
            <a:r>
              <a:rPr lang="en-US" dirty="0" smtClean="0"/>
              <a:t>What is the output of the tests?</a:t>
            </a:r>
          </a:p>
          <a:p>
            <a:pPr lvl="1"/>
            <a:r>
              <a:rPr lang="en-US" dirty="0" smtClean="0"/>
              <a:t>List of requirements – either responsibilities or quality – not met by current design.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709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rtl="0" eaLnBrk="1" latinLnBrk="0" hangingPunct="1"/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I Generate the Next Hypothesis?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missing</a:t>
            </a:r>
            <a:r>
              <a:rPr lang="en-US" baseline="0" dirty="0" smtClean="0"/>
              <a:t> responsibilities.</a:t>
            </a:r>
          </a:p>
          <a:p>
            <a:r>
              <a:rPr lang="en-US" baseline="0" dirty="0" smtClean="0"/>
              <a:t>Use tactics to adjust quality attribute behavior of hypothesis.</a:t>
            </a:r>
          </a:p>
          <a:p>
            <a:pPr lvl="1"/>
            <a:r>
              <a:rPr lang="en-US" dirty="0" smtClean="0"/>
              <a:t>The choice of tactics</a:t>
            </a:r>
            <a:r>
              <a:rPr lang="en-US" baseline="0" dirty="0" smtClean="0"/>
              <a:t> will depend on which quality attribute requirements are not met.</a:t>
            </a:r>
          </a:p>
          <a:p>
            <a:pPr lvl="1"/>
            <a:r>
              <a:rPr lang="en-US" baseline="0" dirty="0" smtClean="0"/>
              <a:t>Be mindful of the side effects of a tactic.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71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 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Done?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When…</a:t>
            </a:r>
          </a:p>
          <a:p>
            <a:r>
              <a:rPr lang="en-US" dirty="0" smtClean="0"/>
              <a:t>All</a:t>
            </a:r>
            <a:r>
              <a:rPr lang="en-US" baseline="0" dirty="0" smtClean="0"/>
              <a:t> ASRs are satisfied and/or…</a:t>
            </a:r>
          </a:p>
          <a:p>
            <a:r>
              <a:rPr lang="en-US" baseline="0" dirty="0" smtClean="0"/>
              <a:t>You run out of budget for design activity</a:t>
            </a:r>
          </a:p>
          <a:p>
            <a:pPr lvl="1"/>
            <a:r>
              <a:rPr lang="en-US" dirty="0" smtClean="0"/>
              <a:t>In this case, use the best hypothesis so far.</a:t>
            </a:r>
            <a:endParaRPr lang="en-US" dirty="0"/>
          </a:p>
          <a:p>
            <a:pPr lvl="1"/>
            <a:r>
              <a:rPr lang="en-US" dirty="0" smtClean="0"/>
              <a:t>Begin</a:t>
            </a:r>
            <a:r>
              <a:rPr lang="en-US" baseline="0" dirty="0" smtClean="0"/>
              <a:t> implementation</a:t>
            </a:r>
          </a:p>
          <a:p>
            <a:pPr lvl="1"/>
            <a:r>
              <a:rPr lang="en-US" baseline="0" dirty="0" smtClean="0"/>
              <a:t>Continue with the design effort although it will now be constrained by implementation choices.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357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Attribute-Driven Design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Packaging</a:t>
            </a:r>
            <a:r>
              <a:rPr lang="en-US" baseline="0" dirty="0" smtClean="0"/>
              <a:t> of </a:t>
            </a:r>
            <a:r>
              <a:rPr lang="en-US" baseline="0" dirty="0" smtClean="0"/>
              <a:t>many of the techniques</a:t>
            </a:r>
            <a:r>
              <a:rPr lang="en-US" dirty="0" smtClean="0"/>
              <a:t> already </a:t>
            </a:r>
            <a:r>
              <a:rPr lang="en-US" baseline="0" dirty="0" smtClean="0"/>
              <a:t>discussed.</a:t>
            </a:r>
            <a:endParaRPr lang="en-US" baseline="0" dirty="0" smtClean="0"/>
          </a:p>
          <a:p>
            <a:r>
              <a:rPr lang="en-US" baseline="0" dirty="0" smtClean="0"/>
              <a:t>An</a:t>
            </a:r>
            <a:r>
              <a:rPr lang="en-US" dirty="0" smtClean="0"/>
              <a:t> i</a:t>
            </a:r>
            <a:r>
              <a:rPr lang="en-US" baseline="0" dirty="0" smtClean="0"/>
              <a:t>terative method. At </a:t>
            </a:r>
            <a:r>
              <a:rPr lang="en-US" baseline="0" dirty="0" smtClean="0"/>
              <a:t>each </a:t>
            </a:r>
            <a:r>
              <a:rPr lang="en-US" baseline="0" dirty="0" smtClean="0"/>
              <a:t>iteration you</a:t>
            </a:r>
            <a:endParaRPr lang="en-US" baseline="0" dirty="0" smtClean="0"/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a part of the system to design.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Marshal all the architecturally significant requirements for that part.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and </a:t>
            </a:r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a design for that part.</a:t>
            </a:r>
          </a:p>
          <a:p>
            <a:pPr lvl="0"/>
            <a:r>
              <a:rPr lang="en-US" dirty="0" smtClean="0"/>
              <a:t>ADD</a:t>
            </a:r>
            <a:r>
              <a:rPr lang="en-US" baseline="0" dirty="0" smtClean="0"/>
              <a:t> d</a:t>
            </a:r>
            <a:r>
              <a:rPr lang="en-US" dirty="0" smtClean="0"/>
              <a:t>oes not result in a complete design</a:t>
            </a:r>
          </a:p>
          <a:p>
            <a:pPr lvl="1"/>
            <a:r>
              <a:rPr lang="en-US" dirty="0" smtClean="0"/>
              <a:t>Set of containers with responsibilities</a:t>
            </a:r>
          </a:p>
          <a:p>
            <a:pPr lvl="1"/>
            <a:r>
              <a:rPr lang="en-US" dirty="0" smtClean="0"/>
              <a:t>Interactions</a:t>
            </a:r>
            <a:r>
              <a:rPr lang="en-US" baseline="0" dirty="0" smtClean="0"/>
              <a:t> and information flow among containers</a:t>
            </a:r>
          </a:p>
          <a:p>
            <a:r>
              <a:rPr lang="en-US" baseline="0" dirty="0" smtClean="0"/>
              <a:t>Does not produce an API or signature for containers.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345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Inputs and Outputs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2699792" y="2708920"/>
            <a:ext cx="302433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ADD Process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276" y="2780928"/>
            <a:ext cx="19324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Requirements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Functional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Quality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onstraints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2780928"/>
            <a:ext cx="2845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Containers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Responsibilities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nteractions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Information flow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5724128" y="3356992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979712" y="3356992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3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Steps of ADD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an element of the system to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the ASRs for the chosen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 a design solution for the chosen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Inventory remaining requirements and select the input for the next iteration.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 steps 1–4 until all the ASRs have been satisfied.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589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dirty="0" smtClean="0"/>
              <a:t>Step 1: </a:t>
            </a:r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Choose an Element of the System to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857403"/>
          </a:xfrm>
        </p:spPr>
        <p:txBody>
          <a:bodyPr/>
          <a:lstStyle/>
          <a:p>
            <a:r>
              <a:rPr lang="en-US" dirty="0" smtClean="0"/>
              <a:t>For green field designs, the</a:t>
            </a:r>
            <a:r>
              <a:rPr lang="en-US" baseline="0" dirty="0" smtClean="0"/>
              <a:t> element chosen is usually the whole system.</a:t>
            </a:r>
          </a:p>
          <a:p>
            <a:r>
              <a:rPr lang="en-US" baseline="0" dirty="0" smtClean="0"/>
              <a:t>For legacy designs, the element is the portion to be added.</a:t>
            </a:r>
          </a:p>
          <a:p>
            <a:r>
              <a:rPr lang="en-US" baseline="0" dirty="0" smtClean="0"/>
              <a:t>After the first iteration:</a:t>
            </a:r>
            <a:endParaRPr lang="en-US" i="1" baseline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572000" y="5226273"/>
            <a:ext cx="1709885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Element 1</a:t>
            </a:r>
            <a:endParaRPr lang="en-US" b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5508104" y="3717032"/>
            <a:ext cx="1524000" cy="5318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Whole System</a:t>
            </a:r>
            <a:endParaRPr lang="en-US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453336" y="5215161"/>
            <a:ext cx="1575048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Element N</a:t>
            </a:r>
            <a:endParaRPr lang="en-US" b="1" baseline="-25000" dirty="0">
              <a:latin typeface="Times New Roman" pitchFamily="18" charset="0"/>
            </a:endParaRPr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5562748" y="4899248"/>
            <a:ext cx="1447800" cy="304800"/>
          </a:xfrm>
          <a:custGeom>
            <a:avLst/>
            <a:gdLst>
              <a:gd name="T0" fmla="*/ 0 w 1824"/>
              <a:gd name="T1" fmla="*/ 96 h 96"/>
              <a:gd name="T2" fmla="*/ 0 w 1824"/>
              <a:gd name="T3" fmla="*/ 0 h 96"/>
              <a:gd name="T4" fmla="*/ 1824 w 1824"/>
              <a:gd name="T5" fmla="*/ 0 h 96"/>
              <a:gd name="T6" fmla="*/ 1824 w 1824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9"/>
          <p:cNvGrpSpPr>
            <a:grpSpLocks/>
          </p:cNvGrpSpPr>
          <p:nvPr/>
        </p:nvGrpSpPr>
        <p:grpSpPr bwMode="auto">
          <a:xfrm>
            <a:off x="6167586" y="4257229"/>
            <a:ext cx="228600" cy="641350"/>
            <a:chOff x="4480" y="1304"/>
            <a:chExt cx="144" cy="404"/>
          </a:xfrm>
        </p:grpSpPr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4552" y="1488"/>
              <a:ext cx="4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4480" y="1304"/>
              <a:ext cx="144" cy="19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67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Which Element Comes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basic refinement strategies:</a:t>
            </a:r>
          </a:p>
          <a:p>
            <a:pPr lvl="1"/>
            <a:r>
              <a:rPr lang="en-US" dirty="0" smtClean="0"/>
              <a:t>Breadth first</a:t>
            </a:r>
          </a:p>
          <a:p>
            <a:pPr lvl="1"/>
            <a:r>
              <a:rPr lang="en-US" dirty="0" smtClean="0"/>
              <a:t>Depth first</a:t>
            </a:r>
          </a:p>
          <a:p>
            <a:pPr lvl="0"/>
            <a:r>
              <a:rPr lang="en-US" dirty="0" smtClean="0"/>
              <a:t>Which one to choose?</a:t>
            </a:r>
          </a:p>
          <a:p>
            <a:pPr lvl="1"/>
            <a:r>
              <a:rPr lang="en-US" dirty="0" smtClean="0"/>
              <a:t>It depends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0"/>
            <a:r>
              <a:rPr lang="en-US" dirty="0" smtClean="0">
                <a:sym typeface="Wingdings" pitchFamily="2" charset="2"/>
              </a:rPr>
              <a:t>If using new technology =&gt; depth first: explore</a:t>
            </a:r>
            <a:r>
              <a:rPr lang="en-US" baseline="0" dirty="0" smtClean="0">
                <a:sym typeface="Wingdings" pitchFamily="2" charset="2"/>
              </a:rPr>
              <a:t> the implications of using that technology.</a:t>
            </a:r>
          </a:p>
          <a:p>
            <a:pPr lvl="0"/>
            <a:r>
              <a:rPr lang="en-US" baseline="0" dirty="0" smtClean="0">
                <a:sym typeface="Wingdings" pitchFamily="2" charset="2"/>
              </a:rPr>
              <a:t>If a team needs work =&gt; depth first: generate requirements for that team.</a:t>
            </a:r>
          </a:p>
          <a:p>
            <a:pPr lvl="0"/>
            <a:r>
              <a:rPr lang="en-US" baseline="0" dirty="0" smtClean="0">
                <a:sym typeface="Wingdings" pitchFamily="2" charset="2"/>
              </a:rPr>
              <a:t>Otherwise =&gt; breadth first.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798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Chapter 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Strategy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Attribute-Driven Design Method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Steps of ADD </a:t>
            </a:r>
          </a:p>
          <a:p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Step 2: Identify the ASRs for the </a:t>
            </a:r>
            <a:r>
              <a:rPr lang="en-US" dirty="0"/>
              <a:t>C</a:t>
            </a:r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hosen </a:t>
            </a:r>
            <a:r>
              <a:rPr lang="en-US" dirty="0"/>
              <a:t>E</a:t>
            </a:r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chosen element is the whole system, then use a utility tree (as described earlier).</a:t>
            </a:r>
          </a:p>
          <a:p>
            <a:r>
              <a:rPr lang="en-US" dirty="0" smtClean="0"/>
              <a:t>If the chosen element is further down the decomposition tree, then generate a utility tree from the requirements for that element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415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Step 3: Generate a Design Solution for the Chosen </a:t>
            </a:r>
            <a:r>
              <a:rPr lang="en-US" dirty="0" smtClean="0"/>
              <a:t>E</a:t>
            </a:r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generate and test to the chosen element with its ASRs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136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488832" cy="778098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Step 4: Select the Input for the Next </a:t>
            </a:r>
            <a:r>
              <a:rPr lang="en-US" dirty="0" smtClean="0"/>
              <a:t>I</a:t>
            </a:r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functional requirement </a:t>
            </a:r>
          </a:p>
          <a:p>
            <a:pPr lvl="1"/>
            <a:r>
              <a:rPr lang="en-US" dirty="0" smtClean="0"/>
              <a:t>Ensure that requirement has been satisfied.</a:t>
            </a:r>
          </a:p>
          <a:p>
            <a:pPr lvl="1"/>
            <a:r>
              <a:rPr lang="en-US" dirty="0" smtClean="0"/>
              <a:t>If not, then add responsibilities to satisfy the requirement.</a:t>
            </a:r>
          </a:p>
          <a:p>
            <a:pPr lvl="2"/>
            <a:r>
              <a:rPr lang="en-US" dirty="0" smtClean="0"/>
              <a:t>Add them to container with similar requirements</a:t>
            </a:r>
          </a:p>
          <a:p>
            <a:pPr lvl="2"/>
            <a:r>
              <a:rPr lang="en-US" dirty="0" smtClean="0"/>
              <a:t>If no such container may need to create new one or add to container with dissimilar responsibilities</a:t>
            </a:r>
            <a:r>
              <a:rPr lang="en-US" baseline="0" dirty="0" smtClean="0"/>
              <a:t> (coherence)</a:t>
            </a:r>
          </a:p>
          <a:p>
            <a:pPr lvl="2"/>
            <a:r>
              <a:rPr lang="en-US" baseline="0" dirty="0" smtClean="0"/>
              <a:t>If container has too many requirements for a team, split it into two portions. Try to achieve loose coupling when splitting.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962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Attribute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the quality attribute requirement has been satisfied, it does not need to be further considered.</a:t>
            </a:r>
          </a:p>
          <a:p>
            <a:pPr marL="0" indent="0">
              <a:buNone/>
            </a:pPr>
            <a:r>
              <a:rPr lang="en-US" dirty="0" smtClean="0"/>
              <a:t>If the quality attribute requirement has not been satisfied</a:t>
            </a:r>
            <a:r>
              <a:rPr lang="en-US" baseline="0" dirty="0" smtClean="0"/>
              <a:t> then either</a:t>
            </a:r>
          </a:p>
          <a:p>
            <a:pPr marL="857250" lvl="1" indent="-457200"/>
            <a:r>
              <a:rPr lang="en-US" baseline="0" dirty="0" smtClean="0"/>
              <a:t>Delegate it to one of the child elements</a:t>
            </a:r>
          </a:p>
          <a:p>
            <a:pPr marL="857250" lvl="1" indent="-457200"/>
            <a:r>
              <a:rPr lang="en-US" baseline="0" dirty="0" smtClean="0"/>
              <a:t>Split it among the child elements</a:t>
            </a:r>
          </a:p>
          <a:p>
            <a:pPr marL="0" lvl="0" indent="0">
              <a:buNone/>
            </a:pPr>
            <a:r>
              <a:rPr lang="en-US" baseline="0" dirty="0" smtClean="0"/>
              <a:t>If the quality attribute cannot be satisfied, see if it can be weakened. If it cannot be satisfied or weakened then it cannot be met.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445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are treated as quality attribute requirements have been treated.</a:t>
            </a:r>
          </a:p>
          <a:p>
            <a:pPr lvl="1"/>
            <a:r>
              <a:rPr lang="en-US" dirty="0" smtClean="0"/>
              <a:t>Satisfied</a:t>
            </a:r>
          </a:p>
          <a:p>
            <a:pPr lvl="1"/>
            <a:r>
              <a:rPr lang="en-US" dirty="0" smtClean="0"/>
              <a:t>Delegated</a:t>
            </a:r>
          </a:p>
          <a:p>
            <a:pPr lvl="1"/>
            <a:r>
              <a:rPr lang="en-US" dirty="0" smtClean="0"/>
              <a:t>Split</a:t>
            </a:r>
          </a:p>
          <a:p>
            <a:pPr lvl="1"/>
            <a:r>
              <a:rPr lang="en-US" dirty="0" err="1" smtClean="0"/>
              <a:t>Unsatisfiable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620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Repeat Steps 1–4 Until All ASRs are Satisfied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>
                <a:effectLst/>
              </a:rPr>
              <a:t>At</a:t>
            </a:r>
            <a:r>
              <a:rPr lang="en-US" baseline="0" dirty="0" smtClean="0">
                <a:effectLst/>
              </a:rPr>
              <a:t> end of step 3, each child element will have associated with it a set of: </a:t>
            </a:r>
          </a:p>
          <a:p>
            <a:pPr lvl="1"/>
            <a:r>
              <a:rPr lang="en-US" baseline="0" dirty="0" smtClean="0">
                <a:effectLst/>
              </a:rPr>
              <a:t>functional requirements, </a:t>
            </a:r>
          </a:p>
          <a:p>
            <a:pPr lvl="1"/>
            <a:r>
              <a:rPr lang="en-US" baseline="0" dirty="0" smtClean="0">
                <a:effectLst/>
              </a:rPr>
              <a:t>quality attribute requirements, and </a:t>
            </a:r>
          </a:p>
          <a:p>
            <a:pPr lvl="1"/>
            <a:r>
              <a:rPr lang="en-US" baseline="0" dirty="0" smtClean="0">
                <a:effectLst/>
              </a:rPr>
              <a:t>constraints.</a:t>
            </a:r>
          </a:p>
          <a:p>
            <a:pPr lvl="0" rtl="0" eaLnBrk="1" latinLnBrk="0" hangingPunct="1"/>
            <a:r>
              <a:rPr lang="en-US" baseline="0" dirty="0" smtClean="0">
                <a:effectLst/>
              </a:rPr>
              <a:t>This sets up the child element for the next iteration of the method.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3225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400" b="0" i="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>
                <a:effectLst/>
              </a:rPr>
              <a:t>Designing the architecture is a matter of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Determining the ASRs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Performing generate and test one</a:t>
            </a:r>
            <a:r>
              <a:rPr lang="en-US" baseline="0" dirty="0" smtClean="0">
                <a:effectLst/>
              </a:rPr>
              <a:t> an element to decompose it to satisfy the ASRs</a:t>
            </a:r>
          </a:p>
          <a:p>
            <a:pPr lvl="1" rtl="0" eaLnBrk="1" latinLnBrk="0" hangingPunct="1"/>
            <a:r>
              <a:rPr lang="en-US" baseline="0" dirty="0" smtClean="0">
                <a:effectLst/>
              </a:rPr>
              <a:t>Iterating until requirements are satisfied.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583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</a:p>
          <a:p>
            <a:r>
              <a:rPr lang="en-US" dirty="0" smtClean="0"/>
              <a:t>Designing</a:t>
            </a:r>
            <a:r>
              <a:rPr lang="en-US" baseline="0" dirty="0" smtClean="0"/>
              <a:t> to Architecturally Significant Requirements</a:t>
            </a:r>
          </a:p>
          <a:p>
            <a:r>
              <a:rPr lang="en-US" baseline="0" dirty="0" smtClean="0"/>
              <a:t>Generate and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59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determines</a:t>
            </a:r>
            <a:r>
              <a:rPr lang="en-US" baseline="0" dirty="0" smtClean="0"/>
              <a:t> quality attributes</a:t>
            </a:r>
          </a:p>
          <a:p>
            <a:r>
              <a:rPr lang="en-US" baseline="0" dirty="0" smtClean="0"/>
              <a:t>Important quality attributes are characteristics of the </a:t>
            </a:r>
            <a:r>
              <a:rPr lang="en-US" i="1" baseline="0" dirty="0" smtClean="0"/>
              <a:t>whole</a:t>
            </a:r>
            <a:r>
              <a:rPr lang="en-US" baseline="0" dirty="0" smtClean="0"/>
              <a:t> system.</a:t>
            </a:r>
          </a:p>
          <a:p>
            <a:r>
              <a:rPr lang="en-US" baseline="0" dirty="0" smtClean="0"/>
              <a:t>Design therefore begins with the whole system</a:t>
            </a:r>
          </a:p>
          <a:p>
            <a:pPr lvl="1"/>
            <a:r>
              <a:rPr lang="en-US" dirty="0" smtClean="0"/>
              <a:t>The</a:t>
            </a:r>
            <a:r>
              <a:rPr lang="en-US" baseline="0" dirty="0" smtClean="0"/>
              <a:t> whole system is decomposed into parts</a:t>
            </a:r>
          </a:p>
          <a:p>
            <a:pPr lvl="1"/>
            <a:r>
              <a:rPr lang="en-US" baseline="0" dirty="0" smtClean="0"/>
              <a:t>Each part may inherit all of part of the quality attribute requirements from the whole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614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848872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Design Doesn’t Mean Green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407774"/>
            <a:ext cx="8229600" cy="4857403"/>
          </a:xfrm>
        </p:spPr>
        <p:txBody>
          <a:bodyPr/>
          <a:lstStyle/>
          <a:p>
            <a:r>
              <a:rPr lang="en-US" dirty="0" smtClean="0"/>
              <a:t>If you</a:t>
            </a:r>
            <a:r>
              <a:rPr lang="en-US" baseline="0" dirty="0" smtClean="0"/>
              <a:t> are given components to be used in the final design, then the decomposition must accommodate those components.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3131840" y="4509120"/>
            <a:ext cx="201622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Given components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1763688" y="3520898"/>
            <a:ext cx="1944216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New component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47764" y="5473089"/>
            <a:ext cx="180020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New </a:t>
            </a:r>
          </a:p>
          <a:p>
            <a:pPr lvl="0" algn="ctr"/>
            <a:r>
              <a:rPr lang="en-US" sz="24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36096" y="4416099"/>
            <a:ext cx="180020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New </a:t>
            </a:r>
          </a:p>
          <a:p>
            <a:pPr lvl="0" algn="ctr"/>
            <a:r>
              <a:rPr lang="en-US" sz="24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27984" y="3501008"/>
            <a:ext cx="1800200" cy="792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Component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7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to Architecturally Significant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architecturally significant</a:t>
            </a:r>
            <a:r>
              <a:rPr lang="en-US" baseline="0" dirty="0" smtClean="0"/>
              <a:t> requirements (ASRs)?</a:t>
            </a:r>
          </a:p>
          <a:p>
            <a:r>
              <a:rPr lang="en-US" dirty="0" smtClean="0"/>
              <a:t>These are the requirements that you must</a:t>
            </a:r>
            <a:r>
              <a:rPr lang="en-US" baseline="0" dirty="0" smtClean="0"/>
              <a:t> satisfy with the design</a:t>
            </a:r>
          </a:p>
          <a:p>
            <a:pPr lvl="1"/>
            <a:r>
              <a:rPr lang="en-US" dirty="0" smtClean="0"/>
              <a:t>There are a small</a:t>
            </a:r>
            <a:r>
              <a:rPr lang="en-US" baseline="0" dirty="0" smtClean="0"/>
              <a:t> number of these</a:t>
            </a:r>
          </a:p>
          <a:p>
            <a:pPr lvl="1"/>
            <a:r>
              <a:rPr lang="en-US" baseline="0" dirty="0" smtClean="0"/>
              <a:t>They are the most important (by definition)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92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ASRs Simultaneously?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inexperienced in design then design for the ASRs one at a time beginning with the most important.</a:t>
            </a:r>
          </a:p>
          <a:p>
            <a:r>
              <a:rPr lang="en-US" dirty="0" smtClean="0"/>
              <a:t>As you gain experience,</a:t>
            </a:r>
            <a:r>
              <a:rPr lang="en-US" baseline="0" dirty="0" smtClean="0"/>
              <a:t> you will be able to design for multiple ASRs simultaneously.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99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Other Quality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your</a:t>
            </a:r>
            <a:r>
              <a:rPr lang="en-US" baseline="0" dirty="0" smtClean="0"/>
              <a:t> design does not satisfy a particular non ASR quality requirement then either</a:t>
            </a:r>
          </a:p>
          <a:p>
            <a:pPr lvl="1"/>
            <a:r>
              <a:rPr lang="en-US" baseline="0" dirty="0" smtClean="0"/>
              <a:t>Adjust your design so that the ASRs are still satisfied and so is this additional requirement or</a:t>
            </a:r>
          </a:p>
          <a:p>
            <a:pPr lvl="1"/>
            <a:r>
              <a:rPr lang="en-US" baseline="0" dirty="0" smtClean="0"/>
              <a:t>Weaken the additional requirement so that it can be  satisfied either by the current design or by a modification of the current design or</a:t>
            </a:r>
          </a:p>
          <a:p>
            <a:pPr lvl="1"/>
            <a:r>
              <a:rPr lang="en-US" baseline="0" dirty="0" smtClean="0"/>
              <a:t>Change the priorities so that the one not satisfied becomes one of the ASRs or</a:t>
            </a:r>
          </a:p>
          <a:p>
            <a:pPr lvl="1"/>
            <a:r>
              <a:rPr lang="en-US" baseline="0" dirty="0" smtClean="0"/>
              <a:t>Declare the additional requirement non-</a:t>
            </a:r>
            <a:r>
              <a:rPr lang="en-US" baseline="0" dirty="0" err="1" smtClean="0"/>
              <a:t>satisfiable</a:t>
            </a:r>
            <a:r>
              <a:rPr lang="en-US" baseline="0" dirty="0" smtClean="0"/>
              <a:t> in conjunction with the ASRs.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54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the current design as a hypothesis.</a:t>
            </a:r>
          </a:p>
          <a:p>
            <a:r>
              <a:rPr lang="en-US" dirty="0" smtClean="0"/>
              <a:t>Ask</a:t>
            </a:r>
            <a:r>
              <a:rPr lang="en-US" baseline="0" dirty="0" smtClean="0"/>
              <a:t> whether the current design satisfies the requirements (test)</a:t>
            </a:r>
          </a:p>
          <a:p>
            <a:r>
              <a:rPr lang="en-US" baseline="0" dirty="0" smtClean="0"/>
              <a:t>If not, then generate a new hypothesis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 bwMode="auto">
          <a:xfrm>
            <a:off x="467544" y="4232458"/>
            <a:ext cx="2474757" cy="19328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Generate Initial Hypothesis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73707" y="4232458"/>
            <a:ext cx="2474757" cy="19328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Generate </a:t>
            </a:r>
            <a:r>
              <a:rPr lang="en-US" sz="2400" dirty="0" smtClean="0"/>
              <a:t>Next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Hypothesis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942301" y="5134452"/>
            <a:ext cx="475915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702608" y="5134452"/>
            <a:ext cx="571098" cy="2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>
            <a:stCxn id="8" idx="0"/>
          </p:cNvCxnSpPr>
          <p:nvPr/>
        </p:nvCxnSpPr>
        <p:spPr bwMode="auto">
          <a:xfrm flipV="1">
            <a:off x="7511085" y="3717032"/>
            <a:ext cx="0" cy="515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643180" y="3717032"/>
            <a:ext cx="28679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>
            <a:endCxn id="7" idx="0"/>
          </p:cNvCxnSpPr>
          <p:nvPr/>
        </p:nvCxnSpPr>
        <p:spPr bwMode="auto">
          <a:xfrm>
            <a:off x="4643180" y="3717031"/>
            <a:ext cx="0" cy="515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3418216" y="4232458"/>
            <a:ext cx="2449928" cy="19328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Test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32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1572</Words>
  <Application>Microsoft Macintosh PowerPoint</Application>
  <PresentationFormat>On-screen Show (4:3)</PresentationFormat>
  <Paragraphs>186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Chapter 17: Designing an Architecture</vt:lpstr>
      <vt:lpstr>Chapter Outline</vt:lpstr>
      <vt:lpstr>Design Strategy</vt:lpstr>
      <vt:lpstr>Decomposition</vt:lpstr>
      <vt:lpstr>Design Doesn’t Mean Green Field</vt:lpstr>
      <vt:lpstr>Designing to Architecturally Significant Requirements</vt:lpstr>
      <vt:lpstr>How Many ASRs Simultaneously?</vt:lpstr>
      <vt:lpstr>What About Other Quality Requirements?</vt:lpstr>
      <vt:lpstr>Generate and Test</vt:lpstr>
      <vt:lpstr>Raises the Following Questions</vt:lpstr>
      <vt:lpstr>Where Does the Initial Hypothesis Come From?</vt:lpstr>
      <vt:lpstr>How Do I Test a Hypothesis?</vt:lpstr>
      <vt:lpstr>How Do I Generate the Next Hypothesis?</vt:lpstr>
      <vt:lpstr>When Am I Done?</vt:lpstr>
      <vt:lpstr>The Attribute-Driven Design Method </vt:lpstr>
      <vt:lpstr>ADD Inputs and Outputs</vt:lpstr>
      <vt:lpstr>The Steps of ADD </vt:lpstr>
      <vt:lpstr>Step 1: Choose an Element of the System to Design</vt:lpstr>
      <vt:lpstr>Which Element Comes Next?</vt:lpstr>
      <vt:lpstr>Step 2: Identify the ASRs for the Chosen Element</vt:lpstr>
      <vt:lpstr>Step 3: Generate a Design Solution for the Chosen Element</vt:lpstr>
      <vt:lpstr>Step 4: Select the Input for the Next Iteration</vt:lpstr>
      <vt:lpstr>Quality Attribute Requirements </vt:lpstr>
      <vt:lpstr>Constraints</vt:lpstr>
      <vt:lpstr>Repeat Steps 1–4 Until All ASRs are Satisfied</vt:lpstr>
      <vt:lpstr>Summary 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Rick Kazman</cp:lastModifiedBy>
  <cp:revision>32</cp:revision>
  <dcterms:created xsi:type="dcterms:W3CDTF">2012-04-18T22:57:58Z</dcterms:created>
  <dcterms:modified xsi:type="dcterms:W3CDTF">2012-12-02T04:34:48Z</dcterms:modified>
</cp:coreProperties>
</file>