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9" r:id="rId2"/>
    <p:sldId id="260"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308" r:id="rId19"/>
    <p:sldId id="276" r:id="rId20"/>
    <p:sldId id="277" r:id="rId21"/>
    <p:sldId id="278" r:id="rId22"/>
    <p:sldId id="279" r:id="rId23"/>
    <p:sldId id="280" r:id="rId24"/>
    <p:sldId id="281" r:id="rId25"/>
    <p:sldId id="283" r:id="rId26"/>
    <p:sldId id="282" r:id="rId27"/>
    <p:sldId id="284" r:id="rId28"/>
    <p:sldId id="285" r:id="rId29"/>
    <p:sldId id="287" r:id="rId30"/>
    <p:sldId id="286" r:id="rId31"/>
    <p:sldId id="288" r:id="rId32"/>
    <p:sldId id="289" r:id="rId33"/>
    <p:sldId id="291" r:id="rId34"/>
    <p:sldId id="290" r:id="rId35"/>
    <p:sldId id="292" r:id="rId36"/>
    <p:sldId id="293" r:id="rId37"/>
    <p:sldId id="294" r:id="rId38"/>
    <p:sldId id="295" r:id="rId39"/>
    <p:sldId id="296" r:id="rId40"/>
    <p:sldId id="297" r:id="rId41"/>
    <p:sldId id="299" r:id="rId42"/>
    <p:sldId id="300" r:id="rId43"/>
    <p:sldId id="301" r:id="rId44"/>
    <p:sldId id="298" r:id="rId45"/>
    <p:sldId id="302" r:id="rId46"/>
    <p:sldId id="304" r:id="rId47"/>
    <p:sldId id="303" r:id="rId48"/>
    <p:sldId id="305" r:id="rId49"/>
    <p:sldId id="306"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30" d="100"/>
          <a:sy n="130" d="100"/>
        </p:scale>
        <p:origin x="-120" y="-2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11/19/12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11/19/12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11/19/12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11/19/12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11/19/12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11/19/12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11/19/12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11/19/12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11/19/12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11/19/12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11/19/12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11/19/12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18: Documenting Software Architectures</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Module Views</a:t>
            </a:r>
            <a:endParaRPr lang="en-US" dirty="0"/>
          </a:p>
        </p:txBody>
      </p:sp>
      <p:sp>
        <p:nvSpPr>
          <p:cNvPr id="11" name="Content Placeholder 10"/>
          <p:cNvSpPr>
            <a:spLocks noGrp="1"/>
          </p:cNvSpPr>
          <p:nvPr>
            <p:ph idx="1"/>
          </p:nvPr>
        </p:nvSpPr>
        <p:spPr/>
        <p:txBody>
          <a:bodyPr>
            <a:normAutofit fontScale="92500" lnSpcReduction="20000"/>
          </a:bodyPr>
          <a:lstStyle/>
          <a:p>
            <a:r>
              <a:rPr lang="en-US" dirty="0" smtClean="0"/>
              <a:t>Elements </a:t>
            </a:r>
          </a:p>
          <a:p>
            <a:pPr lvl="1"/>
            <a:r>
              <a:rPr lang="en-US" dirty="0" smtClean="0"/>
              <a:t>Modules</a:t>
            </a:r>
            <a:r>
              <a:rPr lang="en-US" dirty="0"/>
              <a:t>, which are implementation units of software that provide a coherent set of responsibilities. </a:t>
            </a:r>
            <a:endParaRPr lang="en-US" dirty="0" smtClean="0"/>
          </a:p>
          <a:p>
            <a:r>
              <a:rPr lang="en-US" dirty="0" smtClean="0"/>
              <a:t>Relations</a:t>
            </a:r>
          </a:p>
          <a:p>
            <a:pPr lvl="1"/>
            <a:r>
              <a:rPr lang="en-US" i="1" dirty="0" smtClean="0"/>
              <a:t>Is </a:t>
            </a:r>
            <a:r>
              <a:rPr lang="en-US" i="1" dirty="0"/>
              <a:t>part of</a:t>
            </a:r>
            <a:r>
              <a:rPr lang="en-US" dirty="0"/>
              <a:t>, which defines a part/whole relationship between the submodule—the part—and the aggregate module—the whole.</a:t>
            </a:r>
          </a:p>
          <a:p>
            <a:pPr lvl="1"/>
            <a:r>
              <a:rPr lang="en-US" i="1" dirty="0" smtClean="0"/>
              <a:t>Depends </a:t>
            </a:r>
            <a:r>
              <a:rPr lang="en-US" i="1" dirty="0"/>
              <a:t>on</a:t>
            </a:r>
            <a:r>
              <a:rPr lang="en-US" dirty="0"/>
              <a:t>, which defines a dependency relationship between two modules. Specific module views elaborate what dependency is meant.</a:t>
            </a:r>
          </a:p>
          <a:p>
            <a:pPr lvl="1"/>
            <a:r>
              <a:rPr lang="en-US" i="1" dirty="0" smtClean="0"/>
              <a:t>Is </a:t>
            </a:r>
            <a:r>
              <a:rPr lang="en-US" i="1" dirty="0"/>
              <a:t>a</a:t>
            </a:r>
            <a:r>
              <a:rPr lang="en-US" dirty="0"/>
              <a:t>, which defines a generalization/specialization relationship between a more specific module—the child—and a more general module—the parent.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3600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a:t>Module Views</a:t>
            </a:r>
            <a:endParaRPr lang="en-US" dirty="0"/>
          </a:p>
        </p:txBody>
      </p:sp>
      <p:sp>
        <p:nvSpPr>
          <p:cNvPr id="11" name="Content Placeholder 10"/>
          <p:cNvSpPr>
            <a:spLocks noGrp="1"/>
          </p:cNvSpPr>
          <p:nvPr>
            <p:ph idx="1"/>
          </p:nvPr>
        </p:nvSpPr>
        <p:spPr/>
        <p:txBody>
          <a:bodyPr>
            <a:normAutofit fontScale="77500" lnSpcReduction="20000"/>
          </a:bodyPr>
          <a:lstStyle/>
          <a:p>
            <a:r>
              <a:rPr lang="en-US" dirty="0" smtClean="0"/>
              <a:t>Constraints </a:t>
            </a:r>
          </a:p>
          <a:p>
            <a:pPr lvl="1"/>
            <a:r>
              <a:rPr lang="en-US" dirty="0" smtClean="0"/>
              <a:t>Different </a:t>
            </a:r>
            <a:r>
              <a:rPr lang="en-US" dirty="0"/>
              <a:t>module views may impose specific topological constraints, such as limitations on the visibility between modules</a:t>
            </a:r>
            <a:r>
              <a:rPr lang="en-US" dirty="0" smtClean="0"/>
              <a:t>.</a:t>
            </a:r>
          </a:p>
          <a:p>
            <a:r>
              <a:rPr lang="en-US" dirty="0" smtClean="0"/>
              <a:t>Usage</a:t>
            </a:r>
          </a:p>
          <a:p>
            <a:pPr lvl="1"/>
            <a:r>
              <a:rPr lang="en-US" dirty="0" smtClean="0"/>
              <a:t>Blueprint </a:t>
            </a:r>
            <a:r>
              <a:rPr lang="en-US" dirty="0"/>
              <a:t>for construction of the code</a:t>
            </a:r>
          </a:p>
          <a:p>
            <a:pPr lvl="1"/>
            <a:r>
              <a:rPr lang="en-US" dirty="0" smtClean="0"/>
              <a:t>Change</a:t>
            </a:r>
            <a:r>
              <a:rPr lang="en-US" dirty="0"/>
              <a:t>-impact analysis</a:t>
            </a:r>
          </a:p>
          <a:p>
            <a:pPr lvl="1"/>
            <a:r>
              <a:rPr lang="en-US" dirty="0" smtClean="0"/>
              <a:t>Planning </a:t>
            </a:r>
            <a:r>
              <a:rPr lang="en-US" dirty="0"/>
              <a:t>incremental development</a:t>
            </a:r>
          </a:p>
          <a:p>
            <a:pPr lvl="1"/>
            <a:r>
              <a:rPr lang="en-US" dirty="0" smtClean="0"/>
              <a:t>Requirements </a:t>
            </a:r>
            <a:r>
              <a:rPr lang="en-US" dirty="0"/>
              <a:t>traceability analysis</a:t>
            </a:r>
          </a:p>
          <a:p>
            <a:pPr lvl="1"/>
            <a:r>
              <a:rPr lang="en-US" dirty="0" smtClean="0"/>
              <a:t>Communicating </a:t>
            </a:r>
            <a:r>
              <a:rPr lang="en-US" dirty="0"/>
              <a:t>the functionality of a system and the structure of its code base</a:t>
            </a:r>
          </a:p>
          <a:p>
            <a:pPr lvl="1"/>
            <a:r>
              <a:rPr lang="en-US" dirty="0" smtClean="0"/>
              <a:t>Supporting </a:t>
            </a:r>
            <a:r>
              <a:rPr lang="en-US" dirty="0"/>
              <a:t>the definition of work assignments, implementation schedules, and budget information</a:t>
            </a:r>
          </a:p>
          <a:p>
            <a:pPr lvl="1"/>
            <a:r>
              <a:rPr lang="en-US" dirty="0" smtClean="0"/>
              <a:t>Showing </a:t>
            </a:r>
            <a:r>
              <a:rPr lang="en-US" dirty="0"/>
              <a:t>the structure of information that the system needs to manage </a:t>
            </a:r>
            <a:endParaRPr lang="en-US" dirty="0" smtClean="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55082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a:t>Views</a:t>
            </a:r>
            <a:r>
              <a:rPr lang="en-US" dirty="0" smtClean="0"/>
              <a:t>	</a:t>
            </a:r>
            <a:endParaRPr lang="en-US" dirty="0"/>
          </a:p>
        </p:txBody>
      </p:sp>
      <p:sp>
        <p:nvSpPr>
          <p:cNvPr id="3" name="Content Placeholder 2"/>
          <p:cNvSpPr>
            <a:spLocks noGrp="1"/>
          </p:cNvSpPr>
          <p:nvPr>
            <p:ph idx="1"/>
          </p:nvPr>
        </p:nvSpPr>
        <p:spPr/>
        <p:txBody>
          <a:bodyPr/>
          <a:lstStyle/>
          <a:p>
            <a:r>
              <a:rPr lang="en-US" dirty="0"/>
              <a:t>It is unlikely that the documentation of any software architecture can be complete without at least one module view.</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4267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C&amp;C </a:t>
            </a:r>
            <a:r>
              <a:rPr lang="en-US" dirty="0" smtClean="0"/>
              <a:t>Views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Elements</a:t>
            </a:r>
          </a:p>
          <a:p>
            <a:pPr lvl="1"/>
            <a:r>
              <a:rPr lang="en-US" sz="2400" i="1" dirty="0"/>
              <a:t>Components.</a:t>
            </a:r>
            <a:r>
              <a:rPr lang="en-US" sz="2400" dirty="0"/>
              <a:t> Principal processing units and data stores. A component has a set of </a:t>
            </a:r>
            <a:r>
              <a:rPr lang="en-US" sz="2400" i="1" dirty="0"/>
              <a:t>ports</a:t>
            </a:r>
            <a:r>
              <a:rPr lang="en-US" sz="2400" dirty="0"/>
              <a:t> through which it interacts with other components (via connectors).</a:t>
            </a:r>
          </a:p>
          <a:p>
            <a:pPr lvl="1"/>
            <a:r>
              <a:rPr lang="en-US" sz="2400" i="1" dirty="0" smtClean="0"/>
              <a:t>Connectors</a:t>
            </a:r>
            <a:r>
              <a:rPr lang="en-US" sz="2400" dirty="0"/>
              <a:t>. Pathways of interaction between components. Connectors have a set of roles (interfaces) that indicate how components may use a connector in interactions. </a:t>
            </a:r>
            <a:endParaRPr lang="en-US" sz="2400" dirty="0" smtClean="0"/>
          </a:p>
          <a:p>
            <a:r>
              <a:rPr lang="en-US" sz="2800" dirty="0" smtClean="0"/>
              <a:t>Relations</a:t>
            </a:r>
          </a:p>
          <a:p>
            <a:pPr lvl="1"/>
            <a:r>
              <a:rPr lang="en-US" sz="2400" i="1" dirty="0"/>
              <a:t>Attachments</a:t>
            </a:r>
            <a:r>
              <a:rPr lang="en-US" sz="2400" dirty="0"/>
              <a:t>. Component ports are associated with connector roles to yield a graph of components and connectors</a:t>
            </a:r>
            <a:r>
              <a:rPr lang="en-US" sz="2400" i="1" dirty="0"/>
              <a:t>.</a:t>
            </a:r>
            <a:endParaRPr lang="en-US" sz="2400" dirty="0"/>
          </a:p>
          <a:p>
            <a:pPr lvl="1"/>
            <a:r>
              <a:rPr lang="en-US" sz="2400" i="1" dirty="0" smtClean="0"/>
              <a:t>Interface </a:t>
            </a:r>
            <a:r>
              <a:rPr lang="en-US" sz="2400" i="1" dirty="0"/>
              <a:t>delegation.</a:t>
            </a:r>
            <a:r>
              <a:rPr lang="en-US" sz="2400" dirty="0"/>
              <a:t> In some situations component ports are associated with one or more ports in an “internal” </a:t>
            </a:r>
            <a:r>
              <a:rPr lang="en-US" sz="2400" dirty="0" err="1"/>
              <a:t>subarchitecture</a:t>
            </a:r>
            <a:r>
              <a:rPr lang="en-US" sz="2400" dirty="0"/>
              <a:t>. The case is similar for the roles of a connector </a:t>
            </a:r>
            <a:endParaRPr lang="en-US" sz="2400"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1827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C&amp;C </a:t>
            </a:r>
            <a:r>
              <a:rPr lang="en-US" dirty="0"/>
              <a:t>Views</a:t>
            </a:r>
            <a:endParaRPr lang="en-US" dirty="0"/>
          </a:p>
        </p:txBody>
      </p:sp>
      <p:sp>
        <p:nvSpPr>
          <p:cNvPr id="3" name="Content Placeholder 2"/>
          <p:cNvSpPr>
            <a:spLocks noGrp="1"/>
          </p:cNvSpPr>
          <p:nvPr>
            <p:ph idx="1"/>
          </p:nvPr>
        </p:nvSpPr>
        <p:spPr/>
        <p:txBody>
          <a:bodyPr>
            <a:normAutofit fontScale="70000" lnSpcReduction="20000"/>
          </a:bodyPr>
          <a:lstStyle/>
          <a:p>
            <a:r>
              <a:rPr lang="en-US" dirty="0"/>
              <a:t>Constraints</a:t>
            </a:r>
          </a:p>
          <a:p>
            <a:pPr lvl="1"/>
            <a:r>
              <a:rPr lang="en-US" dirty="0" smtClean="0"/>
              <a:t>Components </a:t>
            </a:r>
            <a:r>
              <a:rPr lang="en-US" dirty="0"/>
              <a:t>can only be attached to connectors, not directly to other components.</a:t>
            </a:r>
          </a:p>
          <a:p>
            <a:pPr lvl="1"/>
            <a:r>
              <a:rPr lang="en-US" dirty="0" smtClean="0"/>
              <a:t>Connectors </a:t>
            </a:r>
            <a:r>
              <a:rPr lang="en-US" dirty="0"/>
              <a:t>can only be attached to components, not directly to other connectors.</a:t>
            </a:r>
          </a:p>
          <a:p>
            <a:pPr lvl="1"/>
            <a:r>
              <a:rPr lang="en-US" dirty="0" smtClean="0"/>
              <a:t>Attachments </a:t>
            </a:r>
            <a:r>
              <a:rPr lang="en-US" dirty="0"/>
              <a:t>can only be made between compatible ports and roles.</a:t>
            </a:r>
          </a:p>
          <a:p>
            <a:pPr lvl="1"/>
            <a:r>
              <a:rPr lang="en-US" dirty="0" smtClean="0"/>
              <a:t>Interface </a:t>
            </a:r>
            <a:r>
              <a:rPr lang="en-US" dirty="0"/>
              <a:t>delegation can only be defined between two compatible ports (or two compatible roles).</a:t>
            </a:r>
          </a:p>
          <a:p>
            <a:pPr lvl="1"/>
            <a:r>
              <a:rPr lang="en-US" dirty="0" smtClean="0"/>
              <a:t>Connectors </a:t>
            </a:r>
            <a:r>
              <a:rPr lang="en-US" dirty="0"/>
              <a:t>cannot appear in isolation; a connector must be attached to a component.</a:t>
            </a:r>
          </a:p>
          <a:p>
            <a:r>
              <a:rPr lang="en-US" dirty="0" smtClean="0"/>
              <a:t>Usage</a:t>
            </a:r>
          </a:p>
          <a:p>
            <a:pPr lvl="1"/>
            <a:r>
              <a:rPr lang="en-US" dirty="0" smtClean="0"/>
              <a:t>Show </a:t>
            </a:r>
            <a:r>
              <a:rPr lang="en-US" dirty="0"/>
              <a:t>how the system works.</a:t>
            </a:r>
          </a:p>
          <a:p>
            <a:pPr lvl="1"/>
            <a:r>
              <a:rPr lang="en-US" dirty="0" smtClean="0"/>
              <a:t>Guide </a:t>
            </a:r>
            <a:r>
              <a:rPr lang="en-US" dirty="0"/>
              <a:t>development by specifying structure and behavior of runtime elements.</a:t>
            </a:r>
          </a:p>
          <a:p>
            <a:pPr lvl="1"/>
            <a:r>
              <a:rPr lang="en-US" dirty="0" smtClean="0"/>
              <a:t>Help </a:t>
            </a:r>
            <a:r>
              <a:rPr lang="en-US" dirty="0"/>
              <a:t>reason about runtime system quality attributes, such as performance and availability.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01170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 for C&amp;C </a:t>
            </a:r>
            <a:r>
              <a:rPr lang="en-US" dirty="0"/>
              <a:t>Views</a:t>
            </a:r>
            <a:endParaRPr lang="en-US" dirty="0"/>
          </a:p>
        </p:txBody>
      </p:sp>
      <p:sp>
        <p:nvSpPr>
          <p:cNvPr id="3" name="Content Placeholder 2"/>
          <p:cNvSpPr>
            <a:spLocks noGrp="1"/>
          </p:cNvSpPr>
          <p:nvPr>
            <p:ph idx="1"/>
          </p:nvPr>
        </p:nvSpPr>
        <p:spPr>
          <a:xfrm>
            <a:off x="457200" y="1268761"/>
            <a:ext cx="8229600" cy="1440160"/>
          </a:xfrm>
        </p:spPr>
        <p:txBody>
          <a:bodyPr>
            <a:normAutofit/>
          </a:bodyPr>
          <a:lstStyle/>
          <a:p>
            <a:r>
              <a:rPr lang="en-US" dirty="0" smtClean="0"/>
              <a:t>UML components are good match for C&amp;C components.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uml.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924944"/>
            <a:ext cx="7010400" cy="2755900"/>
          </a:xfrm>
          <a:prstGeom prst="rect">
            <a:avLst/>
          </a:prstGeom>
        </p:spPr>
      </p:pic>
    </p:spTree>
    <p:extLst>
      <p:ext uri="{BB962C8B-B14F-4D97-AF65-F5344CB8AC3E}">
        <p14:creationId xmlns:p14="http://schemas.microsoft.com/office/powerpoint/2010/main" val="72394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 for C&amp;C </a:t>
            </a:r>
            <a:r>
              <a:rPr lang="en-US" dirty="0"/>
              <a:t>Views</a:t>
            </a:r>
            <a:endParaRPr lang="en-US" dirty="0"/>
          </a:p>
        </p:txBody>
      </p:sp>
      <p:sp>
        <p:nvSpPr>
          <p:cNvPr id="3" name="Content Placeholder 2"/>
          <p:cNvSpPr>
            <a:spLocks noGrp="1"/>
          </p:cNvSpPr>
          <p:nvPr>
            <p:ph idx="1"/>
          </p:nvPr>
        </p:nvSpPr>
        <p:spPr/>
        <p:txBody>
          <a:bodyPr>
            <a:normAutofit fontScale="55000" lnSpcReduction="20000"/>
          </a:bodyPr>
          <a:lstStyle/>
          <a:p>
            <a:r>
              <a:rPr lang="en-US" sz="3800" dirty="0" smtClean="0"/>
              <a:t>UML connectors are not rich enough to represent many C&amp;C connectors.  </a:t>
            </a:r>
          </a:p>
          <a:p>
            <a:pPr lvl="1"/>
            <a:r>
              <a:rPr lang="en-US" sz="3200" dirty="0" smtClean="0"/>
              <a:t>UML </a:t>
            </a:r>
            <a:r>
              <a:rPr lang="en-US" sz="3200" dirty="0"/>
              <a:t>connectors cannot have substructure, attributes, or behavioral descriptions. </a:t>
            </a:r>
            <a:endParaRPr lang="en-US" sz="3200" dirty="0" smtClean="0"/>
          </a:p>
          <a:p>
            <a:r>
              <a:rPr lang="en-US" sz="3800" dirty="0" smtClean="0"/>
              <a:t>Represent </a:t>
            </a:r>
            <a:r>
              <a:rPr lang="en-US" sz="3800" dirty="0"/>
              <a:t>a “simple” C&amp;C connector using a UML connector—a line. </a:t>
            </a:r>
            <a:endParaRPr lang="en-US" sz="3800" dirty="0" smtClean="0"/>
          </a:p>
          <a:p>
            <a:pPr lvl="1"/>
            <a:r>
              <a:rPr lang="en-US" sz="3200" dirty="0" smtClean="0"/>
              <a:t>Many </a:t>
            </a:r>
            <a:r>
              <a:rPr lang="en-US" sz="3200" dirty="0"/>
              <a:t>commonly used C&amp;C connectors have well-known, application-independent semantics and implementations, such as function calls or data read operations. </a:t>
            </a:r>
            <a:endParaRPr lang="en-US" sz="3200" dirty="0" smtClean="0"/>
          </a:p>
          <a:p>
            <a:pPr lvl="1"/>
            <a:r>
              <a:rPr lang="en-US" sz="3200" dirty="0" smtClean="0"/>
              <a:t>You </a:t>
            </a:r>
            <a:r>
              <a:rPr lang="en-US" sz="3200" dirty="0"/>
              <a:t>can use a stereotype to denote the type of connector. </a:t>
            </a:r>
          </a:p>
          <a:p>
            <a:r>
              <a:rPr lang="en-US" sz="3800" dirty="0" smtClean="0"/>
              <a:t>Connector </a:t>
            </a:r>
            <a:r>
              <a:rPr lang="en-US" sz="3800" dirty="0"/>
              <a:t>roles cannot be explicitly represented with a UML </a:t>
            </a:r>
            <a:r>
              <a:rPr lang="en-US" sz="3800" dirty="0" smtClean="0"/>
              <a:t>connector.</a:t>
            </a:r>
          </a:p>
          <a:p>
            <a:pPr lvl="1"/>
            <a:r>
              <a:rPr lang="en-US" sz="3200" dirty="0"/>
              <a:t>T</a:t>
            </a:r>
            <a:r>
              <a:rPr lang="en-US" sz="3200" dirty="0" smtClean="0"/>
              <a:t>he </a:t>
            </a:r>
            <a:r>
              <a:rPr lang="en-US" sz="3200" dirty="0"/>
              <a:t>UML connector element does not allow the inclusion of </a:t>
            </a:r>
            <a:r>
              <a:rPr lang="en-US" sz="3200" dirty="0" smtClean="0"/>
              <a:t>interfaces.</a:t>
            </a:r>
          </a:p>
          <a:p>
            <a:pPr lvl="1"/>
            <a:r>
              <a:rPr lang="en-US" sz="3200" dirty="0"/>
              <a:t>L</a:t>
            </a:r>
            <a:r>
              <a:rPr lang="en-US" sz="3200" dirty="0" smtClean="0"/>
              <a:t>abel </a:t>
            </a:r>
            <a:r>
              <a:rPr lang="en-US" sz="3200" dirty="0"/>
              <a:t>the connector ends and use these labels to identify role descriptions that must be documented elsewhere.</a:t>
            </a:r>
          </a:p>
          <a:p>
            <a:r>
              <a:rPr lang="en-US" sz="3800" dirty="0"/>
              <a:t>R</a:t>
            </a:r>
            <a:r>
              <a:rPr lang="en-US" sz="3800" dirty="0" smtClean="0"/>
              <a:t>epresent </a:t>
            </a:r>
            <a:r>
              <a:rPr lang="en-US" sz="3800" dirty="0"/>
              <a:t>a “rich” C&amp;C connector using a UML component, or by annotating a line UML connector with a tag </a:t>
            </a:r>
            <a:r>
              <a:rPr lang="en-US" sz="3800" dirty="0" smtClean="0"/>
              <a:t>that </a:t>
            </a:r>
            <a:r>
              <a:rPr lang="en-US" sz="3800" dirty="0"/>
              <a:t>explains the meaning of the complex connector.</a:t>
            </a:r>
            <a:r>
              <a:rPr lang="en-US" dirty="0"/>
              <a:t>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8963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smtClean="0"/>
              <a:t>Allocation </a:t>
            </a:r>
            <a:r>
              <a:rPr lang="en-US" dirty="0"/>
              <a:t>Views</a:t>
            </a:r>
            <a:endParaRPr lang="en-US" dirty="0"/>
          </a:p>
        </p:txBody>
      </p:sp>
      <p:sp>
        <p:nvSpPr>
          <p:cNvPr id="3" name="Content Placeholder 2"/>
          <p:cNvSpPr>
            <a:spLocks noGrp="1"/>
          </p:cNvSpPr>
          <p:nvPr>
            <p:ph idx="1"/>
          </p:nvPr>
        </p:nvSpPr>
        <p:spPr/>
        <p:txBody>
          <a:bodyPr>
            <a:normAutofit lnSpcReduction="10000"/>
          </a:bodyPr>
          <a:lstStyle/>
          <a:p>
            <a:r>
              <a:rPr lang="en-US" dirty="0" smtClean="0"/>
              <a:t>Elements</a:t>
            </a:r>
          </a:p>
          <a:p>
            <a:pPr lvl="1"/>
            <a:r>
              <a:rPr lang="en-US" i="1" dirty="0"/>
              <a:t>Software element</a:t>
            </a:r>
            <a:r>
              <a:rPr lang="en-US" dirty="0"/>
              <a:t> and </a:t>
            </a:r>
            <a:r>
              <a:rPr lang="en-US" i="1" dirty="0"/>
              <a:t>environmental element.</a:t>
            </a:r>
            <a:r>
              <a:rPr lang="en-US" dirty="0"/>
              <a:t> </a:t>
            </a:r>
            <a:endParaRPr lang="en-US" dirty="0" smtClean="0"/>
          </a:p>
          <a:p>
            <a:pPr lvl="1"/>
            <a:r>
              <a:rPr lang="en-US" dirty="0" smtClean="0"/>
              <a:t>A </a:t>
            </a:r>
            <a:r>
              <a:rPr lang="en-US" dirty="0"/>
              <a:t>software element has properties that are </a:t>
            </a:r>
            <a:r>
              <a:rPr lang="en-US" i="1" dirty="0"/>
              <a:t>required</a:t>
            </a:r>
            <a:r>
              <a:rPr lang="en-US" dirty="0"/>
              <a:t> of the environment. </a:t>
            </a:r>
            <a:endParaRPr lang="en-US" dirty="0" smtClean="0"/>
          </a:p>
          <a:p>
            <a:pPr lvl="1"/>
            <a:r>
              <a:rPr lang="en-US" dirty="0" smtClean="0"/>
              <a:t>An </a:t>
            </a:r>
            <a:r>
              <a:rPr lang="en-US" dirty="0"/>
              <a:t>environmental element has properties that are </a:t>
            </a:r>
            <a:r>
              <a:rPr lang="en-US" i="1" dirty="0"/>
              <a:t>provided</a:t>
            </a:r>
            <a:r>
              <a:rPr lang="en-US" dirty="0"/>
              <a:t> to the software.</a:t>
            </a:r>
          </a:p>
          <a:p>
            <a:r>
              <a:rPr lang="en-US" dirty="0" smtClean="0"/>
              <a:t>Relations</a:t>
            </a:r>
          </a:p>
          <a:p>
            <a:pPr lvl="1"/>
            <a:r>
              <a:rPr lang="en-US" i="1" dirty="0"/>
              <a:t>Allocated to</a:t>
            </a:r>
            <a:r>
              <a:rPr lang="en-US" dirty="0"/>
              <a:t>. A software element is mapped (allocated to) an environmental element. Properties are dependent on the particular view.</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48618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a:t>Allocation Views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Constraints</a:t>
            </a:r>
          </a:p>
          <a:p>
            <a:pPr lvl="1"/>
            <a:r>
              <a:rPr lang="en-US" dirty="0" smtClean="0"/>
              <a:t>Varies by view</a:t>
            </a:r>
          </a:p>
          <a:p>
            <a:r>
              <a:rPr lang="en-US" dirty="0" smtClean="0"/>
              <a:t>Usage</a:t>
            </a:r>
          </a:p>
          <a:p>
            <a:pPr lvl="1"/>
            <a:r>
              <a:rPr lang="en-US" dirty="0" smtClean="0"/>
              <a:t>Reasoning </a:t>
            </a:r>
            <a:r>
              <a:rPr lang="en-US" dirty="0"/>
              <a:t>about performance, availability, security, and safety. </a:t>
            </a:r>
            <a:endParaRPr lang="en-US" dirty="0" smtClean="0"/>
          </a:p>
          <a:p>
            <a:pPr lvl="1"/>
            <a:r>
              <a:rPr lang="en-US" dirty="0"/>
              <a:t>R</a:t>
            </a:r>
            <a:r>
              <a:rPr lang="en-US" dirty="0" smtClean="0"/>
              <a:t>easoning </a:t>
            </a:r>
            <a:r>
              <a:rPr lang="en-US" dirty="0"/>
              <a:t>about distributed development and allocation of work to teams. </a:t>
            </a:r>
            <a:endParaRPr lang="en-US" dirty="0" smtClean="0"/>
          </a:p>
          <a:p>
            <a:pPr lvl="1"/>
            <a:r>
              <a:rPr lang="en-US" dirty="0"/>
              <a:t>R</a:t>
            </a:r>
            <a:r>
              <a:rPr lang="en-US" dirty="0" smtClean="0"/>
              <a:t>easoning </a:t>
            </a:r>
            <a:r>
              <a:rPr lang="en-US" dirty="0"/>
              <a:t>about concurrent access to software versions. </a:t>
            </a:r>
          </a:p>
          <a:p>
            <a:pPr lvl="1"/>
            <a:r>
              <a:rPr lang="en-US" dirty="0" smtClean="0"/>
              <a:t>Reasoning </a:t>
            </a:r>
            <a:r>
              <a:rPr lang="en-US" dirty="0"/>
              <a:t>about the form and mechanisms of system installation.</a:t>
            </a:r>
            <a:r>
              <a:rPr lang="x-none" dirty="0"/>
              <a:t> </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0333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smtClean="0"/>
              <a:t>Views</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i="1" dirty="0"/>
              <a:t>quality </a:t>
            </a:r>
            <a:r>
              <a:rPr lang="en-US" i="1" dirty="0" smtClean="0"/>
              <a:t>view</a:t>
            </a:r>
            <a:r>
              <a:rPr lang="en-US" dirty="0" smtClean="0"/>
              <a:t> </a:t>
            </a:r>
            <a:r>
              <a:rPr lang="en-US" dirty="0"/>
              <a:t>can be tailored for specific stakeholders or to address specific concerns. </a:t>
            </a:r>
            <a:endParaRPr lang="en-US" dirty="0" smtClean="0"/>
          </a:p>
          <a:p>
            <a:r>
              <a:rPr lang="en-US" dirty="0"/>
              <a:t>A</a:t>
            </a:r>
            <a:r>
              <a:rPr lang="en-US" dirty="0" smtClean="0"/>
              <a:t> </a:t>
            </a:r>
            <a:r>
              <a:rPr lang="en-US" dirty="0"/>
              <a:t>quality views </a:t>
            </a:r>
            <a:r>
              <a:rPr lang="en-US" dirty="0" smtClean="0"/>
              <a:t>is formed </a:t>
            </a:r>
            <a:r>
              <a:rPr lang="en-US" dirty="0"/>
              <a:t>by extracting the relevant pieces of structural views and packaging them together. </a:t>
            </a:r>
            <a:endParaRPr lang="en-US" dirty="0" smtClean="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039273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Outline</a:t>
            </a:r>
            <a:endParaRPr lang="en-US"/>
          </a:p>
        </p:txBody>
      </p:sp>
      <p:sp>
        <p:nvSpPr>
          <p:cNvPr id="3" name="Content Placeholder 2"/>
          <p:cNvSpPr>
            <a:spLocks noGrp="1"/>
          </p:cNvSpPr>
          <p:nvPr>
            <p:ph idx="1"/>
          </p:nvPr>
        </p:nvSpPr>
        <p:spPr/>
        <p:txBody>
          <a:bodyPr>
            <a:normAutofit fontScale="85000" lnSpcReduction="10000"/>
          </a:bodyPr>
          <a:lstStyle/>
          <a:p>
            <a:r>
              <a:rPr lang="en-US" sz="2800" dirty="0"/>
              <a:t>Uses and Audiences for Architecture Documentation</a:t>
            </a:r>
          </a:p>
          <a:p>
            <a:r>
              <a:rPr lang="en-US" sz="2800" dirty="0"/>
              <a:t>Notations for Architecture Documentation</a:t>
            </a:r>
          </a:p>
          <a:p>
            <a:r>
              <a:rPr lang="pl-PL" sz="2800" dirty="0" err="1"/>
              <a:t>Views</a:t>
            </a:r>
            <a:endParaRPr lang="pl-PL" sz="2800" dirty="0"/>
          </a:p>
          <a:p>
            <a:r>
              <a:rPr lang="pl-PL" sz="2800" dirty="0" err="1"/>
              <a:t>Choosing</a:t>
            </a:r>
            <a:r>
              <a:rPr lang="pl-PL" sz="2800" dirty="0"/>
              <a:t> the </a:t>
            </a:r>
            <a:r>
              <a:rPr lang="pl-PL" sz="2800" dirty="0" err="1"/>
              <a:t>Views</a:t>
            </a:r>
            <a:endParaRPr lang="pl-PL" sz="2800" dirty="0"/>
          </a:p>
          <a:p>
            <a:r>
              <a:rPr lang="pl-PL" sz="2800" dirty="0" err="1"/>
              <a:t>Combining</a:t>
            </a:r>
            <a:r>
              <a:rPr lang="pl-PL" sz="2800" dirty="0"/>
              <a:t> </a:t>
            </a:r>
            <a:r>
              <a:rPr lang="pl-PL" sz="2800" dirty="0" err="1"/>
              <a:t>Views</a:t>
            </a:r>
            <a:endParaRPr lang="pl-PL" sz="2800" dirty="0"/>
          </a:p>
          <a:p>
            <a:r>
              <a:rPr lang="pl-PL" sz="2800" dirty="0" err="1"/>
              <a:t>Building</a:t>
            </a:r>
            <a:r>
              <a:rPr lang="pl-PL" sz="2800" dirty="0"/>
              <a:t> the </a:t>
            </a:r>
            <a:r>
              <a:rPr lang="pl-PL" sz="2800" dirty="0" err="1"/>
              <a:t>Documentation</a:t>
            </a:r>
            <a:r>
              <a:rPr lang="pl-PL" sz="2800" dirty="0"/>
              <a:t> </a:t>
            </a:r>
            <a:r>
              <a:rPr lang="pl-PL" sz="2800" dirty="0" err="1"/>
              <a:t>Package</a:t>
            </a:r>
            <a:endParaRPr lang="pl-PL" sz="2800" dirty="0"/>
          </a:p>
          <a:p>
            <a:r>
              <a:rPr lang="pl-PL" sz="2800" dirty="0" err="1"/>
              <a:t>Documenting</a:t>
            </a:r>
            <a:r>
              <a:rPr lang="pl-PL" sz="2800" dirty="0"/>
              <a:t> </a:t>
            </a:r>
            <a:r>
              <a:rPr lang="pl-PL" sz="2800" dirty="0" err="1"/>
              <a:t>Behavior</a:t>
            </a:r>
            <a:endParaRPr lang="pl-PL" sz="2800" dirty="0"/>
          </a:p>
          <a:p>
            <a:r>
              <a:rPr lang="pl-PL" sz="2800" dirty="0"/>
              <a:t>Architecture </a:t>
            </a:r>
            <a:r>
              <a:rPr lang="pl-PL" sz="2800" dirty="0" err="1"/>
              <a:t>Documentation</a:t>
            </a:r>
            <a:r>
              <a:rPr lang="pl-PL" sz="2800" dirty="0"/>
              <a:t> and </a:t>
            </a:r>
            <a:r>
              <a:rPr lang="pl-PL" sz="2800" dirty="0" err="1"/>
              <a:t>Quality</a:t>
            </a:r>
            <a:r>
              <a:rPr lang="pl-PL" sz="2800" dirty="0"/>
              <a:t> </a:t>
            </a:r>
            <a:r>
              <a:rPr lang="pl-PL" sz="2800" dirty="0" err="1"/>
              <a:t>Attributes</a:t>
            </a:r>
            <a:endParaRPr lang="pl-PL" sz="2800" dirty="0"/>
          </a:p>
          <a:p>
            <a:r>
              <a:rPr lang="pl-PL" sz="2800" dirty="0" err="1"/>
              <a:t>Documenting</a:t>
            </a:r>
            <a:r>
              <a:rPr lang="pl-PL" sz="2800" dirty="0"/>
              <a:t> </a:t>
            </a:r>
            <a:r>
              <a:rPr lang="pl-PL" sz="2800" dirty="0" err="1"/>
              <a:t>Architectures</a:t>
            </a:r>
            <a:r>
              <a:rPr lang="pl-PL" sz="2800" dirty="0"/>
              <a:t> </a:t>
            </a:r>
            <a:r>
              <a:rPr lang="pl-PL" sz="2800" dirty="0" err="1"/>
              <a:t>That</a:t>
            </a:r>
            <a:r>
              <a:rPr lang="pl-PL" sz="2800" dirty="0"/>
              <a:t> </a:t>
            </a:r>
            <a:r>
              <a:rPr lang="pl-PL" sz="2800" dirty="0" err="1"/>
              <a:t>Change</a:t>
            </a:r>
            <a:r>
              <a:rPr lang="pl-PL" sz="2800" dirty="0"/>
              <a:t> </a:t>
            </a:r>
            <a:r>
              <a:rPr lang="pl-PL" sz="2800" dirty="0" err="1"/>
              <a:t>Faster</a:t>
            </a:r>
            <a:r>
              <a:rPr lang="pl-PL" sz="2800" dirty="0"/>
              <a:t> </a:t>
            </a:r>
            <a:r>
              <a:rPr lang="pl-PL" sz="2800" dirty="0" err="1"/>
              <a:t>Than</a:t>
            </a:r>
            <a:r>
              <a:rPr lang="pl-PL" sz="2800" dirty="0"/>
              <a:t> </a:t>
            </a:r>
            <a:r>
              <a:rPr lang="pl-PL" sz="2800" dirty="0" err="1"/>
              <a:t>You</a:t>
            </a:r>
            <a:r>
              <a:rPr lang="pl-PL" sz="2800" dirty="0"/>
              <a:t> </a:t>
            </a:r>
            <a:r>
              <a:rPr lang="pl-PL" sz="2800" dirty="0" err="1"/>
              <a:t>Can</a:t>
            </a:r>
            <a:r>
              <a:rPr lang="pl-PL" sz="2800" dirty="0"/>
              <a:t> </a:t>
            </a:r>
            <a:r>
              <a:rPr lang="pl-PL" sz="2800" dirty="0" err="1"/>
              <a:t>Document</a:t>
            </a:r>
            <a:r>
              <a:rPr lang="pl-PL" sz="2800" dirty="0"/>
              <a:t> </a:t>
            </a:r>
            <a:r>
              <a:rPr lang="en-US" sz="2800" dirty="0"/>
              <a:t>Them</a:t>
            </a:r>
          </a:p>
          <a:p>
            <a:r>
              <a:rPr lang="en-US" sz="2800" dirty="0"/>
              <a:t>Documenting Architecture in an Agile Development Project</a:t>
            </a:r>
          </a:p>
          <a:p>
            <a:r>
              <a:rPr lang="en-US" sz="2800" dirty="0" smtClean="0"/>
              <a:t>Summary</a:t>
            </a:r>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86601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smtClean="0"/>
              <a:t>Views</a:t>
            </a:r>
            <a:r>
              <a:rPr lang="en-US" dirty="0" smtClean="0"/>
              <a:t>:  Examples</a:t>
            </a:r>
            <a:endParaRPr lang="en-US" dirty="0"/>
          </a:p>
        </p:txBody>
      </p:sp>
      <p:sp>
        <p:nvSpPr>
          <p:cNvPr id="3" name="Content Placeholder 2"/>
          <p:cNvSpPr>
            <a:spLocks noGrp="1"/>
          </p:cNvSpPr>
          <p:nvPr>
            <p:ph idx="1"/>
          </p:nvPr>
        </p:nvSpPr>
        <p:spPr/>
        <p:txBody>
          <a:bodyPr>
            <a:normAutofit fontScale="32500" lnSpcReduction="20000"/>
          </a:bodyPr>
          <a:lstStyle/>
          <a:p>
            <a:r>
              <a:rPr lang="en-US" sz="7000" i="1" dirty="0" smtClean="0"/>
              <a:t>Security </a:t>
            </a:r>
            <a:r>
              <a:rPr lang="en-US" sz="7000" i="1" dirty="0"/>
              <a:t>view</a:t>
            </a:r>
            <a:r>
              <a:rPr lang="en-US" sz="7000" dirty="0"/>
              <a:t> </a:t>
            </a:r>
            <a:endParaRPr lang="en-US" sz="7000" dirty="0" smtClean="0"/>
          </a:p>
          <a:p>
            <a:pPr lvl="1"/>
            <a:r>
              <a:rPr lang="en-US" sz="5500" dirty="0" smtClean="0"/>
              <a:t>Show </a:t>
            </a:r>
            <a:r>
              <a:rPr lang="en-US" sz="5500" dirty="0"/>
              <a:t>the components that have some security role or responsibility, how those components communicate, any data repositories for security information, and repositories that are of security interest. </a:t>
            </a:r>
            <a:endParaRPr lang="en-US" sz="5500" dirty="0" smtClean="0"/>
          </a:p>
          <a:p>
            <a:pPr lvl="1"/>
            <a:r>
              <a:rPr lang="en-US" sz="5500" dirty="0" smtClean="0"/>
              <a:t>The </a:t>
            </a:r>
            <a:r>
              <a:rPr lang="en-US" sz="5500" dirty="0"/>
              <a:t>view’s context information would show other security measures (such as physical security) in the system’s environment. </a:t>
            </a:r>
            <a:endParaRPr lang="en-US" sz="5500" dirty="0" smtClean="0"/>
          </a:p>
          <a:p>
            <a:pPr lvl="1"/>
            <a:r>
              <a:rPr lang="en-US" sz="5500" dirty="0" smtClean="0"/>
              <a:t>The </a:t>
            </a:r>
            <a:r>
              <a:rPr lang="en-US" sz="5500" dirty="0"/>
              <a:t>behavior part of a security </a:t>
            </a:r>
            <a:r>
              <a:rPr lang="en-US" sz="5500" dirty="0" smtClean="0"/>
              <a:t>view</a:t>
            </a:r>
          </a:p>
          <a:p>
            <a:pPr lvl="2"/>
            <a:r>
              <a:rPr lang="en-US" sz="5100" dirty="0" smtClean="0"/>
              <a:t>Show how </a:t>
            </a:r>
            <a:r>
              <a:rPr lang="en-US" sz="5100" dirty="0"/>
              <a:t>the operation of security protocols and where and how humans interact with the security elements</a:t>
            </a:r>
            <a:r>
              <a:rPr lang="en-US" sz="5100" dirty="0" smtClean="0"/>
              <a:t>.</a:t>
            </a:r>
          </a:p>
          <a:p>
            <a:pPr lvl="2"/>
            <a:r>
              <a:rPr lang="en-US" sz="5100" dirty="0"/>
              <a:t>C</a:t>
            </a:r>
            <a:r>
              <a:rPr lang="en-US" sz="5100" dirty="0" smtClean="0"/>
              <a:t>apture </a:t>
            </a:r>
            <a:r>
              <a:rPr lang="en-US" sz="5100" dirty="0"/>
              <a:t>how the system would respond to specific threats and vulnerabilities. </a:t>
            </a:r>
          </a:p>
          <a:p>
            <a:r>
              <a:rPr lang="en-US" sz="7000" i="1" dirty="0"/>
              <a:t>C</a:t>
            </a:r>
            <a:r>
              <a:rPr lang="en-US" sz="7000" i="1" dirty="0" smtClean="0"/>
              <a:t>ommunications </a:t>
            </a:r>
            <a:r>
              <a:rPr lang="en-US" sz="7000" i="1" dirty="0"/>
              <a:t>view</a:t>
            </a:r>
            <a:r>
              <a:rPr lang="en-US" sz="7000" dirty="0"/>
              <a:t> </a:t>
            </a:r>
            <a:endParaRPr lang="en-US" sz="7000" dirty="0" smtClean="0"/>
          </a:p>
          <a:p>
            <a:pPr lvl="1"/>
            <a:r>
              <a:rPr lang="en-US" sz="5500" dirty="0"/>
              <a:t>E</a:t>
            </a:r>
            <a:r>
              <a:rPr lang="en-US" sz="5500" dirty="0" smtClean="0"/>
              <a:t>specially </a:t>
            </a:r>
            <a:r>
              <a:rPr lang="en-US" sz="5500" dirty="0"/>
              <a:t>helpful for systems that are globally dispersed and heterogeneous. </a:t>
            </a:r>
            <a:endParaRPr lang="en-US" sz="5500" dirty="0" smtClean="0"/>
          </a:p>
          <a:p>
            <a:pPr lvl="1"/>
            <a:r>
              <a:rPr lang="en-US" sz="5500" dirty="0"/>
              <a:t>S</a:t>
            </a:r>
            <a:r>
              <a:rPr lang="en-US" sz="5500" dirty="0" smtClean="0"/>
              <a:t>how </a:t>
            </a:r>
            <a:r>
              <a:rPr lang="en-US" sz="5500" dirty="0"/>
              <a:t>all of the component-to-component channels, the various network channels, quality-of-service parameter values, and areas of concurrency. </a:t>
            </a:r>
            <a:endParaRPr lang="en-US" sz="5500" dirty="0" smtClean="0"/>
          </a:p>
          <a:p>
            <a:pPr lvl="1"/>
            <a:r>
              <a:rPr lang="en-US" sz="5500" dirty="0" smtClean="0"/>
              <a:t>Used </a:t>
            </a:r>
            <a:r>
              <a:rPr lang="en-US" sz="5500" dirty="0"/>
              <a:t>to analyze certain kinds of performance and reliability (such as deadlock or race condition detection). </a:t>
            </a:r>
            <a:endParaRPr lang="en-US" sz="5500" dirty="0" smtClean="0"/>
          </a:p>
          <a:p>
            <a:pPr lvl="1"/>
            <a:r>
              <a:rPr lang="en-US" sz="5500" dirty="0" smtClean="0"/>
              <a:t>The </a:t>
            </a:r>
            <a:r>
              <a:rPr lang="en-US" sz="5500" dirty="0"/>
              <a:t>behavior part of this view could show (for example) how network bandwidth is dynamically allocated.</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9181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smtClean="0"/>
              <a:t>Views</a:t>
            </a:r>
            <a:r>
              <a:rPr lang="en-US" dirty="0" smtClean="0"/>
              <a:t>:  Examples</a:t>
            </a:r>
            <a:endParaRPr lang="en-US" dirty="0"/>
          </a:p>
        </p:txBody>
      </p:sp>
      <p:sp>
        <p:nvSpPr>
          <p:cNvPr id="3" name="Content Placeholder 2"/>
          <p:cNvSpPr>
            <a:spLocks noGrp="1"/>
          </p:cNvSpPr>
          <p:nvPr>
            <p:ph idx="1"/>
          </p:nvPr>
        </p:nvSpPr>
        <p:spPr/>
        <p:txBody>
          <a:bodyPr>
            <a:normAutofit fontScale="77500" lnSpcReduction="20000"/>
          </a:bodyPr>
          <a:lstStyle/>
          <a:p>
            <a:r>
              <a:rPr lang="en-US" i="1" dirty="0"/>
              <a:t>Exception</a:t>
            </a:r>
            <a:r>
              <a:rPr lang="en-US" dirty="0"/>
              <a:t> or </a:t>
            </a:r>
            <a:r>
              <a:rPr lang="en-US" i="1" dirty="0"/>
              <a:t>error-handling view</a:t>
            </a:r>
            <a:r>
              <a:rPr lang="en-US" dirty="0"/>
              <a:t> </a:t>
            </a:r>
          </a:p>
          <a:p>
            <a:pPr lvl="1"/>
            <a:r>
              <a:rPr lang="en-US" dirty="0" smtClean="0"/>
              <a:t>Could </a:t>
            </a:r>
            <a:r>
              <a:rPr lang="en-US" dirty="0"/>
              <a:t>help illuminate </a:t>
            </a:r>
            <a:r>
              <a:rPr lang="en-US" dirty="0" smtClean="0"/>
              <a:t>and </a:t>
            </a:r>
            <a:r>
              <a:rPr lang="en-US" dirty="0"/>
              <a:t>draw attention to error reporting and resolution mechanisms. </a:t>
            </a:r>
            <a:endParaRPr lang="en-US" dirty="0" smtClean="0"/>
          </a:p>
          <a:p>
            <a:pPr lvl="1"/>
            <a:r>
              <a:rPr lang="en-US" dirty="0" smtClean="0"/>
              <a:t>Show </a:t>
            </a:r>
            <a:r>
              <a:rPr lang="en-US" dirty="0"/>
              <a:t>how components detect, report, and resolve faults or errors. </a:t>
            </a:r>
            <a:endParaRPr lang="en-US" dirty="0" smtClean="0"/>
          </a:p>
          <a:p>
            <a:pPr lvl="1"/>
            <a:r>
              <a:rPr lang="en-US" dirty="0" smtClean="0"/>
              <a:t>It </a:t>
            </a:r>
            <a:r>
              <a:rPr lang="en-US" dirty="0"/>
              <a:t>would help identify the sources of errors and appropriate corrective actions for each. </a:t>
            </a:r>
            <a:endParaRPr lang="en-US" dirty="0" smtClean="0"/>
          </a:p>
          <a:p>
            <a:r>
              <a:rPr lang="en-US" i="1" dirty="0" smtClean="0"/>
              <a:t>Reliability</a:t>
            </a:r>
            <a:r>
              <a:rPr lang="en-US" dirty="0" smtClean="0"/>
              <a:t> </a:t>
            </a:r>
            <a:r>
              <a:rPr lang="en-US" dirty="0"/>
              <a:t>view </a:t>
            </a:r>
          </a:p>
          <a:p>
            <a:pPr lvl="1"/>
            <a:r>
              <a:rPr lang="en-US" dirty="0" smtClean="0"/>
              <a:t>Models mechanisms </a:t>
            </a:r>
            <a:r>
              <a:rPr lang="en-US" dirty="0"/>
              <a:t>such as replication and </a:t>
            </a:r>
            <a:r>
              <a:rPr lang="en-US" dirty="0" smtClean="0"/>
              <a:t>switchover. </a:t>
            </a:r>
          </a:p>
          <a:p>
            <a:pPr lvl="1"/>
            <a:r>
              <a:rPr lang="en-US" dirty="0" smtClean="0"/>
              <a:t>Depicts </a:t>
            </a:r>
            <a:r>
              <a:rPr lang="en-US" dirty="0"/>
              <a:t>timing issues and transaction integrity. </a:t>
            </a:r>
          </a:p>
          <a:p>
            <a:r>
              <a:rPr lang="en-US" i="1" dirty="0"/>
              <a:t>Performance</a:t>
            </a:r>
            <a:r>
              <a:rPr lang="en-US" dirty="0"/>
              <a:t> view </a:t>
            </a:r>
          </a:p>
          <a:p>
            <a:pPr lvl="1"/>
            <a:r>
              <a:rPr lang="en-US" dirty="0" smtClean="0"/>
              <a:t>Shows those </a:t>
            </a:r>
            <a:r>
              <a:rPr lang="en-US" dirty="0"/>
              <a:t>aspects of the architecture useful for inferring the system’s performance. </a:t>
            </a:r>
            <a:endParaRPr lang="en-US" dirty="0" smtClean="0"/>
          </a:p>
          <a:p>
            <a:pPr lvl="1"/>
            <a:r>
              <a:rPr lang="en-US" dirty="0"/>
              <a:t>S</a:t>
            </a:r>
            <a:r>
              <a:rPr lang="en-US" dirty="0" smtClean="0"/>
              <a:t>how </a:t>
            </a:r>
            <a:r>
              <a:rPr lang="en-US" dirty="0"/>
              <a:t>network traffic models, maximum latencies for operations, and so forth.</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9918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a:t>
            </a:r>
            <a:r>
              <a:rPr lang="en-US" dirty="0"/>
              <a:t>Views</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determine which views are required, when to create them, and how much detail to include if you know the following:</a:t>
            </a:r>
          </a:p>
          <a:p>
            <a:pPr lvl="1"/>
            <a:r>
              <a:rPr lang="en-US" dirty="0" smtClean="0"/>
              <a:t>What </a:t>
            </a:r>
            <a:r>
              <a:rPr lang="en-US" dirty="0"/>
              <a:t>people, and with what skills, are available</a:t>
            </a:r>
          </a:p>
          <a:p>
            <a:pPr lvl="1"/>
            <a:r>
              <a:rPr lang="en-US" dirty="0" smtClean="0"/>
              <a:t>Which </a:t>
            </a:r>
            <a:r>
              <a:rPr lang="en-US" dirty="0"/>
              <a:t>standards you have to comply with</a:t>
            </a:r>
          </a:p>
          <a:p>
            <a:pPr lvl="1"/>
            <a:r>
              <a:rPr lang="en-US" dirty="0" smtClean="0"/>
              <a:t>What </a:t>
            </a:r>
            <a:r>
              <a:rPr lang="en-US" dirty="0"/>
              <a:t>budget is on hand</a:t>
            </a:r>
          </a:p>
          <a:p>
            <a:pPr lvl="1"/>
            <a:r>
              <a:rPr lang="en-US" dirty="0" smtClean="0"/>
              <a:t>What </a:t>
            </a:r>
            <a:r>
              <a:rPr lang="en-US" dirty="0"/>
              <a:t>the schedule is</a:t>
            </a:r>
          </a:p>
          <a:p>
            <a:pPr lvl="1"/>
            <a:r>
              <a:rPr lang="en-US" dirty="0" smtClean="0"/>
              <a:t>What </a:t>
            </a:r>
            <a:r>
              <a:rPr lang="en-US" dirty="0"/>
              <a:t>the information needs of the important stakeholders are</a:t>
            </a:r>
          </a:p>
          <a:p>
            <a:pPr lvl="1"/>
            <a:r>
              <a:rPr lang="en-US" dirty="0" smtClean="0"/>
              <a:t>What </a:t>
            </a:r>
            <a:r>
              <a:rPr lang="en-US" dirty="0"/>
              <a:t>the driving quality attribute requirements are</a:t>
            </a:r>
          </a:p>
          <a:p>
            <a:pPr lvl="1"/>
            <a:r>
              <a:rPr lang="en-US" dirty="0" smtClean="0"/>
              <a:t>What </a:t>
            </a:r>
            <a:r>
              <a:rPr lang="en-US" dirty="0"/>
              <a:t>the </a:t>
            </a:r>
            <a:r>
              <a:rPr lang="en-US" dirty="0" smtClean="0"/>
              <a:t>approximate size </a:t>
            </a:r>
            <a:r>
              <a:rPr lang="en-US" dirty="0"/>
              <a:t>of the system is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43689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a:t>
            </a:r>
            <a:r>
              <a:rPr lang="en-US" dirty="0"/>
              <a:t>Views</a:t>
            </a:r>
            <a:endParaRPr lang="en-US" dirty="0"/>
          </a:p>
        </p:txBody>
      </p:sp>
      <p:sp>
        <p:nvSpPr>
          <p:cNvPr id="3" name="Content Placeholder 2"/>
          <p:cNvSpPr>
            <a:spLocks noGrp="1"/>
          </p:cNvSpPr>
          <p:nvPr>
            <p:ph idx="1"/>
          </p:nvPr>
        </p:nvSpPr>
        <p:spPr/>
        <p:txBody>
          <a:bodyPr/>
          <a:lstStyle/>
          <a:p>
            <a:r>
              <a:rPr lang="en-US" dirty="0"/>
              <a:t>At a minimum, expect to have at least one module view, at least one C&amp;C view, and for larger systems, at least one allocation view in your architecture document.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58507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for </a:t>
            </a:r>
            <a:r>
              <a:rPr lang="en-US" dirty="0" smtClean="0"/>
              <a:t>Choosing </a:t>
            </a:r>
            <a:r>
              <a:rPr lang="en-US" dirty="0" smtClean="0"/>
              <a:t>the </a:t>
            </a:r>
            <a:r>
              <a:rPr lang="en-US" dirty="0"/>
              <a:t>Views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Step </a:t>
            </a:r>
            <a:r>
              <a:rPr lang="en-US" b="1" dirty="0"/>
              <a:t>1. Build a stakeholder/view table. </a:t>
            </a:r>
            <a:endParaRPr lang="en-US" b="1" dirty="0" smtClean="0"/>
          </a:p>
          <a:p>
            <a:pPr lvl="1"/>
            <a:r>
              <a:rPr lang="en-US" dirty="0" smtClean="0"/>
              <a:t>Rows: List the </a:t>
            </a:r>
            <a:r>
              <a:rPr lang="en-US" dirty="0"/>
              <a:t>stakeholders for your project’s software architecture </a:t>
            </a:r>
            <a:r>
              <a:rPr lang="en-US" dirty="0" smtClean="0"/>
              <a:t>documentation</a:t>
            </a:r>
          </a:p>
          <a:p>
            <a:pPr lvl="1"/>
            <a:r>
              <a:rPr lang="en-US" dirty="0" smtClean="0"/>
              <a:t>Columns:  Enumerate </a:t>
            </a:r>
            <a:r>
              <a:rPr lang="en-US" dirty="0"/>
              <a:t>the views that apply to your system. </a:t>
            </a:r>
            <a:endParaRPr lang="en-US" dirty="0" smtClean="0"/>
          </a:p>
          <a:p>
            <a:pPr lvl="2"/>
            <a:r>
              <a:rPr lang="en-US" dirty="0" smtClean="0"/>
              <a:t>Use </a:t>
            </a:r>
            <a:r>
              <a:rPr lang="en-US" dirty="0"/>
              <a:t>the structures discussed in Chapter 1, the views discussed in this chapter, and the views that your design work in ADD has suggested as a starting list of candidates</a:t>
            </a:r>
            <a:r>
              <a:rPr lang="en-US" dirty="0" smtClean="0"/>
              <a:t>.</a:t>
            </a:r>
          </a:p>
          <a:p>
            <a:pPr lvl="2"/>
            <a:r>
              <a:rPr lang="en-US" dirty="0"/>
              <a:t>I</a:t>
            </a:r>
            <a:r>
              <a:rPr lang="en-US" dirty="0" smtClean="0"/>
              <a:t>nclude </a:t>
            </a:r>
            <a:r>
              <a:rPr lang="en-US" dirty="0"/>
              <a:t>the views or view sketches you </a:t>
            </a:r>
            <a:r>
              <a:rPr lang="en-US" dirty="0" smtClean="0"/>
              <a:t>have </a:t>
            </a:r>
            <a:r>
              <a:rPr lang="en-US" dirty="0"/>
              <a:t>as a result of your design work so far. </a:t>
            </a:r>
          </a:p>
          <a:p>
            <a:pPr lvl="1"/>
            <a:r>
              <a:rPr lang="en-US" dirty="0" smtClean="0"/>
              <a:t>Some </a:t>
            </a:r>
            <a:r>
              <a:rPr lang="en-US" dirty="0"/>
              <a:t>views (such as decomposition, uses, and work assignment) apply to every system, while others (various C&amp;C views, the layered view) only apply to some systems. </a:t>
            </a:r>
            <a:endParaRPr lang="en-US" dirty="0" smtClean="0"/>
          </a:p>
          <a:p>
            <a:pPr lvl="1"/>
            <a:r>
              <a:rPr lang="en-US" dirty="0"/>
              <a:t>F</a:t>
            </a:r>
            <a:r>
              <a:rPr lang="en-US" dirty="0" smtClean="0"/>
              <a:t>ill </a:t>
            </a:r>
            <a:r>
              <a:rPr lang="en-US" dirty="0"/>
              <a:t>in each cell to describe how much information the stakeholder requires from the view: none, overview only, moderate detail, or high </a:t>
            </a:r>
            <a:r>
              <a:rPr lang="en-US" dirty="0" smtClean="0"/>
              <a:t>detail.</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3515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for </a:t>
            </a:r>
            <a:r>
              <a:rPr lang="en-US" dirty="0" smtClean="0"/>
              <a:t>Choosing </a:t>
            </a:r>
            <a:r>
              <a:rPr lang="en-US" dirty="0" smtClean="0"/>
              <a:t>the </a:t>
            </a:r>
            <a:r>
              <a:rPr lang="en-US" dirty="0"/>
              <a:t>Views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a:t>
            </a:r>
            <a:r>
              <a:rPr lang="en-US" b="1" dirty="0"/>
              <a:t>Step 2. Combine views to reduce their number</a:t>
            </a:r>
            <a:endParaRPr lang="en-US" dirty="0"/>
          </a:p>
          <a:p>
            <a:pPr lvl="1"/>
            <a:r>
              <a:rPr lang="en-US" dirty="0"/>
              <a:t>Look for marginal views in the table; those that require only an overview, or that serve very few stakeholders. </a:t>
            </a:r>
          </a:p>
          <a:p>
            <a:pPr lvl="1"/>
            <a:r>
              <a:rPr lang="en-US" dirty="0"/>
              <a:t>Combine each marginal view with another view that has a stronger constituency. </a:t>
            </a:r>
          </a:p>
          <a:p>
            <a:pPr lvl="1"/>
            <a:r>
              <a:rPr lang="en-US" dirty="0" smtClean="0"/>
              <a:t>These </a:t>
            </a:r>
            <a:r>
              <a:rPr lang="en-US" dirty="0"/>
              <a:t>views </a:t>
            </a:r>
            <a:r>
              <a:rPr lang="en-US" dirty="0" smtClean="0"/>
              <a:t>often </a:t>
            </a:r>
            <a:r>
              <a:rPr lang="en-US" dirty="0"/>
              <a:t>combine naturally:</a:t>
            </a:r>
          </a:p>
          <a:p>
            <a:pPr lvl="2"/>
            <a:r>
              <a:rPr lang="en-US" i="1" dirty="0" smtClean="0"/>
              <a:t>Various </a:t>
            </a:r>
            <a:r>
              <a:rPr lang="en-US" i="1" dirty="0"/>
              <a:t>C&amp;C views.</a:t>
            </a:r>
            <a:r>
              <a:rPr lang="en-US" dirty="0"/>
              <a:t> Because C&amp;C views all show runtime relations among components and connectors of various types, they tend to combine well. </a:t>
            </a:r>
          </a:p>
          <a:p>
            <a:pPr lvl="2"/>
            <a:r>
              <a:rPr lang="en-US" i="1" dirty="0" smtClean="0"/>
              <a:t>Deployment </a:t>
            </a:r>
            <a:r>
              <a:rPr lang="en-US" i="1" dirty="0"/>
              <a:t>view with either SOA or communicating-processes views.</a:t>
            </a:r>
            <a:r>
              <a:rPr lang="en-US" dirty="0"/>
              <a:t> An SOA view shows services, and a communicating-processes view shows processes. In both cases, these are components that are deployed onto processors. </a:t>
            </a:r>
            <a:endParaRPr lang="en-US" dirty="0" smtClean="0"/>
          </a:p>
          <a:p>
            <a:pPr lvl="2"/>
            <a:r>
              <a:rPr lang="en-US" i="1" dirty="0" smtClean="0"/>
              <a:t>Decomposition </a:t>
            </a:r>
            <a:r>
              <a:rPr lang="en-US" i="1" dirty="0"/>
              <a:t>view and any of work assignment, implementation, uses, or layered views.</a:t>
            </a:r>
            <a:r>
              <a:rPr lang="en-US" dirty="0"/>
              <a:t> The decomposed modules form the units of work, development, and uses. In addition, these modules populate layers.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83773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for </a:t>
            </a:r>
            <a:r>
              <a:rPr lang="en-US" dirty="0" smtClean="0"/>
              <a:t>Choosing </a:t>
            </a:r>
            <a:r>
              <a:rPr lang="en-US" dirty="0" smtClean="0"/>
              <a:t>the </a:t>
            </a:r>
            <a:r>
              <a:rPr lang="en-US" dirty="0"/>
              <a:t>Views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Step 3. Prioritize and stage</a:t>
            </a:r>
            <a:r>
              <a:rPr lang="en-US" dirty="0"/>
              <a:t>.</a:t>
            </a:r>
          </a:p>
          <a:p>
            <a:pPr lvl="1"/>
            <a:r>
              <a:rPr lang="en-US" dirty="0" smtClean="0"/>
              <a:t>The </a:t>
            </a:r>
            <a:r>
              <a:rPr lang="en-US" dirty="0"/>
              <a:t>decomposition view (one of the module views) is a particularly helpful view to release early. </a:t>
            </a:r>
            <a:endParaRPr lang="en-US" dirty="0" smtClean="0"/>
          </a:p>
          <a:p>
            <a:pPr lvl="2"/>
            <a:r>
              <a:rPr lang="en-US" dirty="0" smtClean="0"/>
              <a:t>High</a:t>
            </a:r>
            <a:r>
              <a:rPr lang="en-US" dirty="0"/>
              <a:t>-level decompositions are often easy to </a:t>
            </a:r>
            <a:r>
              <a:rPr lang="en-US" dirty="0" smtClean="0"/>
              <a:t>design</a:t>
            </a:r>
            <a:endParaRPr lang="en-US" dirty="0"/>
          </a:p>
          <a:p>
            <a:pPr lvl="2"/>
            <a:r>
              <a:rPr lang="en-US" dirty="0" smtClean="0"/>
              <a:t>The project </a:t>
            </a:r>
            <a:r>
              <a:rPr lang="en-US" dirty="0"/>
              <a:t>manager can start to staff development teams, put training in place, determine which parts to outsource, and start producing budgets and schedules.</a:t>
            </a:r>
          </a:p>
          <a:p>
            <a:pPr lvl="1"/>
            <a:r>
              <a:rPr lang="en-US" dirty="0" smtClean="0"/>
              <a:t>You </a:t>
            </a:r>
            <a:r>
              <a:rPr lang="en-US" dirty="0"/>
              <a:t>don’t have to satisfy all the information needs of all the stakeholders to the fullest extent. </a:t>
            </a:r>
            <a:endParaRPr lang="en-US" dirty="0" smtClean="0"/>
          </a:p>
          <a:p>
            <a:pPr lvl="2"/>
            <a:r>
              <a:rPr lang="en-US" dirty="0" smtClean="0"/>
              <a:t>Providing </a:t>
            </a:r>
            <a:r>
              <a:rPr lang="en-US" dirty="0"/>
              <a:t>80 percent of the information goes a long way, and this might be “good enough” so that the stakeholders can do their job. </a:t>
            </a:r>
            <a:endParaRPr lang="en-US" dirty="0" smtClean="0"/>
          </a:p>
          <a:p>
            <a:pPr lvl="2"/>
            <a:r>
              <a:rPr lang="en-US" dirty="0" smtClean="0"/>
              <a:t>Check </a:t>
            </a:r>
            <a:r>
              <a:rPr lang="en-US" dirty="0"/>
              <a:t>with the stakeholder if a subset of information would be sufficient. </a:t>
            </a:r>
            <a:endParaRPr lang="en-US" dirty="0" smtClean="0"/>
          </a:p>
          <a:p>
            <a:pPr lvl="1"/>
            <a:r>
              <a:rPr lang="en-US" dirty="0" smtClean="0"/>
              <a:t>You </a:t>
            </a:r>
            <a:r>
              <a:rPr lang="en-US" dirty="0"/>
              <a:t>don’t have to complete one view before starting another. </a:t>
            </a:r>
            <a:endParaRPr lang="en-US" dirty="0" smtClean="0"/>
          </a:p>
          <a:p>
            <a:pPr lvl="2"/>
            <a:r>
              <a:rPr lang="en-US" dirty="0" smtClean="0"/>
              <a:t>People </a:t>
            </a:r>
            <a:r>
              <a:rPr lang="en-US" dirty="0"/>
              <a:t>can make progress with overview-level </a:t>
            </a:r>
            <a:r>
              <a:rPr lang="en-US" dirty="0" smtClean="0"/>
              <a:t>information</a:t>
            </a:r>
            <a:endParaRPr lang="en-US" dirty="0"/>
          </a:p>
          <a:p>
            <a:pPr lvl="2"/>
            <a:r>
              <a:rPr lang="en-US" dirty="0" smtClean="0"/>
              <a:t>A </a:t>
            </a:r>
            <a:r>
              <a:rPr lang="en-US" dirty="0"/>
              <a:t>breadth-first approach is often the best.</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5277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the </a:t>
            </a:r>
            <a:r>
              <a:rPr lang="en-US" dirty="0" smtClean="0"/>
              <a:t>Documentation Package</a:t>
            </a:r>
            <a:endParaRPr lang="en-US" dirty="0"/>
          </a:p>
        </p:txBody>
      </p:sp>
      <p:sp>
        <p:nvSpPr>
          <p:cNvPr id="3" name="Content Placeholder 2"/>
          <p:cNvSpPr>
            <a:spLocks noGrp="1"/>
          </p:cNvSpPr>
          <p:nvPr>
            <p:ph idx="1"/>
          </p:nvPr>
        </p:nvSpPr>
        <p:spPr/>
        <p:txBody>
          <a:bodyPr/>
          <a:lstStyle/>
          <a:p>
            <a:endParaRPr lang="en-US" dirty="0" smtClean="0"/>
          </a:p>
          <a:p>
            <a:r>
              <a:rPr lang="en-US" dirty="0" smtClean="0"/>
              <a:t>Documentation package consists of</a:t>
            </a:r>
          </a:p>
          <a:p>
            <a:pPr lvl="1"/>
            <a:r>
              <a:rPr lang="en-US" dirty="0" smtClean="0"/>
              <a:t>Views</a:t>
            </a:r>
          </a:p>
          <a:p>
            <a:pPr lvl="1"/>
            <a:r>
              <a:rPr lang="en-US" dirty="0" smtClean="0"/>
              <a:t>Documentation beyond views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392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a </a:t>
            </a:r>
            <a:r>
              <a:rPr lang="en-US" dirty="0" smtClean="0"/>
              <a:t>View</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Section 1: The Primary Presentation.</a:t>
            </a:r>
            <a:r>
              <a:rPr lang="en-US" dirty="0"/>
              <a:t> </a:t>
            </a:r>
            <a:endParaRPr lang="en-US" dirty="0" smtClean="0"/>
          </a:p>
          <a:p>
            <a:pPr lvl="1"/>
            <a:r>
              <a:rPr lang="en-US" dirty="0" smtClean="0"/>
              <a:t>The </a:t>
            </a:r>
            <a:r>
              <a:rPr lang="en-US" i="1" dirty="0"/>
              <a:t>primary presentation </a:t>
            </a:r>
            <a:r>
              <a:rPr lang="en-US" dirty="0"/>
              <a:t>shows the elements and relations of the view. </a:t>
            </a:r>
          </a:p>
          <a:p>
            <a:pPr lvl="1"/>
            <a:r>
              <a:rPr lang="en-US" dirty="0" smtClean="0"/>
              <a:t>The </a:t>
            </a:r>
            <a:r>
              <a:rPr lang="en-US" dirty="0"/>
              <a:t>primary presentation should contain the information you wish to convey about the system—in the vocabulary of that view. </a:t>
            </a:r>
            <a:endParaRPr lang="en-US" dirty="0" smtClean="0"/>
          </a:p>
          <a:p>
            <a:pPr lvl="1"/>
            <a:r>
              <a:rPr lang="en-US" dirty="0" smtClean="0"/>
              <a:t>The </a:t>
            </a:r>
            <a:r>
              <a:rPr lang="en-US" dirty="0"/>
              <a:t>primary presentation is most often graphical. </a:t>
            </a:r>
            <a:endParaRPr lang="en-US" dirty="0" smtClean="0"/>
          </a:p>
          <a:p>
            <a:pPr lvl="2"/>
            <a:r>
              <a:rPr lang="en-US" dirty="0" smtClean="0"/>
              <a:t>It </a:t>
            </a:r>
            <a:r>
              <a:rPr lang="en-US" dirty="0"/>
              <a:t>might be a diagram you’ve drawn in an informal notation using a simple drawing tool, or it might be a diagram in a semiformal or formal notation imported from a design or modeling tool that you’re using. </a:t>
            </a:r>
            <a:endParaRPr lang="en-US" dirty="0" smtClean="0"/>
          </a:p>
          <a:p>
            <a:pPr lvl="2"/>
            <a:r>
              <a:rPr lang="en-US" dirty="0" smtClean="0"/>
              <a:t>If </a:t>
            </a:r>
            <a:r>
              <a:rPr lang="en-US" dirty="0"/>
              <a:t>your primary presentation is graphical, make sure to include a key that explains the notation. </a:t>
            </a:r>
          </a:p>
          <a:p>
            <a:pPr lvl="2"/>
            <a:r>
              <a:rPr lang="en-US" dirty="0" smtClean="0"/>
              <a:t>Lack </a:t>
            </a:r>
            <a:r>
              <a:rPr lang="en-US" dirty="0"/>
              <a:t>of a key is the most common mistake that we see in documentation in practice.</a:t>
            </a:r>
          </a:p>
          <a:p>
            <a:pPr lvl="1"/>
            <a:r>
              <a:rPr lang="en-US" dirty="0"/>
              <a:t>Occasionally the primary presentation will be textual, such as a table or a list</a:t>
            </a:r>
            <a:r>
              <a:rPr lang="en-US" dirty="0" smtClean="0"/>
              <a:t>.</a:t>
            </a:r>
          </a:p>
          <a:p>
            <a:pPr lvl="2"/>
            <a:r>
              <a:rPr lang="en-US" dirty="0" smtClean="0"/>
              <a:t>If </a:t>
            </a:r>
            <a:r>
              <a:rPr lang="en-US" dirty="0"/>
              <a:t>that text is presented according to certain stylistic rules, these rules should be stated or incorporated by reference, as the analog to the graphical notation key.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4863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a </a:t>
            </a:r>
            <a:r>
              <a:rPr lang="en-US" dirty="0" smtClean="0"/>
              <a:t>View</a:t>
            </a:r>
            <a:endParaRPr lang="en-US" dirty="0"/>
          </a:p>
        </p:txBody>
      </p:sp>
      <p:sp>
        <p:nvSpPr>
          <p:cNvPr id="3" name="Content Placeholder 2"/>
          <p:cNvSpPr>
            <a:spLocks noGrp="1"/>
          </p:cNvSpPr>
          <p:nvPr>
            <p:ph idx="1"/>
          </p:nvPr>
        </p:nvSpPr>
        <p:spPr/>
        <p:txBody>
          <a:bodyPr>
            <a:normAutofit fontScale="62500" lnSpcReduction="20000"/>
          </a:bodyPr>
          <a:lstStyle/>
          <a:p>
            <a:r>
              <a:rPr lang="en-US" sz="4400" b="1" dirty="0"/>
              <a:t>Section 2: The Element Catalog.</a:t>
            </a:r>
            <a:r>
              <a:rPr lang="en-US" sz="4400" dirty="0"/>
              <a:t> </a:t>
            </a:r>
            <a:endParaRPr lang="en-US" sz="4400" dirty="0" smtClean="0"/>
          </a:p>
          <a:p>
            <a:pPr lvl="1"/>
            <a:r>
              <a:rPr lang="en-US" sz="3300" dirty="0" smtClean="0"/>
              <a:t>The </a:t>
            </a:r>
            <a:r>
              <a:rPr lang="en-US" sz="3300" i="1" dirty="0"/>
              <a:t>element catalog </a:t>
            </a:r>
            <a:r>
              <a:rPr lang="en-US" sz="3300" dirty="0"/>
              <a:t>details at least those elements depicted in the primary presentation. </a:t>
            </a:r>
            <a:endParaRPr lang="en-US" sz="3300" dirty="0" smtClean="0"/>
          </a:p>
          <a:p>
            <a:pPr lvl="2"/>
            <a:r>
              <a:rPr lang="en-US" sz="2900" dirty="0" smtClean="0"/>
              <a:t>For </a:t>
            </a:r>
            <a:r>
              <a:rPr lang="en-US" sz="2900" dirty="0"/>
              <a:t>instance, if a diagram shows elements A, B, and C, then the element catalog needs to explain what A, B, and C are. </a:t>
            </a:r>
            <a:endParaRPr lang="en-US" sz="2900" dirty="0" smtClean="0"/>
          </a:p>
          <a:p>
            <a:pPr lvl="2"/>
            <a:r>
              <a:rPr lang="en-US" sz="2900" dirty="0"/>
              <a:t>I</a:t>
            </a:r>
            <a:r>
              <a:rPr lang="en-US" sz="2900" dirty="0" smtClean="0"/>
              <a:t>f </a:t>
            </a:r>
            <a:r>
              <a:rPr lang="en-US" sz="2900" dirty="0"/>
              <a:t>elements or relations relevant to this view were omitted from the primary presentation, they should be introduced and explained in the catalog. </a:t>
            </a:r>
            <a:endParaRPr lang="en-US" sz="2900" dirty="0" smtClean="0"/>
          </a:p>
          <a:p>
            <a:pPr lvl="1"/>
            <a:r>
              <a:rPr lang="en-US" sz="3300" dirty="0"/>
              <a:t>P</a:t>
            </a:r>
            <a:r>
              <a:rPr lang="en-US" sz="3300" dirty="0" smtClean="0"/>
              <a:t>arts </a:t>
            </a:r>
            <a:r>
              <a:rPr lang="en-US" sz="3300" dirty="0"/>
              <a:t>of the </a:t>
            </a:r>
            <a:r>
              <a:rPr lang="en-US" sz="3300" dirty="0" smtClean="0"/>
              <a:t>catalog:</a:t>
            </a:r>
            <a:endParaRPr lang="en-US" sz="3300" dirty="0"/>
          </a:p>
          <a:p>
            <a:pPr lvl="2"/>
            <a:r>
              <a:rPr lang="en-US" sz="2900" i="1" dirty="0" smtClean="0"/>
              <a:t>Elements </a:t>
            </a:r>
            <a:r>
              <a:rPr lang="en-US" sz="2900" i="1" dirty="0"/>
              <a:t>and their properties</a:t>
            </a:r>
            <a:r>
              <a:rPr lang="en-US" sz="2900" dirty="0"/>
              <a:t>. This section names each element in the view and lists the properties of that element. Each view introduced in Chapter 1 listed a set of suggested properties associated with that view. </a:t>
            </a:r>
            <a:endParaRPr lang="en-US" sz="2900" dirty="0" smtClean="0"/>
          </a:p>
          <a:p>
            <a:pPr lvl="2"/>
            <a:r>
              <a:rPr lang="en-US" sz="2900" i="1" dirty="0" smtClean="0"/>
              <a:t>Relations </a:t>
            </a:r>
            <a:r>
              <a:rPr lang="en-US" sz="2900" i="1" dirty="0"/>
              <a:t>and their properties</a:t>
            </a:r>
            <a:r>
              <a:rPr lang="en-US" sz="2900" dirty="0"/>
              <a:t>. Each view has specific relation types that it depicts among the elements in that view. </a:t>
            </a:r>
            <a:endParaRPr lang="en-US" sz="2900" dirty="0" smtClean="0"/>
          </a:p>
          <a:p>
            <a:pPr lvl="2"/>
            <a:r>
              <a:rPr lang="en-US" sz="2900" i="1" dirty="0" smtClean="0"/>
              <a:t>Element</a:t>
            </a:r>
            <a:r>
              <a:rPr lang="en-US" sz="2900" dirty="0" smtClean="0"/>
              <a:t> </a:t>
            </a:r>
            <a:r>
              <a:rPr lang="en-US" sz="2900" i="1" dirty="0"/>
              <a:t>interfaces</a:t>
            </a:r>
            <a:r>
              <a:rPr lang="en-US" sz="2900" dirty="0"/>
              <a:t>. This section documents element interfaces.</a:t>
            </a:r>
          </a:p>
          <a:p>
            <a:pPr lvl="2"/>
            <a:r>
              <a:rPr lang="en-US" sz="2900" i="1" dirty="0" smtClean="0"/>
              <a:t>Element </a:t>
            </a:r>
            <a:r>
              <a:rPr lang="en-US" sz="2900" i="1" dirty="0"/>
              <a:t>behavior</a:t>
            </a:r>
            <a:r>
              <a:rPr lang="en-US" sz="2900" dirty="0"/>
              <a:t>. This section documents element behavior that is not obvious from the primary presentation.</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988113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 </a:t>
            </a:r>
            <a:r>
              <a:rPr lang="en-AU" dirty="0" smtClean="0"/>
              <a:t>Documentation</a:t>
            </a:r>
            <a:endParaRPr lang="en-AU" dirty="0"/>
          </a:p>
        </p:txBody>
      </p:sp>
      <p:sp>
        <p:nvSpPr>
          <p:cNvPr id="3" name="Content Placeholder 2"/>
          <p:cNvSpPr>
            <a:spLocks noGrp="1"/>
          </p:cNvSpPr>
          <p:nvPr>
            <p:ph idx="1"/>
          </p:nvPr>
        </p:nvSpPr>
        <p:spPr>
          <a:xfrm>
            <a:off x="457200" y="1268760"/>
            <a:ext cx="8229600" cy="5112568"/>
          </a:xfrm>
        </p:spPr>
        <p:txBody>
          <a:bodyPr>
            <a:normAutofit/>
          </a:bodyPr>
          <a:lstStyle/>
          <a:p>
            <a:r>
              <a:rPr lang="en-US" dirty="0"/>
              <a:t>Even the best </a:t>
            </a:r>
            <a:r>
              <a:rPr lang="en-US" dirty="0" smtClean="0"/>
              <a:t>architecture</a:t>
            </a:r>
            <a:r>
              <a:rPr lang="en-US" dirty="0"/>
              <a:t> </a:t>
            </a:r>
            <a:r>
              <a:rPr lang="en-US" dirty="0" smtClean="0"/>
              <a:t>will </a:t>
            </a:r>
            <a:r>
              <a:rPr lang="en-US" dirty="0"/>
              <a:t>be </a:t>
            </a:r>
            <a:r>
              <a:rPr lang="en-US" dirty="0" smtClean="0"/>
              <a:t>useless if </a:t>
            </a:r>
            <a:r>
              <a:rPr lang="en-US" dirty="0"/>
              <a:t>the people who need </a:t>
            </a:r>
            <a:r>
              <a:rPr lang="en-US" dirty="0" smtClean="0"/>
              <a:t>it </a:t>
            </a:r>
          </a:p>
          <a:p>
            <a:pPr lvl="1"/>
            <a:r>
              <a:rPr lang="en-US" dirty="0" smtClean="0"/>
              <a:t>do </a:t>
            </a:r>
            <a:r>
              <a:rPr lang="en-US" dirty="0"/>
              <a:t>not know what it is; </a:t>
            </a:r>
            <a:endParaRPr lang="en-US" dirty="0" smtClean="0"/>
          </a:p>
          <a:p>
            <a:pPr lvl="1"/>
            <a:r>
              <a:rPr lang="en-US" dirty="0" smtClean="0"/>
              <a:t>cannot </a:t>
            </a:r>
            <a:r>
              <a:rPr lang="en-US" dirty="0"/>
              <a:t>understand it well enough to use, build, or modify it; </a:t>
            </a:r>
            <a:endParaRPr lang="en-US" dirty="0" smtClean="0"/>
          </a:p>
          <a:p>
            <a:pPr lvl="1"/>
            <a:r>
              <a:rPr lang="en-US" dirty="0" smtClean="0"/>
              <a:t>misunderstand </a:t>
            </a:r>
            <a:r>
              <a:rPr lang="en-US" dirty="0"/>
              <a:t>it and apply it incorrectly. </a:t>
            </a:r>
            <a:endParaRPr lang="en-US" dirty="0" smtClean="0"/>
          </a:p>
          <a:p>
            <a:r>
              <a:rPr lang="en-US" dirty="0" smtClean="0"/>
              <a:t>All </a:t>
            </a:r>
            <a:r>
              <a:rPr lang="en-US" dirty="0"/>
              <a:t>of the effort, analysis, hard work, and insightful design on the part of the architecture team will have been wasted. </a:t>
            </a:r>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a </a:t>
            </a:r>
            <a:r>
              <a:rPr lang="en-US" dirty="0" smtClean="0"/>
              <a:t>View</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Section </a:t>
            </a:r>
            <a:r>
              <a:rPr lang="en-US" b="1" dirty="0"/>
              <a:t>3: Context Diagram.</a:t>
            </a:r>
            <a:r>
              <a:rPr lang="en-US" dirty="0"/>
              <a:t> </a:t>
            </a:r>
            <a:endParaRPr lang="en-US" dirty="0" smtClean="0"/>
          </a:p>
          <a:p>
            <a:pPr lvl="1"/>
            <a:r>
              <a:rPr lang="en-US" dirty="0" smtClean="0"/>
              <a:t>A </a:t>
            </a:r>
            <a:r>
              <a:rPr lang="en-US" i="1" dirty="0"/>
              <a:t>context diagram</a:t>
            </a:r>
            <a:r>
              <a:rPr lang="en-US" dirty="0"/>
              <a:t> shows how the system or portion of the system depicted in this view relates to its environment. </a:t>
            </a:r>
            <a:endParaRPr lang="en-US" dirty="0" smtClean="0"/>
          </a:p>
          <a:p>
            <a:pPr lvl="1"/>
            <a:r>
              <a:rPr lang="en-US" dirty="0" smtClean="0"/>
              <a:t>The </a:t>
            </a:r>
            <a:r>
              <a:rPr lang="en-US" dirty="0"/>
              <a:t>purpose of a context</a:t>
            </a:r>
            <a:r>
              <a:rPr lang="en-US" b="1" dirty="0"/>
              <a:t> </a:t>
            </a:r>
            <a:r>
              <a:rPr lang="en-US" dirty="0"/>
              <a:t>diagram is to depict the scope of a view. </a:t>
            </a:r>
            <a:endParaRPr lang="en-US" dirty="0" smtClean="0"/>
          </a:p>
          <a:p>
            <a:pPr lvl="1"/>
            <a:r>
              <a:rPr lang="en-US" dirty="0" smtClean="0"/>
              <a:t>Entities </a:t>
            </a:r>
            <a:r>
              <a:rPr lang="en-US" dirty="0"/>
              <a:t>in the environment may be humans, other computer systems, or physical objects, such as sensors or controlled devices. </a:t>
            </a:r>
          </a:p>
          <a:p>
            <a:r>
              <a:rPr lang="en-US" b="1" dirty="0" smtClean="0"/>
              <a:t>Section </a:t>
            </a:r>
            <a:r>
              <a:rPr lang="en-US" b="1" dirty="0"/>
              <a:t>4: Variability Guide.</a:t>
            </a:r>
            <a:r>
              <a:rPr lang="en-US" dirty="0"/>
              <a:t> </a:t>
            </a:r>
            <a:endParaRPr lang="en-US" dirty="0" smtClean="0"/>
          </a:p>
          <a:p>
            <a:pPr lvl="1"/>
            <a:r>
              <a:rPr lang="en-US" dirty="0" smtClean="0"/>
              <a:t>A </a:t>
            </a:r>
            <a:r>
              <a:rPr lang="en-US" i="1" dirty="0"/>
              <a:t>variability guide</a:t>
            </a:r>
            <a:r>
              <a:rPr lang="en-US" dirty="0"/>
              <a:t> shows how to exercise any variation points that are a part of the architecture shown in this view.</a:t>
            </a:r>
          </a:p>
          <a:p>
            <a:r>
              <a:rPr lang="en-US" b="1" dirty="0" smtClean="0"/>
              <a:t>Section </a:t>
            </a:r>
            <a:r>
              <a:rPr lang="en-US" b="1" dirty="0"/>
              <a:t>5: Rationale.</a:t>
            </a:r>
            <a:r>
              <a:rPr lang="en-US" dirty="0"/>
              <a:t> </a:t>
            </a:r>
            <a:endParaRPr lang="en-US" dirty="0" smtClean="0"/>
          </a:p>
          <a:p>
            <a:pPr lvl="1"/>
            <a:r>
              <a:rPr lang="en-US" i="1" dirty="0" smtClean="0"/>
              <a:t>Rationale</a:t>
            </a:r>
            <a:r>
              <a:rPr lang="en-US" dirty="0" smtClean="0"/>
              <a:t> </a:t>
            </a:r>
            <a:r>
              <a:rPr lang="en-US" dirty="0"/>
              <a:t>explains why the design reflected in the view came to be. </a:t>
            </a:r>
            <a:endParaRPr lang="en-US" dirty="0" smtClean="0"/>
          </a:p>
          <a:p>
            <a:pPr lvl="1"/>
            <a:r>
              <a:rPr lang="en-US" dirty="0" smtClean="0"/>
              <a:t>The </a:t>
            </a:r>
            <a:r>
              <a:rPr lang="en-US" dirty="0"/>
              <a:t>goal of this section is to explain why the design is as it is and to provide a convincing argument that it is sound. </a:t>
            </a:r>
            <a:endParaRPr lang="en-US" dirty="0" smtClean="0"/>
          </a:p>
          <a:p>
            <a:pPr lvl="1"/>
            <a:r>
              <a:rPr lang="en-US" dirty="0" smtClean="0"/>
              <a:t>The </a:t>
            </a:r>
            <a:r>
              <a:rPr lang="en-US" dirty="0"/>
              <a:t>choice of a pattern in this view should be justified here by describing the architectural problem that the chosen pattern solves and the rationale for choosing it over another.</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874190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 </a:t>
            </a:r>
            <a:r>
              <a:rPr lang="en-US" dirty="0" smtClean="0"/>
              <a:t>Template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7" name="Picture 6" descr="viewtemplat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1124744"/>
            <a:ext cx="3908252" cy="4965990"/>
          </a:xfrm>
          <a:prstGeom prst="rect">
            <a:avLst/>
          </a:prstGeom>
        </p:spPr>
      </p:pic>
    </p:spTree>
    <p:extLst>
      <p:ext uri="{BB962C8B-B14F-4D97-AF65-F5344CB8AC3E}">
        <p14:creationId xmlns:p14="http://schemas.microsoft.com/office/powerpoint/2010/main" val="401694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Documenting Information Beyond Views</a:t>
            </a:r>
            <a:endParaRPr lang="en-US" dirty="0"/>
          </a:p>
        </p:txBody>
      </p:sp>
      <p:sp>
        <p:nvSpPr>
          <p:cNvPr id="4" name="Content Placeholder 3"/>
          <p:cNvSpPr>
            <a:spLocks noGrp="1"/>
          </p:cNvSpPr>
          <p:nvPr>
            <p:ph idx="1"/>
          </p:nvPr>
        </p:nvSpPr>
        <p:spPr/>
        <p:txBody>
          <a:bodyPr>
            <a:normAutofit/>
          </a:bodyPr>
          <a:lstStyle/>
          <a:p>
            <a:r>
              <a:rPr lang="en-US" b="1" dirty="0" smtClean="0"/>
              <a:t>Document </a:t>
            </a:r>
            <a:r>
              <a:rPr lang="en-US" b="1" dirty="0"/>
              <a:t>control information.</a:t>
            </a:r>
            <a:r>
              <a:rPr lang="en-US" dirty="0"/>
              <a:t> </a:t>
            </a:r>
            <a:endParaRPr lang="en-US" dirty="0" smtClean="0"/>
          </a:p>
          <a:p>
            <a:pPr lvl="1"/>
            <a:r>
              <a:rPr lang="en-US" dirty="0" smtClean="0"/>
              <a:t>List </a:t>
            </a:r>
            <a:r>
              <a:rPr lang="en-US" dirty="0"/>
              <a:t>the issuing organization, the current version number, date of issue and status, a change history, and the procedure for submitting change requests to the document. </a:t>
            </a:r>
            <a:endParaRPr lang="en-US" dirty="0" smtClean="0"/>
          </a:p>
          <a:p>
            <a:pPr lvl="1"/>
            <a:r>
              <a:rPr lang="en-US" dirty="0" smtClean="0"/>
              <a:t>Usually captured </a:t>
            </a:r>
            <a:r>
              <a:rPr lang="en-US" dirty="0"/>
              <a:t>in the front </a:t>
            </a:r>
            <a:r>
              <a:rPr lang="en-US" dirty="0" smtClean="0"/>
              <a:t>matter</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424105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Documenting Information Beyond Views</a:t>
            </a:r>
            <a:endParaRPr lang="en-US" dirty="0"/>
          </a:p>
        </p:txBody>
      </p:sp>
      <p:sp>
        <p:nvSpPr>
          <p:cNvPr id="4" name="Content Placeholder 3"/>
          <p:cNvSpPr>
            <a:spLocks noGrp="1"/>
          </p:cNvSpPr>
          <p:nvPr>
            <p:ph idx="1"/>
          </p:nvPr>
        </p:nvSpPr>
        <p:spPr/>
        <p:txBody>
          <a:bodyPr>
            <a:normAutofit fontScale="62500" lnSpcReduction="20000"/>
          </a:bodyPr>
          <a:lstStyle/>
          <a:p>
            <a:r>
              <a:rPr lang="en-US" b="1" dirty="0" smtClean="0"/>
              <a:t>Section </a:t>
            </a:r>
            <a:r>
              <a:rPr lang="en-US" b="1" dirty="0"/>
              <a:t>1: Documentation </a:t>
            </a:r>
            <a:r>
              <a:rPr lang="en-US" b="1" dirty="0" smtClean="0"/>
              <a:t>Roadmap</a:t>
            </a:r>
            <a:r>
              <a:rPr lang="en-US" b="1" dirty="0"/>
              <a:t>.</a:t>
            </a:r>
            <a:r>
              <a:rPr lang="en-US" dirty="0"/>
              <a:t> </a:t>
            </a:r>
            <a:r>
              <a:rPr lang="en-US" dirty="0" smtClean="0"/>
              <a:t>The </a:t>
            </a:r>
            <a:r>
              <a:rPr lang="en-US" dirty="0"/>
              <a:t>documentation map tells the reader what information is in the documentation and where to find it. </a:t>
            </a:r>
            <a:endParaRPr lang="en-US" dirty="0" smtClean="0"/>
          </a:p>
          <a:p>
            <a:pPr lvl="1"/>
            <a:r>
              <a:rPr lang="en-US" i="1" dirty="0" smtClean="0"/>
              <a:t>Scope </a:t>
            </a:r>
            <a:r>
              <a:rPr lang="en-US" i="1" dirty="0"/>
              <a:t>and summary</a:t>
            </a:r>
            <a:r>
              <a:rPr lang="en-US" dirty="0"/>
              <a:t>. Explain the purpose of the document and briefly summarize what is </a:t>
            </a:r>
            <a:r>
              <a:rPr lang="en-US" dirty="0" smtClean="0"/>
              <a:t>covered. </a:t>
            </a:r>
            <a:endParaRPr lang="en-US" dirty="0"/>
          </a:p>
          <a:p>
            <a:pPr lvl="1"/>
            <a:r>
              <a:rPr lang="en-US" i="1" dirty="0" smtClean="0"/>
              <a:t>How </a:t>
            </a:r>
            <a:r>
              <a:rPr lang="en-US" i="1" dirty="0"/>
              <a:t>the documentation is organized</a:t>
            </a:r>
            <a:r>
              <a:rPr lang="en-US" dirty="0"/>
              <a:t>. For each section in the documentation, give a short synopsis of the information that can be found </a:t>
            </a:r>
            <a:r>
              <a:rPr lang="en-US" dirty="0" smtClean="0"/>
              <a:t>there.</a:t>
            </a:r>
            <a:endParaRPr lang="en-US" dirty="0"/>
          </a:p>
          <a:p>
            <a:pPr lvl="1"/>
            <a:r>
              <a:rPr lang="en-US" i="1" dirty="0" smtClean="0"/>
              <a:t>View </a:t>
            </a:r>
            <a:r>
              <a:rPr lang="en-US" i="1" dirty="0"/>
              <a:t>overview</a:t>
            </a:r>
            <a:r>
              <a:rPr lang="en-US" dirty="0"/>
              <a:t>. D</a:t>
            </a:r>
            <a:r>
              <a:rPr lang="en-US" dirty="0" smtClean="0"/>
              <a:t>escribes </a:t>
            </a:r>
            <a:r>
              <a:rPr lang="en-US" dirty="0"/>
              <a:t>the views that the architect has included in the package. For each </a:t>
            </a:r>
            <a:r>
              <a:rPr lang="en-US" dirty="0" smtClean="0"/>
              <a:t>view::</a:t>
            </a:r>
            <a:endParaRPr lang="en-US" dirty="0"/>
          </a:p>
          <a:p>
            <a:pPr lvl="2"/>
            <a:r>
              <a:rPr lang="en-US" dirty="0" smtClean="0"/>
              <a:t>The </a:t>
            </a:r>
            <a:r>
              <a:rPr lang="en-US" dirty="0"/>
              <a:t>name of the view and what pattern it instantiates, if any.</a:t>
            </a:r>
          </a:p>
          <a:p>
            <a:pPr lvl="2"/>
            <a:r>
              <a:rPr lang="en-US" dirty="0" smtClean="0"/>
              <a:t>A </a:t>
            </a:r>
            <a:r>
              <a:rPr lang="en-US" dirty="0"/>
              <a:t>description of the view’s element types, relation types, and property types</a:t>
            </a:r>
            <a:r>
              <a:rPr lang="en-US" dirty="0" smtClean="0"/>
              <a:t>.</a:t>
            </a:r>
            <a:endParaRPr lang="en-US" dirty="0"/>
          </a:p>
          <a:p>
            <a:pPr lvl="2"/>
            <a:r>
              <a:rPr lang="en-US" dirty="0" smtClean="0"/>
              <a:t>A </a:t>
            </a:r>
            <a:r>
              <a:rPr lang="en-US" dirty="0"/>
              <a:t>description of language, modeling techniques, or analytical methods used in constructing the view.</a:t>
            </a:r>
          </a:p>
          <a:p>
            <a:pPr lvl="1"/>
            <a:r>
              <a:rPr lang="en-US" i="1" dirty="0" smtClean="0"/>
              <a:t>How </a:t>
            </a:r>
            <a:r>
              <a:rPr lang="en-US" i="1" dirty="0"/>
              <a:t>stakeholders can use the documentation</a:t>
            </a:r>
            <a:r>
              <a:rPr lang="en-US" dirty="0"/>
              <a:t>. </a:t>
            </a:r>
            <a:endParaRPr lang="en-US" dirty="0" smtClean="0"/>
          </a:p>
          <a:p>
            <a:pPr lvl="2"/>
            <a:r>
              <a:rPr lang="en-US" dirty="0" smtClean="0"/>
              <a:t>This </a:t>
            </a:r>
            <a:r>
              <a:rPr lang="en-US" dirty="0"/>
              <a:t>section shows how various stakeholders might use the documentation to help address their concerns. </a:t>
            </a:r>
            <a:endParaRPr lang="en-US" dirty="0" smtClean="0"/>
          </a:p>
          <a:p>
            <a:pPr lvl="2"/>
            <a:r>
              <a:rPr lang="en-US" dirty="0" smtClean="0"/>
              <a:t>Include </a:t>
            </a:r>
            <a:r>
              <a:rPr lang="en-US" dirty="0"/>
              <a:t>short scenarios, such as “A maintainer wishes to know the units of software that are likely to be changed by a proposed modification.” </a:t>
            </a:r>
            <a:endParaRPr lang="en-US" dirty="0" smtClean="0"/>
          </a:p>
          <a:p>
            <a:pPr lvl="2"/>
            <a:r>
              <a:rPr lang="en-US" dirty="0" smtClean="0"/>
              <a:t>To </a:t>
            </a:r>
            <a:r>
              <a:rPr lang="en-US" dirty="0"/>
              <a:t>be compliant with ISO/IEC 42010-2007, you must consider the concerns of at least users, acquirers, developers, and maintainers. </a:t>
            </a:r>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83384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Documenting Information Beyond Views</a:t>
            </a:r>
            <a:endParaRPr lang="en-US" dirty="0"/>
          </a:p>
        </p:txBody>
      </p:sp>
      <p:sp>
        <p:nvSpPr>
          <p:cNvPr id="4" name="Content Placeholder 3"/>
          <p:cNvSpPr>
            <a:spLocks noGrp="1"/>
          </p:cNvSpPr>
          <p:nvPr>
            <p:ph idx="1"/>
          </p:nvPr>
        </p:nvSpPr>
        <p:spPr/>
        <p:txBody>
          <a:bodyPr>
            <a:normAutofit fontScale="92500" lnSpcReduction="10000"/>
          </a:bodyPr>
          <a:lstStyle/>
          <a:p>
            <a:r>
              <a:rPr lang="en-US" b="1" dirty="0" smtClean="0"/>
              <a:t>Section </a:t>
            </a:r>
            <a:r>
              <a:rPr lang="en-US" b="1" dirty="0"/>
              <a:t>2: How a View Is Documented.</a:t>
            </a:r>
            <a:r>
              <a:rPr lang="en-US" dirty="0"/>
              <a:t> </a:t>
            </a:r>
            <a:endParaRPr lang="en-US" dirty="0" smtClean="0"/>
          </a:p>
          <a:p>
            <a:pPr lvl="1"/>
            <a:r>
              <a:rPr lang="en-US" dirty="0"/>
              <a:t>E</a:t>
            </a:r>
            <a:r>
              <a:rPr lang="en-US" dirty="0" smtClean="0"/>
              <a:t>xplain </a:t>
            </a:r>
            <a:r>
              <a:rPr lang="en-US" dirty="0"/>
              <a:t>the standard organization you’re using to document views—either the one described in this chapter or one of your own. </a:t>
            </a:r>
          </a:p>
          <a:p>
            <a:r>
              <a:rPr lang="en-US" b="1" dirty="0" smtClean="0"/>
              <a:t>Section </a:t>
            </a:r>
            <a:r>
              <a:rPr lang="en-US" b="1" dirty="0"/>
              <a:t>3: System Overview.</a:t>
            </a:r>
            <a:r>
              <a:rPr lang="en-US" dirty="0"/>
              <a:t> </a:t>
            </a:r>
            <a:endParaRPr lang="en-US" dirty="0" smtClean="0"/>
          </a:p>
          <a:p>
            <a:pPr lvl="1"/>
            <a:r>
              <a:rPr lang="en-US" dirty="0"/>
              <a:t>S</a:t>
            </a:r>
            <a:r>
              <a:rPr lang="en-US" dirty="0" smtClean="0"/>
              <a:t>hort </a:t>
            </a:r>
            <a:r>
              <a:rPr lang="en-US" dirty="0"/>
              <a:t>prose description of the system’s function, its users, and any important background or constraints. </a:t>
            </a:r>
            <a:endParaRPr lang="en-US" dirty="0" smtClean="0"/>
          </a:p>
          <a:p>
            <a:pPr lvl="1"/>
            <a:r>
              <a:rPr lang="en-US" dirty="0"/>
              <a:t>P</a:t>
            </a:r>
            <a:r>
              <a:rPr lang="en-US" dirty="0" smtClean="0"/>
              <a:t>rovides </a:t>
            </a:r>
            <a:r>
              <a:rPr lang="en-US" dirty="0"/>
              <a:t>your readers with a consistent mental model of the system and its purpose. </a:t>
            </a:r>
            <a:endParaRPr lang="en-US" dirty="0" smtClean="0"/>
          </a:p>
          <a:p>
            <a:pPr lvl="1"/>
            <a:r>
              <a:rPr lang="en-US" dirty="0" smtClean="0"/>
              <a:t>This </a:t>
            </a:r>
            <a:r>
              <a:rPr lang="en-US" dirty="0"/>
              <a:t>might be </a:t>
            </a:r>
            <a:r>
              <a:rPr lang="en-US" dirty="0" smtClean="0"/>
              <a:t>a </a:t>
            </a:r>
            <a:r>
              <a:rPr lang="en-US" dirty="0"/>
              <a:t>pointer to </a:t>
            </a:r>
            <a:r>
              <a:rPr lang="en-US" dirty="0" smtClean="0"/>
              <a:t>your project’s </a:t>
            </a:r>
            <a:r>
              <a:rPr lang="en-US" dirty="0"/>
              <a:t>concept-of-operations </a:t>
            </a:r>
            <a:r>
              <a:rPr lang="en-US" dirty="0" smtClean="0"/>
              <a:t>document</a:t>
            </a:r>
            <a:r>
              <a:rPr lang="en-US" dirty="0"/>
              <a:t> </a:t>
            </a:r>
            <a:r>
              <a:rPr lang="en-US" dirty="0" smtClean="0"/>
              <a:t>for the system.</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52347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Documenting Information Beyond Views</a:t>
            </a:r>
            <a:endParaRPr lang="en-US" dirty="0"/>
          </a:p>
        </p:txBody>
      </p:sp>
      <p:sp>
        <p:nvSpPr>
          <p:cNvPr id="4" name="Content Placeholder 3"/>
          <p:cNvSpPr>
            <a:spLocks noGrp="1"/>
          </p:cNvSpPr>
          <p:nvPr>
            <p:ph idx="1"/>
          </p:nvPr>
        </p:nvSpPr>
        <p:spPr>
          <a:xfrm>
            <a:off x="457200" y="1340768"/>
            <a:ext cx="8229600" cy="4785395"/>
          </a:xfrm>
        </p:spPr>
        <p:txBody>
          <a:bodyPr>
            <a:normAutofit fontScale="85000" lnSpcReduction="20000"/>
          </a:bodyPr>
          <a:lstStyle/>
          <a:p>
            <a:r>
              <a:rPr lang="en-US" b="1" dirty="0" smtClean="0"/>
              <a:t>Section </a:t>
            </a:r>
            <a:r>
              <a:rPr lang="en-US" b="1" dirty="0"/>
              <a:t>4: Mapping Between Views.</a:t>
            </a:r>
            <a:r>
              <a:rPr lang="en-US" dirty="0"/>
              <a:t> </a:t>
            </a:r>
            <a:endParaRPr lang="en-US" dirty="0" smtClean="0"/>
          </a:p>
          <a:p>
            <a:pPr lvl="1"/>
            <a:r>
              <a:rPr lang="en-US" dirty="0" smtClean="0"/>
              <a:t>Helping </a:t>
            </a:r>
            <a:r>
              <a:rPr lang="en-US" dirty="0"/>
              <a:t>a reader understand the associations between views will help that reader gain a powerful insight into how the architecture works as a unified conceptual whole. </a:t>
            </a:r>
          </a:p>
          <a:p>
            <a:pPr lvl="1"/>
            <a:r>
              <a:rPr lang="en-US" dirty="0"/>
              <a:t>The associations between elements across views in an architecture are, in general, many-to-many. </a:t>
            </a:r>
            <a:endParaRPr lang="en-US" dirty="0" smtClean="0"/>
          </a:p>
          <a:p>
            <a:pPr lvl="1"/>
            <a:r>
              <a:rPr lang="en-US" dirty="0" smtClean="0"/>
              <a:t>View</a:t>
            </a:r>
            <a:r>
              <a:rPr lang="en-US" dirty="0"/>
              <a:t>-to-view associations can be </a:t>
            </a:r>
            <a:r>
              <a:rPr lang="en-US" dirty="0" smtClean="0"/>
              <a:t>captured </a:t>
            </a:r>
            <a:r>
              <a:rPr lang="en-US" dirty="0"/>
              <a:t>as tables. </a:t>
            </a:r>
            <a:endParaRPr lang="en-US" dirty="0" smtClean="0"/>
          </a:p>
          <a:p>
            <a:pPr lvl="2"/>
            <a:r>
              <a:rPr lang="en-US" dirty="0" smtClean="0"/>
              <a:t>The </a:t>
            </a:r>
            <a:r>
              <a:rPr lang="en-US" dirty="0"/>
              <a:t>table </a:t>
            </a:r>
            <a:r>
              <a:rPr lang="en-US" dirty="0" smtClean="0"/>
              <a:t>should name the </a:t>
            </a:r>
            <a:r>
              <a:rPr lang="en-US" dirty="0"/>
              <a:t>correspondence </a:t>
            </a:r>
            <a:r>
              <a:rPr lang="en-US" dirty="0" smtClean="0"/>
              <a:t>between </a:t>
            </a:r>
            <a:r>
              <a:rPr lang="en-US" dirty="0"/>
              <a:t>the elements across the two views. </a:t>
            </a:r>
            <a:endParaRPr lang="en-US" dirty="0" smtClean="0"/>
          </a:p>
          <a:p>
            <a:pPr lvl="2"/>
            <a:r>
              <a:rPr lang="en-US" dirty="0" smtClean="0"/>
              <a:t>Examples </a:t>
            </a:r>
          </a:p>
          <a:p>
            <a:pPr lvl="3"/>
            <a:r>
              <a:rPr lang="en-US" dirty="0" smtClean="0"/>
              <a:t>“</a:t>
            </a:r>
            <a:r>
              <a:rPr lang="en-US" dirty="0"/>
              <a:t>is implemented by” for mapping from a component-and-connector view to a module </a:t>
            </a:r>
            <a:r>
              <a:rPr lang="en-US" dirty="0" smtClean="0"/>
              <a:t>view</a:t>
            </a:r>
            <a:endParaRPr lang="en-US" dirty="0"/>
          </a:p>
          <a:p>
            <a:pPr lvl="3"/>
            <a:r>
              <a:rPr lang="en-US" dirty="0" smtClean="0"/>
              <a:t>“</a:t>
            </a:r>
            <a:r>
              <a:rPr lang="en-US" dirty="0"/>
              <a:t>implements” for mapping from a module view to a component-and-connector </a:t>
            </a:r>
            <a:r>
              <a:rPr lang="en-US" dirty="0" smtClean="0"/>
              <a:t>view</a:t>
            </a:r>
            <a:endParaRPr lang="en-US" dirty="0"/>
          </a:p>
          <a:p>
            <a:pPr lvl="3"/>
            <a:r>
              <a:rPr lang="en-US" dirty="0" smtClean="0"/>
              <a:t>“</a:t>
            </a:r>
            <a:r>
              <a:rPr lang="en-US" dirty="0"/>
              <a:t>included in” for mapping from a decomposition view to a layered </a:t>
            </a:r>
            <a:r>
              <a:rPr lang="en-US" dirty="0" smtClean="0"/>
              <a:t>view</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019817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Documenting Information Beyond Views</a:t>
            </a:r>
            <a:endParaRPr lang="en-US" dirty="0"/>
          </a:p>
        </p:txBody>
      </p:sp>
      <p:sp>
        <p:nvSpPr>
          <p:cNvPr id="4" name="Content Placeholder 3"/>
          <p:cNvSpPr>
            <a:spLocks noGrp="1"/>
          </p:cNvSpPr>
          <p:nvPr>
            <p:ph idx="1"/>
          </p:nvPr>
        </p:nvSpPr>
        <p:spPr/>
        <p:txBody>
          <a:bodyPr>
            <a:normAutofit fontScale="92500" lnSpcReduction="20000"/>
          </a:bodyPr>
          <a:lstStyle/>
          <a:p>
            <a:r>
              <a:rPr lang="en-US" b="1" dirty="0" smtClean="0"/>
              <a:t>Section </a:t>
            </a:r>
            <a:r>
              <a:rPr lang="en-US" b="1" dirty="0"/>
              <a:t>5: Rationale.</a:t>
            </a:r>
            <a:r>
              <a:rPr lang="en-US" dirty="0"/>
              <a:t> </a:t>
            </a:r>
            <a:endParaRPr lang="en-US" dirty="0" smtClean="0"/>
          </a:p>
          <a:p>
            <a:pPr lvl="1"/>
            <a:r>
              <a:rPr lang="en-US" dirty="0"/>
              <a:t>D</a:t>
            </a:r>
            <a:r>
              <a:rPr lang="en-US" dirty="0" smtClean="0"/>
              <a:t>ocuments </a:t>
            </a:r>
            <a:r>
              <a:rPr lang="en-US" dirty="0"/>
              <a:t>the architectural decisions that apply to more than one view. </a:t>
            </a:r>
          </a:p>
          <a:p>
            <a:pPr lvl="2"/>
            <a:r>
              <a:rPr lang="en-US" dirty="0" smtClean="0"/>
              <a:t>Documentation </a:t>
            </a:r>
            <a:r>
              <a:rPr lang="en-US" dirty="0"/>
              <a:t>of background or organizational constraints or major requirements that led to decisions of system-wide </a:t>
            </a:r>
            <a:r>
              <a:rPr lang="en-US" dirty="0" smtClean="0"/>
              <a:t>import.</a:t>
            </a:r>
          </a:p>
          <a:p>
            <a:pPr lvl="2"/>
            <a:r>
              <a:rPr lang="en-US" dirty="0"/>
              <a:t>D</a:t>
            </a:r>
            <a:r>
              <a:rPr lang="en-US" dirty="0" smtClean="0"/>
              <a:t>ecisions </a:t>
            </a:r>
            <a:r>
              <a:rPr lang="en-US" dirty="0"/>
              <a:t>about which fundamental architecture patterns </a:t>
            </a:r>
            <a:r>
              <a:rPr lang="en-US" dirty="0" smtClean="0"/>
              <a:t>are used.</a:t>
            </a:r>
            <a:endParaRPr lang="en-US" dirty="0"/>
          </a:p>
          <a:p>
            <a:r>
              <a:rPr lang="en-US" b="1" dirty="0" smtClean="0"/>
              <a:t>Section </a:t>
            </a:r>
            <a:r>
              <a:rPr lang="en-US" b="1" dirty="0"/>
              <a:t>6: Directory.</a:t>
            </a:r>
            <a:r>
              <a:rPr lang="en-US" dirty="0"/>
              <a:t> </a:t>
            </a:r>
            <a:endParaRPr lang="en-US" dirty="0" smtClean="0"/>
          </a:p>
          <a:p>
            <a:pPr lvl="1"/>
            <a:r>
              <a:rPr lang="en-US" dirty="0"/>
              <a:t>S</a:t>
            </a:r>
            <a:r>
              <a:rPr lang="en-US" dirty="0" smtClean="0"/>
              <a:t>et </a:t>
            </a:r>
            <a:r>
              <a:rPr lang="en-US" dirty="0"/>
              <a:t>of reference material that helps readers find more information quickly. </a:t>
            </a:r>
            <a:endParaRPr lang="en-US" dirty="0" smtClean="0"/>
          </a:p>
          <a:p>
            <a:pPr lvl="2"/>
            <a:r>
              <a:rPr lang="en-US" dirty="0" smtClean="0"/>
              <a:t>Index </a:t>
            </a:r>
            <a:r>
              <a:rPr lang="en-US" dirty="0"/>
              <a:t>of </a:t>
            </a:r>
            <a:r>
              <a:rPr lang="en-US" dirty="0" smtClean="0"/>
              <a:t>terms</a:t>
            </a:r>
            <a:endParaRPr lang="en-US" dirty="0"/>
          </a:p>
          <a:p>
            <a:pPr lvl="2"/>
            <a:r>
              <a:rPr lang="en-US" dirty="0" smtClean="0"/>
              <a:t>Glossary</a:t>
            </a:r>
          </a:p>
          <a:p>
            <a:pPr lvl="2"/>
            <a:r>
              <a:rPr lang="en-US" dirty="0"/>
              <a:t>A</a:t>
            </a:r>
            <a:r>
              <a:rPr lang="en-US" dirty="0" smtClean="0"/>
              <a:t>cronym </a:t>
            </a:r>
            <a:r>
              <a:rPr lang="en-US" dirty="0"/>
              <a:t>list</a:t>
            </a:r>
            <a:r>
              <a:rPr lang="en-US" dirty="0" smtClean="0"/>
              <a:t>.</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491940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a:t>
            </a:r>
            <a:r>
              <a:rPr lang="en-US" dirty="0" smtClean="0"/>
              <a:t>Behavior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B</a:t>
            </a:r>
            <a:r>
              <a:rPr lang="en-US" dirty="0" smtClean="0"/>
              <a:t>ehavior </a:t>
            </a:r>
            <a:r>
              <a:rPr lang="en-US" dirty="0"/>
              <a:t>documentation </a:t>
            </a:r>
            <a:r>
              <a:rPr lang="en-US" dirty="0" smtClean="0"/>
              <a:t>complements each views </a:t>
            </a:r>
            <a:r>
              <a:rPr lang="en-US" dirty="0"/>
              <a:t>by describing how architecture </a:t>
            </a:r>
            <a:r>
              <a:rPr lang="en-US" dirty="0" smtClean="0"/>
              <a:t>elements in that view </a:t>
            </a:r>
            <a:r>
              <a:rPr lang="en-US" dirty="0"/>
              <a:t>interact with each other. </a:t>
            </a:r>
            <a:endParaRPr lang="en-US" dirty="0" smtClean="0"/>
          </a:p>
          <a:p>
            <a:r>
              <a:rPr lang="en-US" dirty="0" smtClean="0"/>
              <a:t>Behavior documentation enables reasoning </a:t>
            </a:r>
            <a:r>
              <a:rPr lang="en-US" dirty="0"/>
              <a:t>about </a:t>
            </a:r>
          </a:p>
          <a:p>
            <a:pPr lvl="1"/>
            <a:r>
              <a:rPr lang="en-US" dirty="0" smtClean="0"/>
              <a:t>a </a:t>
            </a:r>
            <a:r>
              <a:rPr lang="en-US" dirty="0"/>
              <a:t>system’s potential to </a:t>
            </a:r>
            <a:r>
              <a:rPr lang="en-US" dirty="0" smtClean="0"/>
              <a:t>deadlock</a:t>
            </a:r>
          </a:p>
          <a:p>
            <a:pPr lvl="1"/>
            <a:r>
              <a:rPr lang="en-US" dirty="0" smtClean="0"/>
              <a:t>a </a:t>
            </a:r>
            <a:r>
              <a:rPr lang="en-US" dirty="0"/>
              <a:t>system’s ability to complete a task in the desired amount of </a:t>
            </a:r>
            <a:r>
              <a:rPr lang="en-US" dirty="0" smtClean="0"/>
              <a:t>time</a:t>
            </a:r>
          </a:p>
          <a:p>
            <a:pPr lvl="1"/>
            <a:r>
              <a:rPr lang="en-US" dirty="0" smtClean="0"/>
              <a:t>maximum </a:t>
            </a:r>
            <a:r>
              <a:rPr lang="en-US" dirty="0"/>
              <a:t>memory consumption </a:t>
            </a:r>
            <a:endParaRPr lang="en-US" dirty="0" smtClean="0"/>
          </a:p>
          <a:p>
            <a:pPr lvl="1"/>
            <a:r>
              <a:rPr lang="en-US" dirty="0"/>
              <a:t>a</a:t>
            </a:r>
            <a:r>
              <a:rPr lang="en-US" dirty="0" smtClean="0"/>
              <a:t>nd more</a:t>
            </a:r>
          </a:p>
          <a:p>
            <a:r>
              <a:rPr lang="en-US" dirty="0" smtClean="0"/>
              <a:t>Behavior </a:t>
            </a:r>
            <a:r>
              <a:rPr lang="en-US" dirty="0"/>
              <a:t>has its own section in </a:t>
            </a:r>
            <a:r>
              <a:rPr lang="en-US" dirty="0" smtClean="0"/>
              <a:t>our view template’s element </a:t>
            </a:r>
            <a:r>
              <a:rPr lang="en-US" dirty="0"/>
              <a:t>catalog.</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7825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Notations for </a:t>
            </a:r>
            <a:r>
              <a:rPr lang="en-US" dirty="0" smtClean="0"/>
              <a:t>Documenting Behavior</a:t>
            </a:r>
            <a:endParaRPr lang="en-US" dirty="0"/>
          </a:p>
        </p:txBody>
      </p:sp>
      <p:sp>
        <p:nvSpPr>
          <p:cNvPr id="3" name="Content Placeholder 2"/>
          <p:cNvSpPr>
            <a:spLocks noGrp="1"/>
          </p:cNvSpPr>
          <p:nvPr>
            <p:ph idx="1"/>
          </p:nvPr>
        </p:nvSpPr>
        <p:spPr/>
        <p:txBody>
          <a:bodyPr>
            <a:normAutofit fontScale="85000" lnSpcReduction="20000"/>
          </a:bodyPr>
          <a:lstStyle/>
          <a:p>
            <a:r>
              <a:rPr lang="en-US" dirty="0"/>
              <a:t>T</a:t>
            </a:r>
            <a:r>
              <a:rPr lang="en-US" dirty="0" smtClean="0"/>
              <a:t>race</a:t>
            </a:r>
            <a:r>
              <a:rPr lang="en-US" dirty="0"/>
              <a:t>-oriented </a:t>
            </a:r>
            <a:r>
              <a:rPr lang="en-US" dirty="0" smtClean="0"/>
              <a:t>languages</a:t>
            </a:r>
          </a:p>
          <a:p>
            <a:pPr lvl="1"/>
            <a:r>
              <a:rPr lang="en-US" dirty="0"/>
              <a:t> </a:t>
            </a:r>
            <a:r>
              <a:rPr lang="en-US" i="1" dirty="0"/>
              <a:t>Traces</a:t>
            </a:r>
            <a:r>
              <a:rPr lang="en-US" dirty="0"/>
              <a:t> are sequences of activities or interactions that describe the system’s response to a specific stimulus when the system is in a specific state. </a:t>
            </a:r>
            <a:endParaRPr lang="en-US" dirty="0" smtClean="0"/>
          </a:p>
          <a:p>
            <a:pPr lvl="1"/>
            <a:r>
              <a:rPr lang="en-US" dirty="0" smtClean="0"/>
              <a:t>A </a:t>
            </a:r>
            <a:r>
              <a:rPr lang="en-US" dirty="0"/>
              <a:t>trace describes </a:t>
            </a:r>
            <a:r>
              <a:rPr lang="en-US" dirty="0" smtClean="0"/>
              <a:t>a particular </a:t>
            </a:r>
            <a:r>
              <a:rPr lang="en-US" dirty="0"/>
              <a:t>sequence of activities or interactions between structural elements of the system. </a:t>
            </a:r>
            <a:endParaRPr lang="en-US" dirty="0" smtClean="0"/>
          </a:p>
          <a:p>
            <a:pPr lvl="1"/>
            <a:r>
              <a:rPr lang="en-US" dirty="0" smtClean="0"/>
              <a:t>Examples</a:t>
            </a:r>
          </a:p>
          <a:p>
            <a:pPr lvl="2"/>
            <a:r>
              <a:rPr lang="en-US" dirty="0" smtClean="0"/>
              <a:t>use cases</a:t>
            </a:r>
            <a:endParaRPr lang="en-US" dirty="0"/>
          </a:p>
          <a:p>
            <a:pPr lvl="2"/>
            <a:r>
              <a:rPr lang="en-US" dirty="0" smtClean="0"/>
              <a:t>sequence diagrams</a:t>
            </a:r>
            <a:endParaRPr lang="en-US" dirty="0"/>
          </a:p>
          <a:p>
            <a:pPr lvl="2"/>
            <a:r>
              <a:rPr lang="en-US" dirty="0" smtClean="0"/>
              <a:t>communication diagrams</a:t>
            </a:r>
            <a:endParaRPr lang="en-US" dirty="0"/>
          </a:p>
          <a:p>
            <a:pPr lvl="2"/>
            <a:r>
              <a:rPr lang="en-US" dirty="0" smtClean="0"/>
              <a:t>activity diagrams</a:t>
            </a:r>
          </a:p>
          <a:p>
            <a:pPr lvl="2"/>
            <a:r>
              <a:rPr lang="en-US" dirty="0" smtClean="0"/>
              <a:t>message </a:t>
            </a:r>
            <a:r>
              <a:rPr lang="en-US" dirty="0"/>
              <a:t>sequence </a:t>
            </a:r>
            <a:r>
              <a:rPr lang="en-US" dirty="0" smtClean="0"/>
              <a:t>charts</a:t>
            </a:r>
            <a:endParaRPr lang="en-US" dirty="0"/>
          </a:p>
          <a:p>
            <a:pPr lvl="2"/>
            <a:r>
              <a:rPr lang="en-US" dirty="0" smtClean="0"/>
              <a:t>timing diagrams</a:t>
            </a:r>
            <a:endParaRPr lang="en-US" dirty="0"/>
          </a:p>
          <a:p>
            <a:pPr lvl="2"/>
            <a:r>
              <a:rPr lang="en-US" dirty="0" smtClean="0"/>
              <a:t>Business </a:t>
            </a:r>
            <a:r>
              <a:rPr lang="en-US" dirty="0"/>
              <a:t>Process Execution </a:t>
            </a:r>
            <a:r>
              <a:rPr lang="en-US" dirty="0" smtClean="0"/>
              <a:t>Language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68730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smtClean="0"/>
              <a:t>Case Diagram</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UML use case diagram.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56792"/>
            <a:ext cx="7150100" cy="4178300"/>
          </a:xfrm>
          <a:prstGeom prst="rect">
            <a:avLst/>
          </a:prstGeom>
        </p:spPr>
      </p:pic>
      <p:sp>
        <p:nvSpPr>
          <p:cNvPr id="5" name="TextBox 4"/>
          <p:cNvSpPr txBox="1"/>
          <p:nvPr/>
        </p:nvSpPr>
        <p:spPr>
          <a:xfrm>
            <a:off x="35496" y="6074712"/>
            <a:ext cx="3168352" cy="738664"/>
          </a:xfrm>
          <a:prstGeom prst="rect">
            <a:avLst/>
          </a:prstGeom>
          <a:noFill/>
        </p:spPr>
        <p:txBody>
          <a:bodyPr wrap="square" rtlCol="0">
            <a:spAutoFit/>
          </a:bodyPr>
          <a:lstStyle/>
          <a:p>
            <a:r>
              <a:rPr lang="en-US" sz="1400" dirty="0" smtClean="0"/>
              <a:t>From </a:t>
            </a:r>
            <a:r>
              <a:rPr lang="en-US" sz="1400" i="1" dirty="0" smtClean="0"/>
              <a:t>Documenting Software Architectures: Views and Beyond</a:t>
            </a:r>
            <a:r>
              <a:rPr lang="en-US" sz="1400" dirty="0" smtClean="0"/>
              <a:t>, </a:t>
            </a:r>
            <a:br>
              <a:rPr lang="en-US" sz="1400" dirty="0" smtClean="0"/>
            </a:br>
            <a:r>
              <a:rPr lang="en-US" sz="1400" dirty="0" smtClean="0"/>
              <a:t>2</a:t>
            </a:r>
            <a:r>
              <a:rPr lang="en-US" sz="1400" baseline="30000" dirty="0" smtClean="0"/>
              <a:t>nd</a:t>
            </a:r>
            <a:r>
              <a:rPr lang="en-US" sz="1400" dirty="0" smtClean="0"/>
              <a:t> edition, Addison Wesley, 2010</a:t>
            </a:r>
            <a:endParaRPr lang="en-US" sz="1400" dirty="0"/>
          </a:p>
        </p:txBody>
      </p:sp>
    </p:spTree>
    <p:extLst>
      <p:ext uri="{BB962C8B-B14F-4D97-AF65-F5344CB8AC3E}">
        <p14:creationId xmlns:p14="http://schemas.microsoft.com/office/powerpoint/2010/main" val="290390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Uses and </a:t>
            </a:r>
            <a:r>
              <a:rPr lang="en-US" dirty="0" smtClean="0"/>
              <a:t>Audience </a:t>
            </a:r>
            <a:r>
              <a:rPr lang="en-US" dirty="0" smtClean="0"/>
              <a:t>for </a:t>
            </a:r>
            <a:r>
              <a:rPr lang="en-US" dirty="0" smtClean="0"/>
              <a:t>Architecture Documentation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Architecture documentation must </a:t>
            </a:r>
            <a:endParaRPr lang="en-US" dirty="0" smtClean="0"/>
          </a:p>
          <a:p>
            <a:pPr lvl="1"/>
            <a:r>
              <a:rPr lang="en-US" dirty="0" smtClean="0"/>
              <a:t>be </a:t>
            </a:r>
            <a:r>
              <a:rPr lang="en-US" dirty="0"/>
              <a:t>sufficiently transparent and accessible to be quickly understood by new </a:t>
            </a:r>
            <a:r>
              <a:rPr lang="en-US" dirty="0" smtClean="0"/>
              <a:t>employees</a:t>
            </a:r>
          </a:p>
          <a:p>
            <a:pPr lvl="1"/>
            <a:r>
              <a:rPr lang="en-US" dirty="0" smtClean="0"/>
              <a:t>be </a:t>
            </a:r>
            <a:r>
              <a:rPr lang="en-US" dirty="0"/>
              <a:t>sufficiently concrete to serve as a blueprint for </a:t>
            </a:r>
            <a:r>
              <a:rPr lang="en-US" dirty="0" smtClean="0"/>
              <a:t>construction </a:t>
            </a:r>
          </a:p>
          <a:p>
            <a:pPr lvl="1"/>
            <a:r>
              <a:rPr lang="en-US" dirty="0" smtClean="0"/>
              <a:t>have </a:t>
            </a:r>
            <a:r>
              <a:rPr lang="en-US" dirty="0"/>
              <a:t>enough information to serve as a basis for analysis. </a:t>
            </a:r>
          </a:p>
          <a:p>
            <a:r>
              <a:rPr lang="en-US" dirty="0"/>
              <a:t>Architecture documentation is both prescriptive and descriptive. </a:t>
            </a:r>
            <a:endParaRPr lang="en-US" dirty="0" smtClean="0"/>
          </a:p>
          <a:p>
            <a:pPr lvl="1"/>
            <a:r>
              <a:rPr lang="en-US" dirty="0" smtClean="0"/>
              <a:t>For </a:t>
            </a:r>
            <a:r>
              <a:rPr lang="en-US" dirty="0"/>
              <a:t>some audiences, it prescribes what </a:t>
            </a:r>
            <a:r>
              <a:rPr lang="en-US" i="1" dirty="0"/>
              <a:t>should</a:t>
            </a:r>
            <a:r>
              <a:rPr lang="en-US" dirty="0"/>
              <a:t> be </a:t>
            </a:r>
            <a:r>
              <a:rPr lang="en-US" dirty="0" smtClean="0"/>
              <a:t>true, placing constraints on decisions yet to be made. </a:t>
            </a:r>
          </a:p>
          <a:p>
            <a:pPr lvl="1"/>
            <a:r>
              <a:rPr lang="en-US" dirty="0" smtClean="0"/>
              <a:t>For </a:t>
            </a:r>
            <a:r>
              <a:rPr lang="en-US" dirty="0"/>
              <a:t>other audiences, it describes what </a:t>
            </a:r>
            <a:r>
              <a:rPr lang="en-US" i="1" dirty="0"/>
              <a:t>is</a:t>
            </a:r>
            <a:r>
              <a:rPr lang="en-US" dirty="0"/>
              <a:t> true, recounting decisions already made about a system’s design.</a:t>
            </a:r>
          </a:p>
          <a:p>
            <a:r>
              <a:rPr lang="en-US" dirty="0" smtClean="0"/>
              <a:t>Understanding stakeholder uses </a:t>
            </a:r>
            <a:r>
              <a:rPr lang="en-US" dirty="0"/>
              <a:t>of architecture documentation is </a:t>
            </a:r>
            <a:r>
              <a:rPr lang="en-US" dirty="0" smtClean="0"/>
              <a:t>essential</a:t>
            </a:r>
            <a:endParaRPr lang="en-US" dirty="0"/>
          </a:p>
          <a:p>
            <a:r>
              <a:rPr lang="en-US" dirty="0"/>
              <a:t>T</a:t>
            </a:r>
            <a:r>
              <a:rPr lang="en-US" dirty="0" smtClean="0"/>
              <a:t>hose </a:t>
            </a:r>
            <a:r>
              <a:rPr lang="en-US" dirty="0"/>
              <a:t>uses determine the </a:t>
            </a:r>
            <a:r>
              <a:rPr lang="en-US" dirty="0" smtClean="0"/>
              <a:t>information </a:t>
            </a:r>
            <a:r>
              <a:rPr lang="en-US" dirty="0"/>
              <a:t>to capture.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60542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smtClean="0"/>
              <a:t>Case Description</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use case desc.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7909"/>
            <a:ext cx="9144000" cy="4480682"/>
          </a:xfrm>
          <a:prstGeom prst="rect">
            <a:avLst/>
          </a:prstGeom>
        </p:spPr>
      </p:pic>
      <p:sp>
        <p:nvSpPr>
          <p:cNvPr id="5" name="TextBox 4"/>
          <p:cNvSpPr txBox="1"/>
          <p:nvPr/>
        </p:nvSpPr>
        <p:spPr>
          <a:xfrm>
            <a:off x="35496" y="6074712"/>
            <a:ext cx="3168352" cy="738664"/>
          </a:xfrm>
          <a:prstGeom prst="rect">
            <a:avLst/>
          </a:prstGeom>
          <a:noFill/>
        </p:spPr>
        <p:txBody>
          <a:bodyPr wrap="square" rtlCol="0">
            <a:spAutoFit/>
          </a:bodyPr>
          <a:lstStyle/>
          <a:p>
            <a:r>
              <a:rPr lang="en-US" sz="1400" dirty="0" smtClean="0"/>
              <a:t>From </a:t>
            </a:r>
            <a:r>
              <a:rPr lang="en-US" sz="1400" i="1" dirty="0" smtClean="0"/>
              <a:t>Documenting Software Architectures: Views and Beyond</a:t>
            </a:r>
            <a:r>
              <a:rPr lang="en-US" sz="1400" dirty="0" smtClean="0"/>
              <a:t>, </a:t>
            </a:r>
            <a:br>
              <a:rPr lang="en-US" sz="1400" dirty="0" smtClean="0"/>
            </a:br>
            <a:r>
              <a:rPr lang="en-US" sz="1400" dirty="0" smtClean="0"/>
              <a:t>2</a:t>
            </a:r>
            <a:r>
              <a:rPr lang="en-US" sz="1400" baseline="30000" dirty="0" smtClean="0"/>
              <a:t>nd</a:t>
            </a:r>
            <a:r>
              <a:rPr lang="en-US" sz="1400" dirty="0" smtClean="0"/>
              <a:t> edition, Addison Wesley, 2010</a:t>
            </a:r>
            <a:endParaRPr lang="en-US" sz="1400" dirty="0"/>
          </a:p>
        </p:txBody>
      </p:sp>
    </p:spTree>
    <p:extLst>
      <p:ext uri="{BB962C8B-B14F-4D97-AF65-F5344CB8AC3E}">
        <p14:creationId xmlns:p14="http://schemas.microsoft.com/office/powerpoint/2010/main" val="4240190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smtClean="0"/>
              <a:t>Diagram</a:t>
            </a:r>
            <a:endParaRPr lang="en-US" dirty="0"/>
          </a:p>
        </p:txBody>
      </p:sp>
      <p:sp>
        <p:nvSpPr>
          <p:cNvPr id="3" name="Footer Placeholder 2"/>
          <p:cNvSpPr>
            <a:spLocks noGrp="1"/>
          </p:cNvSpPr>
          <p:nvPr>
            <p:ph type="ftr" sz="quarter" idx="11"/>
          </p:nvPr>
        </p:nvSpPr>
        <p:spPr>
          <a:xfrm>
            <a:off x="2843808" y="6356350"/>
            <a:ext cx="3672408"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pic>
        <p:nvPicPr>
          <p:cNvPr id="4" name="Picture 3" descr="uml seq diagram.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420" y="1080120"/>
            <a:ext cx="5941900" cy="5301208"/>
          </a:xfrm>
          <a:prstGeom prst="rect">
            <a:avLst/>
          </a:prstGeom>
        </p:spPr>
      </p:pic>
    </p:spTree>
    <p:extLst>
      <p:ext uri="{BB962C8B-B14F-4D97-AF65-F5344CB8AC3E}">
        <p14:creationId xmlns:p14="http://schemas.microsoft.com/office/powerpoint/2010/main" val="2097464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t>
            </a:r>
            <a:r>
              <a:rPr lang="en-US" dirty="0" smtClean="0"/>
              <a:t>Diagram</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uml commun diagram.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124744"/>
            <a:ext cx="5930826" cy="5064174"/>
          </a:xfrm>
          <a:prstGeom prst="rect">
            <a:avLst/>
          </a:prstGeom>
        </p:spPr>
      </p:pic>
      <p:sp>
        <p:nvSpPr>
          <p:cNvPr id="5" name="TextBox 4"/>
          <p:cNvSpPr txBox="1"/>
          <p:nvPr/>
        </p:nvSpPr>
        <p:spPr>
          <a:xfrm>
            <a:off x="35496" y="6074712"/>
            <a:ext cx="3168352" cy="738664"/>
          </a:xfrm>
          <a:prstGeom prst="rect">
            <a:avLst/>
          </a:prstGeom>
          <a:noFill/>
        </p:spPr>
        <p:txBody>
          <a:bodyPr wrap="square" rtlCol="0">
            <a:spAutoFit/>
          </a:bodyPr>
          <a:lstStyle/>
          <a:p>
            <a:r>
              <a:rPr lang="en-US" sz="1400" dirty="0" smtClean="0"/>
              <a:t>From </a:t>
            </a:r>
            <a:r>
              <a:rPr lang="en-US" sz="1400" i="1" dirty="0" smtClean="0"/>
              <a:t>Documenting Software Architectures: Views and Beyond</a:t>
            </a:r>
            <a:r>
              <a:rPr lang="en-US" sz="1400" dirty="0" smtClean="0"/>
              <a:t>, </a:t>
            </a:r>
            <a:br>
              <a:rPr lang="en-US" sz="1400" dirty="0" smtClean="0"/>
            </a:br>
            <a:r>
              <a:rPr lang="en-US" sz="1400" dirty="0" smtClean="0"/>
              <a:t>2</a:t>
            </a:r>
            <a:r>
              <a:rPr lang="en-US" sz="1400" baseline="30000" dirty="0" smtClean="0"/>
              <a:t>nd</a:t>
            </a:r>
            <a:r>
              <a:rPr lang="en-US" sz="1400" dirty="0" smtClean="0"/>
              <a:t> edition, Addison Wesley, 2010</a:t>
            </a:r>
            <a:endParaRPr lang="en-US" sz="1400" dirty="0"/>
          </a:p>
        </p:txBody>
      </p:sp>
    </p:spTree>
    <p:extLst>
      <p:ext uri="{BB962C8B-B14F-4D97-AF65-F5344CB8AC3E}">
        <p14:creationId xmlns:p14="http://schemas.microsoft.com/office/powerpoint/2010/main" val="414372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2160240" cy="778098"/>
          </a:xfrm>
        </p:spPr>
        <p:txBody>
          <a:bodyPr>
            <a:normAutofit fontScale="90000"/>
          </a:bodyPr>
          <a:lstStyle/>
          <a:p>
            <a:r>
              <a:rPr lang="en-US" dirty="0" smtClean="0"/>
              <a:t>Activity </a:t>
            </a:r>
            <a:r>
              <a:rPr lang="en-US" dirty="0" smtClean="0"/>
              <a:t>Diagram</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activity diagram.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260648"/>
            <a:ext cx="5688632" cy="5887264"/>
          </a:xfrm>
          <a:prstGeom prst="rect">
            <a:avLst/>
          </a:prstGeom>
        </p:spPr>
      </p:pic>
      <p:sp>
        <p:nvSpPr>
          <p:cNvPr id="5" name="TextBox 4"/>
          <p:cNvSpPr txBox="1"/>
          <p:nvPr/>
        </p:nvSpPr>
        <p:spPr>
          <a:xfrm>
            <a:off x="35496" y="6074712"/>
            <a:ext cx="3168352" cy="738664"/>
          </a:xfrm>
          <a:prstGeom prst="rect">
            <a:avLst/>
          </a:prstGeom>
          <a:noFill/>
        </p:spPr>
        <p:txBody>
          <a:bodyPr wrap="square" rtlCol="0">
            <a:spAutoFit/>
          </a:bodyPr>
          <a:lstStyle/>
          <a:p>
            <a:r>
              <a:rPr lang="en-US" sz="1400" dirty="0" smtClean="0"/>
              <a:t>From </a:t>
            </a:r>
            <a:r>
              <a:rPr lang="en-US" sz="1400" i="1" dirty="0" smtClean="0"/>
              <a:t>Documenting Software Architectures: Views and Beyond</a:t>
            </a:r>
            <a:r>
              <a:rPr lang="en-US" sz="1400" dirty="0" smtClean="0"/>
              <a:t>, </a:t>
            </a:r>
            <a:br>
              <a:rPr lang="en-US" sz="1400" dirty="0" smtClean="0"/>
            </a:br>
            <a:r>
              <a:rPr lang="en-US" sz="1400" dirty="0" smtClean="0"/>
              <a:t>2</a:t>
            </a:r>
            <a:r>
              <a:rPr lang="en-US" sz="1400" baseline="30000" dirty="0" smtClean="0"/>
              <a:t>nd</a:t>
            </a:r>
            <a:r>
              <a:rPr lang="en-US" sz="1400" dirty="0" smtClean="0"/>
              <a:t> edition, Addison Wesley, 2010</a:t>
            </a:r>
            <a:endParaRPr lang="en-US" sz="1400" dirty="0"/>
          </a:p>
        </p:txBody>
      </p:sp>
    </p:spTree>
    <p:extLst>
      <p:ext uri="{BB962C8B-B14F-4D97-AF65-F5344CB8AC3E}">
        <p14:creationId xmlns:p14="http://schemas.microsoft.com/office/powerpoint/2010/main" val="343568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Notations for </a:t>
            </a:r>
            <a:r>
              <a:rPr lang="en-US" dirty="0" smtClean="0"/>
              <a:t>Documenting Behavior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Comprehensive </a:t>
            </a:r>
            <a:r>
              <a:rPr lang="en-US" dirty="0" smtClean="0"/>
              <a:t>languages</a:t>
            </a:r>
          </a:p>
          <a:p>
            <a:pPr lvl="1"/>
            <a:r>
              <a:rPr lang="en-US" i="1" dirty="0"/>
              <a:t>C</a:t>
            </a:r>
            <a:r>
              <a:rPr lang="en-US" i="1" dirty="0" smtClean="0"/>
              <a:t>omprehensive </a:t>
            </a:r>
            <a:r>
              <a:rPr lang="en-US" i="1" dirty="0"/>
              <a:t>models</a:t>
            </a:r>
            <a:r>
              <a:rPr lang="en-US" dirty="0"/>
              <a:t> show the complete behavior of structural elements. </a:t>
            </a:r>
            <a:endParaRPr lang="en-US" dirty="0" smtClean="0"/>
          </a:p>
          <a:p>
            <a:pPr lvl="1"/>
            <a:r>
              <a:rPr lang="en-US" dirty="0" smtClean="0"/>
              <a:t>Given </a:t>
            </a:r>
            <a:r>
              <a:rPr lang="en-US" dirty="0"/>
              <a:t>this type of documentation, it is possible to infer all possible paths from initial state to final state. </a:t>
            </a:r>
            <a:endParaRPr lang="en-US" dirty="0" smtClean="0"/>
          </a:p>
          <a:p>
            <a:pPr lvl="1"/>
            <a:r>
              <a:rPr lang="en-US" dirty="0" smtClean="0"/>
              <a:t>The </a:t>
            </a:r>
            <a:r>
              <a:rPr lang="en-US" dirty="0"/>
              <a:t>state machine formalism represents the behavior of architecture elements because each state is an abstraction of all possible histories that could lead to that state. </a:t>
            </a:r>
            <a:endParaRPr lang="en-US" dirty="0" smtClean="0"/>
          </a:p>
          <a:p>
            <a:pPr lvl="1"/>
            <a:r>
              <a:rPr lang="en-US" dirty="0" smtClean="0"/>
              <a:t>State </a:t>
            </a:r>
            <a:r>
              <a:rPr lang="en-US" dirty="0"/>
              <a:t>machine languages allow you to complement a structural description of the elements of the system with constraints on interactions and timed reactions to both internal and environmental stimuli.</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45201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t>
            </a:r>
            <a:r>
              <a:rPr lang="en-US" dirty="0" smtClean="0"/>
              <a:t>Machine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uml state mach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132856"/>
            <a:ext cx="7226300" cy="2755900"/>
          </a:xfrm>
          <a:prstGeom prst="rect">
            <a:avLst/>
          </a:prstGeom>
        </p:spPr>
      </p:pic>
    </p:spTree>
    <p:extLst>
      <p:ext uri="{BB962C8B-B14F-4D97-AF65-F5344CB8AC3E}">
        <p14:creationId xmlns:p14="http://schemas.microsoft.com/office/powerpoint/2010/main" val="139891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2088232" cy="778098"/>
          </a:xfrm>
        </p:spPr>
        <p:txBody>
          <a:bodyPr>
            <a:normAutofit fontScale="90000"/>
          </a:bodyPr>
          <a:lstStyle/>
          <a:p>
            <a:r>
              <a:rPr lang="en-US" dirty="0" smtClean="0"/>
              <a:t>State </a:t>
            </a:r>
            <a:r>
              <a:rPr lang="en-US" dirty="0" smtClean="0"/>
              <a:t>Machine</a:t>
            </a:r>
            <a:endParaRPr lang="en-US" dirty="0"/>
          </a:p>
        </p:txBody>
      </p:sp>
      <p:sp>
        <p:nvSpPr>
          <p:cNvPr id="3" name="Footer Placeholder 2"/>
          <p:cNvSpPr>
            <a:spLocks noGrp="1"/>
          </p:cNvSpPr>
          <p:nvPr>
            <p:ph type="ftr" sz="quarter" idx="11"/>
          </p:nvPr>
        </p:nvSpPr>
        <p:spPr>
          <a:xfrm>
            <a:off x="2555776" y="6356350"/>
            <a:ext cx="3672408"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pic>
        <p:nvPicPr>
          <p:cNvPr id="4" name="Picture 3" descr="BIG state mach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188640"/>
            <a:ext cx="5977597" cy="6159696"/>
          </a:xfrm>
          <a:prstGeom prst="rect">
            <a:avLst/>
          </a:prstGeom>
        </p:spPr>
      </p:pic>
      <p:sp>
        <p:nvSpPr>
          <p:cNvPr id="5" name="TextBox 4"/>
          <p:cNvSpPr txBox="1"/>
          <p:nvPr/>
        </p:nvSpPr>
        <p:spPr>
          <a:xfrm>
            <a:off x="35496" y="6074712"/>
            <a:ext cx="3168352" cy="738664"/>
          </a:xfrm>
          <a:prstGeom prst="rect">
            <a:avLst/>
          </a:prstGeom>
          <a:noFill/>
        </p:spPr>
        <p:txBody>
          <a:bodyPr wrap="square" rtlCol="0">
            <a:spAutoFit/>
          </a:bodyPr>
          <a:lstStyle/>
          <a:p>
            <a:r>
              <a:rPr lang="en-US" sz="1400" dirty="0" smtClean="0"/>
              <a:t>From </a:t>
            </a:r>
            <a:r>
              <a:rPr lang="en-US" sz="1400" i="1" dirty="0" smtClean="0"/>
              <a:t>Documenting Software Architectures: Views and Beyond</a:t>
            </a:r>
            <a:r>
              <a:rPr lang="en-US" sz="1400" dirty="0" smtClean="0"/>
              <a:t>, </a:t>
            </a:r>
            <a:br>
              <a:rPr lang="en-US" sz="1400" dirty="0" smtClean="0"/>
            </a:br>
            <a:r>
              <a:rPr lang="en-US" sz="1400" dirty="0" smtClean="0"/>
              <a:t>2</a:t>
            </a:r>
            <a:r>
              <a:rPr lang="en-US" sz="1400" baseline="30000" dirty="0" smtClean="0"/>
              <a:t>nd</a:t>
            </a:r>
            <a:r>
              <a:rPr lang="en-US" sz="1400" dirty="0" smtClean="0"/>
              <a:t> edition, Addison Wesley, 2010</a:t>
            </a:r>
            <a:endParaRPr lang="en-US" sz="1400" dirty="0"/>
          </a:p>
        </p:txBody>
      </p:sp>
    </p:spTree>
    <p:extLst>
      <p:ext uri="{BB962C8B-B14F-4D97-AF65-F5344CB8AC3E}">
        <p14:creationId xmlns:p14="http://schemas.microsoft.com/office/powerpoint/2010/main" val="1657194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a:t>
            </a:r>
            <a:r>
              <a:rPr lang="en-US" dirty="0" smtClean="0"/>
              <a:t>Quality Attributes</a:t>
            </a:r>
            <a:endParaRPr lang="en-US" dirty="0"/>
          </a:p>
        </p:txBody>
      </p:sp>
      <p:sp>
        <p:nvSpPr>
          <p:cNvPr id="3" name="Content Placeholder 2"/>
          <p:cNvSpPr>
            <a:spLocks noGrp="1"/>
          </p:cNvSpPr>
          <p:nvPr>
            <p:ph idx="1"/>
          </p:nvPr>
        </p:nvSpPr>
        <p:spPr>
          <a:xfrm>
            <a:off x="457200" y="1268760"/>
            <a:ext cx="8229600" cy="5112568"/>
          </a:xfrm>
        </p:spPr>
        <p:txBody>
          <a:bodyPr>
            <a:normAutofit fontScale="70000" lnSpcReduction="20000"/>
          </a:bodyPr>
          <a:lstStyle/>
          <a:p>
            <a:r>
              <a:rPr lang="en-US" dirty="0"/>
              <a:t>W</a:t>
            </a:r>
            <a:r>
              <a:rPr lang="en-US" dirty="0" smtClean="0"/>
              <a:t>here </a:t>
            </a:r>
            <a:r>
              <a:rPr lang="en-US" dirty="0"/>
              <a:t>do quality attributes show up in the documentation? There are five major ways:</a:t>
            </a:r>
          </a:p>
          <a:p>
            <a:pPr lvl="1"/>
            <a:r>
              <a:rPr lang="en-US" dirty="0" smtClean="0"/>
              <a:t>Rationale that explains </a:t>
            </a:r>
            <a:r>
              <a:rPr lang="en-US" dirty="0"/>
              <a:t>the choice of </a:t>
            </a:r>
            <a:r>
              <a:rPr lang="en-US" dirty="0" smtClean="0"/>
              <a:t>design approach should include </a:t>
            </a:r>
            <a:r>
              <a:rPr lang="en-US" dirty="0"/>
              <a:t>a discussion about </a:t>
            </a:r>
            <a:r>
              <a:rPr lang="en-US" dirty="0" smtClean="0"/>
              <a:t>the </a:t>
            </a:r>
            <a:r>
              <a:rPr lang="en-US" dirty="0"/>
              <a:t>quality attribute requirements and </a:t>
            </a:r>
            <a:r>
              <a:rPr lang="en-US" dirty="0" smtClean="0"/>
              <a:t>tradeoffs.</a:t>
            </a:r>
            <a:endParaRPr lang="en-US" dirty="0"/>
          </a:p>
          <a:p>
            <a:pPr lvl="1"/>
            <a:r>
              <a:rPr lang="en-US" dirty="0"/>
              <a:t>A</a:t>
            </a:r>
            <a:r>
              <a:rPr lang="en-US" dirty="0" smtClean="0"/>
              <a:t>rchitectural </a:t>
            </a:r>
            <a:r>
              <a:rPr lang="en-US" dirty="0"/>
              <a:t>elements </a:t>
            </a:r>
            <a:r>
              <a:rPr lang="en-US" dirty="0" smtClean="0"/>
              <a:t>providing </a:t>
            </a:r>
            <a:r>
              <a:rPr lang="en-US" dirty="0"/>
              <a:t>a service often have quality attribute bounds assigned to </a:t>
            </a:r>
            <a:r>
              <a:rPr lang="en-US" dirty="0" smtClean="0"/>
              <a:t>them, defined </a:t>
            </a:r>
            <a:r>
              <a:rPr lang="en-US" dirty="0"/>
              <a:t>in the interface documentation for the elements, </a:t>
            </a:r>
            <a:r>
              <a:rPr lang="en-US" dirty="0" smtClean="0"/>
              <a:t>or </a:t>
            </a:r>
            <a:r>
              <a:rPr lang="en-US" dirty="0"/>
              <a:t>recorded as </a:t>
            </a:r>
            <a:r>
              <a:rPr lang="en-US" i="1" dirty="0"/>
              <a:t>properties</a:t>
            </a:r>
            <a:r>
              <a:rPr lang="en-US" dirty="0"/>
              <a:t> that the elements exhibit.</a:t>
            </a:r>
          </a:p>
          <a:p>
            <a:pPr lvl="1"/>
            <a:r>
              <a:rPr lang="en-US" dirty="0" smtClean="0"/>
              <a:t>Quality </a:t>
            </a:r>
            <a:r>
              <a:rPr lang="en-US" dirty="0"/>
              <a:t>attributes often impart a “language” of things that you would look for. </a:t>
            </a:r>
            <a:r>
              <a:rPr lang="en-US" dirty="0" smtClean="0"/>
              <a:t>Someone </a:t>
            </a:r>
            <a:r>
              <a:rPr lang="en-US" dirty="0"/>
              <a:t>fluent in the “language” of a quality attribute can search for the kinds of architectural </a:t>
            </a:r>
            <a:r>
              <a:rPr lang="en-US" dirty="0" smtClean="0"/>
              <a:t>elements) put </a:t>
            </a:r>
            <a:r>
              <a:rPr lang="en-US" dirty="0"/>
              <a:t>in place </a:t>
            </a:r>
            <a:r>
              <a:rPr lang="en-US" dirty="0" smtClean="0"/>
              <a:t>to </a:t>
            </a:r>
            <a:r>
              <a:rPr lang="en-US" dirty="0"/>
              <a:t>satisfy that quality attribute requirement.</a:t>
            </a:r>
          </a:p>
          <a:p>
            <a:pPr lvl="1"/>
            <a:r>
              <a:rPr lang="en-US" dirty="0" smtClean="0"/>
              <a:t>Architecture </a:t>
            </a:r>
            <a:r>
              <a:rPr lang="en-US" dirty="0"/>
              <a:t>documentation often contains a </a:t>
            </a:r>
            <a:r>
              <a:rPr lang="en-US" i="1" dirty="0"/>
              <a:t>mapping to requirements</a:t>
            </a:r>
            <a:r>
              <a:rPr lang="en-US" dirty="0"/>
              <a:t> that shows how requirements (including quality attribute requirements) are </a:t>
            </a:r>
            <a:r>
              <a:rPr lang="en-US" dirty="0" smtClean="0"/>
              <a:t>satisfied.</a:t>
            </a:r>
            <a:endParaRPr lang="en-US" dirty="0"/>
          </a:p>
          <a:p>
            <a:pPr lvl="1"/>
            <a:r>
              <a:rPr lang="en-US" dirty="0" smtClean="0"/>
              <a:t>Every </a:t>
            </a:r>
            <a:r>
              <a:rPr lang="en-US" dirty="0"/>
              <a:t>quality attribute requirement will have a constituency of stakeholders who want to know that it is going to be satisfied. For these stakeholders, </a:t>
            </a:r>
            <a:r>
              <a:rPr lang="en-US" dirty="0" smtClean="0"/>
              <a:t>the roadmap tells </a:t>
            </a:r>
            <a:r>
              <a:rPr lang="en-US" dirty="0"/>
              <a:t>the stakeholder where in the document to find </a:t>
            </a:r>
            <a:r>
              <a:rPr lang="en-US" dirty="0" smtClean="0"/>
              <a:t>it.</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39054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1570186"/>
          </a:xfrm>
        </p:spPr>
        <p:txBody>
          <a:bodyPr>
            <a:normAutofit fontScale="90000"/>
          </a:bodyPr>
          <a:lstStyle/>
          <a:p>
            <a:r>
              <a:rPr lang="en-US" dirty="0"/>
              <a:t>Documenting Architectures That Change Faster Than You Can Document Them </a:t>
            </a:r>
          </a:p>
        </p:txBody>
      </p:sp>
      <p:sp>
        <p:nvSpPr>
          <p:cNvPr id="3" name="Content Placeholder 2"/>
          <p:cNvSpPr>
            <a:spLocks noGrp="1"/>
          </p:cNvSpPr>
          <p:nvPr>
            <p:ph idx="1"/>
          </p:nvPr>
        </p:nvSpPr>
        <p:spPr>
          <a:xfrm>
            <a:off x="457200" y="2060848"/>
            <a:ext cx="8229600" cy="4065315"/>
          </a:xfrm>
        </p:spPr>
        <p:txBody>
          <a:bodyPr>
            <a:normAutofit fontScale="70000" lnSpcReduction="20000"/>
          </a:bodyPr>
          <a:lstStyle/>
          <a:p>
            <a:r>
              <a:rPr lang="en-US" dirty="0" smtClean="0"/>
              <a:t>An architecture that changes </a:t>
            </a:r>
            <a:r>
              <a:rPr lang="en-US" dirty="0"/>
              <a:t>at runtime, or as a result of a high-frequency release-and-deploy cycle, </a:t>
            </a:r>
            <a:r>
              <a:rPr lang="en-US" dirty="0" smtClean="0"/>
              <a:t>change </a:t>
            </a:r>
            <a:r>
              <a:rPr lang="en-US" dirty="0"/>
              <a:t>much faster than the documentation cycle. </a:t>
            </a:r>
            <a:endParaRPr lang="en-US" dirty="0" smtClean="0"/>
          </a:p>
          <a:p>
            <a:r>
              <a:rPr lang="en-US" dirty="0"/>
              <a:t>N</a:t>
            </a:r>
            <a:r>
              <a:rPr lang="en-US" dirty="0" smtClean="0"/>
              <a:t>obody will wait until </a:t>
            </a:r>
            <a:r>
              <a:rPr lang="en-US" dirty="0"/>
              <a:t>a new architecture document is produced, reviewed, and released. </a:t>
            </a:r>
            <a:endParaRPr lang="en-US" dirty="0" smtClean="0"/>
          </a:p>
          <a:p>
            <a:r>
              <a:rPr lang="en-US" dirty="0" smtClean="0"/>
              <a:t>In this case:</a:t>
            </a:r>
          </a:p>
          <a:p>
            <a:pPr lvl="1"/>
            <a:r>
              <a:rPr lang="en-US" i="1" dirty="0"/>
              <a:t>Document what is true about all versions of your system.</a:t>
            </a:r>
            <a:r>
              <a:rPr lang="en-US" dirty="0"/>
              <a:t> </a:t>
            </a:r>
            <a:r>
              <a:rPr lang="en-US" dirty="0" smtClean="0"/>
              <a:t>Record </a:t>
            </a:r>
            <a:r>
              <a:rPr lang="en-US" dirty="0"/>
              <a:t>those invariants as you would for any architecture. This may make your documented architecture more a description of constraints or guidelines that any compliant version of the system must follow. </a:t>
            </a:r>
            <a:endParaRPr lang="en-US" dirty="0" smtClean="0"/>
          </a:p>
          <a:p>
            <a:pPr lvl="1"/>
            <a:r>
              <a:rPr lang="en-US" i="1" dirty="0" smtClean="0"/>
              <a:t>Document </a:t>
            </a:r>
            <a:r>
              <a:rPr lang="en-US" i="1" dirty="0"/>
              <a:t>the ways the architecture is allowed to change</a:t>
            </a:r>
            <a:r>
              <a:rPr lang="en-US" i="1" dirty="0" smtClean="0"/>
              <a:t>.</a:t>
            </a:r>
            <a:r>
              <a:rPr lang="en-US" dirty="0" smtClean="0"/>
              <a:t> </a:t>
            </a:r>
            <a:r>
              <a:rPr lang="en-US" dirty="0"/>
              <a:t>T</a:t>
            </a:r>
            <a:r>
              <a:rPr lang="en-US" dirty="0" smtClean="0"/>
              <a:t>his </a:t>
            </a:r>
            <a:r>
              <a:rPr lang="en-US" dirty="0"/>
              <a:t>will usually mean adding new components and replacing components with new implementations. T</a:t>
            </a:r>
            <a:r>
              <a:rPr lang="en-US" dirty="0" smtClean="0"/>
              <a:t>he </a:t>
            </a:r>
            <a:r>
              <a:rPr lang="en-US" dirty="0"/>
              <a:t>place to do this is called the variability guide. </a:t>
            </a:r>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15534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Documenting Architecture in an Agile Development Project </a:t>
            </a:r>
          </a:p>
        </p:txBody>
      </p:sp>
      <p:sp>
        <p:nvSpPr>
          <p:cNvPr id="3" name="Content Placeholder 2"/>
          <p:cNvSpPr>
            <a:spLocks noGrp="1"/>
          </p:cNvSpPr>
          <p:nvPr>
            <p:ph idx="1"/>
          </p:nvPr>
        </p:nvSpPr>
        <p:spPr>
          <a:xfrm>
            <a:off x="457200" y="1484784"/>
            <a:ext cx="8229600" cy="4641379"/>
          </a:xfrm>
        </p:spPr>
        <p:txBody>
          <a:bodyPr>
            <a:normAutofit fontScale="62500" lnSpcReduction="20000"/>
          </a:bodyPr>
          <a:lstStyle/>
          <a:p>
            <a:r>
              <a:rPr lang="en-US" dirty="0" smtClean="0"/>
              <a:t>Adopt </a:t>
            </a:r>
            <a:r>
              <a:rPr lang="en-US" dirty="0"/>
              <a:t>a template or standard organization to capture your design decisions.</a:t>
            </a:r>
          </a:p>
          <a:p>
            <a:r>
              <a:rPr lang="en-US" dirty="0" smtClean="0"/>
              <a:t>Plan </a:t>
            </a:r>
            <a:r>
              <a:rPr lang="en-US" dirty="0"/>
              <a:t>to document a view if (but only if) it has a strongly identified stakeholder constituency.</a:t>
            </a:r>
          </a:p>
          <a:p>
            <a:r>
              <a:rPr lang="en-US" dirty="0" smtClean="0"/>
              <a:t>Fill </a:t>
            </a:r>
            <a:r>
              <a:rPr lang="en-US" dirty="0"/>
              <a:t>in the sections of the template for a view, and for information beyond views, when (and in whatever order) the information becomes available. But only do this if writing down this information will make it easier (or cheaper or make success more likely) for someone downstream doing their job.</a:t>
            </a:r>
          </a:p>
          <a:p>
            <a:r>
              <a:rPr lang="en-US" dirty="0" smtClean="0"/>
              <a:t>Don’t </a:t>
            </a:r>
            <a:r>
              <a:rPr lang="en-US" dirty="0"/>
              <a:t>worry about creating an architectural design document and then a finer-grained design document. Produce just enough design information to allow you to move on to code. </a:t>
            </a:r>
            <a:endParaRPr lang="en-US" dirty="0" smtClean="0"/>
          </a:p>
          <a:p>
            <a:r>
              <a:rPr lang="en-US" dirty="0" smtClean="0"/>
              <a:t>Don’t </a:t>
            </a:r>
            <a:r>
              <a:rPr lang="en-US" dirty="0"/>
              <a:t>feel obliged to fill up all sections of the template, and certainly not all at once</a:t>
            </a:r>
            <a:r>
              <a:rPr lang="en-US" i="1" dirty="0"/>
              <a:t>.</a:t>
            </a:r>
            <a:r>
              <a:rPr lang="en-US" dirty="0"/>
              <a:t> </a:t>
            </a:r>
            <a:r>
              <a:rPr lang="en-US" dirty="0" smtClean="0"/>
              <a:t> </a:t>
            </a:r>
            <a:r>
              <a:rPr lang="en-US" dirty="0"/>
              <a:t>W</a:t>
            </a:r>
            <a:r>
              <a:rPr lang="en-US" dirty="0" smtClean="0"/>
              <a:t>rite </a:t>
            </a:r>
            <a:r>
              <a:rPr lang="en-US" dirty="0"/>
              <a:t>“N/A” for the sections for which you don’t need to record the information (perhaps because you will convey it orally). </a:t>
            </a:r>
          </a:p>
          <a:p>
            <a:r>
              <a:rPr lang="en-US" dirty="0" smtClean="0"/>
              <a:t>Agile </a:t>
            </a:r>
            <a:r>
              <a:rPr lang="en-US" dirty="0"/>
              <a:t>teams sometimes make models in brief discussions by the whiteboard. </a:t>
            </a:r>
            <a:r>
              <a:rPr lang="en-US" dirty="0" smtClean="0"/>
              <a:t> Take a picture and use it as the primary presentation.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4689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a:t>
            </a:r>
            <a:r>
              <a:rPr lang="en-US" dirty="0"/>
              <a:t>U</a:t>
            </a:r>
            <a:r>
              <a:rPr lang="en-US" dirty="0" smtClean="0"/>
              <a:t>ses </a:t>
            </a:r>
            <a:r>
              <a:rPr lang="en-US" dirty="0" smtClean="0"/>
              <a:t>for </a:t>
            </a:r>
            <a:r>
              <a:rPr lang="en-US" dirty="0" smtClean="0"/>
              <a:t>Architecture </a:t>
            </a:r>
            <a:r>
              <a:rPr lang="en-US" dirty="0"/>
              <a:t>D</a:t>
            </a:r>
            <a:r>
              <a:rPr lang="en-US" dirty="0" smtClean="0"/>
              <a:t>ocumentation</a:t>
            </a:r>
            <a:endParaRPr lang="en-US" dirty="0"/>
          </a:p>
        </p:txBody>
      </p:sp>
      <p:sp>
        <p:nvSpPr>
          <p:cNvPr id="3" name="Content Placeholder 2"/>
          <p:cNvSpPr>
            <a:spLocks noGrp="1"/>
          </p:cNvSpPr>
          <p:nvPr>
            <p:ph idx="1"/>
          </p:nvPr>
        </p:nvSpPr>
        <p:spPr>
          <a:xfrm>
            <a:off x="457200" y="1268760"/>
            <a:ext cx="8229600" cy="5112568"/>
          </a:xfrm>
        </p:spPr>
        <p:txBody>
          <a:bodyPr>
            <a:normAutofit lnSpcReduction="10000"/>
          </a:bodyPr>
          <a:lstStyle/>
          <a:p>
            <a:pPr marL="0" indent="0">
              <a:buNone/>
            </a:pPr>
            <a:r>
              <a:rPr lang="en-US" sz="2000" b="1" dirty="0" smtClean="0"/>
              <a:t>Education</a:t>
            </a:r>
          </a:p>
          <a:p>
            <a:r>
              <a:rPr lang="en-US" sz="2000" dirty="0"/>
              <a:t>I</a:t>
            </a:r>
            <a:r>
              <a:rPr lang="en-US" sz="2000" dirty="0" smtClean="0"/>
              <a:t>ntroducing </a:t>
            </a:r>
            <a:r>
              <a:rPr lang="en-US" sz="2000" dirty="0"/>
              <a:t>people to the </a:t>
            </a:r>
            <a:r>
              <a:rPr lang="en-US" sz="2000" dirty="0" smtClean="0"/>
              <a:t>system </a:t>
            </a:r>
          </a:p>
          <a:p>
            <a:pPr lvl="1"/>
            <a:r>
              <a:rPr lang="en-US" sz="1700" dirty="0" smtClean="0"/>
              <a:t>New members </a:t>
            </a:r>
            <a:r>
              <a:rPr lang="en-US" sz="1700" dirty="0"/>
              <a:t>of the </a:t>
            </a:r>
            <a:r>
              <a:rPr lang="en-US" sz="1700" dirty="0" smtClean="0"/>
              <a:t>team</a:t>
            </a:r>
            <a:endParaRPr lang="en-US" sz="1700" dirty="0"/>
          </a:p>
          <a:p>
            <a:pPr lvl="1"/>
            <a:r>
              <a:rPr lang="en-US" sz="1700" dirty="0" smtClean="0"/>
              <a:t>External analysts or evaluators</a:t>
            </a:r>
          </a:p>
          <a:p>
            <a:pPr lvl="1"/>
            <a:r>
              <a:rPr lang="en-US" sz="1700" dirty="0"/>
              <a:t>N</a:t>
            </a:r>
            <a:r>
              <a:rPr lang="en-US" sz="1700" dirty="0" smtClean="0"/>
              <a:t>ew architect</a:t>
            </a:r>
            <a:endParaRPr lang="en-US" sz="1700" dirty="0"/>
          </a:p>
          <a:p>
            <a:pPr marL="0" indent="0">
              <a:buNone/>
            </a:pPr>
            <a:r>
              <a:rPr lang="en-US" sz="2000" b="1" dirty="0"/>
              <a:t>P</a:t>
            </a:r>
            <a:r>
              <a:rPr lang="en-US" sz="2000" b="1" dirty="0" smtClean="0"/>
              <a:t>rimary </a:t>
            </a:r>
            <a:r>
              <a:rPr lang="en-US" sz="2000" b="1" dirty="0"/>
              <a:t>vehicle for communication among </a:t>
            </a:r>
            <a:r>
              <a:rPr lang="en-US" sz="2000" b="1" dirty="0" smtClean="0"/>
              <a:t>stakeholders</a:t>
            </a:r>
          </a:p>
          <a:p>
            <a:r>
              <a:rPr lang="en-US" sz="2000" dirty="0" smtClean="0"/>
              <a:t>Especially architect to developers</a:t>
            </a:r>
          </a:p>
          <a:p>
            <a:r>
              <a:rPr lang="en-US" sz="2000" dirty="0" smtClean="0"/>
              <a:t>Especially architect to future architect!</a:t>
            </a:r>
          </a:p>
          <a:p>
            <a:pPr marL="0" indent="0">
              <a:buNone/>
            </a:pPr>
            <a:r>
              <a:rPr lang="en-US" sz="2000" b="1" dirty="0"/>
              <a:t>B</a:t>
            </a:r>
            <a:r>
              <a:rPr lang="en-US" sz="2000" b="1" dirty="0" smtClean="0"/>
              <a:t>asis </a:t>
            </a:r>
            <a:r>
              <a:rPr lang="en-US" sz="2000" b="1" dirty="0"/>
              <a:t>for system analysis and </a:t>
            </a:r>
            <a:r>
              <a:rPr lang="en-US" sz="2000" b="1" dirty="0" smtClean="0"/>
              <a:t>construction </a:t>
            </a:r>
          </a:p>
          <a:p>
            <a:r>
              <a:rPr lang="en-US" sz="2000" dirty="0" smtClean="0"/>
              <a:t>Architecture </a:t>
            </a:r>
            <a:r>
              <a:rPr lang="en-US" sz="2000" dirty="0"/>
              <a:t>tells implementers what to implement. </a:t>
            </a:r>
            <a:endParaRPr lang="en-US" sz="2000" dirty="0" smtClean="0"/>
          </a:p>
          <a:p>
            <a:r>
              <a:rPr lang="en-US" sz="2000" dirty="0" smtClean="0"/>
              <a:t>Each </a:t>
            </a:r>
            <a:r>
              <a:rPr lang="en-US" sz="2000" dirty="0"/>
              <a:t>module has interfaces that must be provided and uses interfaces from other modules. </a:t>
            </a:r>
            <a:endParaRPr lang="en-US" sz="2000" dirty="0" smtClean="0"/>
          </a:p>
          <a:p>
            <a:r>
              <a:rPr lang="en-US" sz="2000" dirty="0" smtClean="0"/>
              <a:t>Documentation </a:t>
            </a:r>
            <a:r>
              <a:rPr lang="en-US" sz="2000" dirty="0"/>
              <a:t>can serve as a receptacle for registering and communicating </a:t>
            </a:r>
            <a:r>
              <a:rPr lang="en-US" sz="2000" dirty="0" smtClean="0"/>
              <a:t>unresolved issues.</a:t>
            </a:r>
            <a:endParaRPr lang="en-US" sz="2000" dirty="0"/>
          </a:p>
          <a:p>
            <a:r>
              <a:rPr lang="en-US" sz="2000" dirty="0"/>
              <a:t>A</a:t>
            </a:r>
            <a:r>
              <a:rPr lang="en-US" sz="2000" dirty="0" smtClean="0"/>
              <a:t>rchitecture </a:t>
            </a:r>
            <a:r>
              <a:rPr lang="en-US" sz="2000" dirty="0"/>
              <a:t>documentation serves as the </a:t>
            </a:r>
            <a:r>
              <a:rPr lang="en-US" sz="2000" dirty="0" smtClean="0"/>
              <a:t>basis for architecture evaluation</a:t>
            </a:r>
            <a:r>
              <a:rPr lang="en-US" sz="2000" dirty="0"/>
              <a:t>. </a:t>
            </a:r>
            <a:endParaRPr lang="en-US" sz="2000"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28554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t>
            </a:r>
            <a:r>
              <a:rPr lang="en-US" dirty="0"/>
              <a:t>must understand the uses to which the writing is to be put and the audience for the writing. </a:t>
            </a:r>
            <a:endParaRPr lang="en-US" dirty="0" smtClean="0"/>
          </a:p>
          <a:p>
            <a:r>
              <a:rPr lang="en-US" dirty="0" smtClean="0"/>
              <a:t>Architectural </a:t>
            </a:r>
            <a:r>
              <a:rPr lang="en-US" dirty="0"/>
              <a:t>documentation serves as a means for communication among various stakeholders, not only up the management chain and down to the developers but also across to peers. </a:t>
            </a:r>
          </a:p>
          <a:p>
            <a:r>
              <a:rPr lang="en-US" dirty="0"/>
              <a:t>An architecture is a complicated artifact, best expressed by focusing </a:t>
            </a:r>
            <a:r>
              <a:rPr lang="en-US" dirty="0" smtClean="0"/>
              <a:t>on views.</a:t>
            </a:r>
          </a:p>
          <a:p>
            <a:r>
              <a:rPr lang="en-US" dirty="0"/>
              <a:t>Y</a:t>
            </a:r>
            <a:r>
              <a:rPr lang="en-US" dirty="0" smtClean="0"/>
              <a:t>ou </a:t>
            </a:r>
            <a:r>
              <a:rPr lang="en-US" dirty="0"/>
              <a:t>must choose the views to document, must choose the notation to document these views, and must choose a set of views that is both minimal and adequate</a:t>
            </a:r>
            <a:r>
              <a:rPr lang="en-US" dirty="0" smtClean="0"/>
              <a:t>.</a:t>
            </a:r>
          </a:p>
          <a:p>
            <a:r>
              <a:rPr lang="en-US" dirty="0" smtClean="0"/>
              <a:t>You </a:t>
            </a:r>
            <a:r>
              <a:rPr lang="en-US" dirty="0"/>
              <a:t>must document not only the structure of the architecture but also the </a:t>
            </a:r>
            <a:r>
              <a:rPr lang="en-US"/>
              <a:t>behavior</a:t>
            </a:r>
            <a:r>
              <a:rPr lang="en-US"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76213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sp>
        <p:nvSpPr>
          <p:cNvPr id="3" name="Content Placeholder 2"/>
          <p:cNvSpPr>
            <a:spLocks noGrp="1"/>
          </p:cNvSpPr>
          <p:nvPr>
            <p:ph idx="1"/>
          </p:nvPr>
        </p:nvSpPr>
        <p:spPr/>
        <p:txBody>
          <a:bodyPr>
            <a:normAutofit fontScale="62500" lnSpcReduction="20000"/>
          </a:bodyPr>
          <a:lstStyle/>
          <a:p>
            <a:r>
              <a:rPr lang="en-US" i="1" dirty="0" smtClean="0"/>
              <a:t>Informal notations</a:t>
            </a:r>
          </a:p>
          <a:p>
            <a:pPr lvl="1"/>
            <a:r>
              <a:rPr lang="en-US" dirty="0" smtClean="0"/>
              <a:t>Views </a:t>
            </a:r>
            <a:r>
              <a:rPr lang="en-US" dirty="0"/>
              <a:t>are depicted (often graphically) using general-purpose diagramming and editing </a:t>
            </a:r>
            <a:r>
              <a:rPr lang="en-US" dirty="0" smtClean="0"/>
              <a:t>tools</a:t>
            </a:r>
          </a:p>
          <a:p>
            <a:pPr lvl="1"/>
            <a:r>
              <a:rPr lang="en-US" dirty="0" smtClean="0"/>
              <a:t>The </a:t>
            </a:r>
            <a:r>
              <a:rPr lang="en-US" dirty="0"/>
              <a:t>semantics of the description are characterized in natural </a:t>
            </a:r>
            <a:r>
              <a:rPr lang="en-US" dirty="0" smtClean="0"/>
              <a:t>language</a:t>
            </a:r>
            <a:endParaRPr lang="en-US" dirty="0"/>
          </a:p>
          <a:p>
            <a:pPr lvl="1"/>
            <a:r>
              <a:rPr lang="en-US" dirty="0"/>
              <a:t>T</a:t>
            </a:r>
            <a:r>
              <a:rPr lang="en-US" dirty="0" smtClean="0"/>
              <a:t>hey </a:t>
            </a:r>
            <a:r>
              <a:rPr lang="en-US" dirty="0"/>
              <a:t>cannot be formally </a:t>
            </a:r>
            <a:r>
              <a:rPr lang="en-US" dirty="0" smtClean="0"/>
              <a:t>analyzed</a:t>
            </a:r>
            <a:endParaRPr lang="en-US" dirty="0"/>
          </a:p>
          <a:p>
            <a:r>
              <a:rPr lang="en-US" i="1" dirty="0" smtClean="0"/>
              <a:t>Semiformal notations</a:t>
            </a:r>
          </a:p>
          <a:p>
            <a:pPr lvl="1"/>
            <a:r>
              <a:rPr lang="en-US" dirty="0"/>
              <a:t>S</a:t>
            </a:r>
            <a:r>
              <a:rPr lang="en-US" dirty="0" smtClean="0"/>
              <a:t>tandardized </a:t>
            </a:r>
            <a:r>
              <a:rPr lang="en-US" dirty="0"/>
              <a:t>notation that prescribes graphical elements and rules of </a:t>
            </a:r>
            <a:r>
              <a:rPr lang="en-US" dirty="0" smtClean="0"/>
              <a:t>construction</a:t>
            </a:r>
          </a:p>
          <a:p>
            <a:pPr lvl="1"/>
            <a:r>
              <a:rPr lang="en-US" dirty="0" smtClean="0"/>
              <a:t>Lacks a complete </a:t>
            </a:r>
            <a:r>
              <a:rPr lang="en-US" dirty="0"/>
              <a:t>semantic treatment of the meaning of those </a:t>
            </a:r>
            <a:r>
              <a:rPr lang="en-US" dirty="0" smtClean="0"/>
              <a:t>elements </a:t>
            </a:r>
          </a:p>
          <a:p>
            <a:pPr lvl="1"/>
            <a:r>
              <a:rPr lang="en-US" dirty="0" smtClean="0"/>
              <a:t>Rudimentary </a:t>
            </a:r>
            <a:r>
              <a:rPr lang="en-US" dirty="0"/>
              <a:t>analysis can be applied </a:t>
            </a:r>
            <a:endParaRPr lang="en-US" dirty="0" smtClean="0"/>
          </a:p>
          <a:p>
            <a:pPr lvl="1"/>
            <a:r>
              <a:rPr lang="en-US" dirty="0" smtClean="0"/>
              <a:t>UML </a:t>
            </a:r>
            <a:r>
              <a:rPr lang="en-US" dirty="0"/>
              <a:t>is a semiformal notation in this sense.</a:t>
            </a:r>
          </a:p>
          <a:p>
            <a:r>
              <a:rPr lang="en-US" i="1" dirty="0" smtClean="0"/>
              <a:t>Formal notations</a:t>
            </a:r>
            <a:r>
              <a:rPr lang="en-US" dirty="0" smtClean="0"/>
              <a:t> </a:t>
            </a:r>
          </a:p>
          <a:p>
            <a:pPr lvl="1"/>
            <a:r>
              <a:rPr lang="en-US" dirty="0" smtClean="0"/>
              <a:t>Views </a:t>
            </a:r>
            <a:r>
              <a:rPr lang="en-US" dirty="0"/>
              <a:t>are described in a notation that has a precise (usually mathematically based) semantics. </a:t>
            </a:r>
            <a:endParaRPr lang="en-US" dirty="0" smtClean="0"/>
          </a:p>
          <a:p>
            <a:pPr lvl="1"/>
            <a:r>
              <a:rPr lang="en-US" dirty="0" smtClean="0"/>
              <a:t>Formal </a:t>
            </a:r>
            <a:r>
              <a:rPr lang="en-US" dirty="0"/>
              <a:t>analysis of both syntax and semantics is possible. </a:t>
            </a:r>
            <a:endParaRPr lang="en-US" dirty="0" smtClean="0"/>
          </a:p>
          <a:p>
            <a:pPr lvl="1"/>
            <a:r>
              <a:rPr lang="en-US" dirty="0"/>
              <a:t>A</a:t>
            </a:r>
            <a:r>
              <a:rPr lang="en-US" dirty="0" smtClean="0"/>
              <a:t>rchitecture </a:t>
            </a:r>
            <a:r>
              <a:rPr lang="en-US" dirty="0"/>
              <a:t>description languages (ADLs</a:t>
            </a:r>
            <a:r>
              <a:rPr lang="en-US" dirty="0" smtClean="0"/>
              <a:t>)</a:t>
            </a:r>
          </a:p>
          <a:p>
            <a:pPr lvl="1"/>
            <a:r>
              <a:rPr lang="en-US" dirty="0" smtClean="0"/>
              <a:t>Support automation </a:t>
            </a:r>
            <a:r>
              <a:rPr lang="en-US" dirty="0"/>
              <a:t>through associated </a:t>
            </a:r>
            <a:r>
              <a:rPr lang="en-US" dirty="0" smtClean="0"/>
              <a:t>tools.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0471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a:t>
            </a:r>
            <a:r>
              <a:rPr lang="en-US" dirty="0" smtClean="0"/>
              <a:t>Notation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Tradeoffs</a:t>
            </a:r>
          </a:p>
          <a:p>
            <a:pPr lvl="1"/>
            <a:r>
              <a:rPr lang="en-US" dirty="0"/>
              <a:t>Typically, more formal notations take more time and effort to create and understand, but offer reduced ambiguity and more opportunities for analysis. </a:t>
            </a:r>
          </a:p>
          <a:p>
            <a:pPr lvl="1"/>
            <a:r>
              <a:rPr lang="en-US" dirty="0"/>
              <a:t>Conversely, more informal notations are easier to create, but they provide fewer guarantees. </a:t>
            </a:r>
          </a:p>
          <a:p>
            <a:r>
              <a:rPr lang="en-US" dirty="0"/>
              <a:t>D</a:t>
            </a:r>
            <a:r>
              <a:rPr lang="en-US" dirty="0" smtClean="0"/>
              <a:t>ifferent </a:t>
            </a:r>
            <a:r>
              <a:rPr lang="en-US" dirty="0"/>
              <a:t>notations are better (or worse) for expressing different kinds of information. </a:t>
            </a:r>
            <a:endParaRPr lang="en-US" dirty="0" smtClean="0"/>
          </a:p>
          <a:p>
            <a:pPr lvl="1"/>
            <a:r>
              <a:rPr lang="en-US" dirty="0" smtClean="0"/>
              <a:t>UML </a:t>
            </a:r>
            <a:r>
              <a:rPr lang="en-US" dirty="0"/>
              <a:t>class diagram will </a:t>
            </a:r>
            <a:r>
              <a:rPr lang="en-US" dirty="0" smtClean="0"/>
              <a:t>not help </a:t>
            </a:r>
            <a:r>
              <a:rPr lang="en-US" dirty="0"/>
              <a:t>you reason about </a:t>
            </a:r>
            <a:r>
              <a:rPr lang="en-US" dirty="0" err="1"/>
              <a:t>schedulability</a:t>
            </a:r>
            <a:r>
              <a:rPr lang="en-US" dirty="0"/>
              <a:t>, nor will a sequence chart tell you very much about the system’s likelihood of being delivered on </a:t>
            </a:r>
            <a:r>
              <a:rPr lang="en-US" dirty="0" smtClean="0"/>
              <a:t>time.</a:t>
            </a:r>
          </a:p>
          <a:p>
            <a:pPr lvl="1"/>
            <a:r>
              <a:rPr lang="en-US" dirty="0"/>
              <a:t>C</a:t>
            </a:r>
            <a:r>
              <a:rPr lang="en-US" dirty="0" smtClean="0"/>
              <a:t>hoose </a:t>
            </a:r>
            <a:r>
              <a:rPr lang="en-US" dirty="0"/>
              <a:t>your notations and representation languages </a:t>
            </a:r>
            <a:r>
              <a:rPr lang="en-US" dirty="0" smtClean="0"/>
              <a:t>knowing the </a:t>
            </a:r>
            <a:r>
              <a:rPr lang="en-US" dirty="0"/>
              <a:t>important issues you need to capture and reason about.</a:t>
            </a:r>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14416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normAutofit/>
          </a:bodyPr>
          <a:lstStyle/>
          <a:p>
            <a:r>
              <a:rPr lang="en-US" dirty="0" smtClean="0"/>
              <a:t>Views let </a:t>
            </a:r>
            <a:r>
              <a:rPr lang="en-US" dirty="0"/>
              <a:t>us divide </a:t>
            </a:r>
            <a:r>
              <a:rPr lang="en-US" dirty="0" smtClean="0"/>
              <a:t>a software </a:t>
            </a:r>
            <a:r>
              <a:rPr lang="en-US" dirty="0"/>
              <a:t>architecture into a number of (we hope) interesting and manageable representations of the system. </a:t>
            </a:r>
            <a:r>
              <a:rPr lang="en-US" dirty="0" smtClean="0"/>
              <a:t> </a:t>
            </a:r>
            <a:endParaRPr lang="en-US" dirty="0"/>
          </a:p>
          <a:p>
            <a:r>
              <a:rPr lang="en-US" dirty="0" smtClean="0"/>
              <a:t>Principle of architecture documentation:</a:t>
            </a:r>
          </a:p>
          <a:p>
            <a:pPr lvl="1"/>
            <a:r>
              <a:rPr lang="en-US" i="1" dirty="0" smtClean="0"/>
              <a:t>Documenting </a:t>
            </a:r>
            <a:r>
              <a:rPr lang="en-US" i="1" dirty="0"/>
              <a:t>an architecture is a matter of documenting the relevant views and then adding documentation that applies to more than one view.</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9741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a:t>
            </a:r>
            <a:r>
              <a:rPr lang="en-US" dirty="0" smtClean="0"/>
              <a:t>Views</a:t>
            </a:r>
            <a:r>
              <a:rPr lang="en-US" dirty="0" smtClean="0"/>
              <a:t>?  The </a:t>
            </a:r>
            <a:r>
              <a:rPr lang="en-US" dirty="0" smtClean="0"/>
              <a:t>Ones </a:t>
            </a:r>
            <a:r>
              <a:rPr lang="en-US" dirty="0"/>
              <a:t>Y</a:t>
            </a:r>
            <a:r>
              <a:rPr lang="en-US" dirty="0" smtClean="0"/>
              <a:t>ou </a:t>
            </a:r>
            <a:r>
              <a:rPr lang="en-US" dirty="0" smtClean="0"/>
              <a:t>N</a:t>
            </a:r>
            <a:r>
              <a:rPr lang="en-US" dirty="0" smtClean="0"/>
              <a:t>eed</a:t>
            </a:r>
            <a:r>
              <a:rPr lang="en-US" dirty="0"/>
              <a:t>!</a:t>
            </a:r>
            <a:endParaRPr lang="en-US" dirty="0"/>
          </a:p>
        </p:txBody>
      </p:sp>
      <p:sp>
        <p:nvSpPr>
          <p:cNvPr id="3" name="Content Placeholder 2"/>
          <p:cNvSpPr>
            <a:spLocks noGrp="1"/>
          </p:cNvSpPr>
          <p:nvPr>
            <p:ph idx="1"/>
          </p:nvPr>
        </p:nvSpPr>
        <p:spPr/>
        <p:txBody>
          <a:bodyPr>
            <a:normAutofit lnSpcReduction="10000"/>
          </a:bodyPr>
          <a:lstStyle/>
          <a:p>
            <a:r>
              <a:rPr lang="en-US" dirty="0"/>
              <a:t>Different views support different goals and uses</a:t>
            </a:r>
            <a:r>
              <a:rPr lang="en-US" dirty="0" smtClean="0"/>
              <a:t>.</a:t>
            </a:r>
          </a:p>
          <a:p>
            <a:r>
              <a:rPr lang="en-US" dirty="0"/>
              <a:t>W</a:t>
            </a:r>
            <a:r>
              <a:rPr lang="en-US" dirty="0" smtClean="0"/>
              <a:t>e </a:t>
            </a:r>
            <a:r>
              <a:rPr lang="en-US" dirty="0"/>
              <a:t>do not advocate a particular view or collection of views. </a:t>
            </a:r>
            <a:endParaRPr lang="en-US" dirty="0" smtClean="0"/>
          </a:p>
          <a:p>
            <a:r>
              <a:rPr lang="en-US" dirty="0" smtClean="0"/>
              <a:t>The </a:t>
            </a:r>
            <a:r>
              <a:rPr lang="en-US" dirty="0"/>
              <a:t>views you should document depend on the uses you expect to make of the documentation. </a:t>
            </a:r>
            <a:endParaRPr lang="en-US" dirty="0" smtClean="0"/>
          </a:p>
          <a:p>
            <a:r>
              <a:rPr lang="en-US" dirty="0" smtClean="0"/>
              <a:t>Each </a:t>
            </a:r>
            <a:r>
              <a:rPr lang="en-US" dirty="0"/>
              <a:t>view has a cost and a </a:t>
            </a:r>
            <a:r>
              <a:rPr lang="en-US" dirty="0" smtClean="0"/>
              <a:t>benefit; you </a:t>
            </a:r>
            <a:r>
              <a:rPr lang="en-US" dirty="0"/>
              <a:t>should ensure that the benefits of maintaining a </a:t>
            </a:r>
            <a:r>
              <a:rPr lang="en-US" dirty="0" smtClean="0"/>
              <a:t>view </a:t>
            </a:r>
            <a:r>
              <a:rPr lang="en-US" dirty="0"/>
              <a:t>outweigh its costs.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51747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3990</TotalTime>
  <Words>5056</Words>
  <Application>Microsoft Macintosh PowerPoint</Application>
  <PresentationFormat>On-screen Show (4:3)</PresentationFormat>
  <Paragraphs>397</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Chapter 18: Documenting Software Architectures</vt:lpstr>
      <vt:lpstr>Chapter Outline</vt:lpstr>
      <vt:lpstr>Architecture Documentation</vt:lpstr>
      <vt:lpstr>Uses and Audience for Architecture Documentation</vt:lpstr>
      <vt:lpstr>Three Uses for Architecture Documentation</vt:lpstr>
      <vt:lpstr>Notations</vt:lpstr>
      <vt:lpstr>Choosing a Notation</vt:lpstr>
      <vt:lpstr>Views</vt:lpstr>
      <vt:lpstr>Which Views?  The Ones You Need!</vt:lpstr>
      <vt:lpstr>Overview of Module Views</vt:lpstr>
      <vt:lpstr>Overview of Module Views</vt:lpstr>
      <vt:lpstr>Module Views </vt:lpstr>
      <vt:lpstr>Overview of C&amp;C Views</vt:lpstr>
      <vt:lpstr>Overview of C&amp;C Views</vt:lpstr>
      <vt:lpstr>Notations for C&amp;C Views</vt:lpstr>
      <vt:lpstr>Notations for C&amp;C Views</vt:lpstr>
      <vt:lpstr>Overview of Allocation Views</vt:lpstr>
      <vt:lpstr>Overview of Allocation Views</vt:lpstr>
      <vt:lpstr>Quality Views</vt:lpstr>
      <vt:lpstr>Quality Views:  Examples</vt:lpstr>
      <vt:lpstr>Quality Views:  Examples</vt:lpstr>
      <vt:lpstr>Choosing the Views</vt:lpstr>
      <vt:lpstr>Choosing the Views</vt:lpstr>
      <vt:lpstr>Method for Choosing the Views</vt:lpstr>
      <vt:lpstr>Method for Choosing the Views</vt:lpstr>
      <vt:lpstr>Method for Choosing the Views</vt:lpstr>
      <vt:lpstr>Building the Documentation Package</vt:lpstr>
      <vt:lpstr>Documenting a View</vt:lpstr>
      <vt:lpstr>Documenting a View</vt:lpstr>
      <vt:lpstr>Documenting a View</vt:lpstr>
      <vt:lpstr>View Template</vt:lpstr>
      <vt:lpstr>Documenting Information Beyond Views</vt:lpstr>
      <vt:lpstr>Documenting Information Beyond Views</vt:lpstr>
      <vt:lpstr>Documenting Information Beyond Views</vt:lpstr>
      <vt:lpstr>Documenting Information Beyond Views</vt:lpstr>
      <vt:lpstr>Documenting Information Beyond Views</vt:lpstr>
      <vt:lpstr>Documenting Behavior</vt:lpstr>
      <vt:lpstr>Notations for Documenting Behavior</vt:lpstr>
      <vt:lpstr>Use Case Diagram</vt:lpstr>
      <vt:lpstr>Use Case Description</vt:lpstr>
      <vt:lpstr>Sequence Diagram</vt:lpstr>
      <vt:lpstr>Communication Diagram</vt:lpstr>
      <vt:lpstr>Activity Diagram</vt:lpstr>
      <vt:lpstr>Notations for Documenting Behavior</vt:lpstr>
      <vt:lpstr>State Machine</vt:lpstr>
      <vt:lpstr>State Machine</vt:lpstr>
      <vt:lpstr>Documenting Quality Attributes</vt:lpstr>
      <vt:lpstr>Documenting Architectures That Change Faster Than You Can Document Them </vt:lpstr>
      <vt:lpstr>Documenting Architecture in an Agile Development Project </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47</cp:revision>
  <dcterms:created xsi:type="dcterms:W3CDTF">2012-04-18T22:57:58Z</dcterms:created>
  <dcterms:modified xsi:type="dcterms:W3CDTF">2012-11-20T18:21:27Z</dcterms:modified>
</cp:coreProperties>
</file>