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0" autoAdjust="0"/>
    <p:restoredTop sz="86320" autoAdjust="0"/>
  </p:normalViewPr>
  <p:slideViewPr>
    <p:cSldViewPr>
      <p:cViewPr varScale="1">
        <p:scale>
          <a:sx n="113" d="100"/>
          <a:sy n="113" d="100"/>
        </p:scale>
        <p:origin x="-4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t>11/27/12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B67-B98A-4AC5-929D-81BD9B8E0ED5}" type="datetime1">
              <a:rPr lang="en-AU" smtClean="0"/>
              <a:t>11/27/12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C8F9-EC1D-4BA9-A60E-999AFF963F40}" type="datetime1">
              <a:rPr lang="en-AU" smtClean="0"/>
              <a:t>11/27/12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916B-826A-4DC1-AF36-AFE8D11DE3BA}" type="datetime1">
              <a:rPr lang="en-AU" smtClean="0"/>
              <a:t>11/27/12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183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AFD-92D5-4F38-81E5-3FBC268DED4A}" type="datetime1">
              <a:rPr lang="en-AU" smtClean="0"/>
              <a:t>11/27/12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7F1-F5F6-4965-B98A-1EF216FC21E9}" type="datetime1">
              <a:rPr lang="en-AU" smtClean="0"/>
              <a:t>11/27/12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6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951D-1B64-4AD7-951D-395C8B37DA62}" type="datetime1">
              <a:rPr lang="en-AU" smtClean="0"/>
              <a:t>11/27/12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D5B1-B0B7-4FEE-A636-82BBB8DC2F24}" type="datetime1">
              <a:rPr lang="en-AU" smtClean="0"/>
              <a:t>11/27/12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E332-3D0B-4932-A3B1-41A6E16690E0}" type="datetime1">
              <a:rPr lang="en-AU" smtClean="0"/>
              <a:t>11/27/12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9C4-EF48-4255-A3A3-972222EC13E9}" type="datetime1">
              <a:rPr lang="en-AU" smtClean="0"/>
              <a:t>11/27/12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7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F8-BF1B-412F-A811-124AF48AB6BD}" type="datetime1">
              <a:rPr lang="en-AU" smtClean="0"/>
              <a:t>11/27/12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DB84-98FB-4B92-9E59-12D7CC27F3EE}" type="datetime1">
              <a:rPr lang="en-AU" smtClean="0"/>
              <a:t>11/27/12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© Len Bass</a:t>
            </a:r>
            <a:r>
              <a:rPr lang="en-AU" smtClean="0"/>
              <a:t>, Paul </a:t>
            </a:r>
            <a:r>
              <a:rPr lang="en-AU" dirty="0" smtClean="0"/>
              <a:t>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7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Chapter 2:  Why is Software Architecture Important?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Enabling </a:t>
            </a:r>
            <a:r>
              <a:rPr lang="en-US" dirty="0" smtClean="0"/>
              <a:t>Evolutionary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Once </a:t>
            </a:r>
            <a:r>
              <a:rPr lang="en-US" dirty="0"/>
              <a:t>an architecture has been defined, it can be analyzed and prototyped as </a:t>
            </a:r>
            <a:r>
              <a:rPr lang="en-US" dirty="0" smtClean="0"/>
              <a:t>a skeletal </a:t>
            </a:r>
            <a:r>
              <a:rPr lang="en-US" dirty="0"/>
              <a:t>system.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skeletal system is one in which at least some of the infrastructure</a:t>
            </a:r>
            <a:r>
              <a:rPr lang="en-US" dirty="0" smtClean="0"/>
              <a:t>— how </a:t>
            </a:r>
            <a:r>
              <a:rPr lang="en-US" dirty="0"/>
              <a:t>the elements initialize, communicate, share data, access resources</a:t>
            </a:r>
            <a:r>
              <a:rPr lang="en-US" dirty="0" smtClean="0"/>
              <a:t>, report </a:t>
            </a:r>
            <a:r>
              <a:rPr lang="en-US" dirty="0"/>
              <a:t>errors, log activity, and so forth—is built before much of the </a:t>
            </a:r>
            <a:r>
              <a:rPr lang="en-US" dirty="0" smtClean="0"/>
              <a:t>system’s functionality </a:t>
            </a:r>
            <a:r>
              <a:rPr lang="en-US" dirty="0"/>
              <a:t>has been created.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approach aids the </a:t>
            </a:r>
            <a:r>
              <a:rPr lang="en-US" dirty="0" smtClean="0"/>
              <a:t>development process </a:t>
            </a:r>
            <a:r>
              <a:rPr lang="en-US" dirty="0"/>
              <a:t>because the system is executable early in the product’s life cycle.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fidelity </a:t>
            </a:r>
            <a:r>
              <a:rPr lang="en-US" dirty="0"/>
              <a:t>of the system increases as stubs are instantiated, or prototype parts </a:t>
            </a:r>
            <a:r>
              <a:rPr lang="en-US" dirty="0" smtClean="0"/>
              <a:t>are replaced </a:t>
            </a:r>
            <a:r>
              <a:rPr lang="en-US" dirty="0"/>
              <a:t>with complete versions of these parts of the software. </a:t>
            </a:r>
            <a:endParaRPr lang="en-US" dirty="0" smtClean="0"/>
          </a:p>
          <a:p>
            <a:r>
              <a:rPr lang="pl-PL" dirty="0" err="1"/>
              <a:t>T</a:t>
            </a:r>
            <a:r>
              <a:rPr lang="pl-PL" dirty="0" err="1" smtClean="0"/>
              <a:t>his</a:t>
            </a:r>
            <a:r>
              <a:rPr lang="pl-PL" dirty="0" smtClean="0"/>
              <a:t> </a:t>
            </a:r>
            <a:r>
              <a:rPr lang="pl-PL" dirty="0" err="1"/>
              <a:t>approach</a:t>
            </a:r>
            <a:r>
              <a:rPr lang="pl-PL" dirty="0"/>
              <a:t> </a:t>
            </a:r>
            <a:r>
              <a:rPr lang="pl-PL" dirty="0" err="1"/>
              <a:t>allows</a:t>
            </a:r>
            <a:r>
              <a:rPr lang="pl-PL" dirty="0"/>
              <a:t> </a:t>
            </a:r>
            <a:r>
              <a:rPr lang="pl-PL" dirty="0" err="1"/>
              <a:t>potential</a:t>
            </a:r>
            <a:r>
              <a:rPr lang="pl-PL" dirty="0"/>
              <a:t> performance </a:t>
            </a:r>
            <a:r>
              <a:rPr lang="pl-PL" dirty="0" err="1"/>
              <a:t>problems</a:t>
            </a:r>
            <a:r>
              <a:rPr lang="pl-PL" dirty="0"/>
              <a:t> to </a:t>
            </a:r>
            <a:r>
              <a:rPr lang="pl-PL" dirty="0" smtClean="0"/>
              <a:t>be </a:t>
            </a:r>
            <a:r>
              <a:rPr lang="pl-PL" dirty="0" err="1" smtClean="0"/>
              <a:t>identified</a:t>
            </a:r>
            <a:r>
              <a:rPr lang="pl-PL" dirty="0" smtClean="0"/>
              <a:t> </a:t>
            </a:r>
            <a:r>
              <a:rPr lang="pl-PL" dirty="0" err="1"/>
              <a:t>early</a:t>
            </a:r>
            <a:r>
              <a:rPr lang="pl-PL" dirty="0"/>
              <a:t> in the </a:t>
            </a:r>
            <a:r>
              <a:rPr lang="pl-PL" dirty="0" err="1"/>
              <a:t>product’s</a:t>
            </a:r>
            <a:r>
              <a:rPr lang="pl-PL" dirty="0"/>
              <a:t> life </a:t>
            </a:r>
            <a:r>
              <a:rPr lang="pl-PL" dirty="0" err="1"/>
              <a:t>cycle</a:t>
            </a:r>
            <a:r>
              <a:rPr lang="pl-PL" dirty="0"/>
              <a:t>.</a:t>
            </a:r>
          </a:p>
          <a:p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benefits</a:t>
            </a:r>
            <a:r>
              <a:rPr lang="pl-PL" dirty="0"/>
              <a:t> </a:t>
            </a:r>
            <a:r>
              <a:rPr lang="pl-PL" dirty="0" err="1"/>
              <a:t>reduce</a:t>
            </a:r>
            <a:r>
              <a:rPr lang="pl-PL" dirty="0"/>
              <a:t> the </a:t>
            </a:r>
            <a:r>
              <a:rPr lang="pl-PL" dirty="0" err="1"/>
              <a:t>potential</a:t>
            </a:r>
            <a:r>
              <a:rPr lang="pl-PL" dirty="0"/>
              <a:t> </a:t>
            </a:r>
            <a:r>
              <a:rPr lang="pl-PL" dirty="0" err="1"/>
              <a:t>risk</a:t>
            </a:r>
            <a:r>
              <a:rPr lang="pl-PL" dirty="0"/>
              <a:t> in the </a:t>
            </a:r>
            <a:r>
              <a:rPr lang="pl-PL" dirty="0" err="1"/>
              <a:t>project</a:t>
            </a:r>
            <a:r>
              <a:rPr lang="pl-PL" dirty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633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</a:t>
            </a:r>
            <a:r>
              <a:rPr lang="en-US" dirty="0" smtClean="0"/>
              <a:t>Cost </a:t>
            </a:r>
            <a:r>
              <a:rPr lang="en-US" dirty="0" smtClean="0"/>
              <a:t>and </a:t>
            </a:r>
            <a:r>
              <a:rPr lang="en-US" dirty="0" smtClean="0"/>
              <a:t>Schedule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One </a:t>
            </a:r>
            <a:r>
              <a:rPr lang="en-US" dirty="0"/>
              <a:t>of the duties of an architect is to </a:t>
            </a:r>
            <a:r>
              <a:rPr lang="en-US" dirty="0" smtClean="0"/>
              <a:t>help the </a:t>
            </a:r>
            <a:r>
              <a:rPr lang="en-US" dirty="0"/>
              <a:t>project manager create cost and schedule estimates early in the project </a:t>
            </a:r>
            <a:r>
              <a:rPr lang="en-US" dirty="0" smtClean="0"/>
              <a:t>life cycle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op</a:t>
            </a:r>
            <a:r>
              <a:rPr lang="en-US" dirty="0"/>
              <a:t>-down estimates are useful for setting goals and </a:t>
            </a:r>
            <a:r>
              <a:rPr lang="en-US" dirty="0" smtClean="0"/>
              <a:t>apportioning budgets.</a:t>
            </a:r>
          </a:p>
          <a:p>
            <a:r>
              <a:rPr lang="en-US" dirty="0" smtClean="0"/>
              <a:t>Cost </a:t>
            </a:r>
            <a:r>
              <a:rPr lang="en-US" dirty="0"/>
              <a:t>estimations that are based on a bottom-up understanding of </a:t>
            </a:r>
            <a:r>
              <a:rPr lang="en-US" dirty="0" smtClean="0"/>
              <a:t>the system’s </a:t>
            </a:r>
            <a:r>
              <a:rPr lang="en-US" dirty="0"/>
              <a:t>pieces are typically more accurate than those that are based purely </a:t>
            </a:r>
            <a:r>
              <a:rPr lang="en-US" dirty="0" smtClean="0"/>
              <a:t>on top</a:t>
            </a:r>
            <a:r>
              <a:rPr lang="en-US" dirty="0"/>
              <a:t>-down system knowledge.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team or individual </a:t>
            </a:r>
            <a:r>
              <a:rPr lang="en-US" dirty="0" smtClean="0"/>
              <a:t>responsible for </a:t>
            </a:r>
            <a:r>
              <a:rPr lang="en-US" dirty="0"/>
              <a:t>a work item will be able to make more-accurate estimates for their </a:t>
            </a:r>
            <a:r>
              <a:rPr lang="en-US" dirty="0" smtClean="0"/>
              <a:t>piece than </a:t>
            </a:r>
            <a:r>
              <a:rPr lang="en-US" dirty="0"/>
              <a:t>a project manager and will feel more ownership in making the </a:t>
            </a:r>
            <a:r>
              <a:rPr lang="en-US" dirty="0" smtClean="0"/>
              <a:t>estimates come </a:t>
            </a:r>
            <a:r>
              <a:rPr lang="en-US" dirty="0"/>
              <a:t>true.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best cost and schedule estimates will typically emerge from </a:t>
            </a:r>
            <a:r>
              <a:rPr lang="en-US" dirty="0" smtClean="0"/>
              <a:t>a consensus </a:t>
            </a:r>
            <a:r>
              <a:rPr lang="en-US" dirty="0"/>
              <a:t>between the top-down estimates (created by the architect and </a:t>
            </a:r>
            <a:r>
              <a:rPr lang="en-US" dirty="0" smtClean="0"/>
              <a:t>project manager</a:t>
            </a:r>
            <a:r>
              <a:rPr lang="en-US" dirty="0"/>
              <a:t>) and the bottom-up estimates (created by the developers).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19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Transferable, </a:t>
            </a:r>
            <a:r>
              <a:rPr lang="en-US" dirty="0" smtClean="0"/>
              <a:t>Reusable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euse </a:t>
            </a:r>
            <a:r>
              <a:rPr lang="en-US" sz="2400" dirty="0"/>
              <a:t>of architectures </a:t>
            </a:r>
            <a:r>
              <a:rPr lang="en-US" sz="2400" dirty="0" smtClean="0"/>
              <a:t>provides tremendous </a:t>
            </a:r>
            <a:r>
              <a:rPr lang="en-US" sz="2400" dirty="0"/>
              <a:t>leverage for systems with similar requirements. </a:t>
            </a:r>
            <a:endParaRPr lang="en-US" sz="2400" dirty="0" smtClean="0"/>
          </a:p>
          <a:p>
            <a:pPr lvl="1"/>
            <a:r>
              <a:rPr lang="en-US" sz="2400" dirty="0" smtClean="0"/>
              <a:t>Not </a:t>
            </a:r>
            <a:r>
              <a:rPr lang="en-US" sz="2400" dirty="0"/>
              <a:t>only can code </a:t>
            </a:r>
            <a:r>
              <a:rPr lang="en-US" sz="2400" dirty="0" smtClean="0"/>
              <a:t>be reused</a:t>
            </a:r>
            <a:r>
              <a:rPr lang="en-US" sz="2400" dirty="0"/>
              <a:t>, but so can the requirements that led to the architecture in the first place</a:t>
            </a:r>
            <a:r>
              <a:rPr lang="en-US" sz="2400" dirty="0" smtClean="0"/>
              <a:t>, </a:t>
            </a:r>
            <a:r>
              <a:rPr lang="pl-PL" sz="2400" dirty="0" smtClean="0"/>
              <a:t>as </a:t>
            </a:r>
            <a:r>
              <a:rPr lang="pl-PL" sz="2400" dirty="0" err="1"/>
              <a:t>well</a:t>
            </a:r>
            <a:r>
              <a:rPr lang="pl-PL" sz="2400" dirty="0"/>
              <a:t> as the </a:t>
            </a:r>
            <a:r>
              <a:rPr lang="pl-PL" sz="2400" dirty="0" err="1"/>
              <a:t>experience</a:t>
            </a:r>
            <a:r>
              <a:rPr lang="pl-PL" sz="2400" dirty="0"/>
              <a:t> and </a:t>
            </a:r>
            <a:r>
              <a:rPr lang="pl-PL" sz="2400" dirty="0" err="1"/>
              <a:t>infrastructure</a:t>
            </a:r>
            <a:r>
              <a:rPr lang="pl-PL" sz="2400" dirty="0"/>
              <a:t> </a:t>
            </a:r>
            <a:r>
              <a:rPr lang="pl-PL" sz="2400" dirty="0" err="1"/>
              <a:t>gained</a:t>
            </a:r>
            <a:r>
              <a:rPr lang="pl-PL" sz="2400" dirty="0"/>
              <a:t> in </a:t>
            </a:r>
            <a:r>
              <a:rPr lang="pl-PL" sz="2400" dirty="0" err="1"/>
              <a:t>building</a:t>
            </a:r>
            <a:r>
              <a:rPr lang="pl-PL" sz="2400" dirty="0"/>
              <a:t> the </a:t>
            </a:r>
            <a:r>
              <a:rPr lang="pl-PL" sz="2400" dirty="0" err="1"/>
              <a:t>reused</a:t>
            </a:r>
            <a:r>
              <a:rPr lang="pl-PL" sz="2400" dirty="0"/>
              <a:t> </a:t>
            </a:r>
            <a:r>
              <a:rPr lang="pl-PL" sz="2400" dirty="0" err="1"/>
              <a:t>architecture</a:t>
            </a:r>
            <a:r>
              <a:rPr lang="pl-PL" sz="2400" dirty="0"/>
              <a:t>.</a:t>
            </a:r>
          </a:p>
          <a:p>
            <a:pPr lvl="1"/>
            <a:r>
              <a:rPr lang="pl-PL" sz="2400" dirty="0" err="1"/>
              <a:t>When</a:t>
            </a:r>
            <a:r>
              <a:rPr lang="pl-PL" sz="2400" dirty="0"/>
              <a:t> </a:t>
            </a:r>
            <a:r>
              <a:rPr lang="pl-PL" sz="2400" dirty="0" err="1"/>
              <a:t>architectural</a:t>
            </a:r>
            <a:r>
              <a:rPr lang="pl-PL" sz="2400" dirty="0"/>
              <a:t> </a:t>
            </a:r>
            <a:r>
              <a:rPr lang="pl-PL" sz="2400" dirty="0" err="1"/>
              <a:t>decisions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be </a:t>
            </a:r>
            <a:r>
              <a:rPr lang="pl-PL" sz="2400" dirty="0" err="1"/>
              <a:t>reused</a:t>
            </a:r>
            <a:r>
              <a:rPr lang="pl-PL" sz="2400" dirty="0"/>
              <a:t> </a:t>
            </a:r>
            <a:r>
              <a:rPr lang="pl-PL" sz="2400" dirty="0" err="1"/>
              <a:t>across</a:t>
            </a:r>
            <a:r>
              <a:rPr lang="pl-PL" sz="2400" dirty="0"/>
              <a:t> </a:t>
            </a:r>
            <a:r>
              <a:rPr lang="pl-PL" sz="2400" dirty="0" err="1"/>
              <a:t>multiple</a:t>
            </a:r>
            <a:r>
              <a:rPr lang="pl-PL" sz="2400" dirty="0"/>
              <a:t> </a:t>
            </a:r>
            <a:r>
              <a:rPr lang="pl-PL" sz="2400" dirty="0" err="1"/>
              <a:t>systems</a:t>
            </a:r>
            <a:r>
              <a:rPr lang="pl-PL" sz="2400" dirty="0"/>
              <a:t>, </a:t>
            </a:r>
            <a:r>
              <a:rPr lang="pl-PL" sz="2400" dirty="0" err="1" smtClean="0"/>
              <a:t>all</a:t>
            </a:r>
            <a:r>
              <a:rPr lang="pl-PL" sz="2400" dirty="0"/>
              <a:t> </a:t>
            </a:r>
            <a:r>
              <a:rPr lang="pl-PL" sz="2400" dirty="0" smtClean="0"/>
              <a:t>of </a:t>
            </a:r>
            <a:r>
              <a:rPr lang="pl-PL" sz="2400" dirty="0"/>
              <a:t>the </a:t>
            </a:r>
            <a:r>
              <a:rPr lang="pl-PL" sz="2400" dirty="0" err="1"/>
              <a:t>early-decision</a:t>
            </a:r>
            <a:r>
              <a:rPr lang="pl-PL" sz="2400" dirty="0"/>
              <a:t> </a:t>
            </a:r>
            <a:r>
              <a:rPr lang="pl-PL" sz="2400" dirty="0" err="1"/>
              <a:t>consequences</a:t>
            </a:r>
            <a:r>
              <a:rPr lang="pl-PL" sz="2400" dirty="0"/>
              <a:t> </a:t>
            </a:r>
            <a:r>
              <a:rPr lang="pl-PL" sz="2400" dirty="0" err="1" smtClean="0"/>
              <a:t>are</a:t>
            </a:r>
            <a:r>
              <a:rPr lang="pl-PL" sz="2400" dirty="0" smtClean="0"/>
              <a:t> </a:t>
            </a:r>
            <a:r>
              <a:rPr lang="pl-PL" sz="2400" dirty="0" err="1"/>
              <a:t>also</a:t>
            </a:r>
            <a:r>
              <a:rPr lang="pl-PL" sz="2400" dirty="0"/>
              <a:t> </a:t>
            </a:r>
            <a:r>
              <a:rPr lang="pl-PL" sz="2400" dirty="0" err="1"/>
              <a:t>transferred</a:t>
            </a:r>
            <a:r>
              <a:rPr lang="pl-PL" sz="2400" dirty="0"/>
              <a:t>.</a:t>
            </a:r>
          </a:p>
          <a:p>
            <a:r>
              <a:rPr lang="pl-PL" sz="2400" dirty="0"/>
              <a:t>A software </a:t>
            </a:r>
            <a:r>
              <a:rPr lang="pl-PL" sz="2400" dirty="0" err="1"/>
              <a:t>product</a:t>
            </a:r>
            <a:r>
              <a:rPr lang="pl-PL" sz="2400" dirty="0"/>
              <a:t> </a:t>
            </a:r>
            <a:r>
              <a:rPr lang="pl-PL" sz="2400" dirty="0" err="1"/>
              <a:t>line</a:t>
            </a:r>
            <a:r>
              <a:rPr lang="pl-PL" sz="2400" dirty="0"/>
              <a:t> </a:t>
            </a:r>
            <a:r>
              <a:rPr lang="pl-PL" sz="2400" dirty="0" err="1"/>
              <a:t>or</a:t>
            </a:r>
            <a:r>
              <a:rPr lang="pl-PL" sz="2400" dirty="0"/>
              <a:t> family </a:t>
            </a:r>
            <a:r>
              <a:rPr lang="pl-PL" sz="2400" dirty="0" err="1"/>
              <a:t>is</a:t>
            </a:r>
            <a:r>
              <a:rPr lang="pl-PL" sz="2400" dirty="0"/>
              <a:t> a set of software </a:t>
            </a:r>
            <a:r>
              <a:rPr lang="pl-PL" sz="2400" dirty="0" err="1"/>
              <a:t>systems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 smtClean="0"/>
              <a:t>all</a:t>
            </a:r>
            <a:r>
              <a:rPr lang="pl-PL" sz="2400" dirty="0"/>
              <a:t> </a:t>
            </a:r>
            <a:r>
              <a:rPr lang="pl-PL" sz="2400" dirty="0" err="1" smtClean="0"/>
              <a:t>built</a:t>
            </a:r>
            <a:r>
              <a:rPr lang="pl-PL" sz="2400" dirty="0" smtClean="0"/>
              <a:t> </a:t>
            </a:r>
            <a:r>
              <a:rPr lang="pl-PL" sz="2400" dirty="0" err="1"/>
              <a:t>using</a:t>
            </a:r>
            <a:r>
              <a:rPr lang="pl-PL" sz="2400" dirty="0"/>
              <a:t> the same set of </a:t>
            </a:r>
            <a:r>
              <a:rPr lang="pl-PL" sz="2400" dirty="0" err="1"/>
              <a:t>reusable</a:t>
            </a:r>
            <a:r>
              <a:rPr lang="pl-PL" sz="2400" dirty="0"/>
              <a:t> </a:t>
            </a:r>
            <a:r>
              <a:rPr lang="pl-PL" sz="2400" dirty="0" err="1"/>
              <a:t>assets</a:t>
            </a:r>
            <a:r>
              <a:rPr lang="pl-PL" sz="2400" dirty="0"/>
              <a:t>. </a:t>
            </a:r>
            <a:endParaRPr lang="pl-PL" sz="2400" dirty="0" smtClean="0"/>
          </a:p>
          <a:p>
            <a:pPr lvl="1"/>
            <a:r>
              <a:rPr lang="pl-PL" sz="2400" dirty="0" err="1" smtClean="0"/>
              <a:t>Chief</a:t>
            </a:r>
            <a:r>
              <a:rPr lang="pl-PL" sz="2400" dirty="0" smtClean="0"/>
              <a:t> </a:t>
            </a:r>
            <a:r>
              <a:rPr lang="pl-PL" sz="2400" dirty="0" err="1"/>
              <a:t>among</a:t>
            </a:r>
            <a:r>
              <a:rPr lang="pl-PL" sz="2400" dirty="0"/>
              <a:t> </a:t>
            </a:r>
            <a:r>
              <a:rPr lang="pl-PL" sz="2400" dirty="0" err="1"/>
              <a:t>these</a:t>
            </a:r>
            <a:r>
              <a:rPr lang="pl-PL" sz="2400" dirty="0"/>
              <a:t> </a:t>
            </a:r>
            <a:r>
              <a:rPr lang="pl-PL" sz="2400" dirty="0" err="1"/>
              <a:t>assets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the </a:t>
            </a:r>
            <a:r>
              <a:rPr lang="pl-PL" sz="2400" dirty="0" err="1" smtClean="0"/>
              <a:t>architecture</a:t>
            </a:r>
            <a:r>
              <a:rPr lang="pl-PL" sz="2400" dirty="0"/>
              <a:t> </a:t>
            </a:r>
            <a:r>
              <a:rPr lang="pl-PL" sz="2400" dirty="0" err="1" smtClean="0"/>
              <a:t>that</a:t>
            </a:r>
            <a:r>
              <a:rPr lang="pl-PL" sz="2400" dirty="0" smtClean="0"/>
              <a:t> </a:t>
            </a:r>
            <a:r>
              <a:rPr lang="pl-PL" sz="2400" dirty="0"/>
              <a:t>was </a:t>
            </a:r>
            <a:r>
              <a:rPr lang="pl-PL" sz="2400" dirty="0" err="1"/>
              <a:t>designed</a:t>
            </a:r>
            <a:r>
              <a:rPr lang="pl-PL" sz="2400" dirty="0"/>
              <a:t> to handle the </a:t>
            </a:r>
            <a:r>
              <a:rPr lang="pl-PL" sz="2400" dirty="0" err="1"/>
              <a:t>needs</a:t>
            </a:r>
            <a:r>
              <a:rPr lang="pl-PL" sz="2400" dirty="0"/>
              <a:t> of the </a:t>
            </a:r>
            <a:r>
              <a:rPr lang="pl-PL" sz="2400" dirty="0" err="1"/>
              <a:t>entire</a:t>
            </a:r>
            <a:r>
              <a:rPr lang="pl-PL" sz="2400" dirty="0"/>
              <a:t> family. </a:t>
            </a:r>
            <a:endParaRPr lang="pl-PL" sz="2400" dirty="0" smtClean="0"/>
          </a:p>
          <a:p>
            <a:pPr lvl="1"/>
            <a:r>
              <a:rPr lang="pl-PL" sz="2400" dirty="0" smtClean="0"/>
              <a:t>The </a:t>
            </a:r>
            <a:r>
              <a:rPr lang="pl-PL" sz="2400" dirty="0" err="1"/>
              <a:t>architecture</a:t>
            </a:r>
            <a:r>
              <a:rPr lang="pl-PL" sz="2400" dirty="0"/>
              <a:t> </a:t>
            </a:r>
            <a:r>
              <a:rPr lang="pl-PL" sz="2400" dirty="0" err="1" smtClean="0"/>
              <a:t>defines</a:t>
            </a:r>
            <a:r>
              <a:rPr lang="pl-PL" sz="2400" dirty="0"/>
              <a:t> </a:t>
            </a:r>
            <a:r>
              <a:rPr lang="pl-PL" sz="2400" dirty="0" err="1" smtClean="0"/>
              <a:t>what</a:t>
            </a:r>
            <a:r>
              <a:rPr lang="pl-PL" sz="2400" dirty="0" smtClean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fixed</a:t>
            </a:r>
            <a:r>
              <a:rPr lang="pl-PL" sz="2400" dirty="0"/>
              <a:t> for </a:t>
            </a:r>
            <a:r>
              <a:rPr lang="pl-PL" sz="2400" dirty="0" err="1"/>
              <a:t>all</a:t>
            </a:r>
            <a:r>
              <a:rPr lang="pl-PL" sz="2400" dirty="0"/>
              <a:t> </a:t>
            </a:r>
            <a:r>
              <a:rPr lang="pl-PL" sz="2400" dirty="0" err="1"/>
              <a:t>members</a:t>
            </a:r>
            <a:r>
              <a:rPr lang="pl-PL" sz="2400" dirty="0"/>
              <a:t> of the </a:t>
            </a:r>
            <a:r>
              <a:rPr lang="pl-PL" sz="2400" dirty="0" err="1"/>
              <a:t>product</a:t>
            </a:r>
            <a:r>
              <a:rPr lang="pl-PL" sz="2400" dirty="0"/>
              <a:t> </a:t>
            </a:r>
            <a:r>
              <a:rPr lang="pl-PL" sz="2400" dirty="0" err="1"/>
              <a:t>line</a:t>
            </a:r>
            <a:r>
              <a:rPr lang="pl-PL" sz="2400" dirty="0"/>
              <a:t> and </a:t>
            </a:r>
            <a:r>
              <a:rPr lang="pl-PL" sz="2400" dirty="0" err="1"/>
              <a:t>what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variable</a:t>
            </a:r>
            <a:r>
              <a:rPr lang="pl-PL" sz="2400" dirty="0"/>
              <a:t>. </a:t>
            </a:r>
            <a:endParaRPr lang="pl-PL" sz="2400" dirty="0" smtClean="0"/>
          </a:p>
          <a:p>
            <a:pPr lvl="1"/>
            <a:r>
              <a:rPr lang="pl-PL" sz="2400" dirty="0" smtClean="0"/>
              <a:t>The </a:t>
            </a:r>
            <a:r>
              <a:rPr lang="pl-PL" sz="2400" dirty="0" err="1"/>
              <a:t>architecture</a:t>
            </a:r>
            <a:r>
              <a:rPr lang="pl-PL" sz="2400" dirty="0"/>
              <a:t> for a </a:t>
            </a:r>
            <a:r>
              <a:rPr lang="pl-PL" sz="2400" dirty="0" err="1"/>
              <a:t>product</a:t>
            </a:r>
            <a:r>
              <a:rPr lang="pl-PL" sz="2400" dirty="0"/>
              <a:t> </a:t>
            </a:r>
            <a:r>
              <a:rPr lang="pl-PL" sz="2400" dirty="0" err="1"/>
              <a:t>line</a:t>
            </a:r>
            <a:r>
              <a:rPr lang="pl-PL" sz="2400" dirty="0"/>
              <a:t> </a:t>
            </a:r>
            <a:r>
              <a:rPr lang="pl-PL" sz="2400" dirty="0" err="1" smtClean="0"/>
              <a:t>becomes</a:t>
            </a:r>
            <a:r>
              <a:rPr lang="pl-PL" sz="2400" dirty="0"/>
              <a:t> </a:t>
            </a:r>
            <a:r>
              <a:rPr lang="pl-PL" sz="2400" dirty="0" smtClean="0"/>
              <a:t>a </a:t>
            </a:r>
            <a:r>
              <a:rPr lang="pl-PL" sz="2400" dirty="0" err="1" smtClean="0"/>
              <a:t>capital</a:t>
            </a:r>
            <a:r>
              <a:rPr lang="pl-PL" sz="2400" dirty="0" smtClean="0"/>
              <a:t> investment by the </a:t>
            </a:r>
            <a:r>
              <a:rPr lang="pl-PL" sz="2400" dirty="0" err="1" smtClean="0"/>
              <a:t>organization</a:t>
            </a:r>
            <a:r>
              <a:rPr lang="pl-PL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881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Independently Developed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rchitecture</a:t>
            </a:r>
            <a:r>
              <a:rPr lang="en-US" sz="2000" dirty="0"/>
              <a:t>-based development often </a:t>
            </a:r>
            <a:r>
              <a:rPr lang="en-US" sz="2000" dirty="0" smtClean="0"/>
              <a:t>focuses on components that </a:t>
            </a:r>
            <a:r>
              <a:rPr lang="en-US" sz="2000" dirty="0"/>
              <a:t>are likely to have been developed separately, even independently, </a:t>
            </a:r>
            <a:r>
              <a:rPr lang="en-US" sz="2000" dirty="0" smtClean="0"/>
              <a:t>from each other.</a:t>
            </a:r>
          </a:p>
          <a:p>
            <a:r>
              <a:rPr lang="en-US" sz="2000" dirty="0" smtClean="0"/>
              <a:t>The architecture </a:t>
            </a:r>
            <a:r>
              <a:rPr lang="en-US" sz="2000" dirty="0"/>
              <a:t>defines the </a:t>
            </a:r>
            <a:r>
              <a:rPr lang="en-US" sz="2000" dirty="0" smtClean="0"/>
              <a:t>elements that </a:t>
            </a:r>
            <a:r>
              <a:rPr lang="en-US" sz="2000" dirty="0"/>
              <a:t>can be incorporated into the </a:t>
            </a:r>
            <a:r>
              <a:rPr lang="en-US" sz="2000" dirty="0" smtClean="0"/>
              <a:t>system.</a:t>
            </a:r>
            <a:endParaRPr lang="en-US" sz="1600" dirty="0"/>
          </a:p>
          <a:p>
            <a:r>
              <a:rPr lang="en-US" sz="2000" dirty="0" smtClean="0"/>
              <a:t>Commercial </a:t>
            </a:r>
            <a:r>
              <a:rPr lang="en-US" sz="2000" dirty="0"/>
              <a:t>off-the-shelf components, open source software, publicly </a:t>
            </a:r>
            <a:r>
              <a:rPr lang="en-US" sz="2000" dirty="0" smtClean="0"/>
              <a:t>available apps</a:t>
            </a:r>
            <a:r>
              <a:rPr lang="en-US" sz="2000" dirty="0"/>
              <a:t>, and networked services are </a:t>
            </a:r>
            <a:r>
              <a:rPr lang="en-US" sz="2000" dirty="0" smtClean="0"/>
              <a:t>example of interchangeable </a:t>
            </a:r>
            <a:r>
              <a:rPr lang="en-US" sz="2000" dirty="0"/>
              <a:t>software components.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payoff can be</a:t>
            </a:r>
          </a:p>
          <a:p>
            <a:pPr lvl="1"/>
            <a:r>
              <a:rPr lang="en-US" sz="1600" dirty="0" smtClean="0"/>
              <a:t>Decreased </a:t>
            </a:r>
            <a:r>
              <a:rPr lang="en-US" sz="1600" dirty="0"/>
              <a:t>time to </a:t>
            </a:r>
            <a:r>
              <a:rPr lang="en-US" sz="1600" dirty="0" smtClean="0"/>
              <a:t>market</a:t>
            </a:r>
            <a:endParaRPr lang="en-US" sz="1600" dirty="0"/>
          </a:p>
          <a:p>
            <a:pPr lvl="1"/>
            <a:r>
              <a:rPr lang="pl-PL" sz="1600" dirty="0" err="1" smtClean="0"/>
              <a:t>Increased</a:t>
            </a:r>
            <a:r>
              <a:rPr lang="pl-PL" sz="1600" dirty="0" smtClean="0"/>
              <a:t> </a:t>
            </a:r>
            <a:r>
              <a:rPr lang="pl-PL" sz="1600" dirty="0" err="1"/>
              <a:t>reliability</a:t>
            </a:r>
            <a:r>
              <a:rPr lang="pl-PL" sz="1600" dirty="0"/>
              <a:t> </a:t>
            </a:r>
            <a:r>
              <a:rPr lang="pl-PL" sz="1600" dirty="0" smtClean="0"/>
              <a:t>(</a:t>
            </a:r>
            <a:r>
              <a:rPr lang="pl-PL" sz="1600" dirty="0" err="1" smtClean="0"/>
              <a:t>widely</a:t>
            </a:r>
            <a:r>
              <a:rPr lang="pl-PL" sz="1600" dirty="0" smtClean="0"/>
              <a:t> </a:t>
            </a:r>
            <a:r>
              <a:rPr lang="pl-PL" sz="1600" dirty="0" err="1" smtClean="0"/>
              <a:t>used</a:t>
            </a:r>
            <a:r>
              <a:rPr lang="pl-PL" sz="1600" dirty="0" smtClean="0"/>
              <a:t> software </a:t>
            </a:r>
            <a:r>
              <a:rPr lang="pl-PL" sz="1600" dirty="0" err="1" smtClean="0"/>
              <a:t>should</a:t>
            </a:r>
            <a:r>
              <a:rPr lang="pl-PL" sz="1600" dirty="0" smtClean="0"/>
              <a:t> </a:t>
            </a:r>
            <a:r>
              <a:rPr lang="pl-PL" sz="1600" dirty="0" err="1" smtClean="0"/>
              <a:t>have</a:t>
            </a:r>
            <a:r>
              <a:rPr lang="pl-PL" sz="1600" dirty="0" smtClean="0"/>
              <a:t> </a:t>
            </a:r>
            <a:r>
              <a:rPr lang="pl-PL" sz="1600" dirty="0" err="1" smtClean="0"/>
              <a:t>its</a:t>
            </a:r>
            <a:r>
              <a:rPr lang="pl-PL" sz="1600" dirty="0" smtClean="0"/>
              <a:t> </a:t>
            </a:r>
            <a:r>
              <a:rPr lang="pl-PL" sz="1600" dirty="0" err="1" smtClean="0"/>
              <a:t>bugs</a:t>
            </a:r>
            <a:r>
              <a:rPr lang="pl-PL" sz="1600" dirty="0" smtClean="0"/>
              <a:t> </a:t>
            </a:r>
            <a:r>
              <a:rPr lang="pl-PL" sz="1600" dirty="0" err="1" smtClean="0"/>
              <a:t>ironed</a:t>
            </a:r>
            <a:r>
              <a:rPr lang="pl-PL" sz="1600" dirty="0" smtClean="0"/>
              <a:t> out </a:t>
            </a:r>
            <a:r>
              <a:rPr lang="pl-PL" sz="1600" dirty="0" err="1" smtClean="0"/>
              <a:t>already</a:t>
            </a:r>
            <a:r>
              <a:rPr lang="pl-PL" sz="1600" dirty="0" smtClean="0"/>
              <a:t>)</a:t>
            </a:r>
          </a:p>
          <a:p>
            <a:pPr lvl="1"/>
            <a:r>
              <a:rPr lang="pl-PL" sz="1600" dirty="0" smtClean="0"/>
              <a:t>Lower </a:t>
            </a:r>
            <a:r>
              <a:rPr lang="pl-PL" sz="1600" dirty="0" err="1" smtClean="0"/>
              <a:t>cost</a:t>
            </a:r>
            <a:r>
              <a:rPr lang="pl-PL" sz="1600" dirty="0" smtClean="0"/>
              <a:t> (the software </a:t>
            </a:r>
            <a:r>
              <a:rPr lang="pl-PL" sz="1600" dirty="0" err="1" smtClean="0"/>
              <a:t>supplier</a:t>
            </a:r>
            <a:r>
              <a:rPr lang="pl-PL" sz="1600" dirty="0" smtClean="0"/>
              <a:t> </a:t>
            </a:r>
            <a:r>
              <a:rPr lang="pl-PL" sz="1600" dirty="0" err="1" smtClean="0"/>
              <a:t>can</a:t>
            </a:r>
            <a:r>
              <a:rPr lang="pl-PL" sz="1600" dirty="0" smtClean="0"/>
              <a:t> </a:t>
            </a:r>
            <a:r>
              <a:rPr lang="pl-PL" sz="1600" dirty="0" err="1" smtClean="0"/>
              <a:t>amortize</a:t>
            </a:r>
            <a:r>
              <a:rPr lang="pl-PL" sz="1600" dirty="0" smtClean="0"/>
              <a:t> development </a:t>
            </a:r>
            <a:r>
              <a:rPr lang="pl-PL" sz="1600" dirty="0" err="1" smtClean="0"/>
              <a:t>cost</a:t>
            </a:r>
            <a:r>
              <a:rPr lang="pl-PL" sz="1600" dirty="0" smtClean="0"/>
              <a:t> </a:t>
            </a:r>
            <a:r>
              <a:rPr lang="pl-PL" sz="1600" dirty="0" err="1" smtClean="0"/>
              <a:t>across</a:t>
            </a:r>
            <a:r>
              <a:rPr lang="pl-PL" sz="1600" dirty="0" smtClean="0"/>
              <a:t> </a:t>
            </a:r>
            <a:r>
              <a:rPr lang="pl-PL" sz="1600" dirty="0" err="1" smtClean="0"/>
              <a:t>their</a:t>
            </a:r>
            <a:r>
              <a:rPr lang="pl-PL" sz="1600" dirty="0" smtClean="0"/>
              <a:t> </a:t>
            </a:r>
            <a:r>
              <a:rPr lang="pl-PL" sz="1600" dirty="0" err="1" smtClean="0"/>
              <a:t>customer</a:t>
            </a:r>
            <a:r>
              <a:rPr lang="pl-PL" sz="1600" dirty="0" smtClean="0"/>
              <a:t> </a:t>
            </a:r>
            <a:r>
              <a:rPr lang="pl-PL" sz="1600" dirty="0" err="1" smtClean="0"/>
              <a:t>base</a:t>
            </a:r>
            <a:r>
              <a:rPr lang="pl-PL" sz="1600" dirty="0" smtClean="0"/>
              <a:t>)</a:t>
            </a:r>
          </a:p>
          <a:p>
            <a:pPr lvl="1"/>
            <a:r>
              <a:rPr lang="pl-PL" sz="1600" dirty="0" err="1" smtClean="0"/>
              <a:t>Flexibility</a:t>
            </a:r>
            <a:r>
              <a:rPr lang="pl-PL" sz="1600" dirty="0" smtClean="0"/>
              <a:t> </a:t>
            </a:r>
            <a:r>
              <a:rPr lang="pl-PL" sz="1600" dirty="0"/>
              <a:t>(</a:t>
            </a:r>
            <a:r>
              <a:rPr lang="pl-PL" sz="1600" dirty="0" err="1"/>
              <a:t>if</a:t>
            </a:r>
            <a:r>
              <a:rPr lang="pl-PL" sz="1600" dirty="0"/>
              <a:t> the component </a:t>
            </a:r>
            <a:r>
              <a:rPr lang="pl-PL" sz="1600" dirty="0" err="1"/>
              <a:t>you</a:t>
            </a:r>
            <a:r>
              <a:rPr lang="pl-PL" sz="1600" dirty="0"/>
              <a:t> want to </a:t>
            </a:r>
            <a:r>
              <a:rPr lang="pl-PL" sz="1600" dirty="0" err="1"/>
              <a:t>buy</a:t>
            </a:r>
            <a:r>
              <a:rPr lang="pl-PL" sz="1600" dirty="0"/>
              <a:t> </a:t>
            </a:r>
            <a:r>
              <a:rPr lang="pl-PL" sz="1600" dirty="0" err="1"/>
              <a:t>is</a:t>
            </a:r>
            <a:r>
              <a:rPr lang="pl-PL" sz="1600" dirty="0"/>
              <a:t> not </a:t>
            </a:r>
            <a:r>
              <a:rPr lang="pl-PL" sz="1600" dirty="0" err="1"/>
              <a:t>terribly</a:t>
            </a:r>
            <a:r>
              <a:rPr lang="pl-PL" sz="1600" dirty="0"/>
              <a:t> </a:t>
            </a:r>
            <a:r>
              <a:rPr lang="pl-PL" sz="1600" dirty="0" err="1"/>
              <a:t>specialpurpose</a:t>
            </a:r>
            <a:r>
              <a:rPr lang="pl-PL" sz="1600" dirty="0" smtClean="0"/>
              <a:t>, </a:t>
            </a:r>
            <a:r>
              <a:rPr lang="pl-PL" sz="1600" dirty="0" err="1" smtClean="0"/>
              <a:t>it’s</a:t>
            </a:r>
            <a:r>
              <a:rPr lang="pl-PL" sz="1600" dirty="0" smtClean="0"/>
              <a:t> </a:t>
            </a:r>
            <a:r>
              <a:rPr lang="pl-PL" sz="1600" dirty="0" err="1"/>
              <a:t>likely</a:t>
            </a:r>
            <a:r>
              <a:rPr lang="pl-PL" sz="1600" dirty="0"/>
              <a:t> to be </a:t>
            </a:r>
            <a:r>
              <a:rPr lang="pl-PL" sz="1600" dirty="0" err="1"/>
              <a:t>available</a:t>
            </a:r>
            <a:r>
              <a:rPr lang="pl-PL" sz="1600" dirty="0"/>
              <a:t> from </a:t>
            </a:r>
            <a:r>
              <a:rPr lang="pl-PL" sz="1600" dirty="0" err="1"/>
              <a:t>several</a:t>
            </a:r>
            <a:r>
              <a:rPr lang="pl-PL" sz="1600" dirty="0"/>
              <a:t> </a:t>
            </a:r>
            <a:r>
              <a:rPr lang="pl-PL" sz="1600" dirty="0" err="1"/>
              <a:t>sources</a:t>
            </a:r>
            <a:r>
              <a:rPr lang="pl-PL" sz="1600" dirty="0"/>
              <a:t>, </a:t>
            </a:r>
            <a:r>
              <a:rPr lang="pl-PL" sz="1600" dirty="0" err="1"/>
              <a:t>thus</a:t>
            </a:r>
            <a:r>
              <a:rPr lang="pl-PL" sz="1600" dirty="0"/>
              <a:t> </a:t>
            </a:r>
            <a:r>
              <a:rPr lang="pl-PL" sz="1600" dirty="0" err="1" smtClean="0"/>
              <a:t>increasing</a:t>
            </a:r>
            <a:r>
              <a:rPr lang="pl-PL" sz="1600" dirty="0"/>
              <a:t> </a:t>
            </a:r>
            <a:r>
              <a:rPr lang="pl-PL" sz="1600" dirty="0" err="1" smtClean="0"/>
              <a:t>your</a:t>
            </a:r>
            <a:r>
              <a:rPr lang="pl-PL" sz="1600" dirty="0" smtClean="0"/>
              <a:t> </a:t>
            </a:r>
            <a:r>
              <a:rPr lang="pl-PL" sz="1600" dirty="0" err="1"/>
              <a:t>buying</a:t>
            </a:r>
            <a:r>
              <a:rPr lang="pl-PL" sz="1600" dirty="0"/>
              <a:t> </a:t>
            </a:r>
            <a:r>
              <a:rPr lang="pl-PL" sz="1600" dirty="0" err="1"/>
              <a:t>leverage</a:t>
            </a:r>
            <a:r>
              <a:rPr lang="pl-PL" sz="1600" dirty="0"/>
              <a:t>)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94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Restricting </a:t>
            </a:r>
            <a:r>
              <a:rPr lang="en-US" dirty="0" smtClean="0"/>
              <a:t>Design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 </a:t>
            </a:r>
            <a:r>
              <a:rPr lang="en-US" dirty="0"/>
              <a:t>useful architectural patterns are collected, </a:t>
            </a:r>
            <a:r>
              <a:rPr lang="en-US" dirty="0" smtClean="0"/>
              <a:t>we see the benefit in </a:t>
            </a:r>
            <a:r>
              <a:rPr lang="en-US" dirty="0"/>
              <a:t>voluntarily restricting ourselves to a relatively small number </a:t>
            </a:r>
            <a:r>
              <a:rPr lang="en-US" dirty="0" smtClean="0"/>
              <a:t>of choices </a:t>
            </a:r>
            <a:r>
              <a:rPr lang="en-US" dirty="0"/>
              <a:t>of elements and their interactions. 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minimize the </a:t>
            </a:r>
            <a:r>
              <a:rPr lang="en-US" dirty="0" smtClean="0"/>
              <a:t>design complexity </a:t>
            </a:r>
            <a:r>
              <a:rPr lang="en-US" dirty="0"/>
              <a:t>of the system we are </a:t>
            </a:r>
            <a:r>
              <a:rPr lang="en-US" dirty="0" smtClean="0"/>
              <a:t>building.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nhanced reuse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regular and simpler designs that are more easily understood and </a:t>
            </a:r>
            <a:r>
              <a:rPr lang="en-US" dirty="0" smtClean="0"/>
              <a:t>communicated</a:t>
            </a:r>
            <a:endParaRPr lang="en-US" dirty="0"/>
          </a:p>
          <a:p>
            <a:pPr lvl="1"/>
            <a:r>
              <a:rPr lang="en-US" dirty="0" smtClean="0"/>
              <a:t>More </a:t>
            </a:r>
            <a:r>
              <a:rPr lang="en-US" dirty="0"/>
              <a:t>capable </a:t>
            </a:r>
            <a:r>
              <a:rPr lang="en-US" dirty="0" smtClean="0"/>
              <a:t>analysis</a:t>
            </a:r>
            <a:endParaRPr lang="en-US" dirty="0"/>
          </a:p>
          <a:p>
            <a:pPr lvl="1"/>
            <a:r>
              <a:rPr lang="en-US" dirty="0" smtClean="0"/>
              <a:t>Shorter </a:t>
            </a:r>
            <a:r>
              <a:rPr lang="en-US" dirty="0"/>
              <a:t>selection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 smtClean="0"/>
              <a:t>Greater </a:t>
            </a:r>
            <a:r>
              <a:rPr lang="en-US" dirty="0"/>
              <a:t>interoperability.</a:t>
            </a:r>
          </a:p>
          <a:p>
            <a:r>
              <a:rPr lang="en-US" dirty="0"/>
              <a:t>Architectural patterns guide the architect and focus the architect on </a:t>
            </a:r>
            <a:r>
              <a:rPr lang="en-US" dirty="0" smtClean="0"/>
              <a:t>the quality </a:t>
            </a:r>
            <a:r>
              <a:rPr lang="en-US" dirty="0"/>
              <a:t>attributes of interest in large part by restricting the vocabulary of </a:t>
            </a:r>
            <a:r>
              <a:rPr lang="en-US" dirty="0" smtClean="0"/>
              <a:t>design.</a:t>
            </a:r>
            <a:endParaRPr lang="en-US" dirty="0"/>
          </a:p>
          <a:p>
            <a:pPr lvl="1"/>
            <a:r>
              <a:rPr lang="en-US" dirty="0"/>
              <a:t>Properties of software design follow from the choice of an architectural pattern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80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for </a:t>
            </a:r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architecture </a:t>
            </a:r>
            <a:r>
              <a:rPr lang="en-US" dirty="0"/>
              <a:t>can serve as the first introduction to </a:t>
            </a:r>
            <a:r>
              <a:rPr lang="en-US" dirty="0" smtClean="0"/>
              <a:t>the system </a:t>
            </a:r>
            <a:r>
              <a:rPr lang="en-US" dirty="0"/>
              <a:t>for new project members. </a:t>
            </a:r>
            <a:endParaRPr lang="en-US" dirty="0" smtClean="0"/>
          </a:p>
          <a:p>
            <a:r>
              <a:rPr lang="en-US" dirty="0" smtClean="0"/>
              <a:t>Module </a:t>
            </a:r>
            <a:r>
              <a:rPr lang="en-US" dirty="0"/>
              <a:t>views are excellent for showing someone the structure of a </a:t>
            </a:r>
            <a:r>
              <a:rPr lang="en-US" dirty="0" smtClean="0"/>
              <a:t>project</a:t>
            </a:r>
            <a:endParaRPr lang="en-US" dirty="0"/>
          </a:p>
          <a:p>
            <a:pPr lvl="1"/>
            <a:r>
              <a:rPr lang="en-US" dirty="0"/>
              <a:t>Who does what, which teams are assigned to which parts of the system, and </a:t>
            </a:r>
            <a:r>
              <a:rPr lang="en-US" dirty="0" smtClean="0"/>
              <a:t>so </a:t>
            </a:r>
            <a:r>
              <a:rPr lang="pl-PL" dirty="0" err="1" smtClean="0"/>
              <a:t>forth</a:t>
            </a:r>
            <a:r>
              <a:rPr lang="pl-PL" dirty="0"/>
              <a:t>. </a:t>
            </a:r>
            <a:endParaRPr lang="pl-PL" dirty="0" smtClean="0"/>
          </a:p>
          <a:p>
            <a:r>
              <a:rPr lang="pl-PL" dirty="0" smtClean="0"/>
              <a:t>Component</a:t>
            </a:r>
            <a:r>
              <a:rPr lang="pl-PL" dirty="0"/>
              <a:t>-and-</a:t>
            </a:r>
            <a:r>
              <a:rPr lang="pl-PL" dirty="0" err="1"/>
              <a:t>connector</a:t>
            </a:r>
            <a:r>
              <a:rPr lang="pl-PL" dirty="0"/>
              <a:t> </a:t>
            </a:r>
            <a:r>
              <a:rPr lang="pl-PL" dirty="0" err="1"/>
              <a:t>views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excellent</a:t>
            </a:r>
            <a:r>
              <a:rPr lang="pl-PL" dirty="0"/>
              <a:t> for </a:t>
            </a:r>
            <a:r>
              <a:rPr lang="pl-PL" dirty="0" err="1"/>
              <a:t>explaining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the </a:t>
            </a:r>
            <a:r>
              <a:rPr lang="pl-PL" dirty="0" smtClean="0"/>
              <a:t>system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/>
              <a:t>expected</a:t>
            </a:r>
            <a:r>
              <a:rPr lang="pl-PL" dirty="0"/>
              <a:t> to </a:t>
            </a:r>
            <a:r>
              <a:rPr lang="pl-PL" dirty="0" err="1"/>
              <a:t>work</a:t>
            </a:r>
            <a:r>
              <a:rPr lang="pl-PL" dirty="0"/>
              <a:t> and </a:t>
            </a:r>
            <a:r>
              <a:rPr lang="pl-PL" dirty="0" err="1"/>
              <a:t>accomplish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job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2370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architecture will inhibit or enable a system’s driving quality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decisions made in an architecture allow you to reason about and </a:t>
            </a:r>
            <a:r>
              <a:rPr lang="en-US" dirty="0" smtClean="0"/>
              <a:t>manage change </a:t>
            </a:r>
            <a:r>
              <a:rPr lang="en-US" dirty="0"/>
              <a:t>as the system evolves.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analysis of an architecture enables early prediction of a </a:t>
            </a:r>
            <a:r>
              <a:rPr lang="en-US" dirty="0" smtClean="0"/>
              <a:t>system’s qualities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documented architecture enhances communication among stakeholders.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architecture is a carrier of the earliest and hence most fundamental</a:t>
            </a:r>
            <a:r>
              <a:rPr lang="en-US" dirty="0" smtClean="0"/>
              <a:t>, hardest</a:t>
            </a:r>
            <a:r>
              <a:rPr lang="en-US" dirty="0"/>
              <a:t>-to-change design decisions.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architecture defines a set of constraints on subsequent implementation.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architecture dictates the structure of an organization, or vice versa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284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An </a:t>
            </a:r>
            <a:r>
              <a:rPr lang="en-US" dirty="0"/>
              <a:t>architecture can provide the basis for evolutionary prototyping.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An </a:t>
            </a:r>
            <a:r>
              <a:rPr lang="en-US" dirty="0"/>
              <a:t>architecture is the key artifact that allows the architect and project </a:t>
            </a:r>
            <a:r>
              <a:rPr lang="en-US" dirty="0" smtClean="0"/>
              <a:t>manager to </a:t>
            </a:r>
            <a:r>
              <a:rPr lang="en-US" dirty="0"/>
              <a:t>reason about cost and schedule.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An </a:t>
            </a:r>
            <a:r>
              <a:rPr lang="en-US" dirty="0"/>
              <a:t>architecture can be created as a transferable, reusable model that </a:t>
            </a:r>
            <a:r>
              <a:rPr lang="en-US" dirty="0" smtClean="0"/>
              <a:t>form the </a:t>
            </a:r>
            <a:r>
              <a:rPr lang="en-US" dirty="0"/>
              <a:t>heart of a product line.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Architecture</a:t>
            </a:r>
            <a:r>
              <a:rPr lang="en-US" dirty="0"/>
              <a:t>-based development focuses attention on the assembly of components</a:t>
            </a:r>
            <a:r>
              <a:rPr lang="en-US" dirty="0" smtClean="0"/>
              <a:t>, rather </a:t>
            </a:r>
            <a:r>
              <a:rPr lang="en-US" dirty="0"/>
              <a:t>than simply on their creation.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By </a:t>
            </a:r>
            <a:r>
              <a:rPr lang="en-US" dirty="0"/>
              <a:t>restricting design alternatives, architecture channels the creativity </a:t>
            </a:r>
            <a:r>
              <a:rPr lang="en-US" dirty="0" smtClean="0"/>
              <a:t>of developers</a:t>
            </a:r>
            <a:r>
              <a:rPr lang="en-US" dirty="0"/>
              <a:t>, reducing design and system complexity.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An </a:t>
            </a:r>
            <a:r>
              <a:rPr lang="en-US" dirty="0"/>
              <a:t>architecture can be the foundation for training a new team member.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30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Thirteen Reasons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architecture will inhibit or enable a system’s driving quality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decisions made in an architecture allow you to reason about and </a:t>
            </a:r>
            <a:r>
              <a:rPr lang="en-US" dirty="0" smtClean="0"/>
              <a:t>manage change </a:t>
            </a:r>
            <a:r>
              <a:rPr lang="en-US" dirty="0"/>
              <a:t>as the system evolves.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analysis of an architecture enables early prediction of a </a:t>
            </a:r>
            <a:r>
              <a:rPr lang="en-US" dirty="0" smtClean="0"/>
              <a:t>system’s qualities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documented architecture enhances communication among stakeholders.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architecture is a carrier of the earliest and hence most fundamental</a:t>
            </a:r>
            <a:r>
              <a:rPr lang="en-US" dirty="0" smtClean="0"/>
              <a:t>, hardest</a:t>
            </a:r>
            <a:r>
              <a:rPr lang="en-US" dirty="0"/>
              <a:t>-to-change design decisions.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architecture defines a set of constraints on subsequent implementation.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architecture dictates the structure of an organization, or vice versa.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architecture can provide the basis for evolutionary prototyping.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architecture is the key artifact that allows the architect and project </a:t>
            </a:r>
            <a:r>
              <a:rPr lang="en-US" dirty="0" smtClean="0"/>
              <a:t>manager to </a:t>
            </a:r>
            <a:r>
              <a:rPr lang="en-US" dirty="0"/>
              <a:t>reason about cost and schedule.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architecture can be created as a transferable, reusable model that </a:t>
            </a:r>
            <a:r>
              <a:rPr lang="en-US" dirty="0" smtClean="0"/>
              <a:t>form the </a:t>
            </a:r>
            <a:r>
              <a:rPr lang="en-US" dirty="0"/>
              <a:t>heart of a product 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Architecture</a:t>
            </a:r>
            <a:r>
              <a:rPr lang="en-US" dirty="0"/>
              <a:t>-based development focuses attention on the assembly of components</a:t>
            </a:r>
            <a:r>
              <a:rPr lang="en-US" dirty="0" smtClean="0"/>
              <a:t>, rather </a:t>
            </a:r>
            <a:r>
              <a:rPr lang="en-US" dirty="0"/>
              <a:t>than simply on their creation.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By </a:t>
            </a:r>
            <a:r>
              <a:rPr lang="en-US" dirty="0"/>
              <a:t>restricting design alternatives, architecture channels the creativity </a:t>
            </a:r>
            <a:r>
              <a:rPr lang="en-US" dirty="0" smtClean="0"/>
              <a:t>of developers</a:t>
            </a:r>
            <a:r>
              <a:rPr lang="en-US" dirty="0"/>
              <a:t>, reducing design and system complexity.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architecture can be the foundation for training a new team member.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394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Inhibiting or Enabling a System’s </a:t>
            </a:r>
            <a:r>
              <a:rPr lang="en-US" dirty="0" smtClean="0"/>
              <a:t>Quality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Whether </a:t>
            </a:r>
            <a:r>
              <a:rPr lang="en-US" dirty="0"/>
              <a:t>a system will be able to exhibit its desired (or required) quality </a:t>
            </a:r>
            <a:r>
              <a:rPr lang="en-US" dirty="0" smtClean="0"/>
              <a:t>attributes is </a:t>
            </a:r>
            <a:r>
              <a:rPr lang="en-US" dirty="0"/>
              <a:t>substantially determined by its architecture.</a:t>
            </a:r>
          </a:p>
          <a:p>
            <a:r>
              <a:rPr lang="en-US" dirty="0" smtClean="0"/>
              <a:t>This is the most important message of this course!</a:t>
            </a:r>
            <a:endParaRPr lang="en-US" dirty="0"/>
          </a:p>
          <a:p>
            <a:pPr lvl="1"/>
            <a:r>
              <a:rPr lang="en-US" dirty="0" smtClean="0"/>
              <a:t>Performance:  You must manage the </a:t>
            </a:r>
            <a:r>
              <a:rPr lang="en-US" dirty="0"/>
              <a:t>time-based behavior of elements, their use of </a:t>
            </a:r>
            <a:r>
              <a:rPr lang="en-US" dirty="0" smtClean="0"/>
              <a:t>shared resources</a:t>
            </a:r>
            <a:r>
              <a:rPr lang="en-US" dirty="0"/>
              <a:t>, and the frequency and volume of </a:t>
            </a:r>
            <a:r>
              <a:rPr lang="en-US" dirty="0" smtClean="0"/>
              <a:t>inter-element </a:t>
            </a:r>
            <a:r>
              <a:rPr lang="en-US" dirty="0"/>
              <a:t>communication.</a:t>
            </a:r>
          </a:p>
          <a:p>
            <a:pPr lvl="1"/>
            <a:r>
              <a:rPr lang="en-US" dirty="0" smtClean="0"/>
              <a:t>Modifiability: Assign </a:t>
            </a:r>
            <a:r>
              <a:rPr lang="en-US" dirty="0"/>
              <a:t>responsibilities to elements so that the majority of changes to </a:t>
            </a:r>
            <a:r>
              <a:rPr lang="en-US" dirty="0" smtClean="0"/>
              <a:t>the system </a:t>
            </a:r>
            <a:r>
              <a:rPr lang="en-US" dirty="0"/>
              <a:t>will affect a small number of those elements. </a:t>
            </a:r>
          </a:p>
          <a:p>
            <a:pPr lvl="1"/>
            <a:r>
              <a:rPr lang="en-US" dirty="0" smtClean="0"/>
              <a:t>Security: Manage and protect inter-element </a:t>
            </a:r>
            <a:r>
              <a:rPr lang="en-US" dirty="0"/>
              <a:t>communication and control which elements are allowed </a:t>
            </a:r>
            <a:r>
              <a:rPr lang="en-US" dirty="0" smtClean="0"/>
              <a:t>to access </a:t>
            </a:r>
            <a:r>
              <a:rPr lang="en-US" dirty="0"/>
              <a:t>which information; you may also need to introduce </a:t>
            </a:r>
            <a:r>
              <a:rPr lang="en-US" dirty="0" smtClean="0"/>
              <a:t>specialized elements </a:t>
            </a:r>
            <a:r>
              <a:rPr lang="en-US" dirty="0"/>
              <a:t>(such as an authorization </a:t>
            </a:r>
            <a:r>
              <a:rPr lang="en-US" dirty="0" smtClean="0"/>
              <a:t>mechanism</a:t>
            </a:r>
            <a:r>
              <a:rPr lang="en-US" dirty="0"/>
              <a:t>)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Scalability:  Localize </a:t>
            </a:r>
            <a:r>
              <a:rPr lang="en-US" dirty="0"/>
              <a:t>the use of resources to </a:t>
            </a:r>
            <a:r>
              <a:rPr lang="en-US" dirty="0" smtClean="0"/>
              <a:t>facilitate introduction </a:t>
            </a:r>
            <a:r>
              <a:rPr lang="en-US" dirty="0"/>
              <a:t>of higher-capacity replacements, and you must avoid </a:t>
            </a:r>
            <a:r>
              <a:rPr lang="en-US" dirty="0" smtClean="0"/>
              <a:t>hardcoding in </a:t>
            </a:r>
            <a:r>
              <a:rPr lang="en-US" dirty="0"/>
              <a:t>resource assumptions or limits.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ncremental subset delivery: </a:t>
            </a:r>
            <a:r>
              <a:rPr lang="en-US" dirty="0"/>
              <a:t>M</a:t>
            </a:r>
            <a:r>
              <a:rPr lang="en-US" dirty="0" smtClean="0"/>
              <a:t>anage inter-component </a:t>
            </a:r>
            <a:r>
              <a:rPr lang="en-US" dirty="0"/>
              <a:t>usage.</a:t>
            </a:r>
          </a:p>
          <a:p>
            <a:pPr lvl="1"/>
            <a:r>
              <a:rPr lang="en-US" dirty="0" smtClean="0"/>
              <a:t>Reusability:  Restrict inter-element </a:t>
            </a:r>
            <a:r>
              <a:rPr lang="en-US" dirty="0"/>
              <a:t>coupling, so that when you </a:t>
            </a:r>
            <a:r>
              <a:rPr lang="en-US" dirty="0" smtClean="0"/>
              <a:t>extract an </a:t>
            </a:r>
            <a:r>
              <a:rPr lang="en-US" dirty="0"/>
              <a:t>element, it does not come out with too many attachments to its </a:t>
            </a:r>
            <a:r>
              <a:rPr lang="en-US" dirty="0" smtClean="0"/>
              <a:t>current environment.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757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Reasoning </a:t>
            </a:r>
            <a:r>
              <a:rPr lang="en-US" dirty="0" smtClean="0"/>
              <a:t>About </a:t>
            </a:r>
            <a:r>
              <a:rPr lang="en-US" dirty="0" smtClean="0"/>
              <a:t>and </a:t>
            </a:r>
            <a:r>
              <a:rPr lang="en-US" dirty="0" smtClean="0"/>
              <a:t>Managing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About 80 </a:t>
            </a:r>
            <a:r>
              <a:rPr lang="en-US" dirty="0"/>
              <a:t>percent of a typical software system’s total cost occurs </a:t>
            </a:r>
            <a:r>
              <a:rPr lang="en-US" dirty="0" smtClean="0"/>
              <a:t>after initial deployment</a:t>
            </a:r>
          </a:p>
          <a:p>
            <a:pPr lvl="1"/>
            <a:r>
              <a:rPr lang="en-US" dirty="0" smtClean="0"/>
              <a:t>accommodate </a:t>
            </a:r>
            <a:r>
              <a:rPr lang="en-US" dirty="0"/>
              <a:t>new </a:t>
            </a:r>
            <a:r>
              <a:rPr lang="en-US" dirty="0" smtClean="0"/>
              <a:t>features</a:t>
            </a:r>
            <a:endParaRPr lang="en-US" dirty="0"/>
          </a:p>
          <a:p>
            <a:pPr lvl="1"/>
            <a:r>
              <a:rPr lang="en-US" dirty="0" smtClean="0"/>
              <a:t>adapt </a:t>
            </a:r>
            <a:r>
              <a:rPr lang="en-US" dirty="0"/>
              <a:t>to new environments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fix </a:t>
            </a:r>
            <a:r>
              <a:rPr lang="en-US" dirty="0"/>
              <a:t>bugs, and </a:t>
            </a:r>
            <a:r>
              <a:rPr lang="en-US" dirty="0" smtClean="0"/>
              <a:t>so forth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architecture partitions possible changes into three </a:t>
            </a:r>
            <a:r>
              <a:rPr lang="en-US" dirty="0" smtClean="0"/>
              <a:t>categories</a:t>
            </a:r>
          </a:p>
          <a:p>
            <a:pPr lvl="1"/>
            <a:r>
              <a:rPr lang="en-US" dirty="0" smtClean="0"/>
              <a:t>A </a:t>
            </a:r>
            <a:r>
              <a:rPr lang="en-US" i="1" dirty="0"/>
              <a:t>local</a:t>
            </a:r>
            <a:r>
              <a:rPr lang="en-US" dirty="0"/>
              <a:t> change can be accomplished by modifying a single element.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i="1" dirty="0"/>
              <a:t>nonlocal</a:t>
            </a:r>
            <a:r>
              <a:rPr lang="en-US" dirty="0"/>
              <a:t> change requires multiple element modifications but </a:t>
            </a:r>
            <a:r>
              <a:rPr lang="en-US" dirty="0" smtClean="0"/>
              <a:t>leaves the </a:t>
            </a:r>
            <a:r>
              <a:rPr lang="en-US" dirty="0"/>
              <a:t>underlying architectural approach intact.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i="1" dirty="0"/>
              <a:t>architectural</a:t>
            </a:r>
            <a:r>
              <a:rPr lang="en-US" dirty="0"/>
              <a:t> change affects the fundamental ways in which </a:t>
            </a:r>
            <a:r>
              <a:rPr lang="en-US" dirty="0" smtClean="0"/>
              <a:t>the elements </a:t>
            </a:r>
            <a:r>
              <a:rPr lang="en-US" dirty="0"/>
              <a:t>interact with each other and will probably require changes </a:t>
            </a:r>
            <a:r>
              <a:rPr lang="en-US" dirty="0" smtClean="0"/>
              <a:t>all over </a:t>
            </a:r>
            <a:r>
              <a:rPr lang="en-US" dirty="0"/>
              <a:t>the system. </a:t>
            </a:r>
            <a:endParaRPr lang="en-US" dirty="0" smtClean="0"/>
          </a:p>
          <a:p>
            <a:r>
              <a:rPr lang="pl-PL" dirty="0" err="1" smtClean="0"/>
              <a:t>Obviously</a:t>
            </a:r>
            <a:r>
              <a:rPr lang="pl-PL" dirty="0"/>
              <a:t>,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changes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the most </a:t>
            </a:r>
            <a:r>
              <a:rPr lang="pl-PL" dirty="0" err="1" smtClean="0"/>
              <a:t>desirable</a:t>
            </a:r>
            <a:endParaRPr lang="pl-PL" dirty="0"/>
          </a:p>
          <a:p>
            <a:r>
              <a:rPr lang="pl-PL" dirty="0" smtClean="0"/>
              <a:t>A</a:t>
            </a:r>
            <a:r>
              <a:rPr lang="pl-PL" dirty="0"/>
              <a:t> </a:t>
            </a:r>
            <a:r>
              <a:rPr lang="pl-PL" dirty="0" err="1" smtClean="0"/>
              <a:t>good</a:t>
            </a:r>
            <a:r>
              <a:rPr lang="pl-PL" dirty="0" smtClean="0"/>
              <a:t> </a:t>
            </a:r>
            <a:r>
              <a:rPr lang="pl-PL" dirty="0" err="1"/>
              <a:t>architecture</a:t>
            </a:r>
            <a:r>
              <a:rPr lang="pl-PL" dirty="0"/>
              <a:t> </a:t>
            </a:r>
            <a:r>
              <a:rPr lang="pl-PL" dirty="0" err="1" smtClean="0"/>
              <a:t>is</a:t>
            </a:r>
            <a:r>
              <a:rPr lang="pl-PL" dirty="0"/>
              <a:t> </a:t>
            </a:r>
            <a:r>
              <a:rPr lang="pl-PL" dirty="0" smtClean="0"/>
              <a:t>one </a:t>
            </a:r>
            <a:r>
              <a:rPr lang="pl-PL" dirty="0"/>
              <a:t>in </a:t>
            </a:r>
            <a:r>
              <a:rPr lang="pl-PL" dirty="0" err="1"/>
              <a:t>which</a:t>
            </a:r>
            <a:r>
              <a:rPr lang="pl-PL" dirty="0"/>
              <a:t> the most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changes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local</a:t>
            </a:r>
            <a:r>
              <a:rPr lang="pl-PL" dirty="0"/>
              <a:t>, and </a:t>
            </a:r>
            <a:r>
              <a:rPr lang="pl-PL" dirty="0" err="1"/>
              <a:t>hence</a:t>
            </a:r>
            <a:r>
              <a:rPr lang="pl-PL" dirty="0"/>
              <a:t> </a:t>
            </a:r>
            <a:r>
              <a:rPr lang="pl-PL" dirty="0" err="1"/>
              <a:t>easy</a:t>
            </a:r>
            <a:r>
              <a:rPr lang="pl-PL" dirty="0"/>
              <a:t> to </a:t>
            </a:r>
            <a:r>
              <a:rPr lang="pl-PL" dirty="0" err="1"/>
              <a:t>make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395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r>
              <a:rPr lang="en-US" dirty="0" smtClean="0"/>
              <a:t>System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</a:t>
            </a:r>
            <a:r>
              <a:rPr lang="en-US" dirty="0"/>
              <a:t>we </a:t>
            </a:r>
            <a:r>
              <a:rPr lang="en-US" dirty="0" smtClean="0"/>
              <a:t>know that </a:t>
            </a:r>
            <a:r>
              <a:rPr lang="en-US" dirty="0"/>
              <a:t>certain kinds of architectural decisions lead to certain quality attributes in </a:t>
            </a:r>
            <a:r>
              <a:rPr lang="en-US" dirty="0" smtClean="0"/>
              <a:t>a system</a:t>
            </a:r>
            <a:r>
              <a:rPr lang="en-US" dirty="0"/>
              <a:t>, </a:t>
            </a:r>
            <a:r>
              <a:rPr lang="en-US" dirty="0" smtClean="0"/>
              <a:t>we </a:t>
            </a:r>
            <a:r>
              <a:rPr lang="en-US" dirty="0"/>
              <a:t>can make those decisions and rightly expect to be rewarded </a:t>
            </a:r>
            <a:r>
              <a:rPr lang="en-US" dirty="0" smtClean="0"/>
              <a:t>with the </a:t>
            </a:r>
            <a:r>
              <a:rPr lang="en-US" dirty="0"/>
              <a:t>associated quality attributes. </a:t>
            </a:r>
            <a:endParaRPr lang="en-US" dirty="0" smtClean="0"/>
          </a:p>
          <a:p>
            <a:r>
              <a:rPr lang="en-US" dirty="0" smtClean="0"/>
              <a:t>When we </a:t>
            </a:r>
            <a:r>
              <a:rPr lang="en-US" dirty="0"/>
              <a:t>examine an </a:t>
            </a:r>
            <a:r>
              <a:rPr lang="en-US" dirty="0" smtClean="0"/>
              <a:t>architecture</a:t>
            </a:r>
            <a:r>
              <a:rPr lang="en-US" dirty="0"/>
              <a:t> </a:t>
            </a:r>
            <a:r>
              <a:rPr lang="en-US" dirty="0" smtClean="0"/>
              <a:t>we </a:t>
            </a:r>
            <a:r>
              <a:rPr lang="en-US" dirty="0"/>
              <a:t>can look to see if those decisions have been made, and confidently predict </a:t>
            </a:r>
            <a:r>
              <a:rPr lang="en-US" dirty="0" smtClean="0"/>
              <a:t>that the </a:t>
            </a:r>
            <a:r>
              <a:rPr lang="en-US" dirty="0"/>
              <a:t>architecture will exhibit the associated qualities.</a:t>
            </a:r>
          </a:p>
          <a:p>
            <a:r>
              <a:rPr lang="en-US" dirty="0" smtClean="0"/>
              <a:t>The </a:t>
            </a:r>
            <a:r>
              <a:rPr lang="en-US" dirty="0"/>
              <a:t>earlier you can </a:t>
            </a:r>
            <a:r>
              <a:rPr lang="en-US" dirty="0" smtClean="0"/>
              <a:t>find a </a:t>
            </a:r>
            <a:r>
              <a:rPr lang="en-US" dirty="0"/>
              <a:t>problem in your design, the cheaper, easier, and less disruptive it will be to fix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150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</a:t>
            </a:r>
            <a:r>
              <a:rPr lang="en-US" dirty="0" smtClean="0"/>
              <a:t>Communication Among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Software </a:t>
            </a:r>
            <a:r>
              <a:rPr lang="en-US" dirty="0"/>
              <a:t>architecture represents a common abstraction of a system that most</a:t>
            </a:r>
            <a:r>
              <a:rPr lang="en-US" dirty="0" smtClean="0"/>
              <a:t>, if </a:t>
            </a:r>
            <a:r>
              <a:rPr lang="en-US" dirty="0"/>
              <a:t>not all, of the system’s stakeholders can use as a basis for creating mutual understanding</a:t>
            </a:r>
            <a:r>
              <a:rPr lang="en-US" dirty="0" smtClean="0"/>
              <a:t>, negotiating</a:t>
            </a:r>
            <a:r>
              <a:rPr lang="en-US" dirty="0"/>
              <a:t>, forming consensus, and communicating with each other.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architecture</a:t>
            </a:r>
            <a:r>
              <a:rPr lang="en-US" dirty="0"/>
              <a:t>—or at least parts of it—is sufficiently abstract that most </a:t>
            </a:r>
            <a:r>
              <a:rPr lang="en-US" dirty="0" smtClean="0"/>
              <a:t>nontechnical people </a:t>
            </a:r>
            <a:r>
              <a:rPr lang="en-US" dirty="0"/>
              <a:t>can understand it </a:t>
            </a:r>
            <a:r>
              <a:rPr lang="en-US" dirty="0" smtClean="0"/>
              <a:t>adequately.</a:t>
            </a:r>
          </a:p>
          <a:p>
            <a:r>
              <a:rPr lang="en-US" dirty="0" smtClean="0"/>
              <a:t>Each </a:t>
            </a:r>
            <a:r>
              <a:rPr lang="en-US" dirty="0"/>
              <a:t>stakeholder of a software system—customer, user, project manager</a:t>
            </a:r>
            <a:r>
              <a:rPr lang="en-US" dirty="0" smtClean="0"/>
              <a:t>, coder</a:t>
            </a:r>
            <a:r>
              <a:rPr lang="en-US" dirty="0"/>
              <a:t>, tester, and so on—is concerned with different characteristics of the </a:t>
            </a:r>
            <a:r>
              <a:rPr lang="en-US" dirty="0" smtClean="0"/>
              <a:t>system that </a:t>
            </a:r>
            <a:r>
              <a:rPr lang="en-US" dirty="0"/>
              <a:t>are affected by its architecture. For example: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user is concerned that the system is fast, reliable, and available </a:t>
            </a:r>
            <a:r>
              <a:rPr lang="en-US" dirty="0" smtClean="0"/>
              <a:t>when needed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customer is concerned that the architecture can be implemented </a:t>
            </a:r>
            <a:r>
              <a:rPr lang="en-US" dirty="0" smtClean="0"/>
              <a:t>on schedule </a:t>
            </a:r>
            <a:r>
              <a:rPr lang="en-US" dirty="0"/>
              <a:t>and according to budget.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manager is worried (in addition to concerns about cost and schedule</a:t>
            </a:r>
            <a:r>
              <a:rPr lang="en-US" dirty="0" smtClean="0"/>
              <a:t>) that </a:t>
            </a:r>
            <a:r>
              <a:rPr lang="en-US" dirty="0"/>
              <a:t>the architecture will allow teams to work largely independently</a:t>
            </a:r>
            <a:r>
              <a:rPr lang="en-US" dirty="0" smtClean="0"/>
              <a:t>, interacting </a:t>
            </a:r>
            <a:r>
              <a:rPr lang="en-US" dirty="0"/>
              <a:t>in disciplined and controlled ways.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architect is worried about strategies to achieve all of those goals.</a:t>
            </a:r>
          </a:p>
          <a:p>
            <a:r>
              <a:rPr lang="en-US" dirty="0"/>
              <a:t>Architecture provides a common language in which different concerns </a:t>
            </a:r>
            <a:r>
              <a:rPr lang="en-US" dirty="0" smtClean="0"/>
              <a:t>can be </a:t>
            </a:r>
            <a:r>
              <a:rPr lang="en-US" dirty="0"/>
              <a:t>expressed, negotiated, and resolved at a level that is intellectually </a:t>
            </a:r>
            <a:r>
              <a:rPr lang="en-US" dirty="0" smtClean="0"/>
              <a:t>manageable even </a:t>
            </a:r>
            <a:r>
              <a:rPr lang="en-US" dirty="0"/>
              <a:t>for large, complex systems.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787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Earliest </a:t>
            </a:r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Software </a:t>
            </a:r>
            <a:r>
              <a:rPr lang="en-US" dirty="0"/>
              <a:t>architecture is a manifestation of the earliest design decisions about </a:t>
            </a:r>
            <a:r>
              <a:rPr lang="en-US" dirty="0" smtClean="0"/>
              <a:t>a system.</a:t>
            </a:r>
          </a:p>
          <a:p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early bindings carry enormous weight with respect to the </a:t>
            </a:r>
            <a:r>
              <a:rPr lang="en-US" dirty="0" smtClean="0"/>
              <a:t>system’s remaining </a:t>
            </a:r>
            <a:r>
              <a:rPr lang="en-US" dirty="0"/>
              <a:t>development, its deployment, and its maintenance life. </a:t>
            </a:r>
            <a:endParaRPr lang="en-US" dirty="0" smtClean="0"/>
          </a:p>
          <a:p>
            <a:r>
              <a:rPr lang="en-US" dirty="0" smtClean="0"/>
              <a:t>Each decision constrains </a:t>
            </a:r>
            <a:r>
              <a:rPr lang="en-US" dirty="0"/>
              <a:t>the many decisions that follow.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are these early design decisions embodied by software architecture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W</a:t>
            </a:r>
            <a:r>
              <a:rPr lang="pl-PL" dirty="0" err="1" smtClean="0"/>
              <a:t>ill</a:t>
            </a:r>
            <a:r>
              <a:rPr lang="pl-PL" dirty="0" smtClean="0"/>
              <a:t> </a:t>
            </a:r>
            <a:r>
              <a:rPr lang="pl-PL" dirty="0"/>
              <a:t>the system run on one </a:t>
            </a:r>
            <a:r>
              <a:rPr lang="pl-PL" dirty="0" err="1"/>
              <a:t>processor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be </a:t>
            </a:r>
            <a:r>
              <a:rPr lang="pl-PL" dirty="0" err="1"/>
              <a:t>distributed</a:t>
            </a:r>
            <a:r>
              <a:rPr lang="pl-PL" dirty="0"/>
              <a:t> </a:t>
            </a:r>
            <a:r>
              <a:rPr lang="pl-PL" dirty="0" err="1"/>
              <a:t>across</a:t>
            </a:r>
            <a:r>
              <a:rPr lang="pl-PL" dirty="0"/>
              <a:t> </a:t>
            </a:r>
            <a:r>
              <a:rPr lang="pl-PL" dirty="0" err="1" smtClean="0"/>
              <a:t>multiple</a:t>
            </a:r>
            <a:r>
              <a:rPr lang="pl-PL" dirty="0"/>
              <a:t> </a:t>
            </a:r>
            <a:r>
              <a:rPr lang="pl-PL" dirty="0" err="1" smtClean="0"/>
              <a:t>processors</a:t>
            </a:r>
            <a:r>
              <a:rPr lang="pl-PL" dirty="0"/>
              <a:t>?</a:t>
            </a:r>
          </a:p>
          <a:p>
            <a:pPr lvl="1"/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/>
              <a:t>the software be </a:t>
            </a:r>
            <a:r>
              <a:rPr lang="pl-PL" dirty="0" err="1"/>
              <a:t>layered</a:t>
            </a:r>
            <a:r>
              <a:rPr lang="pl-PL" dirty="0"/>
              <a:t>?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so</a:t>
            </a:r>
            <a:r>
              <a:rPr lang="pl-PL" dirty="0"/>
              <a:t>,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layers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 be? </a:t>
            </a:r>
            <a:r>
              <a:rPr lang="pl-PL" dirty="0" err="1" smtClean="0"/>
              <a:t>What</a:t>
            </a:r>
            <a:r>
              <a:rPr lang="pl-PL" dirty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/>
              <a:t>each</a:t>
            </a:r>
            <a:r>
              <a:rPr lang="pl-PL" dirty="0"/>
              <a:t> one do?</a:t>
            </a:r>
          </a:p>
          <a:p>
            <a:pPr lvl="1"/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/>
              <a:t>components</a:t>
            </a:r>
            <a:r>
              <a:rPr lang="pl-PL" dirty="0"/>
              <a:t> </a:t>
            </a:r>
            <a:r>
              <a:rPr lang="pl-PL" dirty="0" err="1"/>
              <a:t>communicate</a:t>
            </a:r>
            <a:r>
              <a:rPr lang="pl-PL" dirty="0"/>
              <a:t> </a:t>
            </a:r>
            <a:r>
              <a:rPr lang="pl-PL" dirty="0" err="1"/>
              <a:t>synchronously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asynchronously</a:t>
            </a:r>
            <a:r>
              <a:rPr lang="pl-PL" dirty="0"/>
              <a:t>? </a:t>
            </a:r>
            <a:r>
              <a:rPr lang="pl-PL" dirty="0" err="1" smtClean="0"/>
              <a:t>Will</a:t>
            </a:r>
            <a:r>
              <a:rPr lang="pl-PL" dirty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/>
              <a:t>interact</a:t>
            </a:r>
            <a:r>
              <a:rPr lang="pl-PL" dirty="0"/>
              <a:t> by </a:t>
            </a:r>
            <a:r>
              <a:rPr lang="pl-PL" dirty="0" err="1"/>
              <a:t>transferring</a:t>
            </a:r>
            <a:r>
              <a:rPr lang="pl-PL" dirty="0"/>
              <a:t> </a:t>
            </a:r>
            <a:r>
              <a:rPr lang="pl-PL" dirty="0" err="1"/>
              <a:t>control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data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?</a:t>
            </a:r>
          </a:p>
          <a:p>
            <a:pPr lvl="1"/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/>
              <a:t>the system </a:t>
            </a:r>
            <a:r>
              <a:rPr lang="pl-PL" dirty="0" err="1"/>
              <a:t>depend</a:t>
            </a:r>
            <a:r>
              <a:rPr lang="pl-PL" dirty="0"/>
              <a:t> on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of the </a:t>
            </a:r>
            <a:r>
              <a:rPr lang="pl-PL" dirty="0" err="1"/>
              <a:t>operating</a:t>
            </a:r>
            <a:r>
              <a:rPr lang="pl-PL" dirty="0"/>
              <a:t> system </a:t>
            </a:r>
            <a:r>
              <a:rPr lang="pl-PL" dirty="0" err="1" smtClean="0"/>
              <a:t>or</a:t>
            </a:r>
            <a:r>
              <a:rPr lang="pl-PL" dirty="0"/>
              <a:t> </a:t>
            </a:r>
            <a:r>
              <a:rPr lang="pl-PL" dirty="0" smtClean="0"/>
              <a:t>hardware</a:t>
            </a:r>
            <a:r>
              <a:rPr lang="pl-PL" dirty="0"/>
              <a:t>?</a:t>
            </a:r>
          </a:p>
          <a:p>
            <a:pPr lvl="1"/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/>
              <a:t>the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flows</a:t>
            </a:r>
            <a:r>
              <a:rPr lang="pl-PL" dirty="0"/>
              <a:t> </a:t>
            </a:r>
            <a:r>
              <a:rPr lang="pl-PL" dirty="0" err="1"/>
              <a:t>through</a:t>
            </a:r>
            <a:r>
              <a:rPr lang="pl-PL" dirty="0"/>
              <a:t> the system be </a:t>
            </a:r>
            <a:r>
              <a:rPr lang="pl-PL" dirty="0" err="1"/>
              <a:t>encrypted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not</a:t>
            </a:r>
            <a:r>
              <a:rPr lang="pl-PL" dirty="0" smtClean="0"/>
              <a:t>?</a:t>
            </a:r>
          </a:p>
          <a:p>
            <a:pPr lvl="1"/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/>
              <a:t>communication</a:t>
            </a:r>
            <a:r>
              <a:rPr lang="pl-PL" dirty="0"/>
              <a:t> </a:t>
            </a:r>
            <a:r>
              <a:rPr lang="pl-PL" dirty="0" err="1"/>
              <a:t>protocol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we </a:t>
            </a:r>
            <a:r>
              <a:rPr lang="pl-PL" dirty="0" err="1"/>
              <a:t>choose</a:t>
            </a:r>
            <a:r>
              <a:rPr lang="pl-PL" dirty="0"/>
              <a:t>?</a:t>
            </a:r>
          </a:p>
          <a:p>
            <a:r>
              <a:rPr lang="pl-PL" dirty="0" err="1"/>
              <a:t>Imagine</a:t>
            </a:r>
            <a:r>
              <a:rPr lang="pl-PL" dirty="0"/>
              <a:t> the </a:t>
            </a:r>
            <a:r>
              <a:rPr lang="pl-PL" dirty="0" err="1"/>
              <a:t>nightmare</a:t>
            </a:r>
            <a:r>
              <a:rPr lang="pl-PL" dirty="0"/>
              <a:t> of </a:t>
            </a:r>
            <a:r>
              <a:rPr lang="pl-PL" dirty="0" err="1"/>
              <a:t>having</a:t>
            </a:r>
            <a:r>
              <a:rPr lang="pl-PL" dirty="0"/>
              <a:t> to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of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 smtClean="0"/>
              <a:t>decisions</a:t>
            </a:r>
            <a:r>
              <a:rPr lang="pl-PL" dirty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785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</a:t>
            </a:r>
            <a:r>
              <a:rPr lang="en-US" dirty="0" smtClean="0"/>
              <a:t>Constraints </a:t>
            </a:r>
            <a:r>
              <a:rPr lang="en-US" dirty="0" smtClean="0"/>
              <a:t>on an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 </a:t>
            </a:r>
            <a:r>
              <a:rPr lang="en-US" dirty="0"/>
              <a:t>implementation exhibits an architecture if it conforms to the design </a:t>
            </a:r>
            <a:r>
              <a:rPr lang="en-US" dirty="0" smtClean="0"/>
              <a:t>decisions prescribed </a:t>
            </a:r>
            <a:r>
              <a:rPr lang="en-US" dirty="0"/>
              <a:t>by the architecture. </a:t>
            </a:r>
            <a:endParaRPr lang="en-US" dirty="0" smtClean="0"/>
          </a:p>
          <a:p>
            <a:pPr lvl="1"/>
            <a:r>
              <a:rPr lang="en-US" dirty="0" smtClean="0"/>
              <a:t>The implementation </a:t>
            </a:r>
            <a:r>
              <a:rPr lang="en-US" dirty="0"/>
              <a:t>must be </a:t>
            </a:r>
            <a:r>
              <a:rPr lang="en-US" dirty="0" smtClean="0"/>
              <a:t>implemented as </a:t>
            </a:r>
            <a:r>
              <a:rPr lang="en-US" dirty="0"/>
              <a:t>the set of prescribed </a:t>
            </a:r>
            <a:r>
              <a:rPr lang="en-US" dirty="0" smtClean="0"/>
              <a:t>elements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elements must interact </a:t>
            </a:r>
            <a:r>
              <a:rPr lang="en-US" dirty="0" smtClean="0"/>
              <a:t>with each </a:t>
            </a:r>
            <a:r>
              <a:rPr lang="en-US" dirty="0"/>
              <a:t>other in the prescribed </a:t>
            </a:r>
            <a:r>
              <a:rPr lang="en-US" dirty="0" smtClean="0"/>
              <a:t>fashion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element must fulfill its </a:t>
            </a:r>
            <a:r>
              <a:rPr lang="en-US" dirty="0" smtClean="0"/>
              <a:t>responsibility to </a:t>
            </a:r>
            <a:r>
              <a:rPr lang="en-US" dirty="0"/>
              <a:t>the other elements as dictated by the architecture.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of these </a:t>
            </a:r>
            <a:r>
              <a:rPr lang="en-US" dirty="0" smtClean="0"/>
              <a:t>prescriptions is </a:t>
            </a:r>
            <a:r>
              <a:rPr lang="en-US" dirty="0"/>
              <a:t>a constraint on the implementer.</a:t>
            </a:r>
          </a:p>
          <a:p>
            <a:r>
              <a:rPr lang="en-US" dirty="0"/>
              <a:t>Element builders </a:t>
            </a:r>
            <a:r>
              <a:rPr lang="en-US" dirty="0" smtClean="0"/>
              <a:t>may </a:t>
            </a:r>
            <a:r>
              <a:rPr lang="en-US" dirty="0"/>
              <a:t>not be aware of the architectural tradeoffs—the </a:t>
            </a:r>
            <a:r>
              <a:rPr lang="en-US" dirty="0" smtClean="0"/>
              <a:t>architecture (</a:t>
            </a:r>
            <a:r>
              <a:rPr lang="en-US" dirty="0"/>
              <a:t>or architect) simply constrains them in such a way as to meet the tradeoffs. </a:t>
            </a:r>
            <a:endParaRPr lang="en-US" dirty="0" smtClean="0"/>
          </a:p>
          <a:p>
            <a:pPr lvl="1"/>
            <a:r>
              <a:rPr lang="en-US" dirty="0" smtClean="0"/>
              <a:t>Example: an </a:t>
            </a:r>
            <a:r>
              <a:rPr lang="en-US" dirty="0"/>
              <a:t>architect assigns </a:t>
            </a:r>
            <a:r>
              <a:rPr lang="en-US" dirty="0" smtClean="0"/>
              <a:t>performance budget </a:t>
            </a:r>
            <a:r>
              <a:rPr lang="en-US" dirty="0"/>
              <a:t>to the pieces of software involved in some larger piece of </a:t>
            </a:r>
            <a:r>
              <a:rPr lang="en-US" dirty="0" smtClean="0"/>
              <a:t>functionality.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each software unit stays within its budget, the overall transaction will meet </a:t>
            </a:r>
            <a:r>
              <a:rPr lang="en-US" dirty="0" smtClean="0"/>
              <a:t>its performance </a:t>
            </a:r>
            <a:r>
              <a:rPr lang="en-US" dirty="0"/>
              <a:t>requirement. </a:t>
            </a:r>
            <a:endParaRPr lang="en-US" dirty="0" smtClean="0"/>
          </a:p>
          <a:p>
            <a:pPr lvl="1"/>
            <a:r>
              <a:rPr lang="en-US" dirty="0" smtClean="0"/>
              <a:t>Implementers </a:t>
            </a:r>
            <a:r>
              <a:rPr lang="en-US" dirty="0"/>
              <a:t>of each of the constituent pieces </a:t>
            </a:r>
            <a:r>
              <a:rPr lang="en-US" dirty="0" smtClean="0"/>
              <a:t>may not </a:t>
            </a:r>
            <a:r>
              <a:rPr lang="en-US" dirty="0"/>
              <a:t>know the overall budget, only their </a:t>
            </a:r>
            <a:r>
              <a:rPr lang="en-US" dirty="0" smtClean="0"/>
              <a:t>own.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53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Influencing the </a:t>
            </a:r>
            <a:r>
              <a:rPr lang="en-US" dirty="0" smtClean="0"/>
              <a:t>Organizational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rchitecture prescribes </a:t>
            </a:r>
            <a:r>
              <a:rPr lang="en-US" dirty="0"/>
              <a:t>the structure of the system being </a:t>
            </a:r>
            <a:r>
              <a:rPr lang="en-US" dirty="0" smtClean="0"/>
              <a:t>developed.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hat </a:t>
            </a:r>
            <a:r>
              <a:rPr lang="en-US" dirty="0"/>
              <a:t>structure becomes engraved in the structure of the development project (</a:t>
            </a:r>
            <a:r>
              <a:rPr lang="en-US" dirty="0" smtClean="0"/>
              <a:t>and sometimes </a:t>
            </a:r>
            <a:r>
              <a:rPr lang="en-US" dirty="0"/>
              <a:t>the structure of the entire organization).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architecture </a:t>
            </a:r>
            <a:r>
              <a:rPr lang="en-US" dirty="0" smtClean="0"/>
              <a:t>is typically </a:t>
            </a:r>
            <a:r>
              <a:rPr lang="en-US" dirty="0"/>
              <a:t>used as the basis for the work-breakdown structure.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work-</a:t>
            </a:r>
            <a:r>
              <a:rPr lang="en-US" dirty="0" smtClean="0"/>
              <a:t>breakdown structure </a:t>
            </a:r>
            <a:r>
              <a:rPr lang="en-US" dirty="0"/>
              <a:t>in turn dictates </a:t>
            </a:r>
            <a:endParaRPr lang="en-US" dirty="0" smtClean="0"/>
          </a:p>
          <a:p>
            <a:pPr lvl="1"/>
            <a:r>
              <a:rPr lang="en-US" dirty="0" smtClean="0"/>
              <a:t>units </a:t>
            </a:r>
            <a:r>
              <a:rPr lang="en-US" dirty="0"/>
              <a:t>of planning, scheduling, and </a:t>
            </a:r>
            <a:r>
              <a:rPr lang="en-US" dirty="0" smtClean="0"/>
              <a:t>budget</a:t>
            </a:r>
            <a:endParaRPr lang="en-US" dirty="0"/>
          </a:p>
          <a:p>
            <a:pPr lvl="1"/>
            <a:r>
              <a:rPr lang="en-US" dirty="0" err="1" smtClean="0"/>
              <a:t>interteam</a:t>
            </a:r>
            <a:r>
              <a:rPr lang="en-US" dirty="0" smtClean="0"/>
              <a:t> communication channels</a:t>
            </a:r>
          </a:p>
          <a:p>
            <a:pPr lvl="1"/>
            <a:r>
              <a:rPr lang="en-US" dirty="0" smtClean="0"/>
              <a:t>configuration </a:t>
            </a:r>
            <a:r>
              <a:rPr lang="en-US" dirty="0"/>
              <a:t>control and file-system </a:t>
            </a:r>
            <a:r>
              <a:rPr lang="en-US" dirty="0" smtClean="0"/>
              <a:t>organization</a:t>
            </a:r>
            <a:endParaRPr lang="en-US" dirty="0"/>
          </a:p>
          <a:p>
            <a:pPr lvl="1"/>
            <a:r>
              <a:rPr lang="en-US" dirty="0" smtClean="0"/>
              <a:t>integration and </a:t>
            </a:r>
            <a:r>
              <a:rPr lang="en-US" dirty="0"/>
              <a:t>test plans and procedures; </a:t>
            </a:r>
            <a:endParaRPr lang="en-US" dirty="0" smtClean="0"/>
          </a:p>
          <a:p>
            <a:pPr lvl="1"/>
            <a:r>
              <a:rPr lang="en-US" dirty="0" smtClean="0"/>
              <a:t>much more</a:t>
            </a:r>
          </a:p>
          <a:p>
            <a:r>
              <a:rPr lang="en-US" dirty="0" smtClean="0"/>
              <a:t>The </a:t>
            </a:r>
            <a:r>
              <a:rPr lang="en-US" dirty="0"/>
              <a:t>maintenance </a:t>
            </a:r>
            <a:r>
              <a:rPr lang="en-US" dirty="0" smtClean="0"/>
              <a:t>activity will </a:t>
            </a:r>
            <a:r>
              <a:rPr lang="en-US" dirty="0"/>
              <a:t>also reflect the software structure</a:t>
            </a:r>
            <a:r>
              <a:rPr lang="en-US" dirty="0" smtClean="0"/>
              <a:t>, with </a:t>
            </a:r>
            <a:r>
              <a:rPr lang="en-US" dirty="0"/>
              <a:t>teams formed to maintain specific structural elements from the </a:t>
            </a:r>
            <a:r>
              <a:rPr lang="en-US" dirty="0" smtClean="0"/>
              <a:t>architecture.</a:t>
            </a:r>
          </a:p>
          <a:p>
            <a:r>
              <a:rPr lang="en-US" dirty="0" smtClean="0"/>
              <a:t>If </a:t>
            </a:r>
            <a:r>
              <a:rPr lang="en-US" dirty="0"/>
              <a:t>these responsibilities have been formalized in a contractual relationship, </a:t>
            </a:r>
            <a:r>
              <a:rPr lang="en-US" dirty="0" smtClean="0"/>
              <a:t>changing responsibilities </a:t>
            </a:r>
            <a:r>
              <a:rPr lang="en-US" dirty="0"/>
              <a:t>could become expensive or even litigious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852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2500</Words>
  <Application>Microsoft Macintosh PowerPoint</Application>
  <PresentationFormat>On-screen Show (4:3)</PresentationFormat>
  <Paragraphs>159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Chapter 2:  Why is Software Architecture Important?</vt:lpstr>
      <vt:lpstr>Thirteen Reasons</vt:lpstr>
      <vt:lpstr>Inhibiting or Enabling a System’s Quality Attributes</vt:lpstr>
      <vt:lpstr>Reasoning About and Managing Change</vt:lpstr>
      <vt:lpstr>Predicting System Qualities</vt:lpstr>
      <vt:lpstr>Enhancing Communication Among Stakeholders</vt:lpstr>
      <vt:lpstr>Earliest Design Decisions</vt:lpstr>
      <vt:lpstr>Defining Constraints on an Implementation</vt:lpstr>
      <vt:lpstr>Influencing the Organizational Structure</vt:lpstr>
      <vt:lpstr>Enabling Evolutionary Prototyping</vt:lpstr>
      <vt:lpstr>Improving Cost and Schedule Estimates</vt:lpstr>
      <vt:lpstr>Transferable, Reusable Model</vt:lpstr>
      <vt:lpstr>Using Independently Developed Components</vt:lpstr>
      <vt:lpstr>Restricting Design Vocabulary</vt:lpstr>
      <vt:lpstr>Basis for Training</vt:lpstr>
      <vt:lpstr>Summary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Rick Kazman</cp:lastModifiedBy>
  <cp:revision>17</cp:revision>
  <dcterms:created xsi:type="dcterms:W3CDTF">2012-04-18T22:57:58Z</dcterms:created>
  <dcterms:modified xsi:type="dcterms:W3CDTF">2012-11-27T21:48:39Z</dcterms:modified>
</cp:coreProperties>
</file>