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60" r:id="rId3"/>
    <p:sldId id="258" r:id="rId4"/>
    <p:sldId id="261" r:id="rId5"/>
    <p:sldId id="262" r:id="rId6"/>
    <p:sldId id="263" r:id="rId7"/>
    <p:sldId id="282" r:id="rId8"/>
    <p:sldId id="264" r:id="rId9"/>
    <p:sldId id="286" r:id="rId10"/>
    <p:sldId id="283" r:id="rId11"/>
    <p:sldId id="265" r:id="rId12"/>
    <p:sldId id="266" r:id="rId13"/>
    <p:sldId id="267" r:id="rId14"/>
    <p:sldId id="268" r:id="rId15"/>
    <p:sldId id="284" r:id="rId16"/>
    <p:sldId id="285" r:id="rId17"/>
    <p:sldId id="270" r:id="rId18"/>
    <p:sldId id="272" r:id="rId19"/>
    <p:sldId id="273" r:id="rId20"/>
    <p:sldId id="274" r:id="rId21"/>
    <p:sldId id="275" r:id="rId22"/>
    <p:sldId id="276" r:id="rId23"/>
    <p:sldId id="277" r:id="rId24"/>
    <p:sldId id="278" r:id="rId25"/>
    <p:sldId id="280" r:id="rId26"/>
    <p:sldId id="287" r:id="rId27"/>
    <p:sldId id="281"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32" d="100"/>
          <a:sy n="132" d="100"/>
        </p:scale>
        <p:origin x="-592"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11/25/12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11/25/12</a:t>
            </a:fld>
            <a:endParaRPr lang="en-AU"/>
          </a:p>
        </p:txBody>
      </p:sp>
      <p:sp>
        <p:nvSpPr>
          <p:cNvPr id="8" name="Footer Placeholder 7"/>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11/25/12</a:t>
            </a:fld>
            <a:endParaRPr lang="en-AU"/>
          </a:p>
        </p:txBody>
      </p:sp>
      <p:sp>
        <p:nvSpPr>
          <p:cNvPr id="4" name="Footer Placeholder 3"/>
          <p:cNvSpPr>
            <a:spLocks noGrp="1"/>
          </p:cNvSpPr>
          <p:nvPr>
            <p:ph type="ftr" sz="quarter" idx="11"/>
          </p:nvPr>
        </p:nvSpPr>
        <p:spPr>
          <a:xfrm>
            <a:off x="1259632" y="6356350"/>
            <a:ext cx="6552728" cy="365125"/>
          </a:xfrm>
        </p:spPr>
        <p:txBody>
          <a:bodyPr/>
          <a:lstStyle/>
          <a:p>
            <a:r>
              <a:rPr lang="en-AU" dirty="0" smtClean="0"/>
              <a:t>©  Len Bass, Paul Clements, Rick Kazman,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11/25/12</a:t>
            </a:fld>
            <a:endParaRPr lang="en-AU"/>
          </a:p>
        </p:txBody>
      </p:sp>
      <p:sp>
        <p:nvSpPr>
          <p:cNvPr id="3" name="Footer Placeholder 2"/>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11/25/12</a:t>
            </a:fld>
            <a:endParaRPr lang="en-AU"/>
          </a:p>
        </p:txBody>
      </p:sp>
      <p:sp>
        <p:nvSpPr>
          <p:cNvPr id="5" name="Footer Placeholder 4"/>
          <p:cNvSpPr>
            <a:spLocks noGrp="1"/>
          </p:cNvSpPr>
          <p:nvPr>
            <p:ph type="ftr" sz="quarter" idx="3"/>
          </p:nvPr>
        </p:nvSpPr>
        <p:spPr>
          <a:xfrm>
            <a:off x="2699792" y="6356350"/>
            <a:ext cx="37444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a:t>
            </a:r>
            <a:r>
              <a:rPr lang="en-AU" smtClean="0"/>
              <a:t>, </a:t>
            </a:r>
            <a:br>
              <a:rPr lang="en-AU" smtClean="0"/>
            </a:br>
            <a:r>
              <a:rPr lang="en-AU" smtClean="0"/>
              <a:t>distributed </a:t>
            </a:r>
            <a:r>
              <a:rPr lang="en-AU" dirty="0" smtClean="0"/>
              <a:t>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Chapter 20: Architecture Reconstruction and Conformance</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a:xfrm>
            <a:off x="2699792" y="6356350"/>
            <a:ext cx="3888432" cy="365125"/>
          </a:xfrm>
        </p:spPr>
        <p:txBody>
          <a:bodyPr/>
          <a:lstStyle/>
          <a:p>
            <a:r>
              <a:rPr lang="en-AU" dirty="0" smtClean="0"/>
              <a:t>© Len Bass, Paul Clements, Rick Kazman</a:t>
            </a:r>
            <a:r>
              <a:rPr lang="en-AU" smtClean="0"/>
              <a:t>, </a:t>
            </a:r>
            <a:br>
              <a:rPr lang="en-AU" smtClean="0"/>
            </a:br>
            <a:r>
              <a:rPr lang="en-AU" smtClean="0"/>
              <a:t>distributed </a:t>
            </a:r>
            <a:r>
              <a:rPr lang="en-AU" dirty="0" smtClean="0"/>
              <a:t>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Reconstruction Phases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3"/>
            </a:pPr>
            <a:r>
              <a:rPr lang="en-US" sz="3400" i="1" dirty="0" smtClean="0"/>
              <a:t>View </a:t>
            </a:r>
            <a:r>
              <a:rPr lang="en-US" sz="3400" i="1" dirty="0"/>
              <a:t>fusion and manipulation.</a:t>
            </a:r>
            <a:r>
              <a:rPr lang="en-US" sz="3400" dirty="0"/>
              <a:t> </a:t>
            </a:r>
            <a:endParaRPr lang="en-US" sz="3400" dirty="0" smtClean="0"/>
          </a:p>
          <a:p>
            <a:pPr marL="914400" lvl="1" indent="-514350"/>
            <a:r>
              <a:rPr lang="en-US" dirty="0"/>
              <a:t>C</a:t>
            </a:r>
            <a:r>
              <a:rPr lang="en-US" dirty="0" smtClean="0"/>
              <a:t>ombines </a:t>
            </a:r>
            <a:r>
              <a:rPr lang="en-US" dirty="0"/>
              <a:t>the various views of the information stored in the database. </a:t>
            </a:r>
            <a:endParaRPr lang="en-US" dirty="0" smtClean="0"/>
          </a:p>
          <a:p>
            <a:pPr marL="914400" lvl="1" indent="-514350"/>
            <a:r>
              <a:rPr lang="en-US" dirty="0" smtClean="0"/>
              <a:t>Individual </a:t>
            </a:r>
            <a:r>
              <a:rPr lang="en-US" dirty="0"/>
              <a:t>views may not contain complete or fully accurate information. View fusion can improve the overall accuracy. </a:t>
            </a:r>
            <a:endParaRPr lang="en-US" dirty="0" smtClean="0"/>
          </a:p>
          <a:p>
            <a:pPr marL="914400" lvl="1" indent="-514350"/>
            <a:r>
              <a:rPr lang="en-US" dirty="0" smtClean="0"/>
              <a:t>Example: </a:t>
            </a:r>
            <a:r>
              <a:rPr lang="en-US" dirty="0"/>
              <a:t>a static view extracted from source code might miss dynamically bound information such as calling relationships. This could then be combined with a dynamic view from an execution trace, which will capture all dynamically bound calling information, but which may not provide complete </a:t>
            </a:r>
            <a:r>
              <a:rPr lang="en-US" dirty="0" smtClean="0"/>
              <a:t>coverage.</a:t>
            </a:r>
            <a:endParaRPr lang="en-US" dirty="0"/>
          </a:p>
          <a:p>
            <a:pPr marL="514350" indent="-514350">
              <a:buFont typeface="+mj-lt"/>
              <a:buAutoNum type="arabicPeriod" startAt="3"/>
            </a:pPr>
            <a:r>
              <a:rPr lang="en-US" sz="3400" i="1" dirty="0" smtClean="0"/>
              <a:t>Architecture </a:t>
            </a:r>
            <a:r>
              <a:rPr lang="en-US" sz="3400" i="1" dirty="0"/>
              <a:t>analysis.</a:t>
            </a:r>
            <a:r>
              <a:rPr lang="en-US" sz="3400" dirty="0"/>
              <a:t> </a:t>
            </a:r>
            <a:endParaRPr lang="en-US" sz="3400" dirty="0" smtClean="0"/>
          </a:p>
          <a:p>
            <a:pPr marL="914400" lvl="1" indent="-514350"/>
            <a:r>
              <a:rPr lang="en-US" dirty="0" smtClean="0"/>
              <a:t>View </a:t>
            </a:r>
            <a:r>
              <a:rPr lang="en-US" dirty="0"/>
              <a:t>fusion will result in a set of hypotheses about the architecture. These hypotheses take the form of architectural elements (such as layers) and the constraints and relationships among them. These hypotheses need to be tested to see if they are </a:t>
            </a:r>
            <a:r>
              <a:rPr lang="en-US" dirty="0" smtClean="0"/>
              <a:t>correct.  </a:t>
            </a:r>
          </a:p>
          <a:p>
            <a:pPr marL="914400" lvl="1" indent="-514350"/>
            <a:r>
              <a:rPr lang="en-US" dirty="0" smtClean="0"/>
              <a:t>If not, repeat earlier steps.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197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Reconstruction Phases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descr="extrcation.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24744"/>
            <a:ext cx="6252946" cy="5157192"/>
          </a:xfrm>
          <a:prstGeom prst="rect">
            <a:avLst/>
          </a:prstGeom>
        </p:spPr>
      </p:pic>
    </p:spTree>
    <p:extLst>
      <p:ext uri="{BB962C8B-B14F-4D97-AF65-F5344CB8AC3E}">
        <p14:creationId xmlns:p14="http://schemas.microsoft.com/office/powerpoint/2010/main" val="93657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Raw View Extraction</a:t>
            </a:r>
            <a:endParaRPr lang="en-US" dirty="0"/>
          </a:p>
        </p:txBody>
      </p:sp>
      <p:sp>
        <p:nvSpPr>
          <p:cNvPr id="5" name="Content Placeholder 4"/>
          <p:cNvSpPr>
            <a:spLocks noGrp="1"/>
          </p:cNvSpPr>
          <p:nvPr>
            <p:ph idx="1"/>
          </p:nvPr>
        </p:nvSpPr>
        <p:spPr/>
        <p:txBody>
          <a:bodyPr>
            <a:normAutofit fontScale="92500" lnSpcReduction="10000"/>
          </a:bodyPr>
          <a:lstStyle/>
          <a:p>
            <a:r>
              <a:rPr lang="en-US" sz="2400" dirty="0" smtClean="0"/>
              <a:t>Raw </a:t>
            </a:r>
            <a:r>
              <a:rPr lang="en-US" sz="2400" dirty="0"/>
              <a:t>view extraction involves analyzing a system’s existing design and implementation artifacts to construct one or more models of it. </a:t>
            </a:r>
            <a:endParaRPr lang="en-US" sz="2400" dirty="0" smtClean="0"/>
          </a:p>
          <a:p>
            <a:r>
              <a:rPr lang="en-US" sz="2400" dirty="0" smtClean="0"/>
              <a:t>These views will be refined later to support reconstruction goals</a:t>
            </a:r>
          </a:p>
          <a:p>
            <a:pPr lvl="1"/>
            <a:r>
              <a:rPr lang="en-US" sz="2400" dirty="0" smtClean="0"/>
              <a:t>Supporting </a:t>
            </a:r>
            <a:r>
              <a:rPr lang="en-US" sz="2400" dirty="0"/>
              <a:t>the overall architecture documentation effort.</a:t>
            </a:r>
          </a:p>
          <a:p>
            <a:pPr lvl="1"/>
            <a:r>
              <a:rPr lang="en-US" sz="2400" dirty="0" smtClean="0"/>
              <a:t>Answering </a:t>
            </a:r>
            <a:r>
              <a:rPr lang="en-US" sz="2400" dirty="0"/>
              <a:t>specific questions about the architecture</a:t>
            </a:r>
            <a:r>
              <a:rPr lang="en-US" sz="2400" dirty="0" smtClean="0"/>
              <a:t>.”</a:t>
            </a:r>
            <a:endParaRPr lang="en-US" sz="2400" dirty="0"/>
          </a:p>
          <a:p>
            <a:r>
              <a:rPr lang="en-US" sz="2400" dirty="0"/>
              <a:t>B</a:t>
            </a:r>
            <a:r>
              <a:rPr lang="en-US" sz="2400" dirty="0" smtClean="0"/>
              <a:t>lend </a:t>
            </a:r>
            <a:r>
              <a:rPr lang="en-US" sz="2400" dirty="0"/>
              <a:t>of the ideal (what information do you want to discover about the architecture that will most help you meet the goals of your reconstruction effort?) and the practical (what information can your available tools actually extract and present?</a:t>
            </a:r>
            <a:r>
              <a:rPr lang="en-US" sz="2400" dirty="0" smtClean="0"/>
              <a:t>)</a:t>
            </a:r>
            <a:endParaRPr lang="en-US" sz="2400" dirty="0"/>
          </a:p>
          <a:p>
            <a:r>
              <a:rPr lang="en-US" sz="2400" dirty="0"/>
              <a:t>From the source artifacts (code, header files, build files, and so on) and other artifacts (e.g., execution traces), you can identify and capture the elements of interest within the system (e.g., files, functions, variables) and their relationships to obtain several base system views. </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5172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List of Extracted Elements and their Relationships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Object 3"/>
          <p:cNvGraphicFramePr>
            <a:graphicFrameLocks noChangeAspect="1"/>
          </p:cNvGraphicFramePr>
          <p:nvPr>
            <p:extLst>
              <p:ext uri="{D42A27DB-BD31-4B8C-83A1-F6EECF244321}">
                <p14:modId xmlns:p14="http://schemas.microsoft.com/office/powerpoint/2010/main" val="534638978"/>
              </p:ext>
            </p:extLst>
          </p:nvPr>
        </p:nvGraphicFramePr>
        <p:xfrm>
          <a:off x="179512" y="2425700"/>
          <a:ext cx="8917840" cy="3307556"/>
        </p:xfrm>
        <a:graphic>
          <a:graphicData uri="http://schemas.openxmlformats.org/presentationml/2006/ole">
            <mc:AlternateContent xmlns:mc="http://schemas.openxmlformats.org/markup-compatibility/2006">
              <mc:Choice xmlns:v="urn:schemas-microsoft-com:vml" Requires="v">
                <p:oleObj spid="_x0000_s1036" name="Document" r:id="rId4" imgW="5410200" imgH="2006600" progId="Word.Document.12">
                  <p:embed/>
                </p:oleObj>
              </mc:Choice>
              <mc:Fallback>
                <p:oleObj name="Document" r:id="rId4" imgW="5410200" imgH="2006600" progId="Word.Document.12">
                  <p:embed/>
                  <p:pic>
                    <p:nvPicPr>
                      <p:cNvPr id="0" name=""/>
                      <p:cNvPicPr/>
                      <p:nvPr/>
                    </p:nvPicPr>
                    <p:blipFill>
                      <a:blip r:embed="rId5"/>
                      <a:stretch>
                        <a:fillRect/>
                      </a:stretch>
                    </p:blipFill>
                    <p:spPr>
                      <a:xfrm>
                        <a:off x="179512" y="2425700"/>
                        <a:ext cx="8917840" cy="3307556"/>
                      </a:xfrm>
                      <a:prstGeom prst="rect">
                        <a:avLst/>
                      </a:prstGeom>
                    </p:spPr>
                  </p:pic>
                </p:oleObj>
              </mc:Fallback>
            </mc:AlternateContent>
          </a:graphicData>
        </a:graphic>
      </p:graphicFrame>
    </p:spTree>
    <p:extLst>
      <p:ext uri="{BB962C8B-B14F-4D97-AF65-F5344CB8AC3E}">
        <p14:creationId xmlns:p14="http://schemas.microsoft.com/office/powerpoint/2010/main" val="421367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Information</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Static </a:t>
            </a:r>
            <a:r>
              <a:rPr lang="en-US" sz="2400" dirty="0"/>
              <a:t>information is obtained by observing only the system </a:t>
            </a:r>
            <a:r>
              <a:rPr lang="en-US" sz="2400" dirty="0" smtClean="0"/>
              <a:t>artifacts.</a:t>
            </a:r>
          </a:p>
          <a:p>
            <a:r>
              <a:rPr lang="en-US" sz="2400" dirty="0"/>
              <a:t>D</a:t>
            </a:r>
            <a:r>
              <a:rPr lang="en-US" sz="2400" dirty="0" smtClean="0"/>
              <a:t>ynamic </a:t>
            </a:r>
            <a:r>
              <a:rPr lang="en-US" sz="2400" dirty="0"/>
              <a:t>information is obtained by observing how the system </a:t>
            </a:r>
            <a:r>
              <a:rPr lang="en-US" sz="2400" dirty="0" smtClean="0"/>
              <a:t>runs.</a:t>
            </a:r>
          </a:p>
          <a:p>
            <a:pPr lvl="1"/>
            <a:r>
              <a:rPr lang="en-US" sz="2000" dirty="0"/>
              <a:t>S</a:t>
            </a:r>
            <a:r>
              <a:rPr lang="en-US" sz="2000" dirty="0" smtClean="0"/>
              <a:t>ome </a:t>
            </a:r>
            <a:r>
              <a:rPr lang="en-US" sz="2000" dirty="0"/>
              <a:t>architecturally relevant information may not exist in the source artifacts because of late </a:t>
            </a:r>
            <a:r>
              <a:rPr lang="en-US" sz="2000" dirty="0" smtClean="0"/>
              <a:t>binding:</a:t>
            </a:r>
          </a:p>
          <a:p>
            <a:pPr lvl="2"/>
            <a:r>
              <a:rPr lang="en-US" sz="1600" dirty="0" smtClean="0"/>
              <a:t>Polymorphism</a:t>
            </a:r>
            <a:endParaRPr lang="en-US" sz="1600" dirty="0"/>
          </a:p>
          <a:p>
            <a:pPr lvl="2"/>
            <a:r>
              <a:rPr lang="en-US" sz="1600" dirty="0" smtClean="0"/>
              <a:t>Function </a:t>
            </a:r>
            <a:r>
              <a:rPr lang="en-US" sz="1600" dirty="0"/>
              <a:t>pointers</a:t>
            </a:r>
          </a:p>
          <a:p>
            <a:pPr lvl="2"/>
            <a:r>
              <a:rPr lang="en-US" sz="1600" dirty="0" smtClean="0"/>
              <a:t>Runtime </a:t>
            </a:r>
            <a:r>
              <a:rPr lang="en-US" sz="1600" dirty="0"/>
              <a:t>parameterization</a:t>
            </a:r>
          </a:p>
          <a:p>
            <a:pPr lvl="2"/>
            <a:r>
              <a:rPr lang="en-US" sz="1600" dirty="0" smtClean="0"/>
              <a:t>Plug</a:t>
            </a:r>
            <a:r>
              <a:rPr lang="en-US" sz="1600" dirty="0"/>
              <a:t>-ins</a:t>
            </a:r>
          </a:p>
          <a:p>
            <a:pPr lvl="2"/>
            <a:r>
              <a:rPr lang="en-US" sz="1600" dirty="0" smtClean="0"/>
              <a:t>Service </a:t>
            </a:r>
            <a:r>
              <a:rPr lang="en-US" sz="1600" dirty="0"/>
              <a:t>interactions mediated by brokers</a:t>
            </a:r>
          </a:p>
          <a:p>
            <a:pPr lvl="1"/>
            <a:r>
              <a:rPr lang="en-US" sz="2000" dirty="0"/>
              <a:t>T</a:t>
            </a:r>
            <a:r>
              <a:rPr lang="en-US" sz="2000" dirty="0" smtClean="0"/>
              <a:t>he </a:t>
            </a:r>
            <a:r>
              <a:rPr lang="en-US" sz="2000" dirty="0"/>
              <a:t>precise topology of a system may not be determined until runtime. </a:t>
            </a:r>
          </a:p>
          <a:p>
            <a:r>
              <a:rPr lang="en-US" sz="2400" dirty="0" smtClean="0"/>
              <a:t>The </a:t>
            </a:r>
            <a:r>
              <a:rPr lang="en-US" sz="2400" dirty="0"/>
              <a:t>goal is to fuse both to create more accurate system views. </a:t>
            </a:r>
          </a:p>
          <a:p>
            <a:r>
              <a:rPr lang="en-US" sz="2400" dirty="0" smtClean="0"/>
              <a:t>May need to use </a:t>
            </a:r>
            <a:r>
              <a:rPr lang="en-US" sz="2400" dirty="0"/>
              <a:t>tools that can generate dynamic information about the system (e.g., profiling tools, instrumentation that generates runtime traces, or aspects in an aspect-oriented programming language that can monitor dynamic activity). </a:t>
            </a:r>
            <a:endParaRPr lang="en-US" sz="2400"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7409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Tools for View Extraction</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280369636"/>
              </p:ext>
            </p:extLst>
          </p:nvPr>
        </p:nvGraphicFramePr>
        <p:xfrm>
          <a:off x="323529" y="1124744"/>
          <a:ext cx="8424936" cy="5303519"/>
        </p:xfrm>
        <a:graphic>
          <a:graphicData uri="http://schemas.openxmlformats.org/drawingml/2006/table">
            <a:tbl>
              <a:tblPr firstRow="1" bandRow="1">
                <a:tableStyleId>{5C22544A-7EE6-4342-B048-85BDC9FD1C3A}</a:tableStyleId>
              </a:tblPr>
              <a:tblGrid>
                <a:gridCol w="1008111"/>
                <a:gridCol w="1008112"/>
                <a:gridCol w="6408713"/>
              </a:tblGrid>
              <a:tr h="370840">
                <a:tc>
                  <a:txBody>
                    <a:bodyPr/>
                    <a:lstStyle/>
                    <a:p>
                      <a:r>
                        <a:rPr lang="en-US" dirty="0" smtClean="0"/>
                        <a:t>Tool</a:t>
                      </a:r>
                      <a:endParaRPr lang="en-US" dirty="0"/>
                    </a:p>
                  </a:txBody>
                  <a:tcPr/>
                </a:tc>
                <a:tc>
                  <a:txBody>
                    <a:bodyPr/>
                    <a:lstStyle/>
                    <a:p>
                      <a:r>
                        <a:rPr lang="en-US" dirty="0" smtClean="0"/>
                        <a:t>Static or dynamic</a:t>
                      </a:r>
                      <a:endParaRPr lang="en-US" dirty="0"/>
                    </a:p>
                  </a:txBody>
                  <a:tcPr/>
                </a:tc>
                <a:tc>
                  <a:txBody>
                    <a:bodyPr/>
                    <a:lstStyle/>
                    <a:p>
                      <a:r>
                        <a:rPr lang="en-US" dirty="0" smtClean="0"/>
                        <a:t>Description</a:t>
                      </a:r>
                      <a:endParaRPr lang="en-US" dirty="0"/>
                    </a:p>
                  </a:txBody>
                  <a:tcPr/>
                </a:tc>
              </a:tr>
              <a:tr h="370840">
                <a:tc>
                  <a:txBody>
                    <a:bodyPr/>
                    <a:lstStyle/>
                    <a:p>
                      <a:r>
                        <a:rPr lang="en-US" sz="1400" dirty="0" smtClean="0"/>
                        <a:t>Parsers</a:t>
                      </a:r>
                      <a:endParaRPr lang="en-US" sz="1400" dirty="0"/>
                    </a:p>
                  </a:txBody>
                  <a:tcPr/>
                </a:tc>
                <a:tc rowSpan="3">
                  <a:txBody>
                    <a:bodyPr/>
                    <a:lstStyle/>
                    <a:p>
                      <a:pPr algn="ctr"/>
                      <a:r>
                        <a:rPr lang="en-US" dirty="0" smtClean="0"/>
                        <a:t>Static</a:t>
                      </a:r>
                    </a:p>
                    <a:p>
                      <a:pPr algn="ctr"/>
                      <a:endParaRPr lang="en-US" dirty="0" smtClean="0"/>
                    </a:p>
                  </a:txBody>
                  <a:tcPr anchor="ctr"/>
                </a:tc>
                <a:tc>
                  <a:txBody>
                    <a:bodyPr/>
                    <a:lstStyle/>
                    <a:p>
                      <a:pPr marL="0" marR="0">
                        <a:spcBef>
                          <a:spcPts val="0"/>
                        </a:spcBef>
                        <a:spcAft>
                          <a:spcPts val="0"/>
                        </a:spcAft>
                      </a:pPr>
                      <a:r>
                        <a:rPr lang="en-US" sz="1400" dirty="0">
                          <a:effectLst/>
                          <a:latin typeface="Calibri"/>
                          <a:ea typeface="SimSun"/>
                          <a:cs typeface="Times New Roman"/>
                        </a:rPr>
                        <a:t>Parsers analyze the code and generate internal representations from it (for the purpose of generating machine code). It is possible to save this internal representation to obtain a view.</a:t>
                      </a:r>
                      <a:endParaRPr lang="en-US" sz="1400" dirty="0">
                        <a:effectLst/>
                        <a:latin typeface="Calibri"/>
                        <a:ea typeface="ＭＳ 明朝"/>
                        <a:cs typeface="Times New Roman"/>
                      </a:endParaRPr>
                    </a:p>
                  </a:txBody>
                  <a:tcPr marL="68580" marR="68580" marT="0" marB="0" anchor="ctr"/>
                </a:tc>
              </a:tr>
              <a:tr h="370840">
                <a:tc>
                  <a:txBody>
                    <a:bodyPr/>
                    <a:lstStyle/>
                    <a:p>
                      <a:r>
                        <a:rPr lang="en-US" sz="1400" dirty="0" smtClean="0"/>
                        <a:t>Abstract Syntax Tree (AST) analyzers</a:t>
                      </a:r>
                      <a:endParaRPr lang="en-US" sz="1400" dirty="0"/>
                    </a:p>
                  </a:txBody>
                  <a:tcPr/>
                </a:tc>
                <a:tc vMerge="1">
                  <a:txBody>
                    <a:bodyPr/>
                    <a:lstStyle/>
                    <a:p>
                      <a:endParaRPr lang="en-US"/>
                    </a:p>
                  </a:txBody>
                  <a:tcPr/>
                </a:tc>
                <a:tc>
                  <a:txBody>
                    <a:bodyPr/>
                    <a:lstStyle/>
                    <a:p>
                      <a:pPr marL="0" marR="0">
                        <a:spcBef>
                          <a:spcPts val="0"/>
                        </a:spcBef>
                        <a:spcAft>
                          <a:spcPts val="0"/>
                        </a:spcAft>
                      </a:pPr>
                      <a:r>
                        <a:rPr lang="en-US" sz="1400" dirty="0">
                          <a:effectLst/>
                          <a:latin typeface="Calibri"/>
                          <a:ea typeface="SimSun"/>
                          <a:cs typeface="Times New Roman"/>
                        </a:rPr>
                        <a:t>AST analyzers do a similar job to parsers, but they build an explicit tree representation of the parsed information. We can build analysis tools that traverse the AST and output selected pieces of architecturally relevant information in an appropriate format.</a:t>
                      </a:r>
                      <a:endParaRPr lang="en-US" sz="1400" dirty="0">
                        <a:effectLst/>
                        <a:latin typeface="Calibri"/>
                        <a:ea typeface="ＭＳ 明朝"/>
                        <a:cs typeface="Times New Roman"/>
                      </a:endParaRPr>
                    </a:p>
                  </a:txBody>
                  <a:tcPr marL="68580" marR="68580" marT="0" marB="0" anchor="ctr"/>
                </a:tc>
              </a:tr>
              <a:tr h="370840">
                <a:tc>
                  <a:txBody>
                    <a:bodyPr/>
                    <a:lstStyle/>
                    <a:p>
                      <a:r>
                        <a:rPr lang="en-US" sz="1400" dirty="0" smtClean="0"/>
                        <a:t>Lexical analyzers</a:t>
                      </a:r>
                      <a:endParaRPr lang="en-US" sz="1400" dirty="0"/>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mn-lt"/>
                          <a:ea typeface="SimSun"/>
                          <a:cs typeface="Times New Roman"/>
                        </a:rPr>
                        <a:t>Lexical analyzers examine source artifacts purely as strings of lexical elements or tokens. The user of a lexical analyzer can specify a set of code patterns to be matched and output. Similarly, a collection of ad hoc tools such as </a:t>
                      </a:r>
                      <a:r>
                        <a:rPr lang="en-US" sz="1400" dirty="0" err="1" smtClean="0">
                          <a:effectLst/>
                          <a:latin typeface="+mn-lt"/>
                          <a:ea typeface="SimSun"/>
                          <a:cs typeface="Times New Roman"/>
                        </a:rPr>
                        <a:t>grep</a:t>
                      </a:r>
                      <a:r>
                        <a:rPr lang="en-US" sz="1400" dirty="0" smtClean="0">
                          <a:effectLst/>
                          <a:latin typeface="+mn-lt"/>
                          <a:ea typeface="SimSun"/>
                          <a:cs typeface="Times New Roman"/>
                        </a:rPr>
                        <a:t> and Perl can carry out pattern matching and searching within the code to output some required information. All of these tools—code-generating parsers, AST-based analyzers, lexical analyzers, and ad hoc pattern matchers—are used to output static information.</a:t>
                      </a:r>
                      <a:endParaRPr lang="en-US" sz="1400" dirty="0" smtClean="0">
                        <a:effectLst/>
                        <a:latin typeface="+mn-lt"/>
                        <a:ea typeface="ＭＳ 明朝"/>
                        <a:cs typeface="Times New Roman"/>
                      </a:endParaRPr>
                    </a:p>
                  </a:txBody>
                  <a:tcPr anchor="ctr"/>
                </a:tc>
              </a:tr>
              <a:tr h="370840">
                <a:tc>
                  <a:txBody>
                    <a:bodyPr/>
                    <a:lstStyle/>
                    <a:p>
                      <a:r>
                        <a:rPr lang="en-US" sz="1400" dirty="0" smtClean="0"/>
                        <a:t>Profilers</a:t>
                      </a:r>
                      <a:endParaRPr lang="en-US" sz="1400" dirty="0"/>
                    </a:p>
                  </a:txBody>
                  <a:tcPr/>
                </a:tc>
                <a:tc rowSpan="2">
                  <a:txBody>
                    <a:bodyPr/>
                    <a:lstStyle/>
                    <a:p>
                      <a:pPr algn="ctr"/>
                      <a:r>
                        <a:rPr lang="en-US" dirty="0" smtClean="0"/>
                        <a:t>Dynamic</a:t>
                      </a:r>
                      <a:endParaRPr lang="en-US" dirty="0"/>
                    </a:p>
                  </a:txBody>
                  <a:tcPr anchor="ctr"/>
                </a:tc>
                <a:tc>
                  <a:txBody>
                    <a:bodyPr/>
                    <a:lstStyle/>
                    <a:p>
                      <a:pPr marL="0" marR="0">
                        <a:spcBef>
                          <a:spcPts val="0"/>
                        </a:spcBef>
                        <a:spcAft>
                          <a:spcPts val="0"/>
                        </a:spcAft>
                      </a:pPr>
                      <a:r>
                        <a:rPr lang="en-US" sz="1400" dirty="0">
                          <a:effectLst/>
                          <a:latin typeface="Calibri"/>
                          <a:ea typeface="SimSun"/>
                          <a:cs typeface="Times New Roman"/>
                        </a:rPr>
                        <a:t>Profiling and code coverage analysis tools can be used to output information about the code as it is being executed, and usually do not involve adding new code to the system. </a:t>
                      </a:r>
                      <a:endParaRPr lang="en-US" sz="1400" dirty="0">
                        <a:effectLst/>
                        <a:latin typeface="Calibri"/>
                        <a:ea typeface="ＭＳ 明朝"/>
                        <a:cs typeface="Times New Roman"/>
                      </a:endParaRPr>
                    </a:p>
                  </a:txBody>
                  <a:tcPr marL="68580" marR="68580" marT="0" marB="0" anchor="ctr"/>
                </a:tc>
              </a:tr>
              <a:tr h="370840">
                <a:tc>
                  <a:txBody>
                    <a:bodyPr/>
                    <a:lstStyle/>
                    <a:p>
                      <a:r>
                        <a:rPr lang="en-US" sz="1400" dirty="0" smtClean="0"/>
                        <a:t>Code </a:t>
                      </a:r>
                      <a:r>
                        <a:rPr lang="en-US" sz="1400" dirty="0" err="1" smtClean="0"/>
                        <a:t>instrumen-tation</a:t>
                      </a:r>
                      <a:r>
                        <a:rPr lang="en-US" sz="1400" dirty="0" smtClean="0"/>
                        <a:t> tools</a:t>
                      </a:r>
                      <a:endParaRPr lang="en-US" sz="1400" dirty="0"/>
                    </a:p>
                  </a:txBody>
                  <a:tcPr/>
                </a:tc>
                <a:tc vMerge="1">
                  <a:txBody>
                    <a:bodyPr/>
                    <a:lstStyle/>
                    <a:p>
                      <a:endParaRPr lang="en-US" dirty="0"/>
                    </a:p>
                  </a:txBody>
                  <a:tcPr/>
                </a:tc>
                <a:tc>
                  <a:txBody>
                    <a:bodyPr/>
                    <a:lstStyle/>
                    <a:p>
                      <a:pPr marL="0" marR="0">
                        <a:spcBef>
                          <a:spcPts val="0"/>
                        </a:spcBef>
                        <a:spcAft>
                          <a:spcPts val="0"/>
                        </a:spcAft>
                      </a:pPr>
                      <a:r>
                        <a:rPr lang="en-US" sz="1400" dirty="0">
                          <a:effectLst/>
                          <a:latin typeface="Calibri"/>
                          <a:ea typeface="SimSun"/>
                          <a:cs typeface="Times New Roman"/>
                        </a:rPr>
                        <a:t>Code instrumentation, which has wide applicability in the field of testing, involves adding code to the system to output specific information while the system is executing. Aspects, in an aspect-oriented programming language, can serve the same purpose and have the advantage of keeping the instrumentation code separate from the code being monitored.</a:t>
                      </a:r>
                      <a:endParaRPr lang="en-US" sz="1400" dirty="0">
                        <a:effectLst/>
                        <a:latin typeface="Calibri"/>
                        <a:ea typeface="ＭＳ 明朝"/>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83433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Database Construction</a:t>
            </a:r>
            <a:endParaRPr lang="en-US" dirty="0"/>
          </a:p>
        </p:txBody>
      </p:sp>
      <p:sp>
        <p:nvSpPr>
          <p:cNvPr id="3" name="Content Placeholder 2"/>
          <p:cNvSpPr>
            <a:spLocks noGrp="1"/>
          </p:cNvSpPr>
          <p:nvPr>
            <p:ph idx="1"/>
          </p:nvPr>
        </p:nvSpPr>
        <p:spPr/>
        <p:txBody>
          <a:bodyPr>
            <a:normAutofit/>
          </a:bodyPr>
          <a:lstStyle/>
          <a:p>
            <a:r>
              <a:rPr lang="en-US" sz="2800" dirty="0" smtClean="0"/>
              <a:t>Raw views may </a:t>
            </a:r>
            <a:r>
              <a:rPr lang="en-US" sz="2800" dirty="0"/>
              <a:t>be too specific to aid in architectural understanding.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whit enoise.tiff"/>
          <p:cNvPicPr>
            <a:picLocks noChangeAspect="1"/>
          </p:cNvPicPr>
          <p:nvPr/>
        </p:nvPicPr>
        <p:blipFill rotWithShape="1">
          <a:blip r:embed="rId2">
            <a:extLst>
              <a:ext uri="{28A0092B-C50C-407E-A947-70E740481C1C}">
                <a14:useLocalDpi xmlns:a14="http://schemas.microsoft.com/office/drawing/2010/main" val="0"/>
              </a:ext>
            </a:extLst>
          </a:blip>
          <a:srcRect t="8073"/>
          <a:stretch/>
        </p:blipFill>
        <p:spPr>
          <a:xfrm>
            <a:off x="3800668" y="1824314"/>
            <a:ext cx="4659764" cy="4485006"/>
          </a:xfrm>
          <a:prstGeom prst="rect">
            <a:avLst/>
          </a:prstGeom>
        </p:spPr>
      </p:pic>
      <p:sp>
        <p:nvSpPr>
          <p:cNvPr id="6" name="TextBox 5"/>
          <p:cNvSpPr txBox="1"/>
          <p:nvPr/>
        </p:nvSpPr>
        <p:spPr>
          <a:xfrm>
            <a:off x="827584" y="3573016"/>
            <a:ext cx="2736304" cy="1477328"/>
          </a:xfrm>
          <a:prstGeom prst="rect">
            <a:avLst/>
          </a:prstGeom>
          <a:noFill/>
        </p:spPr>
        <p:txBody>
          <a:bodyPr wrap="square" rtlCol="0">
            <a:spAutoFit/>
          </a:bodyPr>
          <a:lstStyle/>
          <a:p>
            <a:r>
              <a:rPr lang="en-US" dirty="0" smtClean="0"/>
              <a:t>“White noise” view showing all relations of a particular sort:  </a:t>
            </a:r>
            <a:br>
              <a:rPr lang="en-US" dirty="0" smtClean="0"/>
            </a:br>
            <a:r>
              <a:rPr lang="en-US" dirty="0" smtClean="0"/>
              <a:t/>
            </a:r>
            <a:br>
              <a:rPr lang="en-US" dirty="0" smtClean="0"/>
            </a:br>
            <a:r>
              <a:rPr lang="en-US" dirty="0" smtClean="0"/>
              <a:t>Accurate, but not helpful</a:t>
            </a:r>
            <a:endParaRPr lang="en-US" dirty="0"/>
          </a:p>
        </p:txBody>
      </p:sp>
    </p:spTree>
    <p:extLst>
      <p:ext uri="{BB962C8B-B14F-4D97-AF65-F5344CB8AC3E}">
        <p14:creationId xmlns:p14="http://schemas.microsoft.com/office/powerpoint/2010/main" val="52822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Database </a:t>
            </a:r>
            <a:r>
              <a:rPr lang="en-US" dirty="0"/>
              <a:t>C</a:t>
            </a:r>
            <a:r>
              <a:rPr lang="en-US" dirty="0" smtClean="0"/>
              <a:t>onstruction</a:t>
            </a:r>
            <a:endParaRPr lang="en-US" dirty="0"/>
          </a:p>
        </p:txBody>
      </p:sp>
      <p:sp>
        <p:nvSpPr>
          <p:cNvPr id="3" name="Content Placeholder 2"/>
          <p:cNvSpPr>
            <a:spLocks noGrp="1"/>
          </p:cNvSpPr>
          <p:nvPr>
            <p:ph idx="1"/>
          </p:nvPr>
        </p:nvSpPr>
        <p:spPr/>
        <p:txBody>
          <a:bodyPr>
            <a:normAutofit fontScale="47500" lnSpcReduction="20000"/>
          </a:bodyPr>
          <a:lstStyle/>
          <a:p>
            <a:r>
              <a:rPr lang="en-US" sz="4800" dirty="0"/>
              <a:t>W</a:t>
            </a:r>
            <a:r>
              <a:rPr lang="en-US" sz="4800" dirty="0" smtClean="0"/>
              <a:t>e </a:t>
            </a:r>
            <a:r>
              <a:rPr lang="en-US" sz="4800" dirty="0"/>
              <a:t>need to manipulate </a:t>
            </a:r>
            <a:r>
              <a:rPr lang="en-US" sz="4800" dirty="0" smtClean="0"/>
              <a:t>such views</a:t>
            </a:r>
            <a:r>
              <a:rPr lang="en-US" sz="4800" dirty="0"/>
              <a:t>, to collapse </a:t>
            </a:r>
            <a:r>
              <a:rPr lang="en-US" sz="4800" dirty="0" smtClean="0"/>
              <a:t>information…</a:t>
            </a:r>
          </a:p>
          <a:p>
            <a:pPr lvl="1"/>
            <a:r>
              <a:rPr lang="en-US" sz="4800" dirty="0" smtClean="0"/>
              <a:t>E.g., hiding methods inside class definitions </a:t>
            </a:r>
          </a:p>
          <a:p>
            <a:r>
              <a:rPr lang="en-US" sz="4800" dirty="0" smtClean="0"/>
              <a:t>…and </a:t>
            </a:r>
            <a:r>
              <a:rPr lang="en-US" sz="4800" dirty="0"/>
              <a:t>to show abstractions </a:t>
            </a:r>
            <a:endParaRPr lang="en-US" sz="4800" dirty="0" smtClean="0"/>
          </a:p>
          <a:p>
            <a:pPr lvl="1"/>
            <a:r>
              <a:rPr lang="en-US" sz="4800" dirty="0" smtClean="0"/>
              <a:t>E.g., showing </a:t>
            </a:r>
            <a:r>
              <a:rPr lang="en-US" sz="4800" dirty="0"/>
              <a:t>all of the connections between business objects and user interface objects, or identifying distinct </a:t>
            </a:r>
            <a:r>
              <a:rPr lang="en-US" sz="4800" dirty="0" smtClean="0"/>
              <a:t>layers</a:t>
            </a:r>
          </a:p>
          <a:p>
            <a:r>
              <a:rPr lang="en-US" sz="4800" dirty="0"/>
              <a:t>U</a:t>
            </a:r>
            <a:r>
              <a:rPr lang="en-US" sz="4800" dirty="0" smtClean="0"/>
              <a:t>se </a:t>
            </a:r>
            <a:r>
              <a:rPr lang="en-US" sz="4800" dirty="0"/>
              <a:t>a database to store the extracted information </a:t>
            </a:r>
            <a:endParaRPr lang="en-US" sz="4800" dirty="0" smtClean="0"/>
          </a:p>
          <a:p>
            <a:pPr lvl="1"/>
            <a:r>
              <a:rPr lang="en-US" sz="4800" dirty="0"/>
              <a:t>A</a:t>
            </a:r>
            <a:r>
              <a:rPr lang="en-US" sz="4800" dirty="0" smtClean="0"/>
              <a:t>mount </a:t>
            </a:r>
            <a:r>
              <a:rPr lang="en-US" sz="4800" dirty="0"/>
              <a:t>of information being stored is </a:t>
            </a:r>
            <a:r>
              <a:rPr lang="en-US" sz="4800" dirty="0" smtClean="0"/>
              <a:t>large</a:t>
            </a:r>
            <a:endParaRPr lang="en-US" sz="4800" dirty="0"/>
          </a:p>
          <a:p>
            <a:pPr lvl="1"/>
            <a:r>
              <a:rPr lang="en-US" sz="4800" dirty="0"/>
              <a:t>T</a:t>
            </a:r>
            <a:r>
              <a:rPr lang="en-US" sz="4800" dirty="0" smtClean="0"/>
              <a:t>he </a:t>
            </a:r>
            <a:r>
              <a:rPr lang="en-US" sz="4800" dirty="0"/>
              <a:t>manipulations of the data are tedious and error-prone if done manually. </a:t>
            </a:r>
            <a:endParaRPr lang="en-US" sz="4800" dirty="0" smtClean="0"/>
          </a:p>
          <a:p>
            <a:r>
              <a:rPr lang="en-US" sz="4800" dirty="0" smtClean="0"/>
              <a:t>Some </a:t>
            </a:r>
            <a:r>
              <a:rPr lang="en-US" sz="4800" dirty="0"/>
              <a:t>reverse-engineering </a:t>
            </a:r>
            <a:r>
              <a:rPr lang="en-US" sz="4800" dirty="0" smtClean="0"/>
              <a:t>tools encapsulate a </a:t>
            </a:r>
            <a:r>
              <a:rPr lang="en-US" sz="4800" dirty="0"/>
              <a:t>database, and so the user of the tool need not be concerned with its operation. </a:t>
            </a:r>
            <a:endParaRPr lang="en-US" sz="4800" dirty="0" smtClean="0"/>
          </a:p>
          <a:p>
            <a:r>
              <a:rPr lang="en-US" sz="4800" dirty="0" smtClean="0"/>
              <a:t>Using a suite of tools and building a workbench usually requires choosing a database and internal </a:t>
            </a:r>
            <a:r>
              <a:rPr lang="en-US" sz="4800" dirty="0"/>
              <a:t>representations of the views.</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8873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View Fusion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Extracted </a:t>
            </a:r>
            <a:r>
              <a:rPr lang="en-US" dirty="0"/>
              <a:t>views are manipulated to create </a:t>
            </a:r>
            <a:r>
              <a:rPr lang="en-US" i="1" dirty="0"/>
              <a:t>fused</a:t>
            </a:r>
            <a:r>
              <a:rPr lang="en-US" dirty="0"/>
              <a:t> views. </a:t>
            </a:r>
            <a:endParaRPr lang="en-US" dirty="0" smtClean="0"/>
          </a:p>
          <a:p>
            <a:pPr lvl="1"/>
            <a:r>
              <a:rPr lang="en-US" dirty="0" smtClean="0"/>
              <a:t>Fused </a:t>
            </a:r>
            <a:r>
              <a:rPr lang="en-US" dirty="0"/>
              <a:t>views combine information from one or more extracted views, each of which may contain specialized information. </a:t>
            </a:r>
            <a:endParaRPr lang="en-US" dirty="0" smtClean="0"/>
          </a:p>
          <a:p>
            <a:pPr lvl="1"/>
            <a:r>
              <a:rPr lang="en-US" dirty="0" smtClean="0"/>
              <a:t>For </a:t>
            </a:r>
            <a:r>
              <a:rPr lang="en-US" dirty="0"/>
              <a:t>example, a static call view might be fused with a dynamic call </a:t>
            </a:r>
            <a:r>
              <a:rPr lang="en-US" dirty="0" smtClean="0"/>
              <a:t>view</a:t>
            </a:r>
            <a:r>
              <a:rPr lang="en-US" dirty="0"/>
              <a:t> </a:t>
            </a:r>
            <a:r>
              <a:rPr lang="en-US" dirty="0" smtClean="0"/>
              <a:t>to provide more holistic information about part of the system</a:t>
            </a:r>
          </a:p>
          <a:p>
            <a:r>
              <a:rPr lang="en-US" dirty="0"/>
              <a:t>C</a:t>
            </a:r>
            <a:r>
              <a:rPr lang="en-US" dirty="0" smtClean="0"/>
              <a:t>reating </a:t>
            </a:r>
            <a:r>
              <a:rPr lang="en-US" dirty="0"/>
              <a:t>a fused view is </a:t>
            </a:r>
            <a:r>
              <a:rPr lang="en-US" dirty="0" smtClean="0"/>
              <a:t>creating </a:t>
            </a:r>
            <a:r>
              <a:rPr lang="en-US" dirty="0"/>
              <a:t>a hypothesis about the architecture and a visualization of it to aid in analysis. </a:t>
            </a:r>
            <a:endParaRPr lang="en-US" dirty="0" smtClean="0"/>
          </a:p>
          <a:p>
            <a:pPr lvl="1"/>
            <a:r>
              <a:rPr lang="en-US" dirty="0" smtClean="0"/>
              <a:t>These </a:t>
            </a:r>
            <a:r>
              <a:rPr lang="en-US" dirty="0"/>
              <a:t>hypotheses result in new aggregations that show various abstractions or </a:t>
            </a:r>
            <a:r>
              <a:rPr lang="en-US" dirty="0" err="1"/>
              <a:t>clusterings</a:t>
            </a:r>
            <a:r>
              <a:rPr lang="en-US" dirty="0"/>
              <a:t> of the elements (which may be source artifacts or previously identified abstractions). </a:t>
            </a:r>
          </a:p>
          <a:p>
            <a:pPr lvl="1"/>
            <a:r>
              <a:rPr lang="en-US" dirty="0" smtClean="0"/>
              <a:t>By </a:t>
            </a:r>
            <a:r>
              <a:rPr lang="en-US" dirty="0"/>
              <a:t>interpreting these fused views and analyzing them, it is possible to produce hypothesized architectural views of the system. </a:t>
            </a:r>
            <a:endParaRPr lang="en-US" dirty="0" smtClean="0"/>
          </a:p>
          <a:p>
            <a:pPr lvl="1"/>
            <a:r>
              <a:rPr lang="en-US" dirty="0" smtClean="0"/>
              <a:t>These </a:t>
            </a:r>
            <a:r>
              <a:rPr lang="en-US" dirty="0"/>
              <a:t>views can be interpreted, further refined, or rejected. </a:t>
            </a:r>
            <a:endParaRPr lang="en-US" dirty="0" smtClean="0"/>
          </a:p>
          <a:p>
            <a:pPr lvl="1"/>
            <a:r>
              <a:rPr lang="en-US" dirty="0" smtClean="0"/>
              <a:t>There </a:t>
            </a:r>
            <a:r>
              <a:rPr lang="en-US" dirty="0"/>
              <a:t>are no universal completion criteria for this process; it is complete when the architectural representation is sufficient to support the analysis needs of its stakeholders</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1247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Fused View</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92896"/>
            <a:ext cx="8460432" cy="3892557"/>
          </a:xfrm>
          <a:prstGeom prst="rect">
            <a:avLst/>
          </a:prstGeom>
        </p:spPr>
      </p:pic>
      <p:sp>
        <p:nvSpPr>
          <p:cNvPr id="5" name="TextBox 4"/>
          <p:cNvSpPr txBox="1"/>
          <p:nvPr/>
        </p:nvSpPr>
        <p:spPr>
          <a:xfrm>
            <a:off x="323528" y="1196752"/>
            <a:ext cx="8424936" cy="1200329"/>
          </a:xfrm>
          <a:prstGeom prst="rect">
            <a:avLst/>
          </a:prstGeom>
          <a:noFill/>
        </p:spPr>
        <p:txBody>
          <a:bodyPr wrap="square" rtlCol="0">
            <a:spAutoFit/>
          </a:bodyPr>
          <a:lstStyle/>
          <a:p>
            <a:r>
              <a:rPr lang="en-US" dirty="0" smtClean="0"/>
              <a:t>Table shows early results from the </a:t>
            </a:r>
            <a:r>
              <a:rPr lang="en-US" dirty="0"/>
              <a:t>tool SonarJ. </a:t>
            </a:r>
            <a:r>
              <a:rPr lang="en-US" dirty="0" smtClean="0"/>
              <a:t> SonarJ </a:t>
            </a:r>
            <a:r>
              <a:rPr lang="en-US" dirty="0"/>
              <a:t>first extracts facts from a set of source code files </a:t>
            </a:r>
            <a:r>
              <a:rPr lang="en-US" dirty="0" smtClean="0"/>
              <a:t>and </a:t>
            </a:r>
            <a:r>
              <a:rPr lang="en-US" dirty="0"/>
              <a:t>lets you define a set of layers and vertical slices through those layers in a system.  </a:t>
            </a:r>
            <a:r>
              <a:rPr lang="en-US" dirty="0" smtClean="0"/>
              <a:t>SonarJ </a:t>
            </a:r>
            <a:r>
              <a:rPr lang="en-US" dirty="0"/>
              <a:t>will </a:t>
            </a:r>
            <a:r>
              <a:rPr lang="en-US" dirty="0" smtClean="0"/>
              <a:t>instantiate </a:t>
            </a:r>
            <a:r>
              <a:rPr lang="en-US" dirty="0"/>
              <a:t>the user-specified definitions of layers and slices and populate them with the extracted software elements. </a:t>
            </a:r>
          </a:p>
        </p:txBody>
      </p:sp>
    </p:spTree>
    <p:extLst>
      <p:ext uri="{BB962C8B-B14F-4D97-AF65-F5344CB8AC3E}">
        <p14:creationId xmlns:p14="http://schemas.microsoft.com/office/powerpoint/2010/main" val="94452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normAutofit/>
          </a:bodyPr>
          <a:lstStyle/>
          <a:p>
            <a:r>
              <a:rPr lang="en-US" sz="2800" dirty="0" smtClean="0"/>
              <a:t>Architecture </a:t>
            </a:r>
            <a:r>
              <a:rPr lang="en-US" sz="2800" dirty="0"/>
              <a:t>Reconstruction </a:t>
            </a:r>
            <a:r>
              <a:rPr lang="en-US" sz="2800" dirty="0" smtClean="0"/>
              <a:t>Process</a:t>
            </a:r>
          </a:p>
          <a:p>
            <a:r>
              <a:rPr lang="en-US" sz="2800" dirty="0" smtClean="0"/>
              <a:t>Raw </a:t>
            </a:r>
            <a:r>
              <a:rPr lang="en-US" sz="2800" dirty="0"/>
              <a:t>View </a:t>
            </a:r>
            <a:r>
              <a:rPr lang="en-US" sz="2800" dirty="0" smtClean="0"/>
              <a:t>Extraction</a:t>
            </a:r>
            <a:endParaRPr lang="en-US" sz="2800" dirty="0"/>
          </a:p>
          <a:p>
            <a:r>
              <a:rPr lang="en-US" sz="2800" dirty="0" smtClean="0"/>
              <a:t>Database Construction</a:t>
            </a:r>
            <a:endParaRPr lang="en-US" sz="2800" dirty="0"/>
          </a:p>
          <a:p>
            <a:r>
              <a:rPr lang="pl-PL" sz="2800" dirty="0" err="1" smtClean="0"/>
              <a:t>View</a:t>
            </a:r>
            <a:r>
              <a:rPr lang="pl-PL" sz="2800" dirty="0" smtClean="0"/>
              <a:t> </a:t>
            </a:r>
            <a:r>
              <a:rPr lang="pl-PL" sz="2800" dirty="0" err="1" smtClean="0"/>
              <a:t>Fusion</a:t>
            </a:r>
            <a:endParaRPr lang="pl-PL" sz="2800" dirty="0"/>
          </a:p>
          <a:p>
            <a:r>
              <a:rPr lang="pl-PL" sz="2800" dirty="0" smtClean="0"/>
              <a:t>Architecture </a:t>
            </a:r>
            <a:r>
              <a:rPr lang="pl-PL" sz="2800" dirty="0"/>
              <a:t>Analysis: </a:t>
            </a:r>
            <a:r>
              <a:rPr lang="pl-PL" sz="2800" dirty="0" err="1" smtClean="0"/>
              <a:t>Finding</a:t>
            </a:r>
            <a:r>
              <a:rPr lang="pl-PL" sz="2800" dirty="0"/>
              <a:t> </a:t>
            </a:r>
            <a:r>
              <a:rPr lang="pl-PL" sz="2800" dirty="0" err="1" smtClean="0"/>
              <a:t>Violations</a:t>
            </a:r>
            <a:endParaRPr lang="pl-PL" sz="2800" dirty="0"/>
          </a:p>
          <a:p>
            <a:r>
              <a:rPr lang="nl-NL" sz="2800" dirty="0" err="1" smtClean="0"/>
              <a:t>Guidelines</a:t>
            </a:r>
            <a:endParaRPr lang="nl-NL" sz="2800" dirty="0"/>
          </a:p>
          <a:p>
            <a:r>
              <a:rPr lang="nl-NL" sz="2800" dirty="0" smtClean="0"/>
              <a:t>Summary</a:t>
            </a:r>
            <a:endParaRPr lang="en-US" sz="2800"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4. Architectural Analysis:  Finding Violations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V</a:t>
            </a:r>
            <a:r>
              <a:rPr lang="en-US" dirty="0" smtClean="0"/>
              <a:t>iew </a:t>
            </a:r>
            <a:r>
              <a:rPr lang="en-US" dirty="0"/>
              <a:t>fusion gave us a set of hypotheses about the architecture. </a:t>
            </a:r>
            <a:endParaRPr lang="en-US" dirty="0" smtClean="0"/>
          </a:p>
          <a:p>
            <a:pPr lvl="1"/>
            <a:r>
              <a:rPr lang="en-US" dirty="0" smtClean="0"/>
              <a:t>These </a:t>
            </a:r>
            <a:r>
              <a:rPr lang="en-US" dirty="0"/>
              <a:t>hypotheses take the form of architectural elements (sometimes aggregated, such as layers) and the constraints and relationships among them. </a:t>
            </a:r>
            <a:endParaRPr lang="en-US" dirty="0" smtClean="0"/>
          </a:p>
          <a:p>
            <a:r>
              <a:rPr lang="en-US" dirty="0" smtClean="0"/>
              <a:t>These </a:t>
            </a:r>
            <a:r>
              <a:rPr lang="en-US" dirty="0"/>
              <a:t>hypotheses need to be tested to see if they are correct—to see if they conform with the architect’s intentions. </a:t>
            </a:r>
            <a:endParaRPr lang="en-US" dirty="0" smtClean="0"/>
          </a:p>
          <a:p>
            <a:r>
              <a:rPr lang="en-US" dirty="0" smtClean="0"/>
              <a:t>Figure 20.4 shows the results of adding relationships and constraints to the architecture initially created in previous figure. These relationship and constraints are information added by the architect, to reflect the design intent. </a:t>
            </a:r>
          </a:p>
          <a:p>
            <a:r>
              <a:rPr lang="en-US" dirty="0" smtClean="0"/>
              <a:t>In this example, the architect has indicated the relationships between the layers. </a:t>
            </a:r>
          </a:p>
          <a:p>
            <a:r>
              <a:rPr lang="en-US" dirty="0" smtClean="0"/>
              <a:t>Using these relationships and constraints, a tool such as SonarJ is able to automatically detect and report violations of the layering in the software.</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9368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87208" cy="778098"/>
          </a:xfrm>
        </p:spPr>
        <p:txBody>
          <a:bodyPr/>
          <a:lstStyle/>
          <a:p>
            <a:r>
              <a:rPr lang="en-US" dirty="0" smtClean="0"/>
              <a:t>Figure 20.4</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20_4.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877"/>
            <a:ext cx="9144000" cy="5691499"/>
          </a:xfrm>
          <a:prstGeom prst="rect">
            <a:avLst/>
          </a:prstGeom>
        </p:spPr>
      </p:pic>
    </p:spTree>
    <p:extLst>
      <p:ext uri="{BB962C8B-B14F-4D97-AF65-F5344CB8AC3E}">
        <p14:creationId xmlns:p14="http://schemas.microsoft.com/office/powerpoint/2010/main" val="4289067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Figure Tell Us?</a:t>
            </a:r>
            <a:endParaRPr lang="en-US" dirty="0"/>
          </a:p>
        </p:txBody>
      </p:sp>
      <p:sp>
        <p:nvSpPr>
          <p:cNvPr id="3" name="Content Placeholder 2"/>
          <p:cNvSpPr>
            <a:spLocks noGrp="1"/>
          </p:cNvSpPr>
          <p:nvPr>
            <p:ph idx="1"/>
          </p:nvPr>
        </p:nvSpPr>
        <p:spPr/>
        <p:txBody>
          <a:bodyPr>
            <a:normAutofit lnSpcReduction="10000"/>
          </a:bodyPr>
          <a:lstStyle/>
          <a:p>
            <a:r>
              <a:rPr lang="en-US" dirty="0" smtClean="0"/>
              <a:t>Data </a:t>
            </a:r>
            <a:r>
              <a:rPr lang="en-US" dirty="0"/>
              <a:t>layer (row </a:t>
            </a:r>
            <a:r>
              <a:rPr lang="en-US" dirty="0" smtClean="0"/>
              <a:t>2) </a:t>
            </a:r>
            <a:r>
              <a:rPr lang="en-US" dirty="0"/>
              <a:t>can access, and hence depends on, the DSI layer. </a:t>
            </a:r>
            <a:endParaRPr lang="en-US" dirty="0" smtClean="0"/>
          </a:p>
          <a:p>
            <a:r>
              <a:rPr lang="en-US" dirty="0" smtClean="0"/>
              <a:t>Data layer may </a:t>
            </a:r>
            <a:r>
              <a:rPr lang="en-US" dirty="0"/>
              <a:t>not access, and has no dependencies on, Domain, Service, or Controller (rows 1, 3, and </a:t>
            </a:r>
            <a:r>
              <a:rPr lang="en-US" dirty="0" smtClean="0"/>
              <a:t>5)</a:t>
            </a:r>
            <a:r>
              <a:rPr lang="en-US" dirty="0"/>
              <a:t>. </a:t>
            </a:r>
          </a:p>
          <a:p>
            <a:r>
              <a:rPr lang="en-US" dirty="0" smtClean="0"/>
              <a:t>The </a:t>
            </a:r>
            <a:r>
              <a:rPr lang="en-US" dirty="0" err="1" smtClean="0"/>
              <a:t>JUnit</a:t>
            </a:r>
            <a:r>
              <a:rPr lang="en-US" dirty="0" smtClean="0"/>
              <a:t> </a:t>
            </a:r>
            <a:r>
              <a:rPr lang="en-US" dirty="0"/>
              <a:t>component in the “External” component is defined to be inaccessible. </a:t>
            </a:r>
            <a:endParaRPr lang="en-US" dirty="0" smtClean="0"/>
          </a:p>
          <a:p>
            <a:pPr lvl="1"/>
            <a:r>
              <a:rPr lang="en-US" dirty="0" smtClean="0"/>
              <a:t>No portion </a:t>
            </a:r>
            <a:r>
              <a:rPr lang="en-US" dirty="0"/>
              <a:t>of the application should depend upon </a:t>
            </a:r>
            <a:r>
              <a:rPr lang="en-US" dirty="0" err="1"/>
              <a:t>JUnit</a:t>
            </a:r>
            <a:r>
              <a:rPr lang="en-US" dirty="0"/>
              <a:t>, because this should only be used by test code.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6602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 Violation</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20-5.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052736"/>
            <a:ext cx="6588224" cy="5133751"/>
          </a:xfrm>
          <a:prstGeom prst="rect">
            <a:avLst/>
          </a:prstGeom>
        </p:spPr>
      </p:pic>
      <p:sp>
        <p:nvSpPr>
          <p:cNvPr id="5" name="TextBox 4"/>
          <p:cNvSpPr txBox="1"/>
          <p:nvPr/>
        </p:nvSpPr>
        <p:spPr>
          <a:xfrm>
            <a:off x="3707904" y="5445224"/>
            <a:ext cx="4680520" cy="984885"/>
          </a:xfrm>
          <a:prstGeom prst="rect">
            <a:avLst/>
          </a:prstGeom>
          <a:noFill/>
        </p:spPr>
        <p:txBody>
          <a:bodyPr wrap="square" rtlCol="0">
            <a:spAutoFit/>
          </a:bodyPr>
          <a:lstStyle/>
          <a:p>
            <a:pPr algn="ctr"/>
            <a:r>
              <a:rPr lang="en-US" sz="2000" dirty="0" smtClean="0"/>
              <a:t>SonarJ has found a violation: the arc </a:t>
            </a:r>
            <a:r>
              <a:rPr lang="en-US" sz="2000" dirty="0"/>
              <a:t>between the Service layer and </a:t>
            </a:r>
            <a:r>
              <a:rPr lang="en-US" sz="2000" dirty="0" err="1"/>
              <a:t>JUnit</a:t>
            </a:r>
            <a:r>
              <a:rPr lang="en-US" sz="2000" dirty="0"/>
              <a:t>. </a:t>
            </a:r>
          </a:p>
          <a:p>
            <a:endParaRPr lang="en-US" dirty="0"/>
          </a:p>
        </p:txBody>
      </p:sp>
    </p:spTree>
    <p:extLst>
      <p:ext uri="{BB962C8B-B14F-4D97-AF65-F5344CB8AC3E}">
        <p14:creationId xmlns:p14="http://schemas.microsoft.com/office/powerpoint/2010/main" val="383343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Dynamic Violations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20-6.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210" y="1196752"/>
            <a:ext cx="5115254" cy="4988167"/>
          </a:xfrm>
          <a:prstGeom prst="rect">
            <a:avLst/>
          </a:prstGeom>
        </p:spPr>
      </p:pic>
      <p:sp>
        <p:nvSpPr>
          <p:cNvPr id="5" name="Content Placeholder 2"/>
          <p:cNvSpPr txBox="1">
            <a:spLocks/>
          </p:cNvSpPr>
          <p:nvPr/>
        </p:nvSpPr>
        <p:spPr>
          <a:xfrm>
            <a:off x="251520" y="1340768"/>
            <a:ext cx="3312368" cy="525658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What if we need to test a C&amp;C hypothesis?</a:t>
            </a:r>
          </a:p>
          <a:p>
            <a:r>
              <a:rPr lang="en-US" sz="1600" dirty="0" smtClean="0"/>
              <a:t>To analyze the runtime architecture of the Duke’s Bank sample EJB application, the code was “instrumented” using </a:t>
            </a:r>
            <a:r>
              <a:rPr lang="en-US" sz="1600" dirty="0" err="1" smtClean="0"/>
              <a:t>AspectJ</a:t>
            </a:r>
            <a:r>
              <a:rPr lang="en-US" sz="1600" dirty="0" smtClean="0"/>
              <a:t>.</a:t>
            </a:r>
          </a:p>
          <a:p>
            <a:r>
              <a:rPr lang="en-US" sz="1600" dirty="0" smtClean="0"/>
              <a:t>The figure shows that a “database write” connector was discovered in the dynamic analysis of the architecture.</a:t>
            </a:r>
          </a:p>
          <a:p>
            <a:r>
              <a:rPr lang="en-US" sz="1600" dirty="0" smtClean="0"/>
              <a:t>The documented architecture of Duke’s Bank forbids such connections. </a:t>
            </a:r>
          </a:p>
          <a:p>
            <a:r>
              <a:rPr lang="en-US" sz="1600" dirty="0" smtClean="0"/>
              <a:t>All database access is supposed to be managed by entity beans, and only by entity beans.</a:t>
            </a:r>
          </a:p>
          <a:p>
            <a:r>
              <a:rPr lang="en-US" sz="1600" dirty="0" smtClean="0"/>
              <a:t>This would be difficult to find just analyzing the source code</a:t>
            </a:r>
            <a:r>
              <a:rPr lang="en-US" sz="1600" dirty="0" smtClean="0"/>
              <a:t>.</a:t>
            </a:r>
            <a:endParaRPr lang="en-US" sz="1600" dirty="0" smtClean="0"/>
          </a:p>
        </p:txBody>
      </p:sp>
    </p:spTree>
    <p:extLst>
      <p:ext uri="{BB962C8B-B14F-4D97-AF65-F5344CB8AC3E}">
        <p14:creationId xmlns:p14="http://schemas.microsoft.com/office/powerpoint/2010/main" val="375375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Have </a:t>
            </a:r>
            <a:r>
              <a:rPr lang="en-US" dirty="0"/>
              <a:t>a goal and a set of objectives or questions in mind before undertaking an architecture reconstruction project. </a:t>
            </a:r>
            <a:endParaRPr lang="en-US" dirty="0" smtClean="0"/>
          </a:p>
          <a:p>
            <a:r>
              <a:rPr lang="en-US" dirty="0" smtClean="0"/>
              <a:t>Obtain </a:t>
            </a:r>
            <a:r>
              <a:rPr lang="en-US" dirty="0"/>
              <a:t>some representation, however coarse, of the system before beginning the detailed reconstruction process. This representation serves several purposes, including the following:</a:t>
            </a:r>
          </a:p>
          <a:p>
            <a:pPr lvl="1"/>
            <a:r>
              <a:rPr lang="en-US" dirty="0" smtClean="0"/>
              <a:t>It </a:t>
            </a:r>
            <a:r>
              <a:rPr lang="en-US" dirty="0"/>
              <a:t>identifies what information needs to be extracted from the system.</a:t>
            </a:r>
          </a:p>
          <a:p>
            <a:pPr lvl="1"/>
            <a:r>
              <a:rPr lang="en-US" dirty="0" smtClean="0"/>
              <a:t>It </a:t>
            </a:r>
            <a:r>
              <a:rPr lang="en-US" dirty="0"/>
              <a:t>guides the </a:t>
            </a:r>
            <a:r>
              <a:rPr lang="en-US" dirty="0" err="1"/>
              <a:t>reconstructor</a:t>
            </a:r>
            <a:r>
              <a:rPr lang="en-US" dirty="0"/>
              <a:t> in determining what to look for in the architecture and what views to generate.</a:t>
            </a:r>
          </a:p>
          <a:p>
            <a:r>
              <a:rPr lang="en-US" dirty="0"/>
              <a:t>Identifying layers is a good place to start</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5421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existing documentation for a system may not accurately reflect the system as it is implemented. Therefore it may be necessary to disregard the existing </a:t>
            </a:r>
            <a:r>
              <a:rPr lang="en-US" dirty="0" smtClean="0"/>
              <a:t>documentation.</a:t>
            </a:r>
            <a:endParaRPr lang="en-US" dirty="0"/>
          </a:p>
          <a:p>
            <a:r>
              <a:rPr lang="en-US" dirty="0" smtClean="0"/>
              <a:t>Tools </a:t>
            </a:r>
            <a:r>
              <a:rPr lang="en-US" dirty="0"/>
              <a:t>can support the reconstruction effort and shorten the reconstruction process, but they cannot do an entire reconstruction effort automatically. </a:t>
            </a:r>
            <a:endParaRPr lang="en-US" dirty="0" smtClean="0"/>
          </a:p>
          <a:p>
            <a:pPr lvl="1"/>
            <a:r>
              <a:rPr lang="en-US" dirty="0" smtClean="0"/>
              <a:t>The </a:t>
            </a:r>
            <a:r>
              <a:rPr lang="en-US" dirty="0"/>
              <a:t>work involved in the effort requires the involvement of people (architects, maintainers, and developers) who are familiar with the system.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9571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Autofit/>
          </a:bodyPr>
          <a:lstStyle/>
          <a:p>
            <a:r>
              <a:rPr lang="en-US" sz="2400" dirty="0" smtClean="0"/>
              <a:t>Architecture </a:t>
            </a:r>
            <a:r>
              <a:rPr lang="en-US" sz="2400" dirty="0"/>
              <a:t>reconstruction and architecture conformance are crucial tools in the architect’s toolbox to ensure that a system is built the way it was designed, and that it evolves in a way that is consistent with its creators’ intentions. </a:t>
            </a:r>
            <a:endParaRPr lang="en-US" sz="2400" dirty="0" smtClean="0"/>
          </a:p>
          <a:p>
            <a:r>
              <a:rPr lang="en-US" sz="2400" dirty="0" smtClean="0"/>
              <a:t>The </a:t>
            </a:r>
            <a:r>
              <a:rPr lang="en-US" sz="2400" dirty="0"/>
              <a:t>results of architectural reconstruction can be used in several ways:</a:t>
            </a:r>
          </a:p>
          <a:p>
            <a:pPr lvl="1"/>
            <a:r>
              <a:rPr lang="en-US" sz="1800" dirty="0" smtClean="0"/>
              <a:t>If </a:t>
            </a:r>
            <a:r>
              <a:rPr lang="en-US" sz="1800" dirty="0"/>
              <a:t>no documentation exists or if it is seriously out of date, the recovered architectural representation can be used as a basis for documenting the </a:t>
            </a:r>
            <a:r>
              <a:rPr lang="en-US" sz="1800" dirty="0" smtClean="0"/>
              <a:t>architecture.</a:t>
            </a:r>
          </a:p>
          <a:p>
            <a:pPr lvl="1"/>
            <a:r>
              <a:rPr lang="en-US" sz="1800" dirty="0" smtClean="0"/>
              <a:t>It </a:t>
            </a:r>
            <a:r>
              <a:rPr lang="en-US" sz="1800" dirty="0"/>
              <a:t>can be used to recover the as-built architecture, or to check conformance against an “as-designed” architecture. </a:t>
            </a:r>
            <a:endParaRPr lang="en-US" sz="1800" dirty="0" smtClean="0"/>
          </a:p>
          <a:p>
            <a:pPr lvl="1"/>
            <a:r>
              <a:rPr lang="en-US" sz="1800" dirty="0" smtClean="0"/>
              <a:t>The </a:t>
            </a:r>
            <a:r>
              <a:rPr lang="en-US" sz="1800" dirty="0"/>
              <a:t>reconstruction can be used as the basis for analyzing the architecture or as a starting point for reengineering the system to a new desired architecture. </a:t>
            </a:r>
          </a:p>
          <a:p>
            <a:pPr lvl="1"/>
            <a:r>
              <a:rPr lang="en-US" sz="1800" dirty="0"/>
              <a:t>T</a:t>
            </a:r>
            <a:r>
              <a:rPr lang="en-US" sz="1800" dirty="0" smtClean="0"/>
              <a:t>he </a:t>
            </a:r>
            <a:r>
              <a:rPr lang="en-US" sz="1800" dirty="0"/>
              <a:t>representation can be used to identify elements for reuse or to establish an architecture-based software product </a:t>
            </a:r>
            <a:r>
              <a:rPr lang="en-US" sz="1800" dirty="0" smtClean="0"/>
              <a:t>line.</a:t>
            </a:r>
            <a:endParaRPr lang="en-US" sz="1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22089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a:t>
            </a:r>
            <a:r>
              <a:rPr lang="en-US" sz="2400" dirty="0"/>
              <a:t>software architecture reconstruction process comprises the following phases:</a:t>
            </a:r>
          </a:p>
          <a:p>
            <a:pPr marL="971550" lvl="1" indent="-514350">
              <a:buFont typeface="+mj-lt"/>
              <a:buAutoNum type="arabicPeriod"/>
            </a:pPr>
            <a:r>
              <a:rPr lang="en-US" sz="2400" i="1" dirty="0" smtClean="0"/>
              <a:t>Raw </a:t>
            </a:r>
            <a:r>
              <a:rPr lang="en-US" sz="2400" i="1" dirty="0"/>
              <a:t>view </a:t>
            </a:r>
            <a:r>
              <a:rPr lang="en-US" sz="2400" i="1" dirty="0" smtClean="0"/>
              <a:t>extraction</a:t>
            </a:r>
            <a:endParaRPr lang="en-US" sz="2400" dirty="0"/>
          </a:p>
          <a:p>
            <a:pPr marL="971550" lvl="1" indent="-514350">
              <a:buFont typeface="+mj-lt"/>
              <a:buAutoNum type="arabicPeriod"/>
            </a:pPr>
            <a:r>
              <a:rPr lang="en-US" sz="2400" i="1" dirty="0" smtClean="0"/>
              <a:t>Database construction</a:t>
            </a:r>
            <a:endParaRPr lang="en-US" sz="2400" dirty="0"/>
          </a:p>
          <a:p>
            <a:pPr marL="971550" lvl="1" indent="-514350">
              <a:buFont typeface="+mj-lt"/>
              <a:buAutoNum type="arabicPeriod"/>
            </a:pPr>
            <a:r>
              <a:rPr lang="en-US" sz="2400" i="1" dirty="0" smtClean="0"/>
              <a:t>View fusion</a:t>
            </a:r>
            <a:endParaRPr lang="en-US" sz="2400" dirty="0"/>
          </a:p>
          <a:p>
            <a:pPr marL="971550" lvl="1" indent="-514350">
              <a:buFont typeface="+mj-lt"/>
              <a:buAutoNum type="arabicPeriod"/>
            </a:pPr>
            <a:r>
              <a:rPr lang="en-US" sz="2400" i="1" dirty="0" smtClean="0"/>
              <a:t>Architecture analysis</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480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Reconstruction?</a:t>
            </a:r>
            <a:endParaRPr lang="en-AU"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r>
              <a:rPr lang="en-US" dirty="0"/>
              <a:t>Suppose you have been given responsibility for a system that already exists, but you do not know its architecture. </a:t>
            </a:r>
            <a:endParaRPr lang="en-US" dirty="0" smtClean="0"/>
          </a:p>
          <a:p>
            <a:pPr lvl="1"/>
            <a:r>
              <a:rPr lang="en-US" dirty="0" smtClean="0"/>
              <a:t>Perhaps </a:t>
            </a:r>
            <a:r>
              <a:rPr lang="en-US" dirty="0"/>
              <a:t>the architecture was never recorded by the original developers, now long gone. </a:t>
            </a:r>
            <a:endParaRPr lang="en-US" dirty="0" smtClean="0"/>
          </a:p>
          <a:p>
            <a:pPr lvl="1"/>
            <a:r>
              <a:rPr lang="en-US" dirty="0" smtClean="0"/>
              <a:t>Perhaps </a:t>
            </a:r>
            <a:r>
              <a:rPr lang="en-US" dirty="0"/>
              <a:t>it was recorded but the documentation has been lost. </a:t>
            </a:r>
            <a:endParaRPr lang="en-US" dirty="0" smtClean="0"/>
          </a:p>
          <a:p>
            <a:pPr lvl="1"/>
            <a:r>
              <a:rPr lang="en-US" dirty="0"/>
              <a:t>P</a:t>
            </a:r>
            <a:r>
              <a:rPr lang="en-US" dirty="0" smtClean="0"/>
              <a:t>erhaps </a:t>
            </a:r>
            <a:r>
              <a:rPr lang="en-US" dirty="0"/>
              <a:t>it was recorded but the documentation is no longer synchronized with the system after a series of changes. </a:t>
            </a:r>
            <a:endParaRPr lang="en-US" dirty="0" smtClean="0"/>
          </a:p>
          <a:p>
            <a:r>
              <a:rPr lang="en-US" dirty="0" smtClean="0"/>
              <a:t>How </a:t>
            </a:r>
            <a:r>
              <a:rPr lang="en-US" dirty="0"/>
              <a:t>do you maintain such a system? </a:t>
            </a:r>
            <a:endParaRPr lang="en-US" dirty="0" smtClean="0"/>
          </a:p>
          <a:p>
            <a:r>
              <a:rPr lang="en-US" dirty="0" smtClean="0"/>
              <a:t>How </a:t>
            </a:r>
            <a:r>
              <a:rPr lang="en-US" dirty="0"/>
              <a:t>do you manage its evolution to maintain the quality attributes that its architecture </a:t>
            </a:r>
            <a:r>
              <a:rPr lang="en-US" dirty="0" smtClean="0"/>
              <a:t>has provided?</a:t>
            </a:r>
            <a:endParaRPr lang="en-US" dirty="0"/>
          </a:p>
          <a:p>
            <a:endParaRPr lang="en-AU"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of Reconstruction</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document an architecture where the documentation never existed or where it has become hopelessly out of date </a:t>
            </a:r>
          </a:p>
          <a:p>
            <a:r>
              <a:rPr lang="en-US" dirty="0" smtClean="0"/>
              <a:t>To </a:t>
            </a:r>
            <a:r>
              <a:rPr lang="en-US" dirty="0"/>
              <a:t>ensure conformance between the </a:t>
            </a:r>
            <a:r>
              <a:rPr lang="en-US" i="1" dirty="0"/>
              <a:t>as-built </a:t>
            </a:r>
            <a:r>
              <a:rPr lang="en-US" dirty="0"/>
              <a:t>architecture and the </a:t>
            </a:r>
            <a:r>
              <a:rPr lang="en-US" i="1" dirty="0"/>
              <a:t>as-designed </a:t>
            </a:r>
            <a:r>
              <a:rPr lang="en-US" dirty="0" smtClean="0"/>
              <a:t>architecture.</a:t>
            </a:r>
          </a:p>
          <a:p>
            <a:r>
              <a:rPr lang="en-US" dirty="0" smtClean="0"/>
              <a:t>In </a:t>
            </a:r>
            <a:r>
              <a:rPr lang="en-US" dirty="0"/>
              <a:t>architecture reconstruction, the </a:t>
            </a:r>
            <a:r>
              <a:rPr lang="en-US" dirty="0" smtClean="0"/>
              <a:t>as</a:t>
            </a:r>
            <a:r>
              <a:rPr lang="en-US" dirty="0"/>
              <a:t>-</a:t>
            </a:r>
            <a:r>
              <a:rPr lang="en-US" dirty="0" smtClean="0"/>
              <a:t>built </a:t>
            </a:r>
            <a:r>
              <a:rPr lang="en-US" dirty="0"/>
              <a:t>architecture </a:t>
            </a:r>
            <a:r>
              <a:rPr lang="en-US" dirty="0" smtClean="0"/>
              <a:t>is </a:t>
            </a:r>
            <a:r>
              <a:rPr lang="en-US" dirty="0"/>
              <a:t>reverse-engineered from existing system artifacts.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2921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Reconstructing Mappings</a:t>
            </a:r>
            <a:endParaRPr lang="en-US" dirty="0"/>
          </a:p>
        </p:txBody>
      </p:sp>
      <p:sp>
        <p:nvSpPr>
          <p:cNvPr id="3" name="Content Placeholder 2"/>
          <p:cNvSpPr>
            <a:spLocks noGrp="1"/>
          </p:cNvSpPr>
          <p:nvPr>
            <p:ph idx="1"/>
          </p:nvPr>
        </p:nvSpPr>
        <p:spPr/>
        <p:txBody>
          <a:bodyPr>
            <a:normAutofit fontScale="92500"/>
          </a:bodyPr>
          <a:lstStyle/>
          <a:p>
            <a:r>
              <a:rPr lang="en-US" dirty="0"/>
              <a:t>When a system is initially developed, its architectural elements are mapped to specific implementation elements: functions, classes, files, objects, and so forth. </a:t>
            </a:r>
            <a:endParaRPr lang="en-US" dirty="0" smtClean="0"/>
          </a:p>
          <a:p>
            <a:r>
              <a:rPr lang="en-US" dirty="0" smtClean="0"/>
              <a:t>When </a:t>
            </a:r>
            <a:r>
              <a:rPr lang="en-US" dirty="0"/>
              <a:t>we reconstruct those architectural elements, we need to apply the inverses of the original </a:t>
            </a:r>
            <a:r>
              <a:rPr lang="en-US" dirty="0" smtClean="0"/>
              <a:t>mappings</a:t>
            </a:r>
            <a:r>
              <a:rPr lang="en-US" dirty="0"/>
              <a:t>:</a:t>
            </a:r>
            <a:endParaRPr lang="en-US" dirty="0" smtClean="0"/>
          </a:p>
          <a:p>
            <a:pPr lvl="1"/>
            <a:r>
              <a:rPr lang="en-US" dirty="0"/>
              <a:t>U</a:t>
            </a:r>
            <a:r>
              <a:rPr lang="en-US" dirty="0" smtClean="0"/>
              <a:t>se </a:t>
            </a:r>
            <a:r>
              <a:rPr lang="en-US" dirty="0"/>
              <a:t>automated and </a:t>
            </a:r>
            <a:r>
              <a:rPr lang="en-US" dirty="0" smtClean="0"/>
              <a:t>semi-automated </a:t>
            </a:r>
            <a:r>
              <a:rPr lang="en-US" dirty="0"/>
              <a:t>extraction </a:t>
            </a:r>
            <a:r>
              <a:rPr lang="en-US" dirty="0" smtClean="0"/>
              <a:t>tools</a:t>
            </a:r>
          </a:p>
          <a:p>
            <a:pPr lvl="1"/>
            <a:r>
              <a:rPr lang="en-US" dirty="0" smtClean="0"/>
              <a:t>Probe </a:t>
            </a:r>
            <a:r>
              <a:rPr lang="en-US" dirty="0"/>
              <a:t>the original design intent of the </a:t>
            </a:r>
            <a:r>
              <a:rPr lang="en-US" dirty="0" smtClean="0"/>
              <a:t>architect.</a:t>
            </a:r>
          </a:p>
          <a:p>
            <a:pPr lvl="1"/>
            <a:r>
              <a:rPr lang="en-US" dirty="0" smtClean="0"/>
              <a:t>Typically </a:t>
            </a:r>
            <a:r>
              <a:rPr lang="en-US" dirty="0"/>
              <a:t>we use a combination of both </a:t>
            </a:r>
            <a:r>
              <a:rPr lang="en-US" dirty="0" smtClean="0"/>
              <a:t>techniques</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142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Reconstruction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A</a:t>
            </a:r>
            <a:r>
              <a:rPr lang="en-US" dirty="0" smtClean="0"/>
              <a:t>rchitecture </a:t>
            </a:r>
            <a:r>
              <a:rPr lang="en-US" dirty="0"/>
              <a:t>reconstruction is a tool-intensive </a:t>
            </a:r>
            <a:r>
              <a:rPr lang="en-US" dirty="0" smtClean="0"/>
              <a:t>activity. </a:t>
            </a:r>
            <a:endParaRPr lang="en-US" dirty="0" smtClean="0"/>
          </a:p>
          <a:p>
            <a:pPr lvl="1"/>
            <a:r>
              <a:rPr lang="en-US" dirty="0" smtClean="0"/>
              <a:t>Tools </a:t>
            </a:r>
            <a:r>
              <a:rPr lang="en-US" dirty="0"/>
              <a:t>extract information about the system, typically by scouring the source </a:t>
            </a:r>
            <a:r>
              <a:rPr lang="en-US" dirty="0" smtClean="0"/>
              <a:t>code.</a:t>
            </a:r>
            <a:endParaRPr lang="en-US" dirty="0"/>
          </a:p>
          <a:p>
            <a:pPr lvl="1"/>
            <a:r>
              <a:rPr lang="en-US" dirty="0"/>
              <a:t>T</a:t>
            </a:r>
            <a:r>
              <a:rPr lang="en-US" dirty="0" smtClean="0"/>
              <a:t>hey </a:t>
            </a:r>
            <a:r>
              <a:rPr lang="en-US" dirty="0"/>
              <a:t>may also analyze other artifacts as well, such as build scripts or traces from running systems. </a:t>
            </a:r>
            <a:endParaRPr lang="en-US" dirty="0" smtClean="0"/>
          </a:p>
          <a:p>
            <a:pPr lvl="1"/>
            <a:r>
              <a:rPr lang="en-US" dirty="0"/>
              <a:t>W</a:t>
            </a:r>
            <a:r>
              <a:rPr lang="en-US" dirty="0" smtClean="0"/>
              <a:t>e </a:t>
            </a:r>
            <a:r>
              <a:rPr lang="en-US" dirty="0"/>
              <a:t>need tools that aid in building and aggregating the </a:t>
            </a:r>
            <a:r>
              <a:rPr lang="en-US" dirty="0" smtClean="0"/>
              <a:t>architectural abstractions </a:t>
            </a:r>
            <a:r>
              <a:rPr lang="en-US" dirty="0"/>
              <a:t>that we </a:t>
            </a:r>
            <a:r>
              <a:rPr lang="en-US" dirty="0" smtClean="0"/>
              <a:t>need</a:t>
            </a:r>
            <a:r>
              <a:rPr lang="en-US" dirty="0"/>
              <a:t>.</a:t>
            </a:r>
            <a:endParaRPr lang="en-US" dirty="0" smtClean="0"/>
          </a:p>
          <a:p>
            <a:pPr lvl="1"/>
            <a:r>
              <a:rPr lang="en-US" dirty="0" smtClean="0"/>
              <a:t>If </a:t>
            </a:r>
            <a:r>
              <a:rPr lang="en-US" dirty="0"/>
              <a:t>our tools are usable and accurate, the end result is an architectural representation that aids the architect in reasoning about the system. </a:t>
            </a:r>
            <a:endParaRPr lang="en-US" dirty="0" smtClean="0"/>
          </a:p>
          <a:p>
            <a:pPr lvl="1"/>
            <a:r>
              <a:rPr lang="en-US" dirty="0" smtClean="0"/>
              <a:t>Of </a:t>
            </a:r>
            <a:r>
              <a:rPr lang="en-US" dirty="0"/>
              <a:t>course, if the original architecture and its implementation are “spaghetti,” the reconstruction will faithfully expose this lack of organization.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5233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not </a:t>
            </a:r>
            <a:r>
              <a:rPr lang="en-US" dirty="0" smtClean="0"/>
              <a:t>Just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Architecture </a:t>
            </a:r>
            <a:r>
              <a:rPr lang="en-US" dirty="0"/>
              <a:t>reconstruction tools are </a:t>
            </a:r>
            <a:r>
              <a:rPr lang="en-US" dirty="0" smtClean="0"/>
              <a:t>not </a:t>
            </a:r>
            <a:r>
              <a:rPr lang="en-US" dirty="0"/>
              <a:t>a panacea. </a:t>
            </a:r>
            <a:endParaRPr lang="en-US" dirty="0" smtClean="0"/>
          </a:p>
          <a:p>
            <a:pPr lvl="1"/>
            <a:r>
              <a:rPr lang="en-US" dirty="0"/>
              <a:t>I</a:t>
            </a:r>
            <a:r>
              <a:rPr lang="en-US" dirty="0" smtClean="0"/>
              <a:t>t </a:t>
            </a:r>
            <a:r>
              <a:rPr lang="en-US" dirty="0"/>
              <a:t>may not be possible to generate a useful architectural representation. </a:t>
            </a:r>
            <a:endParaRPr lang="en-US" dirty="0" smtClean="0"/>
          </a:p>
          <a:p>
            <a:pPr lvl="1"/>
            <a:r>
              <a:rPr lang="en-US" dirty="0"/>
              <a:t>N</a:t>
            </a:r>
            <a:r>
              <a:rPr lang="en-US" dirty="0" smtClean="0"/>
              <a:t>ot </a:t>
            </a:r>
            <a:r>
              <a:rPr lang="en-US" dirty="0"/>
              <a:t>all aspects of architecture are easy to automatically extract. </a:t>
            </a:r>
            <a:endParaRPr lang="en-US" dirty="0" smtClean="0"/>
          </a:p>
          <a:p>
            <a:pPr lvl="1"/>
            <a:r>
              <a:rPr lang="en-US" dirty="0" smtClean="0"/>
              <a:t>E.g., there </a:t>
            </a:r>
            <a:r>
              <a:rPr lang="en-US" dirty="0"/>
              <a:t>is no programming language construct in any major programming language for “layer” or “connector” or other architectural elements; we can’t simply pick these out of a source code </a:t>
            </a:r>
            <a:r>
              <a:rPr lang="en-US" dirty="0" smtClean="0"/>
              <a:t>file. </a:t>
            </a:r>
            <a:endParaRPr lang="en-US" dirty="0"/>
          </a:p>
          <a:p>
            <a:r>
              <a:rPr lang="en-US" dirty="0"/>
              <a:t>Architecture reconstruction is an interpretive, interactive, and iterative process involving many activities; it is not automatic. </a:t>
            </a:r>
            <a:endParaRPr lang="en-US" dirty="0" smtClean="0"/>
          </a:p>
          <a:p>
            <a:r>
              <a:rPr lang="en-US" dirty="0" smtClean="0"/>
              <a:t>It </a:t>
            </a:r>
            <a:r>
              <a:rPr lang="en-US" dirty="0"/>
              <a:t>requires the skills and attention of both the reverse-engineering expert and, in the best case, the architect (or someone who has substantial knowledge of the architecture).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651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Reconstruction Workbenches</a:t>
            </a:r>
            <a:endParaRPr lang="en-US" dirty="0"/>
          </a:p>
        </p:txBody>
      </p:sp>
      <p:sp>
        <p:nvSpPr>
          <p:cNvPr id="3" name="Content Placeholder 2"/>
          <p:cNvSpPr>
            <a:spLocks noGrp="1"/>
          </p:cNvSpPr>
          <p:nvPr>
            <p:ph idx="1"/>
          </p:nvPr>
        </p:nvSpPr>
        <p:spPr/>
        <p:txBody>
          <a:bodyPr>
            <a:normAutofit/>
          </a:bodyPr>
          <a:lstStyle/>
          <a:p>
            <a:r>
              <a:rPr lang="en-US" dirty="0"/>
              <a:t>An architecture reconstruction </a:t>
            </a:r>
            <a:r>
              <a:rPr lang="en-US" i="1" dirty="0"/>
              <a:t>workbench</a:t>
            </a:r>
            <a:r>
              <a:rPr lang="en-US" dirty="0"/>
              <a:t> should be open (making it easy to integrate new tools as required) and provide an integration framework whereby new tools that are added to the tool set do not impact the existing tools or data unnecessarily.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4614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Reconstruction Phases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i="1" dirty="0" smtClean="0"/>
              <a:t>Raw view extraction.</a:t>
            </a:r>
            <a:r>
              <a:rPr lang="en-US" dirty="0" smtClean="0"/>
              <a:t> </a:t>
            </a:r>
          </a:p>
          <a:p>
            <a:pPr marL="914400" lvl="1" indent="-514350"/>
            <a:r>
              <a:rPr lang="en-US" dirty="0" smtClean="0"/>
              <a:t>Raw information about the architecture is obtained from various sources, primarily source code, execution traces, and build scripts. </a:t>
            </a:r>
          </a:p>
          <a:p>
            <a:pPr marL="914400" lvl="1" indent="-514350"/>
            <a:r>
              <a:rPr lang="en-US" dirty="0" smtClean="0"/>
              <a:t>Each of these sets of raw information is called a view.</a:t>
            </a:r>
          </a:p>
          <a:p>
            <a:pPr marL="514350" indent="-514350">
              <a:buFont typeface="+mj-lt"/>
              <a:buAutoNum type="arabicPeriod"/>
            </a:pPr>
            <a:r>
              <a:rPr lang="en-US" i="1" dirty="0" smtClean="0"/>
              <a:t>Database construction.</a:t>
            </a:r>
            <a:r>
              <a:rPr lang="en-US" dirty="0" smtClean="0"/>
              <a:t> </a:t>
            </a:r>
          </a:p>
          <a:p>
            <a:pPr marL="914400" lvl="1" indent="-514350"/>
            <a:r>
              <a:rPr lang="en-US" dirty="0" smtClean="0"/>
              <a:t>Convert the raw extracted information into a standard form</a:t>
            </a:r>
          </a:p>
          <a:p>
            <a:pPr marL="914400" lvl="1" indent="-514350"/>
            <a:r>
              <a:rPr lang="en-US" dirty="0" smtClean="0"/>
              <a:t>Use that to populate a reconstruction database. </a:t>
            </a:r>
          </a:p>
          <a:p>
            <a:pPr marL="914400" lvl="1" indent="-514350"/>
            <a:r>
              <a:rPr lang="en-US" dirty="0" smtClean="0"/>
              <a:t>We will use the database to generate authoritative architecture documentation.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36924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2841</Words>
  <Application>Microsoft Macintosh PowerPoint</Application>
  <PresentationFormat>On-screen Show (4:3)</PresentationFormat>
  <Paragraphs>192</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Document</vt:lpstr>
      <vt:lpstr>Chapter 20: Architecture Reconstruction and Conformance</vt:lpstr>
      <vt:lpstr>Chapter Outline</vt:lpstr>
      <vt:lpstr>Why Reconstruction?</vt:lpstr>
      <vt:lpstr>Purposes of Reconstruction</vt:lpstr>
      <vt:lpstr>Reconstructing Mappings</vt:lpstr>
      <vt:lpstr>Tools for Reconstruction</vt:lpstr>
      <vt:lpstr>…but not Just Tools</vt:lpstr>
      <vt:lpstr>Reconstruction Workbenches</vt:lpstr>
      <vt:lpstr>Reconstruction Phases</vt:lpstr>
      <vt:lpstr>Reconstruction Phases</vt:lpstr>
      <vt:lpstr>Reconstruction Phases</vt:lpstr>
      <vt:lpstr>1. Raw View Extraction</vt:lpstr>
      <vt:lpstr>Typical List of Extracted Elements and their Relationships</vt:lpstr>
      <vt:lpstr>Static vs. Dynamic Information</vt:lpstr>
      <vt:lpstr>Common Tools for View Extraction</vt:lpstr>
      <vt:lpstr>2. Database Construction</vt:lpstr>
      <vt:lpstr>2. Database Construction</vt:lpstr>
      <vt:lpstr>3. View Fusion</vt:lpstr>
      <vt:lpstr>Example of a Fused View</vt:lpstr>
      <vt:lpstr>4. Architectural Analysis:  Finding Violations</vt:lpstr>
      <vt:lpstr>Figure 20.4</vt:lpstr>
      <vt:lpstr>What Does the Figure Tell Us?</vt:lpstr>
      <vt:lpstr>Finding a Violation</vt:lpstr>
      <vt:lpstr>Finding Dynamic Violations</vt:lpstr>
      <vt:lpstr>Guidelines</vt:lpstr>
      <vt:lpstr>Guidelines</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37</cp:revision>
  <dcterms:created xsi:type="dcterms:W3CDTF">2012-04-18T22:57:58Z</dcterms:created>
  <dcterms:modified xsi:type="dcterms:W3CDTF">2012-11-26T07:45:13Z</dcterms:modified>
</cp:coreProperties>
</file>