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60" r:id="rId3"/>
    <p:sldId id="258" r:id="rId4"/>
    <p:sldId id="261" r:id="rId5"/>
    <p:sldId id="262" r:id="rId6"/>
    <p:sldId id="285" r:id="rId7"/>
    <p:sldId id="263" r:id="rId8"/>
    <p:sldId id="264" r:id="rId9"/>
    <p:sldId id="265" r:id="rId10"/>
    <p:sldId id="266" r:id="rId11"/>
    <p:sldId id="268" r:id="rId12"/>
    <p:sldId id="269" r:id="rId13"/>
    <p:sldId id="286" r:id="rId14"/>
    <p:sldId id="270" r:id="rId15"/>
    <p:sldId id="271" r:id="rId16"/>
    <p:sldId id="272" r:id="rId17"/>
    <p:sldId id="273" r:id="rId18"/>
    <p:sldId id="274" r:id="rId19"/>
    <p:sldId id="275" r:id="rId20"/>
    <p:sldId id="276" r:id="rId21"/>
    <p:sldId id="277" r:id="rId22"/>
    <p:sldId id="278" r:id="rId23"/>
    <p:sldId id="279" r:id="rId24"/>
    <p:sldId id="280" r:id="rId25"/>
    <p:sldId id="287"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31" d="100"/>
          <a:sy n="131" d="100"/>
        </p:scale>
        <p:origin x="-104" y="-3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12/2/12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12/2/12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12/2/12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12/2/12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12/2/12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12/2/12</a:t>
            </a:fld>
            <a:endParaRPr lang="en-AU"/>
          </a:p>
        </p:txBody>
      </p:sp>
      <p:sp>
        <p:nvSpPr>
          <p:cNvPr id="6" name="Footer Placeholder 5"/>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12/2/12</a:t>
            </a:fld>
            <a:endParaRPr lang="en-AU"/>
          </a:p>
        </p:txBody>
      </p:sp>
      <p:sp>
        <p:nvSpPr>
          <p:cNvPr id="8" name="Footer Placeholder 7"/>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12/2/12</a:t>
            </a:fld>
            <a:endParaRPr lang="en-AU"/>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12/2/12</a:t>
            </a:fld>
            <a:endParaRPr lang="en-AU"/>
          </a:p>
        </p:txBody>
      </p:sp>
      <p:sp>
        <p:nvSpPr>
          <p:cNvPr id="3" name="Footer Placeholder 2"/>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12/2/12</a:t>
            </a:fld>
            <a:endParaRPr lang="en-AU"/>
          </a:p>
        </p:txBody>
      </p:sp>
      <p:sp>
        <p:nvSpPr>
          <p:cNvPr id="6" name="Footer Placeholder 5"/>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12/2/12</a:t>
            </a:fld>
            <a:endParaRPr lang="en-AU"/>
          </a:p>
        </p:txBody>
      </p:sp>
      <p:sp>
        <p:nvSpPr>
          <p:cNvPr id="6" name="Footer Placeholder 5"/>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12/2/12</a:t>
            </a:fld>
            <a:endParaRPr lang="en-AU"/>
          </a:p>
        </p:txBody>
      </p:sp>
      <p:sp>
        <p:nvSpPr>
          <p:cNvPr id="5" name="Footer Placeholder 4"/>
          <p:cNvSpPr>
            <a:spLocks noGrp="1"/>
          </p:cNvSpPr>
          <p:nvPr>
            <p:ph type="ftr" sz="quarter" idx="3"/>
          </p:nvPr>
        </p:nvSpPr>
        <p:spPr>
          <a:xfrm>
            <a:off x="1259632" y="6356350"/>
            <a:ext cx="691276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4"/>
          </p:nvPr>
        </p:nvSpPr>
        <p:spPr>
          <a:xfrm>
            <a:off x="7164288" y="6356350"/>
            <a:ext cx="1522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21: </a:t>
            </a:r>
            <a:br>
              <a:rPr lang="en-AU" dirty="0" smtClean="0"/>
            </a:br>
            <a:r>
              <a:rPr lang="en-AU" dirty="0" smtClean="0"/>
              <a:t>Architecture Evaluation</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a:xfrm>
            <a:off x="2699792" y="6356350"/>
            <a:ext cx="3888432" cy="365125"/>
          </a:xfrm>
        </p:spPr>
        <p:txBody>
          <a:bodyPr/>
          <a:lstStyle/>
          <a:p>
            <a:r>
              <a:rPr lang="en-AU" dirty="0" smtClean="0"/>
              <a:t>© Len Bass, Paul Clements, Rick Kazman</a:t>
            </a:r>
            <a:r>
              <a:rPr lang="en-AU" smtClean="0"/>
              <a:t>, </a:t>
            </a:r>
            <a:br>
              <a:rPr lang="en-AU" smtClean="0"/>
            </a:br>
            <a:r>
              <a:rPr lang="en-AU" smtClean="0"/>
              <a:t>distributed </a:t>
            </a:r>
            <a:r>
              <a:rPr lang="en-AU" dirty="0" smtClean="0"/>
              <a:t>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in the ATAM</a:t>
            </a:r>
            <a:endParaRPr lang="en-US" dirty="0"/>
          </a:p>
        </p:txBody>
      </p:sp>
      <p:sp>
        <p:nvSpPr>
          <p:cNvPr id="3" name="Content Placeholder 2"/>
          <p:cNvSpPr>
            <a:spLocks noGrp="1"/>
          </p:cNvSpPr>
          <p:nvPr>
            <p:ph idx="1"/>
          </p:nvPr>
        </p:nvSpPr>
        <p:spPr/>
        <p:txBody>
          <a:bodyPr>
            <a:normAutofit fontScale="92500"/>
          </a:bodyPr>
          <a:lstStyle/>
          <a:p>
            <a:r>
              <a:rPr lang="en-US" sz="2200" i="1" dirty="0" smtClean="0"/>
              <a:t>The </a:t>
            </a:r>
            <a:r>
              <a:rPr lang="en-US" sz="2200" i="1" dirty="0"/>
              <a:t>evaluation team.</a:t>
            </a:r>
            <a:r>
              <a:rPr lang="en-US" sz="2200" dirty="0"/>
              <a:t> </a:t>
            </a:r>
            <a:endParaRPr lang="en-US" sz="2200" dirty="0" smtClean="0"/>
          </a:p>
          <a:p>
            <a:pPr lvl="1"/>
            <a:r>
              <a:rPr lang="en-US" sz="1600" dirty="0"/>
              <a:t>E</a:t>
            </a:r>
            <a:r>
              <a:rPr lang="en-US" sz="1600" dirty="0" smtClean="0"/>
              <a:t>xternal </a:t>
            </a:r>
            <a:r>
              <a:rPr lang="en-US" sz="1600" dirty="0"/>
              <a:t>to the project whose architecture is being evaluated. </a:t>
            </a:r>
            <a:endParaRPr lang="en-US" sz="1600" dirty="0" smtClean="0"/>
          </a:p>
          <a:p>
            <a:pPr lvl="1"/>
            <a:r>
              <a:rPr lang="en-US" sz="1600" dirty="0" smtClean="0"/>
              <a:t>Three to five people; a </a:t>
            </a:r>
            <a:r>
              <a:rPr lang="en-US" sz="1600" dirty="0"/>
              <a:t>single person may adopt several roles in an ATAM</a:t>
            </a:r>
            <a:r>
              <a:rPr lang="en-US" sz="1600" dirty="0" smtClean="0"/>
              <a:t>. </a:t>
            </a:r>
          </a:p>
          <a:p>
            <a:pPr lvl="1"/>
            <a:r>
              <a:rPr lang="en-US" sz="1600" dirty="0" smtClean="0"/>
              <a:t>They need to be recognized as competent, unbiased outsiders. </a:t>
            </a:r>
          </a:p>
          <a:p>
            <a:r>
              <a:rPr lang="en-US" sz="2200" i="1" dirty="0" smtClean="0"/>
              <a:t>Project </a:t>
            </a:r>
            <a:r>
              <a:rPr lang="en-US" sz="2200" i="1" dirty="0"/>
              <a:t>decision makers.</a:t>
            </a:r>
            <a:r>
              <a:rPr lang="en-US" sz="2200" dirty="0"/>
              <a:t> </a:t>
            </a:r>
            <a:endParaRPr lang="en-US" sz="2200" dirty="0" smtClean="0"/>
          </a:p>
          <a:p>
            <a:pPr lvl="1"/>
            <a:r>
              <a:rPr lang="en-US" sz="1600" dirty="0" smtClean="0"/>
              <a:t>These </a:t>
            </a:r>
            <a:r>
              <a:rPr lang="en-US" sz="1600" dirty="0"/>
              <a:t>people are empowered to speak for the development project or have the authority to mandate changes to it. </a:t>
            </a:r>
          </a:p>
          <a:p>
            <a:pPr lvl="1"/>
            <a:r>
              <a:rPr lang="en-US" sz="1600" dirty="0" smtClean="0"/>
              <a:t>They </a:t>
            </a:r>
            <a:r>
              <a:rPr lang="en-US" sz="1600" dirty="0"/>
              <a:t>usually include the project manager, and if there is an identifiable customer who is footing the bill for the development, he or she may be present (or represented) as well. </a:t>
            </a:r>
            <a:endParaRPr lang="en-US" sz="1600" dirty="0" smtClean="0"/>
          </a:p>
          <a:p>
            <a:pPr lvl="1"/>
            <a:r>
              <a:rPr lang="en-US" sz="1600" dirty="0" smtClean="0"/>
              <a:t>The </a:t>
            </a:r>
            <a:r>
              <a:rPr lang="en-US" sz="1600" dirty="0"/>
              <a:t>architect is always </a:t>
            </a:r>
            <a:r>
              <a:rPr lang="en-US" sz="1600" dirty="0" smtClean="0"/>
              <a:t>included – the </a:t>
            </a:r>
            <a:r>
              <a:rPr lang="en-US" sz="1600" dirty="0"/>
              <a:t>architect must willingly participate.</a:t>
            </a:r>
          </a:p>
          <a:p>
            <a:r>
              <a:rPr lang="en-US" sz="2200" i="1" dirty="0" smtClean="0"/>
              <a:t>Architecture </a:t>
            </a:r>
            <a:r>
              <a:rPr lang="en-US" sz="2200" i="1" dirty="0"/>
              <a:t>stakeholders.</a:t>
            </a:r>
            <a:r>
              <a:rPr lang="en-US" sz="2200" dirty="0"/>
              <a:t> </a:t>
            </a:r>
            <a:endParaRPr lang="en-US" sz="2200" dirty="0" smtClean="0"/>
          </a:p>
          <a:p>
            <a:pPr lvl="1"/>
            <a:r>
              <a:rPr lang="en-US" sz="1600" dirty="0" smtClean="0"/>
              <a:t>Stakeholders </a:t>
            </a:r>
            <a:r>
              <a:rPr lang="en-US" sz="1600" dirty="0"/>
              <a:t>have a vested interest in the architecture performing as advertised. </a:t>
            </a:r>
            <a:endParaRPr lang="en-US" sz="1600" dirty="0" smtClean="0"/>
          </a:p>
          <a:p>
            <a:pPr lvl="1"/>
            <a:r>
              <a:rPr lang="en-US" sz="1600" dirty="0" smtClean="0"/>
              <a:t>Stakeholders </a:t>
            </a:r>
            <a:r>
              <a:rPr lang="en-US" sz="1600" dirty="0"/>
              <a:t>include developers, testers, integrators, maintainers, performance engineers, users, builders of systems interacting with the one under consideration, </a:t>
            </a:r>
            <a:r>
              <a:rPr lang="en-US" sz="1600" dirty="0" smtClean="0"/>
              <a:t>and, possibly, others.</a:t>
            </a:r>
          </a:p>
          <a:p>
            <a:pPr lvl="1"/>
            <a:r>
              <a:rPr lang="en-US" sz="1600" dirty="0" smtClean="0"/>
              <a:t>Their </a:t>
            </a:r>
            <a:r>
              <a:rPr lang="en-US" sz="1600" dirty="0"/>
              <a:t>job </a:t>
            </a:r>
            <a:r>
              <a:rPr lang="en-US" sz="1600" dirty="0" smtClean="0"/>
              <a:t>is </a:t>
            </a:r>
            <a:r>
              <a:rPr lang="en-US" sz="1600" dirty="0"/>
              <a:t>to articulate the specific quality attribute goals that the architecture should </a:t>
            </a:r>
            <a:r>
              <a:rPr lang="en-US" sz="1600" dirty="0" smtClean="0"/>
              <a:t>meet. </a:t>
            </a:r>
          </a:p>
          <a:p>
            <a:pPr lvl="1"/>
            <a:r>
              <a:rPr lang="en-US" sz="1600" dirty="0"/>
              <a:t>E</a:t>
            </a:r>
            <a:r>
              <a:rPr lang="en-US" sz="1600" dirty="0" smtClean="0"/>
              <a:t>xpect </a:t>
            </a:r>
            <a:r>
              <a:rPr lang="en-US" sz="1600" dirty="0"/>
              <a:t>to enlist 12 to 15 stakeholders for the evaluation of a large enterprise-critical architecture.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5157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 Evaluation Team Roles</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823609070"/>
              </p:ext>
            </p:extLst>
          </p:nvPr>
        </p:nvGraphicFramePr>
        <p:xfrm>
          <a:off x="395536" y="1397000"/>
          <a:ext cx="8352928" cy="5301061"/>
        </p:xfrm>
        <a:graphic>
          <a:graphicData uri="http://schemas.openxmlformats.org/drawingml/2006/table">
            <a:tbl>
              <a:tblPr firstRow="1" bandRow="1">
                <a:tableStyleId>{5C22544A-7EE6-4342-B048-85BDC9FD1C3A}</a:tableStyleId>
              </a:tblPr>
              <a:tblGrid>
                <a:gridCol w="1368152"/>
                <a:gridCol w="6984776"/>
              </a:tblGrid>
              <a:tr h="593131">
                <a:tc>
                  <a:txBody>
                    <a:bodyPr/>
                    <a:lstStyle/>
                    <a:p>
                      <a:r>
                        <a:rPr lang="en-US" dirty="0" smtClean="0"/>
                        <a:t>Role</a:t>
                      </a:r>
                      <a:endParaRPr lang="en-US" dirty="0"/>
                    </a:p>
                  </a:txBody>
                  <a:tcPr/>
                </a:tc>
                <a:tc>
                  <a:txBody>
                    <a:bodyPr/>
                    <a:lstStyle/>
                    <a:p>
                      <a:r>
                        <a:rPr lang="en-US" dirty="0" smtClean="0"/>
                        <a:t>Responsibilities</a:t>
                      </a:r>
                      <a:endParaRPr lang="en-US" dirty="0"/>
                    </a:p>
                  </a:txBody>
                  <a:tcPr/>
                </a:tc>
              </a:tr>
              <a:tr h="877509">
                <a:tc>
                  <a:txBody>
                    <a:bodyPr/>
                    <a:lstStyle/>
                    <a:p>
                      <a:r>
                        <a:rPr lang="en-US" dirty="0" smtClean="0"/>
                        <a:t>Team leader</a:t>
                      </a:r>
                      <a:endParaRPr lang="en-US" dirty="0"/>
                    </a:p>
                  </a:txBody>
                  <a:tcPr/>
                </a:tc>
                <a:tc>
                  <a:txBody>
                    <a:bodyPr/>
                    <a:lstStyle/>
                    <a:p>
                      <a:pPr marL="0" marR="0">
                        <a:spcBef>
                          <a:spcPts val="600"/>
                        </a:spcBef>
                        <a:spcAft>
                          <a:spcPts val="400"/>
                        </a:spcAft>
                      </a:pPr>
                      <a:r>
                        <a:rPr lang="en-US" sz="1800" dirty="0">
                          <a:solidFill>
                            <a:srgbClr val="000000"/>
                          </a:solidFill>
                          <a:effectLst/>
                          <a:latin typeface="+mn-lt"/>
                          <a:ea typeface="SimSun"/>
                        </a:rPr>
                        <a:t>Sets up the evaluation; coordinates with client, making sure client’s needs are met; establishes evaluation contract; forms evaluation team; sees that final report is produced and delivered (although the writing may be delegated)</a:t>
                      </a:r>
                      <a:endParaRPr lang="en-US" sz="1800" dirty="0">
                        <a:solidFill>
                          <a:srgbClr val="000000"/>
                        </a:solidFill>
                        <a:effectLst/>
                        <a:latin typeface="+mn-lt"/>
                        <a:ea typeface="Times New Roman"/>
                      </a:endParaRPr>
                    </a:p>
                  </a:txBody>
                  <a:tcPr marL="68580" marR="68580" marT="0" marB="0"/>
                </a:tc>
              </a:tr>
              <a:tr h="658132">
                <a:tc>
                  <a:txBody>
                    <a:bodyPr/>
                    <a:lstStyle/>
                    <a:p>
                      <a:r>
                        <a:rPr lang="en-US" dirty="0" smtClean="0"/>
                        <a:t>Evaluation leader</a:t>
                      </a:r>
                      <a:endParaRPr lang="en-US" dirty="0"/>
                    </a:p>
                  </a:txBody>
                  <a:tcPr/>
                </a:tc>
                <a:tc>
                  <a:txBody>
                    <a:bodyPr/>
                    <a:lstStyle/>
                    <a:p>
                      <a:pPr marL="0" marR="0">
                        <a:spcBef>
                          <a:spcPts val="0"/>
                        </a:spcBef>
                        <a:spcAft>
                          <a:spcPts val="400"/>
                        </a:spcAft>
                      </a:pPr>
                      <a:r>
                        <a:rPr lang="en-US" sz="1800" dirty="0">
                          <a:solidFill>
                            <a:srgbClr val="000000"/>
                          </a:solidFill>
                          <a:effectLst/>
                          <a:latin typeface="+mn-lt"/>
                          <a:ea typeface="SimSun"/>
                        </a:rPr>
                        <a:t>Runs evaluation; facilitates elicitation of scenarios; administers scenario selection/prioritization process; facilitates evaluation of scenarios against architecture; facilitates on-site analysis</a:t>
                      </a:r>
                      <a:endParaRPr lang="en-US" sz="1800" dirty="0">
                        <a:solidFill>
                          <a:srgbClr val="000000"/>
                        </a:solidFill>
                        <a:effectLst/>
                        <a:latin typeface="+mn-lt"/>
                        <a:ea typeface="Times New Roman"/>
                      </a:endParaRPr>
                    </a:p>
                  </a:txBody>
                  <a:tcPr marL="68580" marR="68580" marT="0" marB="0"/>
                </a:tc>
              </a:tr>
              <a:tr h="658132">
                <a:tc>
                  <a:txBody>
                    <a:bodyPr/>
                    <a:lstStyle/>
                    <a:p>
                      <a:r>
                        <a:rPr lang="en-US" dirty="0" smtClean="0"/>
                        <a:t>Scenario scribe</a:t>
                      </a:r>
                      <a:endParaRPr lang="en-US" dirty="0"/>
                    </a:p>
                  </a:txBody>
                  <a:tcPr/>
                </a:tc>
                <a:tc>
                  <a:txBody>
                    <a:bodyPr/>
                    <a:lstStyle/>
                    <a:p>
                      <a:pPr marL="0" marR="0">
                        <a:spcBef>
                          <a:spcPts val="0"/>
                        </a:spcBef>
                        <a:spcAft>
                          <a:spcPts val="400"/>
                        </a:spcAft>
                      </a:pPr>
                      <a:r>
                        <a:rPr lang="en-US" sz="1800" dirty="0">
                          <a:solidFill>
                            <a:srgbClr val="000000"/>
                          </a:solidFill>
                          <a:effectLst/>
                          <a:latin typeface="+mn-lt"/>
                          <a:ea typeface="SimSun"/>
                        </a:rPr>
                        <a:t>Writes scenarios on flipchart or whiteboard during scenario elicitation; captures agreed-on wording of each scenario, halting discussion until exact wording is captured</a:t>
                      </a:r>
                      <a:endParaRPr lang="en-US" sz="1800" dirty="0">
                        <a:solidFill>
                          <a:srgbClr val="000000"/>
                        </a:solidFill>
                        <a:effectLst/>
                        <a:latin typeface="+mn-lt"/>
                        <a:ea typeface="Times New Roman"/>
                      </a:endParaRPr>
                    </a:p>
                  </a:txBody>
                  <a:tcPr marL="68580" marR="68580" marT="0" marB="0"/>
                </a:tc>
              </a:tr>
              <a:tr h="1316263">
                <a:tc>
                  <a:txBody>
                    <a:bodyPr/>
                    <a:lstStyle/>
                    <a:p>
                      <a:r>
                        <a:rPr lang="en-US" dirty="0" smtClean="0"/>
                        <a:t>Proceedings scribe</a:t>
                      </a:r>
                      <a:endParaRPr lang="en-US" dirty="0"/>
                    </a:p>
                  </a:txBody>
                  <a:tcPr/>
                </a:tc>
                <a:tc>
                  <a:txBody>
                    <a:bodyPr/>
                    <a:lstStyle/>
                    <a:p>
                      <a:pPr marL="0" marR="0">
                        <a:spcBef>
                          <a:spcPts val="0"/>
                        </a:spcBef>
                        <a:spcAft>
                          <a:spcPts val="400"/>
                        </a:spcAft>
                      </a:pPr>
                      <a:r>
                        <a:rPr lang="en-US" sz="1800" dirty="0">
                          <a:solidFill>
                            <a:srgbClr val="000000"/>
                          </a:solidFill>
                          <a:effectLst/>
                          <a:latin typeface="+mn-lt"/>
                          <a:ea typeface="SimSun"/>
                        </a:rPr>
                        <a:t>Captures proceedings in electronic form on laptop or workstation: raw scenarios, issue(s) that motivate each scenario (often lost in the wording of the scenario itself), and resolution of each scenario when applied to architecture(s); also generates a printed list of adopted scenarios for handout to all participants</a:t>
                      </a:r>
                      <a:endParaRPr lang="en-US" sz="1800" dirty="0">
                        <a:solidFill>
                          <a:srgbClr val="000000"/>
                        </a:solidFill>
                        <a:effectLst/>
                        <a:latin typeface="+mn-lt"/>
                        <a:ea typeface="Times New Roman"/>
                      </a:endParaRPr>
                    </a:p>
                  </a:txBody>
                  <a:tcPr marL="68580" marR="68580" marT="0" marB="0"/>
                </a:tc>
              </a:tr>
              <a:tr h="593131">
                <a:tc>
                  <a:txBody>
                    <a:bodyPr/>
                    <a:lstStyle/>
                    <a:p>
                      <a:r>
                        <a:rPr lang="en-US" dirty="0" smtClean="0"/>
                        <a:t>Questioner</a:t>
                      </a:r>
                      <a:endParaRPr lang="en-US" dirty="0"/>
                    </a:p>
                  </a:txBody>
                  <a:tcPr/>
                </a:tc>
                <a:tc>
                  <a:txBody>
                    <a:bodyPr/>
                    <a:lstStyle/>
                    <a:p>
                      <a:pPr marL="0" marR="0">
                        <a:spcBef>
                          <a:spcPts val="0"/>
                        </a:spcBef>
                        <a:spcAft>
                          <a:spcPts val="600"/>
                        </a:spcAft>
                      </a:pPr>
                      <a:r>
                        <a:rPr lang="en-US" sz="1800" dirty="0">
                          <a:solidFill>
                            <a:srgbClr val="000000"/>
                          </a:solidFill>
                          <a:effectLst/>
                          <a:latin typeface="+mn-lt"/>
                          <a:ea typeface="SimSun"/>
                        </a:rPr>
                        <a:t>Raises issues of architectural interest, usually related to the quality attributes in which he or she has expertise</a:t>
                      </a:r>
                      <a:endParaRPr lang="en-US" sz="1800" dirty="0">
                        <a:solidFill>
                          <a:srgbClr val="000000"/>
                        </a:solidFill>
                        <a:effectLst/>
                        <a:latin typeface="+mn-lt"/>
                        <a:ea typeface="Times New Roman"/>
                      </a:endParaRPr>
                    </a:p>
                  </a:txBody>
                  <a:tcPr marL="68580" marR="68580" marT="0" marB="0"/>
                </a:tc>
              </a:tr>
            </a:tbl>
          </a:graphicData>
        </a:graphic>
      </p:graphicFrame>
    </p:spTree>
    <p:extLst>
      <p:ext uri="{BB962C8B-B14F-4D97-AF65-F5344CB8AC3E}">
        <p14:creationId xmlns:p14="http://schemas.microsoft.com/office/powerpoint/2010/main" val="4142130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of the ATAM</a:t>
            </a:r>
            <a:endParaRPr lang="en-US" dirty="0"/>
          </a:p>
        </p:txBody>
      </p:sp>
      <p:sp>
        <p:nvSpPr>
          <p:cNvPr id="4" name="Content Placeholder 3"/>
          <p:cNvSpPr>
            <a:spLocks noGrp="1"/>
          </p:cNvSpPr>
          <p:nvPr>
            <p:ph idx="1"/>
          </p:nvPr>
        </p:nvSpPr>
        <p:spPr>
          <a:xfrm>
            <a:off x="457200" y="1268760"/>
            <a:ext cx="8229600" cy="5040560"/>
          </a:xfrm>
        </p:spPr>
        <p:txBody>
          <a:bodyPr>
            <a:noAutofit/>
          </a:bodyPr>
          <a:lstStyle/>
          <a:p>
            <a:pPr marL="514350" indent="-514350">
              <a:buFont typeface="+mj-lt"/>
              <a:buAutoNum type="arabicPeriod"/>
            </a:pPr>
            <a:r>
              <a:rPr lang="en-US" sz="2000" i="1" dirty="0" smtClean="0"/>
              <a:t>A </a:t>
            </a:r>
            <a:r>
              <a:rPr lang="en-US" sz="2000" i="1" dirty="0"/>
              <a:t>concise presentation of the architecture.</a:t>
            </a:r>
            <a:r>
              <a:rPr lang="en-US" sz="2000" dirty="0"/>
              <a:t> </a:t>
            </a:r>
            <a:r>
              <a:rPr lang="en-US" sz="2000" dirty="0" smtClean="0"/>
              <a:t> The </a:t>
            </a:r>
            <a:r>
              <a:rPr lang="en-US" sz="2000" dirty="0"/>
              <a:t>architecture </a:t>
            </a:r>
            <a:r>
              <a:rPr lang="en-US" sz="2000" dirty="0" smtClean="0"/>
              <a:t>is presented </a:t>
            </a:r>
            <a:r>
              <a:rPr lang="en-US" sz="2000" dirty="0"/>
              <a:t>in one </a:t>
            </a:r>
            <a:r>
              <a:rPr lang="en-US" sz="2000" dirty="0" smtClean="0"/>
              <a:t>hour</a:t>
            </a:r>
            <a:endParaRPr lang="en-US" sz="2000" dirty="0"/>
          </a:p>
          <a:p>
            <a:pPr marL="514350" indent="-514350">
              <a:buFont typeface="+mj-lt"/>
              <a:buAutoNum type="arabicPeriod"/>
            </a:pPr>
            <a:r>
              <a:rPr lang="en-US" sz="2000" i="1" dirty="0" smtClean="0"/>
              <a:t>Articulation </a:t>
            </a:r>
            <a:r>
              <a:rPr lang="en-US" sz="2000" i="1" dirty="0"/>
              <a:t>of the business goals.</a:t>
            </a:r>
            <a:r>
              <a:rPr lang="en-US" sz="2000" dirty="0"/>
              <a:t> Frequently, the business goals presented in the ATAM are being seen by some of the assembled participants for the first time and</a:t>
            </a:r>
            <a:r>
              <a:rPr lang="x-none" sz="2000" dirty="0"/>
              <a:t> </a:t>
            </a:r>
            <a:r>
              <a:rPr lang="en-US" sz="2000" dirty="0"/>
              <a:t> these are captured in the </a:t>
            </a:r>
            <a:r>
              <a:rPr lang="en-US" sz="2000" dirty="0" smtClean="0"/>
              <a:t>outputs.</a:t>
            </a:r>
          </a:p>
          <a:p>
            <a:pPr marL="514350" indent="-514350">
              <a:buFont typeface="+mj-lt"/>
              <a:buAutoNum type="arabicPeriod"/>
            </a:pPr>
            <a:r>
              <a:rPr lang="en-US" sz="2000" i="1" dirty="0" smtClean="0"/>
              <a:t>Prioritized </a:t>
            </a:r>
            <a:r>
              <a:rPr lang="en-US" sz="2000" i="1" dirty="0"/>
              <a:t>quality attribute requirements expressed as quality attribute scenarios.</a:t>
            </a:r>
            <a:r>
              <a:rPr lang="en-US" sz="2000" dirty="0"/>
              <a:t> These quality attribute scenarios take the form described in Chapter </a:t>
            </a:r>
            <a:r>
              <a:rPr lang="en-US" sz="2000" dirty="0" smtClean="0"/>
              <a:t>4.</a:t>
            </a:r>
            <a:endParaRPr lang="en-US" sz="2000" dirty="0"/>
          </a:p>
          <a:p>
            <a:pPr marL="514350" indent="-514350">
              <a:buFont typeface="+mj-lt"/>
              <a:buAutoNum type="arabicPeriod"/>
            </a:pPr>
            <a:r>
              <a:rPr lang="en-US" sz="2000" i="1" dirty="0" smtClean="0"/>
              <a:t>A </a:t>
            </a:r>
            <a:r>
              <a:rPr lang="en-US" sz="2000" i="1" dirty="0"/>
              <a:t>set of risks and </a:t>
            </a:r>
            <a:r>
              <a:rPr lang="en-US" sz="2000" i="1" dirty="0" err="1"/>
              <a:t>nonrisks</a:t>
            </a:r>
            <a:r>
              <a:rPr lang="en-US" sz="2000" i="1" dirty="0"/>
              <a:t>.</a:t>
            </a:r>
            <a:r>
              <a:rPr lang="en-US" sz="2000" dirty="0"/>
              <a:t> </a:t>
            </a:r>
            <a:endParaRPr lang="en-US" sz="2000" dirty="0" smtClean="0"/>
          </a:p>
          <a:p>
            <a:pPr lvl="1"/>
            <a:r>
              <a:rPr lang="en-US" sz="2000" dirty="0"/>
              <a:t>A risk is defined </a:t>
            </a:r>
            <a:r>
              <a:rPr lang="en-US" sz="2000" dirty="0" smtClean="0"/>
              <a:t>as </a:t>
            </a:r>
            <a:r>
              <a:rPr lang="en-US" sz="2000" dirty="0"/>
              <a:t>an architectural decision that may lead to undesirable consequences in light of </a:t>
            </a:r>
            <a:r>
              <a:rPr lang="en-US" sz="2000" dirty="0" smtClean="0"/>
              <a:t>quality </a:t>
            </a:r>
            <a:r>
              <a:rPr lang="en-US" sz="2000" dirty="0"/>
              <a:t>attribute requirements. </a:t>
            </a:r>
          </a:p>
          <a:p>
            <a:pPr lvl="1"/>
            <a:r>
              <a:rPr lang="en-US" sz="2000" dirty="0"/>
              <a:t>A </a:t>
            </a:r>
            <a:r>
              <a:rPr lang="en-US" sz="2000" dirty="0" err="1"/>
              <a:t>nonrisk</a:t>
            </a:r>
            <a:r>
              <a:rPr lang="en-US" sz="2000" dirty="0"/>
              <a:t> is an architectural decision that, upon analysis, is deemed safe. </a:t>
            </a:r>
          </a:p>
          <a:p>
            <a:pPr lvl="1">
              <a:lnSpc>
                <a:spcPct val="90000"/>
              </a:lnSpc>
            </a:pPr>
            <a:r>
              <a:rPr lang="en-US" sz="2000" dirty="0"/>
              <a:t>The identified risks form the basis for an architectural risk mitigation plan</a:t>
            </a:r>
            <a:r>
              <a:rPr lang="en-US" sz="2000" dirty="0" smtClean="0"/>
              <a:t>.</a:t>
            </a:r>
            <a:endParaRPr lang="en-US" sz="2000"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3088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of the ATAM</a:t>
            </a:r>
            <a:endParaRPr lang="en-US" dirty="0"/>
          </a:p>
        </p:txBody>
      </p:sp>
      <p:sp>
        <p:nvSpPr>
          <p:cNvPr id="4" name="Content Placeholder 3"/>
          <p:cNvSpPr>
            <a:spLocks noGrp="1"/>
          </p:cNvSpPr>
          <p:nvPr>
            <p:ph idx="1"/>
          </p:nvPr>
        </p:nvSpPr>
        <p:spPr>
          <a:xfrm>
            <a:off x="457200" y="1268760"/>
            <a:ext cx="8229600" cy="5040560"/>
          </a:xfrm>
        </p:spPr>
        <p:txBody>
          <a:bodyPr>
            <a:normAutofit/>
          </a:bodyPr>
          <a:lstStyle/>
          <a:p>
            <a:pPr marL="514350" indent="-514350">
              <a:buFont typeface="+mj-lt"/>
              <a:buAutoNum type="arabicPeriod" startAt="5"/>
            </a:pPr>
            <a:r>
              <a:rPr lang="en-US" sz="2000" i="1" dirty="0" smtClean="0"/>
              <a:t>A </a:t>
            </a:r>
            <a:r>
              <a:rPr lang="en-US" sz="2000" i="1" dirty="0"/>
              <a:t>set of risk themes.</a:t>
            </a:r>
            <a:r>
              <a:rPr lang="en-US" sz="2000" dirty="0"/>
              <a:t> When the analysis is complete, the evaluation team examines the full set of discovered risks to look for overarching themes that identify systemic weaknesses in the architecture or even in the architecture process and team. If left untreated, these risk themes will threaten the project’s business goals. </a:t>
            </a:r>
          </a:p>
          <a:p>
            <a:pPr marL="514350" indent="-514350">
              <a:buFont typeface="+mj-lt"/>
              <a:buAutoNum type="arabicPeriod" startAt="5"/>
            </a:pPr>
            <a:r>
              <a:rPr lang="en-US" sz="2000" i="1" dirty="0" smtClean="0"/>
              <a:t>Mapping </a:t>
            </a:r>
            <a:r>
              <a:rPr lang="en-US" sz="2000" i="1" dirty="0"/>
              <a:t>of architectural decisions to quality requirements.</a:t>
            </a:r>
            <a:r>
              <a:rPr lang="en-US" sz="2000" dirty="0"/>
              <a:t> </a:t>
            </a:r>
            <a:r>
              <a:rPr lang="en-US" sz="2000" dirty="0" smtClean="0"/>
              <a:t>For </a:t>
            </a:r>
            <a:r>
              <a:rPr lang="en-US" sz="2000" dirty="0"/>
              <a:t>each quality attribute scenario examined during an ATAM, those architectural decisions that help to achieve it are determined and </a:t>
            </a:r>
            <a:r>
              <a:rPr lang="en-US" sz="2000" dirty="0" smtClean="0"/>
              <a:t>captured.</a:t>
            </a:r>
            <a:endParaRPr lang="en-US" sz="2000" dirty="0"/>
          </a:p>
          <a:p>
            <a:pPr marL="514350" indent="-514350">
              <a:buFont typeface="+mj-lt"/>
              <a:buAutoNum type="arabicPeriod" startAt="5"/>
            </a:pPr>
            <a:r>
              <a:rPr lang="en-US" sz="2000" i="1" dirty="0" smtClean="0"/>
              <a:t>A </a:t>
            </a:r>
            <a:r>
              <a:rPr lang="en-US" sz="2000" i="1" dirty="0"/>
              <a:t>set of identified sensitivity and tradeoff points</a:t>
            </a:r>
            <a:r>
              <a:rPr lang="en-US" sz="2000" dirty="0"/>
              <a:t>. These are architectural decisions that have a marked effect on one or more quality attributes. </a:t>
            </a:r>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7501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Intangible Outputs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t>
            </a:r>
            <a:r>
              <a:rPr lang="en-US" dirty="0" smtClean="0"/>
              <a:t>are also </a:t>
            </a:r>
            <a:r>
              <a:rPr lang="en-US" i="1" dirty="0"/>
              <a:t>intangible</a:t>
            </a:r>
            <a:r>
              <a:rPr lang="en-US" dirty="0"/>
              <a:t> results of an ATAM-based evaluation. These include </a:t>
            </a:r>
            <a:endParaRPr lang="en-US" dirty="0" smtClean="0"/>
          </a:p>
          <a:p>
            <a:pPr lvl="1"/>
            <a:r>
              <a:rPr lang="en-US" dirty="0" smtClean="0"/>
              <a:t>a sense </a:t>
            </a:r>
            <a:r>
              <a:rPr lang="en-US" dirty="0"/>
              <a:t>of community on the part of the </a:t>
            </a:r>
            <a:r>
              <a:rPr lang="en-US" dirty="0" smtClean="0"/>
              <a:t>stakeholders</a:t>
            </a:r>
            <a:endParaRPr lang="en-US" dirty="0"/>
          </a:p>
          <a:p>
            <a:pPr lvl="1"/>
            <a:r>
              <a:rPr lang="en-US" dirty="0" smtClean="0"/>
              <a:t>open </a:t>
            </a:r>
            <a:r>
              <a:rPr lang="en-US" dirty="0"/>
              <a:t>communication channels between the architect and the </a:t>
            </a:r>
            <a:r>
              <a:rPr lang="en-US" dirty="0" smtClean="0"/>
              <a:t>stakeholders</a:t>
            </a:r>
            <a:endParaRPr lang="en-US" dirty="0"/>
          </a:p>
          <a:p>
            <a:pPr lvl="1"/>
            <a:r>
              <a:rPr lang="en-US" dirty="0" smtClean="0"/>
              <a:t>a </a:t>
            </a:r>
            <a:r>
              <a:rPr lang="en-US" dirty="0"/>
              <a:t>better overall understanding on the part of all participants of the architecture and its strengths and weaknesses. </a:t>
            </a:r>
            <a:endParaRPr lang="en-US" dirty="0" smtClean="0"/>
          </a:p>
          <a:p>
            <a:r>
              <a:rPr lang="en-US" dirty="0" smtClean="0"/>
              <a:t>While </a:t>
            </a:r>
            <a:r>
              <a:rPr lang="en-US" dirty="0"/>
              <a:t>these results are hard to measure, they are no less important than the others and often are the longest-lasting.</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7360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the ATAM</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97760417"/>
              </p:ext>
            </p:extLst>
          </p:nvPr>
        </p:nvGraphicFramePr>
        <p:xfrm>
          <a:off x="251520" y="1397000"/>
          <a:ext cx="8424936" cy="4302759"/>
        </p:xfrm>
        <a:graphic>
          <a:graphicData uri="http://schemas.openxmlformats.org/drawingml/2006/table">
            <a:tbl>
              <a:tblPr firstRow="1" bandRow="1">
                <a:tableStyleId>{5C22544A-7EE6-4342-B048-85BDC9FD1C3A}</a:tableStyleId>
              </a:tblPr>
              <a:tblGrid>
                <a:gridCol w="792088"/>
                <a:gridCol w="3168352"/>
                <a:gridCol w="2358262"/>
                <a:gridCol w="2106234"/>
              </a:tblGrid>
              <a:tr h="370840">
                <a:tc>
                  <a:txBody>
                    <a:bodyPr/>
                    <a:lstStyle/>
                    <a:p>
                      <a:r>
                        <a:rPr lang="en-US" dirty="0" smtClean="0"/>
                        <a:t>Phase</a:t>
                      </a:r>
                      <a:endParaRPr lang="en-US" dirty="0"/>
                    </a:p>
                  </a:txBody>
                  <a:tcPr/>
                </a:tc>
                <a:tc>
                  <a:txBody>
                    <a:bodyPr/>
                    <a:lstStyle/>
                    <a:p>
                      <a:r>
                        <a:rPr lang="en-US" dirty="0" smtClean="0"/>
                        <a:t>Activity</a:t>
                      </a:r>
                      <a:endParaRPr lang="en-US" dirty="0"/>
                    </a:p>
                  </a:txBody>
                  <a:tcPr/>
                </a:tc>
                <a:tc>
                  <a:txBody>
                    <a:bodyPr/>
                    <a:lstStyle/>
                    <a:p>
                      <a:r>
                        <a:rPr lang="en-US" dirty="0" smtClean="0"/>
                        <a:t>Participants</a:t>
                      </a:r>
                      <a:endParaRPr lang="en-US" dirty="0"/>
                    </a:p>
                  </a:txBody>
                  <a:tcPr/>
                </a:tc>
                <a:tc>
                  <a:txBody>
                    <a:bodyPr/>
                    <a:lstStyle/>
                    <a:p>
                      <a:r>
                        <a:rPr lang="en-US" dirty="0" smtClean="0"/>
                        <a:t>Typical duration</a:t>
                      </a:r>
                      <a:endParaRPr lang="en-US" dirty="0"/>
                    </a:p>
                  </a:txBody>
                  <a:tcPr/>
                </a:tc>
              </a:tr>
              <a:tr h="370840">
                <a:tc>
                  <a:txBody>
                    <a:bodyPr/>
                    <a:lstStyle/>
                    <a:p>
                      <a:r>
                        <a:rPr lang="en-US" dirty="0" smtClean="0"/>
                        <a:t>0</a:t>
                      </a:r>
                      <a:endParaRPr lang="en-US" dirty="0"/>
                    </a:p>
                  </a:txBody>
                  <a:tcPr/>
                </a:tc>
                <a:tc>
                  <a:txBody>
                    <a:bodyPr/>
                    <a:lstStyle/>
                    <a:p>
                      <a:r>
                        <a:rPr lang="en-US" dirty="0" smtClean="0"/>
                        <a:t>Partnership and preparation:  Logistics, planning, stakeholder recruitment, team formation</a:t>
                      </a:r>
                      <a:endParaRPr lang="en-US" dirty="0"/>
                    </a:p>
                  </a:txBody>
                  <a:tcPr/>
                </a:tc>
                <a:tc>
                  <a:txBody>
                    <a:bodyPr/>
                    <a:lstStyle/>
                    <a:p>
                      <a:r>
                        <a:rPr lang="en-US" dirty="0" smtClean="0"/>
                        <a:t>Evaluation team leadership</a:t>
                      </a:r>
                      <a:r>
                        <a:rPr lang="en-US" baseline="0" dirty="0" smtClean="0"/>
                        <a:t> and key project decision-makers</a:t>
                      </a:r>
                      <a:endParaRPr lang="en-US" dirty="0"/>
                    </a:p>
                  </a:txBody>
                  <a:tcPr/>
                </a:tc>
                <a:tc>
                  <a:txBody>
                    <a:bodyPr/>
                    <a:lstStyle/>
                    <a:p>
                      <a:r>
                        <a:rPr lang="en-US" dirty="0" smtClean="0"/>
                        <a:t>Proceeds informally as required, perhaps over a few weeks</a:t>
                      </a:r>
                      <a:endParaRPr lang="en-US" dirty="0"/>
                    </a:p>
                  </a:txBody>
                  <a:tcPr/>
                </a:tc>
              </a:tr>
              <a:tr h="370840">
                <a:tc>
                  <a:txBody>
                    <a:bodyPr/>
                    <a:lstStyle/>
                    <a:p>
                      <a:r>
                        <a:rPr lang="en-US" dirty="0" smtClean="0"/>
                        <a:t>1</a:t>
                      </a:r>
                      <a:endParaRPr lang="en-US" dirty="0"/>
                    </a:p>
                  </a:txBody>
                  <a:tcPr/>
                </a:tc>
                <a:tc>
                  <a:txBody>
                    <a:bodyPr/>
                    <a:lstStyle/>
                    <a:p>
                      <a:r>
                        <a:rPr lang="en-US" dirty="0" smtClean="0"/>
                        <a:t>Evaluation</a:t>
                      </a:r>
                      <a:r>
                        <a:rPr lang="en-US" baseline="0" dirty="0" smtClean="0"/>
                        <a:t>:  Steps 1-6</a:t>
                      </a:r>
                      <a:endParaRPr lang="en-US" dirty="0"/>
                    </a:p>
                  </a:txBody>
                  <a:tcPr/>
                </a:tc>
                <a:tc>
                  <a:txBody>
                    <a:bodyPr/>
                    <a:lstStyle/>
                    <a:p>
                      <a:r>
                        <a:rPr lang="en-US" dirty="0" smtClean="0"/>
                        <a:t>Evaluation</a:t>
                      </a:r>
                      <a:r>
                        <a:rPr lang="en-US" baseline="0" dirty="0" smtClean="0"/>
                        <a:t> team and project decision-makers</a:t>
                      </a:r>
                      <a:endParaRPr lang="en-US" dirty="0"/>
                    </a:p>
                  </a:txBody>
                  <a:tcPr/>
                </a:tc>
                <a:tc>
                  <a:txBody>
                    <a:bodyPr/>
                    <a:lstStyle/>
                    <a:p>
                      <a:r>
                        <a:rPr lang="en-US" dirty="0" smtClean="0"/>
                        <a:t>1-2 days followed by a hiatus of 2-3 weeks</a:t>
                      </a:r>
                      <a:endParaRPr lang="en-US" dirty="0"/>
                    </a:p>
                  </a:txBody>
                  <a:tcPr/>
                </a:tc>
              </a:tr>
              <a:tr h="370840">
                <a:tc>
                  <a:txBody>
                    <a:bodyPr/>
                    <a:lstStyle/>
                    <a:p>
                      <a:r>
                        <a:rPr lang="en-US" dirty="0" smtClean="0"/>
                        <a:t>2</a:t>
                      </a:r>
                      <a:endParaRPr lang="en-US" dirty="0"/>
                    </a:p>
                  </a:txBody>
                  <a:tcPr/>
                </a:tc>
                <a:tc>
                  <a:txBody>
                    <a:bodyPr/>
                    <a:lstStyle/>
                    <a:p>
                      <a:r>
                        <a:rPr lang="en-US" dirty="0" smtClean="0"/>
                        <a:t>Evaluation:  Steps 7-9</a:t>
                      </a:r>
                      <a:endParaRPr lang="en-US" dirty="0"/>
                    </a:p>
                  </a:txBody>
                  <a:tcPr/>
                </a:tc>
                <a:tc>
                  <a:txBody>
                    <a:bodyPr/>
                    <a:lstStyle/>
                    <a:p>
                      <a:r>
                        <a:rPr lang="en-US" dirty="0" smtClean="0"/>
                        <a:t>Evaluation</a:t>
                      </a:r>
                      <a:r>
                        <a:rPr lang="en-US" baseline="0" dirty="0" smtClean="0"/>
                        <a:t> team, project decision makers, stakeholders</a:t>
                      </a:r>
                      <a:endParaRPr lang="en-US" dirty="0"/>
                    </a:p>
                  </a:txBody>
                  <a:tcPr/>
                </a:tc>
                <a:tc>
                  <a:txBody>
                    <a:bodyPr/>
                    <a:lstStyle/>
                    <a:p>
                      <a:r>
                        <a:rPr lang="en-US" dirty="0" smtClean="0"/>
                        <a:t>2 days</a:t>
                      </a:r>
                      <a:endParaRPr lang="en-US" dirty="0"/>
                    </a:p>
                  </a:txBody>
                  <a:tcPr/>
                </a:tc>
              </a:tr>
              <a:tr h="370840">
                <a:tc>
                  <a:txBody>
                    <a:bodyPr/>
                    <a:lstStyle/>
                    <a:p>
                      <a:r>
                        <a:rPr lang="en-US" dirty="0" smtClean="0"/>
                        <a:t>3</a:t>
                      </a:r>
                      <a:endParaRPr lang="en-US" dirty="0"/>
                    </a:p>
                  </a:txBody>
                  <a:tcPr/>
                </a:tc>
                <a:tc>
                  <a:txBody>
                    <a:bodyPr/>
                    <a:lstStyle/>
                    <a:p>
                      <a:r>
                        <a:rPr lang="en-US" dirty="0" smtClean="0"/>
                        <a:t>Follow-up:  Report generation</a:t>
                      </a:r>
                      <a:r>
                        <a:rPr lang="en-US" baseline="0" dirty="0" smtClean="0"/>
                        <a:t> and delivery, process improvement</a:t>
                      </a:r>
                      <a:endParaRPr lang="en-US" dirty="0"/>
                    </a:p>
                  </a:txBody>
                  <a:tcPr/>
                </a:tc>
                <a:tc>
                  <a:txBody>
                    <a:bodyPr/>
                    <a:lstStyle/>
                    <a:p>
                      <a:r>
                        <a:rPr lang="en-US" dirty="0" smtClean="0"/>
                        <a:t>Evaluation</a:t>
                      </a:r>
                      <a:r>
                        <a:rPr lang="en-US" baseline="0" dirty="0" smtClean="0"/>
                        <a:t> team and evaluation client</a:t>
                      </a:r>
                      <a:endParaRPr lang="en-US" dirty="0"/>
                    </a:p>
                  </a:txBody>
                  <a:tcPr/>
                </a:tc>
                <a:tc>
                  <a:txBody>
                    <a:bodyPr/>
                    <a:lstStyle/>
                    <a:p>
                      <a:r>
                        <a:rPr lang="en-US" dirty="0" smtClean="0"/>
                        <a:t>1</a:t>
                      </a:r>
                      <a:r>
                        <a:rPr lang="en-US" baseline="0" dirty="0" smtClean="0"/>
                        <a:t> week</a:t>
                      </a:r>
                      <a:endParaRPr lang="en-US" dirty="0"/>
                    </a:p>
                  </a:txBody>
                  <a:tcPr/>
                </a:tc>
              </a:tr>
            </a:tbl>
          </a:graphicData>
        </a:graphic>
      </p:graphicFrame>
    </p:spTree>
    <p:extLst>
      <p:ext uri="{BB962C8B-B14F-4D97-AF65-F5344CB8AC3E}">
        <p14:creationId xmlns:p14="http://schemas.microsoft.com/office/powerpoint/2010/main" val="202510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Present the ATAM</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evaluation leader </a:t>
            </a:r>
            <a:r>
              <a:rPr lang="en-US" dirty="0" smtClean="0"/>
              <a:t>presents </a:t>
            </a:r>
            <a:r>
              <a:rPr lang="en-US" dirty="0"/>
              <a:t>the ATAM to the assembled project representatives. </a:t>
            </a:r>
            <a:endParaRPr lang="en-US" dirty="0" smtClean="0"/>
          </a:p>
          <a:p>
            <a:r>
              <a:rPr lang="en-US" dirty="0" smtClean="0"/>
              <a:t>This </a:t>
            </a:r>
            <a:r>
              <a:rPr lang="en-US" dirty="0"/>
              <a:t>time is used to explain the process that everyone will be following, to answer questions, and to set the context and expectations for the remainder of the activities. </a:t>
            </a:r>
            <a:endParaRPr lang="en-US" dirty="0" smtClean="0"/>
          </a:p>
          <a:p>
            <a:r>
              <a:rPr lang="en-US" dirty="0" smtClean="0"/>
              <a:t>Using </a:t>
            </a:r>
            <a:r>
              <a:rPr lang="en-US" dirty="0"/>
              <a:t>a standard presentation, the leader describes the ATAM steps in brief and the outputs of the evaluation.</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5761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Present Business Drivers</a:t>
            </a:r>
          </a:p>
        </p:txBody>
      </p:sp>
      <p:sp>
        <p:nvSpPr>
          <p:cNvPr id="3" name="Content Placeholder 2"/>
          <p:cNvSpPr>
            <a:spLocks noGrp="1"/>
          </p:cNvSpPr>
          <p:nvPr>
            <p:ph idx="1"/>
          </p:nvPr>
        </p:nvSpPr>
        <p:spPr/>
        <p:txBody>
          <a:bodyPr>
            <a:normAutofit fontScale="77500" lnSpcReduction="20000"/>
          </a:bodyPr>
          <a:lstStyle/>
          <a:p>
            <a:r>
              <a:rPr lang="en-US" dirty="0" smtClean="0"/>
              <a:t>Everyone </a:t>
            </a:r>
            <a:r>
              <a:rPr lang="en-US" dirty="0"/>
              <a:t>involved in the </a:t>
            </a:r>
            <a:r>
              <a:rPr lang="en-US" dirty="0" smtClean="0"/>
              <a:t>evaluation needs </a:t>
            </a:r>
            <a:r>
              <a:rPr lang="en-US" dirty="0"/>
              <a:t>to understand the context for the system and the primary business drivers motivating its development. </a:t>
            </a:r>
            <a:endParaRPr lang="en-US" dirty="0" smtClean="0"/>
          </a:p>
          <a:p>
            <a:r>
              <a:rPr lang="en-US" dirty="0" smtClean="0"/>
              <a:t>In </a:t>
            </a:r>
            <a:r>
              <a:rPr lang="en-US" dirty="0"/>
              <a:t>this step, a project decision maker (ideally the project manager or the system’s customer) presents a system overview from a business perspective. </a:t>
            </a:r>
            <a:endParaRPr lang="en-US" dirty="0" smtClean="0"/>
          </a:p>
          <a:p>
            <a:r>
              <a:rPr lang="en-US" dirty="0" smtClean="0"/>
              <a:t>The </a:t>
            </a:r>
            <a:r>
              <a:rPr lang="en-US" dirty="0"/>
              <a:t>presentation should describe the following:</a:t>
            </a:r>
          </a:p>
          <a:p>
            <a:pPr lvl="1"/>
            <a:r>
              <a:rPr lang="en-US" dirty="0" smtClean="0"/>
              <a:t>The </a:t>
            </a:r>
            <a:r>
              <a:rPr lang="en-US" dirty="0"/>
              <a:t>system’s most important functions</a:t>
            </a:r>
          </a:p>
          <a:p>
            <a:pPr lvl="1"/>
            <a:r>
              <a:rPr lang="en-US" dirty="0" smtClean="0"/>
              <a:t>Any </a:t>
            </a:r>
            <a:r>
              <a:rPr lang="en-US" dirty="0"/>
              <a:t>relevant technical, managerial, economic, or political constraints </a:t>
            </a:r>
          </a:p>
          <a:p>
            <a:pPr lvl="1"/>
            <a:r>
              <a:rPr lang="en-US" dirty="0" smtClean="0"/>
              <a:t>The </a:t>
            </a:r>
            <a:r>
              <a:rPr lang="en-US" dirty="0"/>
              <a:t>business goals and context as they relate to the project</a:t>
            </a:r>
          </a:p>
          <a:p>
            <a:pPr lvl="1"/>
            <a:r>
              <a:rPr lang="en-US" dirty="0" smtClean="0"/>
              <a:t>The </a:t>
            </a:r>
            <a:r>
              <a:rPr lang="en-US" dirty="0"/>
              <a:t>major stakeholders</a:t>
            </a:r>
          </a:p>
          <a:p>
            <a:pPr lvl="1"/>
            <a:r>
              <a:rPr lang="en-US" dirty="0" smtClean="0"/>
              <a:t>The </a:t>
            </a:r>
            <a:r>
              <a:rPr lang="en-US" dirty="0"/>
              <a:t>architectural drivers (that is, the architecturally significant requirements)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0047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Present the Architecture</a:t>
            </a:r>
            <a:endParaRPr lang="en-US" dirty="0"/>
          </a:p>
        </p:txBody>
      </p:sp>
      <p:sp>
        <p:nvSpPr>
          <p:cNvPr id="3" name="Content Placeholder 2"/>
          <p:cNvSpPr>
            <a:spLocks noGrp="1"/>
          </p:cNvSpPr>
          <p:nvPr>
            <p:ph idx="1"/>
          </p:nvPr>
        </p:nvSpPr>
        <p:spPr>
          <a:xfrm>
            <a:off x="457200" y="1268760"/>
            <a:ext cx="8229600" cy="5112568"/>
          </a:xfrm>
        </p:spPr>
        <p:txBody>
          <a:bodyPr>
            <a:normAutofit fontScale="92500" lnSpcReduction="10000"/>
          </a:bodyPr>
          <a:lstStyle/>
          <a:p>
            <a:r>
              <a:rPr lang="en-US" sz="2400" dirty="0" smtClean="0"/>
              <a:t>The </a:t>
            </a:r>
            <a:r>
              <a:rPr lang="en-US" sz="2400" dirty="0"/>
              <a:t>lead architect (or architecture team) makes a presentation describing the </a:t>
            </a:r>
            <a:r>
              <a:rPr lang="en-US" sz="2400" dirty="0" smtClean="0"/>
              <a:t>architecture.</a:t>
            </a:r>
          </a:p>
          <a:p>
            <a:r>
              <a:rPr lang="en-US" sz="2400" dirty="0" smtClean="0"/>
              <a:t>The architect </a:t>
            </a:r>
            <a:r>
              <a:rPr lang="en-US" sz="2400" dirty="0"/>
              <a:t>covers technical constraints such as operating system, hardware, or middleware prescribed for use, and other systems with which the system must interact. </a:t>
            </a:r>
            <a:endParaRPr lang="en-US" sz="2400" dirty="0" smtClean="0"/>
          </a:p>
          <a:p>
            <a:r>
              <a:rPr lang="en-US" sz="2400" dirty="0"/>
              <a:t>T</a:t>
            </a:r>
            <a:r>
              <a:rPr lang="en-US" sz="2400" dirty="0" smtClean="0"/>
              <a:t>he </a:t>
            </a:r>
            <a:r>
              <a:rPr lang="en-US" sz="2400" dirty="0"/>
              <a:t>architect describes the architectural approaches (or patterns, or tactics, if the architect is fluent in that vocabulary) used to meet the requirements.</a:t>
            </a:r>
          </a:p>
          <a:p>
            <a:r>
              <a:rPr lang="en-US" sz="2400" dirty="0" smtClean="0"/>
              <a:t>The architect’s </a:t>
            </a:r>
            <a:r>
              <a:rPr lang="en-US" sz="2400" dirty="0"/>
              <a:t>presentation should </a:t>
            </a:r>
            <a:r>
              <a:rPr lang="en-US" sz="2400" dirty="0" smtClean="0"/>
              <a:t>convey </a:t>
            </a:r>
            <a:r>
              <a:rPr lang="en-US" sz="2400" dirty="0"/>
              <a:t>the essence of the architecture and not stray into ancillary areas or delve too deeply into the details of just a few aspects. </a:t>
            </a:r>
            <a:endParaRPr lang="en-US" sz="2400" dirty="0" smtClean="0"/>
          </a:p>
          <a:p>
            <a:r>
              <a:rPr lang="en-US" sz="2400" dirty="0" smtClean="0"/>
              <a:t>The architect </a:t>
            </a:r>
            <a:r>
              <a:rPr lang="en-US" sz="2400" dirty="0"/>
              <a:t>should present the views that he or she found most important during the creation of the architecture and the views that help to reason about the most important quality attribute concerns of the system</a:t>
            </a: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9096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Identify Architectural Approaches </a:t>
            </a:r>
            <a:endParaRPr lang="en-US" dirty="0"/>
          </a:p>
        </p:txBody>
      </p:sp>
      <p:sp>
        <p:nvSpPr>
          <p:cNvPr id="3" name="Content Placeholder 2"/>
          <p:cNvSpPr>
            <a:spLocks noGrp="1"/>
          </p:cNvSpPr>
          <p:nvPr>
            <p:ph idx="1"/>
          </p:nvPr>
        </p:nvSpPr>
        <p:spPr>
          <a:xfrm>
            <a:off x="457200" y="1484784"/>
            <a:ext cx="8229600" cy="4641379"/>
          </a:xfrm>
        </p:spPr>
        <p:txBody>
          <a:bodyPr>
            <a:normAutofit fontScale="70000" lnSpcReduction="20000"/>
          </a:bodyPr>
          <a:lstStyle/>
          <a:p>
            <a:r>
              <a:rPr lang="en-US" sz="3400" dirty="0"/>
              <a:t>The ATAM focuses on analyzing an architecture by understanding its architectural </a:t>
            </a:r>
            <a:r>
              <a:rPr lang="en-US" sz="3400" dirty="0" smtClean="0"/>
              <a:t>approaches, especially patterns and tactics.</a:t>
            </a:r>
          </a:p>
          <a:p>
            <a:r>
              <a:rPr lang="en-US" sz="3400" dirty="0" smtClean="0"/>
              <a:t>By </a:t>
            </a:r>
            <a:r>
              <a:rPr lang="en-US" sz="3400" dirty="0"/>
              <a:t>now, the evaluation team will have a good idea of what patterns and tactics the architect used in designing the system. </a:t>
            </a:r>
            <a:endParaRPr lang="en-US" sz="3400" dirty="0" smtClean="0"/>
          </a:p>
          <a:p>
            <a:pPr lvl="1"/>
            <a:r>
              <a:rPr lang="en-US" sz="3400" dirty="0" smtClean="0"/>
              <a:t>They </a:t>
            </a:r>
            <a:r>
              <a:rPr lang="en-US" sz="3400" dirty="0"/>
              <a:t>will have studied the architecture </a:t>
            </a:r>
            <a:r>
              <a:rPr lang="en-US" sz="3400" dirty="0" smtClean="0"/>
              <a:t>documentation</a:t>
            </a:r>
            <a:endParaRPr lang="en-US" sz="3400" dirty="0"/>
          </a:p>
          <a:p>
            <a:pPr lvl="1"/>
            <a:r>
              <a:rPr lang="en-US" sz="3400" dirty="0" smtClean="0"/>
              <a:t>They </a:t>
            </a:r>
            <a:r>
              <a:rPr lang="en-US" sz="3400" dirty="0"/>
              <a:t>will have heard the architect’s presentation in step 3. </a:t>
            </a:r>
            <a:endParaRPr lang="en-US" sz="3400" dirty="0" smtClean="0"/>
          </a:p>
          <a:p>
            <a:pPr lvl="1"/>
            <a:r>
              <a:rPr lang="en-US" sz="3400" dirty="0" smtClean="0"/>
              <a:t>The team </a:t>
            </a:r>
            <a:r>
              <a:rPr lang="en-US" sz="3400" dirty="0"/>
              <a:t>should also be adept at spotting </a:t>
            </a:r>
            <a:r>
              <a:rPr lang="en-US" sz="3400" dirty="0" smtClean="0"/>
              <a:t>approaches not mentioned explicitly</a:t>
            </a:r>
            <a:endParaRPr lang="en-US" sz="3400" dirty="0"/>
          </a:p>
          <a:p>
            <a:r>
              <a:rPr lang="en-US" sz="3400" dirty="0"/>
              <a:t>T</a:t>
            </a:r>
            <a:r>
              <a:rPr lang="en-US" sz="3400" dirty="0" smtClean="0"/>
              <a:t>he </a:t>
            </a:r>
            <a:r>
              <a:rPr lang="en-US" sz="3400" dirty="0"/>
              <a:t>evaluation team simply catalogs the patterns and tactics that have been identified. </a:t>
            </a:r>
            <a:endParaRPr lang="en-US" sz="3400" dirty="0" smtClean="0"/>
          </a:p>
          <a:p>
            <a:r>
              <a:rPr lang="en-US" sz="3400" dirty="0" smtClean="0"/>
              <a:t>The </a:t>
            </a:r>
            <a:r>
              <a:rPr lang="en-US" sz="3400" dirty="0"/>
              <a:t>list is publicly captured </a:t>
            </a:r>
            <a:r>
              <a:rPr lang="en-US" sz="3400" dirty="0" smtClean="0"/>
              <a:t>and </a:t>
            </a:r>
            <a:r>
              <a:rPr lang="en-US" sz="3400" dirty="0"/>
              <a:t>will serve as the basis for later analysis.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84662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Outline</a:t>
            </a:r>
            <a:endParaRPr lang="en-US"/>
          </a:p>
        </p:txBody>
      </p:sp>
      <p:sp>
        <p:nvSpPr>
          <p:cNvPr id="3" name="Content Placeholder 2"/>
          <p:cNvSpPr>
            <a:spLocks noGrp="1"/>
          </p:cNvSpPr>
          <p:nvPr>
            <p:ph idx="1"/>
          </p:nvPr>
        </p:nvSpPr>
        <p:spPr/>
        <p:txBody>
          <a:bodyPr>
            <a:normAutofit/>
          </a:bodyPr>
          <a:lstStyle/>
          <a:p>
            <a:r>
              <a:rPr lang="en-US" sz="2800" dirty="0" smtClean="0"/>
              <a:t>Evaluation Factors</a:t>
            </a:r>
            <a:endParaRPr lang="en-US" sz="2800" dirty="0"/>
          </a:p>
          <a:p>
            <a:r>
              <a:rPr lang="en-US" sz="2800" dirty="0" smtClean="0"/>
              <a:t>The </a:t>
            </a:r>
            <a:r>
              <a:rPr lang="en-US" sz="2800" dirty="0"/>
              <a:t>Architecture Tradeoff </a:t>
            </a:r>
            <a:r>
              <a:rPr lang="en-US" sz="2800" dirty="0" smtClean="0"/>
              <a:t>Analysis Method (ATAM)</a:t>
            </a:r>
          </a:p>
          <a:p>
            <a:r>
              <a:rPr lang="en-US" sz="2800" dirty="0" smtClean="0"/>
              <a:t>Lightweight </a:t>
            </a:r>
            <a:r>
              <a:rPr lang="en-US" sz="2800" dirty="0"/>
              <a:t>Architecture </a:t>
            </a:r>
            <a:r>
              <a:rPr lang="en-US" sz="2800" dirty="0" smtClean="0"/>
              <a:t>Evaluation</a:t>
            </a:r>
            <a:endParaRPr lang="en-US" sz="2800" dirty="0"/>
          </a:p>
          <a:p>
            <a:r>
              <a:rPr lang="en-US" sz="2800" dirty="0" smtClean="0"/>
              <a:t>Summary</a:t>
            </a:r>
            <a:endParaRPr lang="en-US" sz="2800"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86601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Generate Utility Tree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a:t>
            </a:r>
            <a:r>
              <a:rPr lang="en-US" dirty="0" smtClean="0"/>
              <a:t>he </a:t>
            </a:r>
            <a:r>
              <a:rPr lang="en-US" dirty="0"/>
              <a:t>quality attribute goals are articulated in detail via a quality attribute utility tree. </a:t>
            </a:r>
            <a:endParaRPr lang="en-US" dirty="0" smtClean="0"/>
          </a:p>
          <a:p>
            <a:r>
              <a:rPr lang="en-US" dirty="0" smtClean="0"/>
              <a:t>Utility trees </a:t>
            </a:r>
            <a:r>
              <a:rPr lang="en-US" dirty="0"/>
              <a:t>serve to make the requirements concrete by defining precisely the relevant quality attribute requirements that the architects were working to provide. </a:t>
            </a:r>
          </a:p>
          <a:p>
            <a:r>
              <a:rPr lang="en-US" dirty="0"/>
              <a:t>The important quality attribute goals for the architecture under consideration were named in step </a:t>
            </a:r>
            <a:r>
              <a:rPr lang="en-US" dirty="0" smtClean="0"/>
              <a:t>2.</a:t>
            </a:r>
          </a:p>
          <a:p>
            <a:r>
              <a:rPr lang="en-US" dirty="0" smtClean="0"/>
              <a:t>In </a:t>
            </a:r>
            <a:r>
              <a:rPr lang="en-US" dirty="0"/>
              <a:t>this step, the evaluation team works with the project decision makers to identify, prioritize, and refine the system’s most important quality attribute goals. </a:t>
            </a:r>
            <a:endParaRPr lang="en-US" dirty="0" smtClean="0"/>
          </a:p>
          <a:p>
            <a:r>
              <a:rPr lang="en-US" dirty="0" smtClean="0"/>
              <a:t>These </a:t>
            </a:r>
            <a:r>
              <a:rPr lang="en-US" dirty="0"/>
              <a:t>are expressed as scenarios</a:t>
            </a:r>
            <a:r>
              <a:rPr lang="en-US" dirty="0" smtClean="0"/>
              <a:t>, </a:t>
            </a:r>
            <a:r>
              <a:rPr lang="en-US" dirty="0"/>
              <a:t>which populate the leaves of the utility tree</a:t>
            </a:r>
            <a:r>
              <a:rPr lang="en-US" dirty="0" smtClean="0"/>
              <a:t>.  </a:t>
            </a:r>
          </a:p>
          <a:p>
            <a:r>
              <a:rPr lang="en-US" dirty="0" smtClean="0"/>
              <a:t>The scenarios are assigned a rank of importance (High, Medium, Low).</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32223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76864" cy="778098"/>
          </a:xfrm>
        </p:spPr>
        <p:txBody>
          <a:bodyPr>
            <a:noAutofit/>
          </a:bodyPr>
          <a:lstStyle/>
          <a:p>
            <a:r>
              <a:rPr lang="en-US" sz="4000" dirty="0" smtClean="0"/>
              <a:t>Step 6: Analyze </a:t>
            </a:r>
            <a:r>
              <a:rPr lang="en-US" sz="4000" dirty="0" smtClean="0"/>
              <a:t>Architectural Approaches</a:t>
            </a:r>
            <a:endParaRPr lang="en-US" sz="4000" dirty="0"/>
          </a:p>
        </p:txBody>
      </p:sp>
      <p:sp>
        <p:nvSpPr>
          <p:cNvPr id="3" name="Content Placeholder 2"/>
          <p:cNvSpPr>
            <a:spLocks noGrp="1"/>
          </p:cNvSpPr>
          <p:nvPr>
            <p:ph idx="1"/>
          </p:nvPr>
        </p:nvSpPr>
        <p:spPr>
          <a:xfrm>
            <a:off x="457200" y="1196752"/>
            <a:ext cx="8229600" cy="5544616"/>
          </a:xfrm>
        </p:spPr>
        <p:txBody>
          <a:bodyPr>
            <a:normAutofit fontScale="62500" lnSpcReduction="20000"/>
          </a:bodyPr>
          <a:lstStyle/>
          <a:p>
            <a:r>
              <a:rPr lang="en-US" dirty="0"/>
              <a:t>T</a:t>
            </a:r>
            <a:r>
              <a:rPr lang="en-US" dirty="0" smtClean="0"/>
              <a:t>he </a:t>
            </a:r>
            <a:r>
              <a:rPr lang="en-US" dirty="0"/>
              <a:t>evaluation team examines the highest-ranked </a:t>
            </a:r>
            <a:r>
              <a:rPr lang="en-US" dirty="0" smtClean="0"/>
              <a:t>scenarios one </a:t>
            </a:r>
            <a:r>
              <a:rPr lang="en-US" dirty="0"/>
              <a:t>at a time; the architect is asked to explain how the architecture supports each one. </a:t>
            </a:r>
            <a:endParaRPr lang="en-US" dirty="0" smtClean="0"/>
          </a:p>
          <a:p>
            <a:r>
              <a:rPr lang="en-US" dirty="0" smtClean="0"/>
              <a:t>Evaluation </a:t>
            </a:r>
            <a:r>
              <a:rPr lang="en-US" dirty="0"/>
              <a:t>team members—especially the questioners—probe for the architectural approaches that the architect used to carry out the scenario. </a:t>
            </a:r>
            <a:endParaRPr lang="en-US" dirty="0" smtClean="0"/>
          </a:p>
          <a:p>
            <a:r>
              <a:rPr lang="en-US" dirty="0" smtClean="0"/>
              <a:t>Along </a:t>
            </a:r>
            <a:r>
              <a:rPr lang="en-US" dirty="0"/>
              <a:t>the way, the evaluation team documents the relevant architectural decisions and identifies and catalogs their risks, </a:t>
            </a:r>
            <a:r>
              <a:rPr lang="en-US" dirty="0" err="1"/>
              <a:t>nonrisks</a:t>
            </a:r>
            <a:r>
              <a:rPr lang="en-US" dirty="0"/>
              <a:t>, sensitivity points, and tradeoffs. </a:t>
            </a:r>
            <a:r>
              <a:rPr lang="en-US" dirty="0" smtClean="0"/>
              <a:t>  Examples:</a:t>
            </a:r>
          </a:p>
          <a:p>
            <a:pPr lvl="1"/>
            <a:r>
              <a:rPr lang="en-US" dirty="0" smtClean="0"/>
              <a:t>Risk:  The </a:t>
            </a:r>
            <a:r>
              <a:rPr lang="en-US" dirty="0"/>
              <a:t>frequency of heartbeats affects the time in which the system can detect a failed component. Some assignments will result in unacceptable values of this </a:t>
            </a:r>
            <a:r>
              <a:rPr lang="en-US" dirty="0" smtClean="0"/>
              <a:t>response. </a:t>
            </a:r>
            <a:endParaRPr lang="en-US" dirty="0"/>
          </a:p>
          <a:p>
            <a:pPr lvl="1"/>
            <a:r>
              <a:rPr lang="en-US" dirty="0" smtClean="0"/>
              <a:t>Sensitivity point: The </a:t>
            </a:r>
            <a:r>
              <a:rPr lang="en-US" dirty="0"/>
              <a:t>number of simultaneous database clients will affect the number of transactions that a database can process per </a:t>
            </a:r>
            <a:r>
              <a:rPr lang="en-US" dirty="0" smtClean="0"/>
              <a:t>second. </a:t>
            </a:r>
            <a:endParaRPr lang="en-US" dirty="0"/>
          </a:p>
          <a:p>
            <a:pPr lvl="1"/>
            <a:r>
              <a:rPr lang="en-US" dirty="0" smtClean="0"/>
              <a:t>Tradeoff: The </a:t>
            </a:r>
            <a:r>
              <a:rPr lang="en-US" dirty="0" smtClean="0"/>
              <a:t>heartbeat </a:t>
            </a:r>
            <a:r>
              <a:rPr lang="en-US" dirty="0"/>
              <a:t>frequency </a:t>
            </a:r>
            <a:r>
              <a:rPr lang="en-US" dirty="0" smtClean="0"/>
              <a:t>determines </a:t>
            </a:r>
            <a:r>
              <a:rPr lang="en-US" dirty="0"/>
              <a:t>the time for </a:t>
            </a:r>
            <a:r>
              <a:rPr lang="en-US" dirty="0" smtClean="0"/>
              <a:t>detecting </a:t>
            </a:r>
            <a:r>
              <a:rPr lang="en-US" dirty="0"/>
              <a:t>a fault. Higher frequency leads to </a:t>
            </a:r>
            <a:r>
              <a:rPr lang="en-US" dirty="0" smtClean="0"/>
              <a:t>better availability </a:t>
            </a:r>
            <a:r>
              <a:rPr lang="en-US" dirty="0"/>
              <a:t>but </a:t>
            </a:r>
            <a:r>
              <a:rPr lang="en-US" dirty="0" smtClean="0"/>
              <a:t>consumes </a:t>
            </a:r>
            <a:r>
              <a:rPr lang="en-US" dirty="0"/>
              <a:t>more processing time and communication bandwidth (potentially </a:t>
            </a:r>
            <a:r>
              <a:rPr lang="en-US" dirty="0" smtClean="0"/>
              <a:t>reducing performance</a:t>
            </a:r>
            <a:r>
              <a:rPr lang="en-US" dirty="0" smtClean="0"/>
              <a:t>). </a:t>
            </a:r>
            <a:endParaRPr lang="en-US" dirty="0"/>
          </a:p>
          <a:p>
            <a:r>
              <a:rPr lang="en-US" dirty="0"/>
              <a:t>These, in turn, may catalyze a deeper </a:t>
            </a:r>
            <a:r>
              <a:rPr lang="en-US" dirty="0" smtClean="0"/>
              <a:t>analysis.</a:t>
            </a:r>
          </a:p>
          <a:p>
            <a:r>
              <a:rPr lang="en-US" dirty="0" smtClean="0"/>
              <a:t>The </a:t>
            </a:r>
            <a:r>
              <a:rPr lang="en-US" dirty="0"/>
              <a:t>analysis is not meant to be comprehensive. </a:t>
            </a:r>
            <a:r>
              <a:rPr lang="en-US" dirty="0" smtClean="0"/>
              <a:t>The </a:t>
            </a:r>
            <a:r>
              <a:rPr lang="en-US" dirty="0"/>
              <a:t>key is to elicit sufficient architectural information to establish </a:t>
            </a:r>
            <a:r>
              <a:rPr lang="en-US" dirty="0" smtClean="0"/>
              <a:t>a link </a:t>
            </a:r>
            <a:r>
              <a:rPr lang="en-US" dirty="0"/>
              <a:t>between the architectural decisions </a:t>
            </a:r>
            <a:r>
              <a:rPr lang="en-US" dirty="0" smtClean="0"/>
              <a:t>made </a:t>
            </a:r>
            <a:r>
              <a:rPr lang="en-US" dirty="0"/>
              <a:t>and the quality attribute requirements that need to be satisfied.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9989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60648"/>
            <a:ext cx="2160240" cy="1800200"/>
          </a:xfrm>
        </p:spPr>
        <p:txBody>
          <a:bodyPr>
            <a:normAutofit/>
          </a:bodyPr>
          <a:lstStyle/>
          <a:p>
            <a:pPr algn="l"/>
            <a:r>
              <a:rPr lang="en-US" dirty="0" smtClean="0"/>
              <a:t>Example of an Analysis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Bas_fig_21.1_3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222144"/>
            <a:ext cx="5207112" cy="6052576"/>
          </a:xfrm>
          <a:prstGeom prst="rect">
            <a:avLst/>
          </a:prstGeom>
        </p:spPr>
      </p:pic>
    </p:spTree>
    <p:extLst>
      <p:ext uri="{BB962C8B-B14F-4D97-AF65-F5344CB8AC3E}">
        <p14:creationId xmlns:p14="http://schemas.microsoft.com/office/powerpoint/2010/main" val="4291051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Step 7:  Brainstorm and Prioritize Scenarios</a:t>
            </a:r>
            <a:endParaRPr lang="en-US" dirty="0"/>
          </a:p>
        </p:txBody>
      </p:sp>
      <p:sp>
        <p:nvSpPr>
          <p:cNvPr id="5" name="Content Placeholder 4"/>
          <p:cNvSpPr>
            <a:spLocks noGrp="1"/>
          </p:cNvSpPr>
          <p:nvPr>
            <p:ph idx="1"/>
          </p:nvPr>
        </p:nvSpPr>
        <p:spPr>
          <a:xfrm>
            <a:off x="457200" y="1484784"/>
            <a:ext cx="8229600" cy="4641379"/>
          </a:xfrm>
        </p:spPr>
        <p:txBody>
          <a:bodyPr>
            <a:normAutofit fontScale="55000" lnSpcReduction="20000"/>
          </a:bodyPr>
          <a:lstStyle/>
          <a:p>
            <a:r>
              <a:rPr lang="en-US" sz="3600" dirty="0"/>
              <a:t>T</a:t>
            </a:r>
            <a:r>
              <a:rPr lang="en-US" sz="3600" dirty="0" smtClean="0"/>
              <a:t>he stakeholders </a:t>
            </a:r>
            <a:r>
              <a:rPr lang="en-US" sz="3600" dirty="0"/>
              <a:t>brainstorm scenarios that are operationally meaningful with respect to the stakeholders’ individual roles. </a:t>
            </a:r>
            <a:endParaRPr lang="en-US" sz="3600" dirty="0" smtClean="0"/>
          </a:p>
          <a:p>
            <a:pPr lvl="1"/>
            <a:r>
              <a:rPr lang="en-US" sz="2900" dirty="0" smtClean="0"/>
              <a:t>A </a:t>
            </a:r>
            <a:r>
              <a:rPr lang="en-US" sz="2900" dirty="0"/>
              <a:t>maintainer will likely propose a modifiability </a:t>
            </a:r>
            <a:r>
              <a:rPr lang="en-US" sz="2900" dirty="0" smtClean="0"/>
              <a:t>scenario</a:t>
            </a:r>
            <a:endParaRPr lang="en-US" sz="2900" dirty="0"/>
          </a:p>
          <a:p>
            <a:pPr lvl="1"/>
            <a:r>
              <a:rPr lang="en-US" sz="2900" dirty="0"/>
              <a:t>A</a:t>
            </a:r>
            <a:r>
              <a:rPr lang="en-US" sz="2900" dirty="0" smtClean="0"/>
              <a:t> </a:t>
            </a:r>
            <a:r>
              <a:rPr lang="en-US" sz="2900" dirty="0"/>
              <a:t>user will probably come up with a scenario that expresses useful functionality or ease of </a:t>
            </a:r>
            <a:r>
              <a:rPr lang="en-US" sz="2900" dirty="0" smtClean="0"/>
              <a:t>operation</a:t>
            </a:r>
            <a:endParaRPr lang="en-US" sz="2900" dirty="0"/>
          </a:p>
          <a:p>
            <a:pPr lvl="1"/>
            <a:r>
              <a:rPr lang="en-US" sz="2900" dirty="0" smtClean="0"/>
              <a:t>A </a:t>
            </a:r>
            <a:r>
              <a:rPr lang="en-US" sz="2900" dirty="0"/>
              <a:t>quality assurance person will propose a scenario about testing the system or being able to replicate the state of the system leading up to a fault. </a:t>
            </a:r>
          </a:p>
          <a:p>
            <a:r>
              <a:rPr lang="en-US" sz="3600" dirty="0"/>
              <a:t>T</a:t>
            </a:r>
            <a:r>
              <a:rPr lang="en-US" sz="3600" dirty="0" smtClean="0"/>
              <a:t>he </a:t>
            </a:r>
            <a:r>
              <a:rPr lang="en-US" sz="3600" dirty="0"/>
              <a:t>purpose of scenario brainstorming is to take the pulse of the larger stakeholder community: to understand what system success means for them. </a:t>
            </a:r>
            <a:endParaRPr lang="en-US" sz="3600" dirty="0" smtClean="0"/>
          </a:p>
          <a:p>
            <a:r>
              <a:rPr lang="en-US" sz="3600" dirty="0" smtClean="0"/>
              <a:t>Once </a:t>
            </a:r>
            <a:r>
              <a:rPr lang="en-US" sz="3600" dirty="0"/>
              <a:t>the scenarios have been collected, </a:t>
            </a:r>
            <a:r>
              <a:rPr lang="en-US" sz="3600" dirty="0" smtClean="0"/>
              <a:t>they are prioritized by voting.</a:t>
            </a:r>
            <a:endParaRPr lang="en-US" sz="3600" dirty="0"/>
          </a:p>
          <a:p>
            <a:r>
              <a:rPr lang="en-US" sz="3600" dirty="0"/>
              <a:t>The list of prioritized scenarios is compared with those from the utility tree exercise. </a:t>
            </a:r>
          </a:p>
          <a:p>
            <a:pPr lvl="1"/>
            <a:r>
              <a:rPr lang="en-US" sz="2900" dirty="0" smtClean="0"/>
              <a:t>If </a:t>
            </a:r>
            <a:r>
              <a:rPr lang="en-US" sz="2900" dirty="0"/>
              <a:t>they agree, it indicates good alignment between what the architect had in mind and what the stakeholders actually wanted. </a:t>
            </a:r>
            <a:endParaRPr lang="en-US" sz="2900" dirty="0" smtClean="0"/>
          </a:p>
          <a:p>
            <a:pPr lvl="1"/>
            <a:r>
              <a:rPr lang="en-US" sz="2900" dirty="0" smtClean="0"/>
              <a:t>If </a:t>
            </a:r>
            <a:r>
              <a:rPr lang="en-US" sz="2900" dirty="0"/>
              <a:t>additional driving scenarios are discovered—and they usually are—this may itself be a risk, if the discrepancy is large. This would indicate that there was some disagreement in the system’s important goals between the stakeholders and the architect. </a:t>
            </a:r>
          </a:p>
          <a:p>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617406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8: Analyze Architectural Approaches</a:t>
            </a:r>
            <a:endParaRPr lang="en-US" dirty="0"/>
          </a:p>
        </p:txBody>
      </p:sp>
      <p:sp>
        <p:nvSpPr>
          <p:cNvPr id="3" name="Content Placeholder 2"/>
          <p:cNvSpPr>
            <a:spLocks noGrp="1"/>
          </p:cNvSpPr>
          <p:nvPr>
            <p:ph idx="1"/>
          </p:nvPr>
        </p:nvSpPr>
        <p:spPr>
          <a:xfrm>
            <a:off x="457200" y="1484784"/>
            <a:ext cx="8229600" cy="4641379"/>
          </a:xfrm>
        </p:spPr>
        <p:txBody>
          <a:bodyPr>
            <a:normAutofit fontScale="92500" lnSpcReduction="10000"/>
          </a:bodyPr>
          <a:lstStyle/>
          <a:p>
            <a:r>
              <a:rPr lang="en-US" dirty="0"/>
              <a:t>In this step the evaluation team performs the same activities as in step 6, using the highest-ranked, newly generated scenarios. </a:t>
            </a:r>
          </a:p>
          <a:p>
            <a:r>
              <a:rPr lang="en-US" dirty="0" smtClean="0"/>
              <a:t>The evaluation </a:t>
            </a:r>
            <a:r>
              <a:rPr lang="en-US" dirty="0"/>
              <a:t>team guides the architect in the process of carrying out the </a:t>
            </a:r>
            <a:r>
              <a:rPr lang="en-US" dirty="0" smtClean="0"/>
              <a:t>highest </a:t>
            </a:r>
            <a:r>
              <a:rPr lang="en-US" dirty="0"/>
              <a:t>ranked </a:t>
            </a:r>
            <a:r>
              <a:rPr lang="en-US" dirty="0" smtClean="0"/>
              <a:t>new scenarios</a:t>
            </a:r>
            <a:r>
              <a:rPr lang="en-US" dirty="0"/>
              <a:t>. </a:t>
            </a:r>
            <a:endParaRPr lang="en-US" dirty="0" smtClean="0"/>
          </a:p>
          <a:p>
            <a:r>
              <a:rPr lang="en-US" dirty="0" smtClean="0"/>
              <a:t>The </a:t>
            </a:r>
            <a:r>
              <a:rPr lang="en-US" dirty="0"/>
              <a:t>architect explains how relevant architectural decisions contribute to realizing each one. </a:t>
            </a:r>
            <a:endParaRPr lang="en-US" dirty="0" smtClean="0"/>
          </a:p>
          <a:p>
            <a:r>
              <a:rPr lang="en-US" dirty="0"/>
              <a:t>T</a:t>
            </a:r>
            <a:r>
              <a:rPr lang="en-US" dirty="0" smtClean="0"/>
              <a:t>his </a:t>
            </a:r>
            <a:r>
              <a:rPr lang="en-US" dirty="0"/>
              <a:t>step might cover the top </a:t>
            </a:r>
            <a:r>
              <a:rPr lang="en-US" dirty="0" smtClean="0"/>
              <a:t>5-10 </a:t>
            </a:r>
            <a:r>
              <a:rPr lang="en-US" dirty="0"/>
              <a:t>scenarios, as time permits.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79331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Present Results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evaluation </a:t>
            </a:r>
            <a:r>
              <a:rPr lang="en-US" dirty="0"/>
              <a:t>team </a:t>
            </a:r>
            <a:r>
              <a:rPr lang="en-US" dirty="0" smtClean="0"/>
              <a:t>confers privately to group </a:t>
            </a:r>
            <a:r>
              <a:rPr lang="en-US" dirty="0"/>
              <a:t>risks into risk themes, based on some common underlying concern or systemic deficiency. </a:t>
            </a:r>
            <a:endParaRPr lang="en-US" dirty="0" smtClean="0"/>
          </a:p>
          <a:p>
            <a:pPr lvl="1"/>
            <a:r>
              <a:rPr lang="en-US" dirty="0" smtClean="0"/>
              <a:t>For </a:t>
            </a:r>
            <a:r>
              <a:rPr lang="en-US" dirty="0"/>
              <a:t>example, a group of risks about inadequate or out-of-date documentation might be grouped into a risk theme stating that documentation is given insufficient consideration. </a:t>
            </a:r>
            <a:endParaRPr lang="en-US" dirty="0" smtClean="0"/>
          </a:p>
          <a:p>
            <a:pPr lvl="1"/>
            <a:r>
              <a:rPr lang="en-US" dirty="0" smtClean="0"/>
              <a:t>A </a:t>
            </a:r>
            <a:r>
              <a:rPr lang="en-US" dirty="0"/>
              <a:t>group of risks about the system’s inability to function in the face of various hardware and/or software failures might lead to a risk theme about insufficient attention to backup capability or providing high availability. </a:t>
            </a:r>
          </a:p>
          <a:p>
            <a:r>
              <a:rPr lang="en-US" dirty="0"/>
              <a:t>For each risk theme, the evaluation team identifies which of the business drivers listed in step 2 are affected. </a:t>
            </a:r>
            <a:endParaRPr lang="en-US" dirty="0" smtClean="0"/>
          </a:p>
          <a:p>
            <a:pPr lvl="1"/>
            <a:r>
              <a:rPr lang="en-US" dirty="0" smtClean="0"/>
              <a:t>This elevates </a:t>
            </a:r>
            <a:r>
              <a:rPr lang="en-US" dirty="0"/>
              <a:t>the risks that were uncovered to the attention of </a:t>
            </a:r>
            <a:r>
              <a:rPr lang="en-US" dirty="0" smtClean="0"/>
              <a:t>management, who cares about the business drivers.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28290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Present Results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collected information from the evaluation is summarized and presented to stakeholders. </a:t>
            </a:r>
            <a:endParaRPr lang="en-US" dirty="0" smtClean="0"/>
          </a:p>
          <a:p>
            <a:r>
              <a:rPr lang="en-US" dirty="0"/>
              <a:t>T</a:t>
            </a:r>
            <a:r>
              <a:rPr lang="en-US" dirty="0" smtClean="0"/>
              <a:t>he </a:t>
            </a:r>
            <a:r>
              <a:rPr lang="en-US" dirty="0"/>
              <a:t>following outputs are presented:</a:t>
            </a:r>
          </a:p>
          <a:p>
            <a:pPr lvl="1"/>
            <a:r>
              <a:rPr lang="en-US" dirty="0" smtClean="0"/>
              <a:t>The </a:t>
            </a:r>
            <a:r>
              <a:rPr lang="en-US" dirty="0"/>
              <a:t>architectural approaches documented</a:t>
            </a:r>
          </a:p>
          <a:p>
            <a:pPr lvl="1"/>
            <a:r>
              <a:rPr lang="en-US" dirty="0" smtClean="0"/>
              <a:t>The </a:t>
            </a:r>
            <a:r>
              <a:rPr lang="en-US" dirty="0"/>
              <a:t>set of scenarios and their prioritization from the brainstorming</a:t>
            </a:r>
          </a:p>
          <a:p>
            <a:pPr lvl="1"/>
            <a:r>
              <a:rPr lang="en-US" dirty="0" smtClean="0"/>
              <a:t>The </a:t>
            </a:r>
            <a:r>
              <a:rPr lang="en-US" dirty="0"/>
              <a:t>utility tree </a:t>
            </a:r>
          </a:p>
          <a:p>
            <a:pPr lvl="1"/>
            <a:r>
              <a:rPr lang="en-US" dirty="0" smtClean="0"/>
              <a:t>The </a:t>
            </a:r>
            <a:r>
              <a:rPr lang="en-US" dirty="0"/>
              <a:t>risks discovered</a:t>
            </a:r>
          </a:p>
          <a:p>
            <a:pPr lvl="1"/>
            <a:r>
              <a:rPr lang="en-US" dirty="0" smtClean="0"/>
              <a:t>The </a:t>
            </a:r>
            <a:r>
              <a:rPr lang="en-US" dirty="0" err="1"/>
              <a:t>nonrisks</a:t>
            </a:r>
            <a:r>
              <a:rPr lang="en-US" dirty="0"/>
              <a:t> documented</a:t>
            </a:r>
          </a:p>
          <a:p>
            <a:pPr lvl="1"/>
            <a:r>
              <a:rPr lang="en-US" dirty="0" smtClean="0"/>
              <a:t>The </a:t>
            </a:r>
            <a:r>
              <a:rPr lang="en-US" dirty="0"/>
              <a:t>sensitivity points and tradeoff points found</a:t>
            </a:r>
          </a:p>
          <a:p>
            <a:pPr lvl="1"/>
            <a:r>
              <a:rPr lang="en-US" dirty="0" smtClean="0"/>
              <a:t>Risk </a:t>
            </a:r>
            <a:r>
              <a:rPr lang="en-US" dirty="0"/>
              <a:t>themes and the business drivers threatened by each one</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529364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Lightweight Architectural Evaluation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A</a:t>
            </a:r>
            <a:r>
              <a:rPr lang="en-US" dirty="0" smtClean="0"/>
              <a:t>n </a:t>
            </a:r>
            <a:r>
              <a:rPr lang="en-US" dirty="0"/>
              <a:t>ATAM </a:t>
            </a:r>
            <a:r>
              <a:rPr lang="en-US" dirty="0" smtClean="0"/>
              <a:t>is a </a:t>
            </a:r>
            <a:r>
              <a:rPr lang="en-US" dirty="0"/>
              <a:t>substantial undertaking. </a:t>
            </a:r>
          </a:p>
          <a:p>
            <a:pPr lvl="1"/>
            <a:r>
              <a:rPr lang="en-US" dirty="0" smtClean="0"/>
              <a:t>It </a:t>
            </a:r>
            <a:r>
              <a:rPr lang="en-US" dirty="0"/>
              <a:t>requires some 20 to 30 person-days of effort from an evaluation team, plus even more for the architect and stakeholders. </a:t>
            </a:r>
            <a:endParaRPr lang="en-US" dirty="0" smtClean="0"/>
          </a:p>
          <a:p>
            <a:pPr lvl="1"/>
            <a:r>
              <a:rPr lang="en-US" dirty="0" smtClean="0"/>
              <a:t>Investing </a:t>
            </a:r>
            <a:r>
              <a:rPr lang="en-US" dirty="0"/>
              <a:t>this amount of time </a:t>
            </a:r>
            <a:r>
              <a:rPr lang="en-US" dirty="0" smtClean="0"/>
              <a:t>makes </a:t>
            </a:r>
            <a:r>
              <a:rPr lang="en-US" dirty="0"/>
              <a:t>sense on a large and costly project, where the risks of making a major mistake in the architecture are unacceptable. </a:t>
            </a:r>
          </a:p>
          <a:p>
            <a:r>
              <a:rPr lang="en-US" dirty="0"/>
              <a:t>W</a:t>
            </a:r>
            <a:r>
              <a:rPr lang="en-US" dirty="0" smtClean="0"/>
              <a:t>e </a:t>
            </a:r>
            <a:r>
              <a:rPr lang="en-US" dirty="0"/>
              <a:t>have developed a Lightweight Architecture Evaluation method, based on the ATAM, for smaller, less risky projects. </a:t>
            </a:r>
            <a:endParaRPr lang="en-US" dirty="0" smtClean="0"/>
          </a:p>
          <a:p>
            <a:pPr lvl="1"/>
            <a:r>
              <a:rPr lang="en-US" dirty="0"/>
              <a:t>M</a:t>
            </a:r>
            <a:r>
              <a:rPr lang="en-US" dirty="0" smtClean="0"/>
              <a:t>ay </a:t>
            </a:r>
            <a:r>
              <a:rPr lang="en-US" dirty="0"/>
              <a:t>take place in a single day, or even a half-day meeting. </a:t>
            </a:r>
            <a:endParaRPr lang="en-US" dirty="0" smtClean="0"/>
          </a:p>
          <a:p>
            <a:pPr lvl="1"/>
            <a:r>
              <a:rPr lang="en-US" dirty="0"/>
              <a:t>M</a:t>
            </a:r>
            <a:r>
              <a:rPr lang="en-US" dirty="0" smtClean="0"/>
              <a:t>ay </a:t>
            </a:r>
            <a:r>
              <a:rPr lang="en-US" dirty="0"/>
              <a:t>be carried out entirely by members internal to the organization. </a:t>
            </a:r>
            <a:endParaRPr lang="en-US" dirty="0" smtClean="0"/>
          </a:p>
          <a:p>
            <a:pPr lvl="1"/>
            <a:r>
              <a:rPr lang="en-US" dirty="0" smtClean="0"/>
              <a:t>Of </a:t>
            </a:r>
            <a:r>
              <a:rPr lang="en-US" dirty="0"/>
              <a:t>course this lower level of scrutiny and objectivity may not probe the architecture as </a:t>
            </a:r>
            <a:r>
              <a:rPr lang="en-US" dirty="0" smtClean="0"/>
              <a:t>deeply.</a:t>
            </a:r>
            <a:endParaRPr lang="en-US" dirty="0"/>
          </a:p>
          <a:p>
            <a:r>
              <a:rPr lang="en-US" dirty="0"/>
              <a:t>Because the participants are all internal to the organization and fewer in number than for the ATAM, giving everyone their say and achieving a shared understanding takes much less time. </a:t>
            </a:r>
          </a:p>
          <a:p>
            <a:r>
              <a:rPr lang="en-US" dirty="0" smtClean="0"/>
              <a:t>The </a:t>
            </a:r>
            <a:r>
              <a:rPr lang="en-US" dirty="0"/>
              <a:t>steps and phases of a Lightweight Architecture Evaluation can be carried out more quickly.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41806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Agenda: 4-6 </a:t>
            </a:r>
            <a:r>
              <a:rPr lang="en-US" dirty="0"/>
              <a:t>H</a:t>
            </a:r>
            <a:r>
              <a:rPr lang="en-US" dirty="0" smtClean="0"/>
              <a:t>ours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175368983"/>
              </p:ext>
            </p:extLst>
          </p:nvPr>
        </p:nvGraphicFramePr>
        <p:xfrm>
          <a:off x="179512" y="1340768"/>
          <a:ext cx="8736633" cy="4512371"/>
        </p:xfrm>
        <a:graphic>
          <a:graphicData uri="http://schemas.openxmlformats.org/drawingml/2006/table">
            <a:tbl>
              <a:tblPr firstRow="1" bandRow="1">
                <a:tableStyleId>{5C22544A-7EE6-4342-B048-85BDC9FD1C3A}</a:tableStyleId>
              </a:tblPr>
              <a:tblGrid>
                <a:gridCol w="1728193"/>
                <a:gridCol w="720080"/>
                <a:gridCol w="6288360"/>
              </a:tblGrid>
              <a:tr h="298756">
                <a:tc>
                  <a:txBody>
                    <a:bodyPr/>
                    <a:lstStyle/>
                    <a:p>
                      <a:r>
                        <a:rPr lang="en-US" sz="1400" dirty="0" smtClean="0"/>
                        <a:t>Step</a:t>
                      </a:r>
                      <a:endParaRPr lang="en-US" sz="1400" dirty="0"/>
                    </a:p>
                  </a:txBody>
                  <a:tcPr/>
                </a:tc>
                <a:tc>
                  <a:txBody>
                    <a:bodyPr/>
                    <a:lstStyle/>
                    <a:p>
                      <a:r>
                        <a:rPr lang="en-US" sz="1400" dirty="0" smtClean="0"/>
                        <a:t>Time</a:t>
                      </a:r>
                      <a:endParaRPr lang="en-US" sz="1400" dirty="0"/>
                    </a:p>
                  </a:txBody>
                  <a:tcPr/>
                </a:tc>
                <a:tc>
                  <a:txBody>
                    <a:bodyPr/>
                    <a:lstStyle/>
                    <a:p>
                      <a:r>
                        <a:rPr lang="en-US" sz="1400" dirty="0" smtClean="0"/>
                        <a:t>Notes</a:t>
                      </a:r>
                      <a:endParaRPr lang="en-US" sz="1400" dirty="0"/>
                    </a:p>
                  </a:txBody>
                  <a:tcPr/>
                </a:tc>
              </a:tr>
              <a:tr h="343272">
                <a:tc>
                  <a:txBody>
                    <a:bodyPr/>
                    <a:lstStyle/>
                    <a:p>
                      <a:r>
                        <a:rPr lang="en-US" sz="1200" dirty="0" smtClean="0">
                          <a:latin typeface="+mn-lt"/>
                        </a:rPr>
                        <a:t>1. Present the ATAM</a:t>
                      </a:r>
                      <a:endParaRPr lang="en-US" sz="1200" dirty="0">
                        <a:latin typeface="+mn-lt"/>
                      </a:endParaRPr>
                    </a:p>
                  </a:txBody>
                  <a:tcPr/>
                </a:tc>
                <a:tc>
                  <a:txBody>
                    <a:bodyPr/>
                    <a:lstStyle/>
                    <a:p>
                      <a:r>
                        <a:rPr lang="en-US" sz="1200" dirty="0" smtClean="0">
                          <a:latin typeface="+mn-lt"/>
                        </a:rPr>
                        <a:t>0 hours</a:t>
                      </a:r>
                      <a:endParaRPr lang="en-US" sz="1200" dirty="0">
                        <a:latin typeface="+mn-lt"/>
                      </a:endParaRPr>
                    </a:p>
                  </a:txBody>
                  <a:tcPr/>
                </a:tc>
                <a:tc>
                  <a:txBody>
                    <a:bodyPr/>
                    <a:lstStyle/>
                    <a:p>
                      <a:r>
                        <a:rPr lang="en-US" sz="1200" dirty="0" smtClean="0">
                          <a:latin typeface="+mn-lt"/>
                        </a:rPr>
                        <a:t>Participants already familiar with process.</a:t>
                      </a:r>
                      <a:endParaRPr lang="en-US" sz="1200" dirty="0">
                        <a:latin typeface="+mn-lt"/>
                      </a:endParaRPr>
                    </a:p>
                  </a:txBody>
                  <a:tcPr/>
                </a:tc>
              </a:tr>
              <a:tr h="488608">
                <a:tc>
                  <a:txBody>
                    <a:bodyPr/>
                    <a:lstStyle/>
                    <a:p>
                      <a:r>
                        <a:rPr lang="en-US" sz="1200" dirty="0" smtClean="0">
                          <a:latin typeface="+mn-lt"/>
                        </a:rPr>
                        <a:t>2. Present business</a:t>
                      </a:r>
                      <a:r>
                        <a:rPr lang="en-US" sz="1200" baseline="0" dirty="0" smtClean="0">
                          <a:latin typeface="+mn-lt"/>
                        </a:rPr>
                        <a:t> drivers</a:t>
                      </a:r>
                      <a:endParaRPr lang="en-US" sz="1200" dirty="0">
                        <a:latin typeface="+mn-lt"/>
                      </a:endParaRPr>
                    </a:p>
                  </a:txBody>
                  <a:tcPr/>
                </a:tc>
                <a:tc>
                  <a:txBody>
                    <a:bodyPr/>
                    <a:lstStyle/>
                    <a:p>
                      <a:r>
                        <a:rPr lang="en-US" sz="1200" dirty="0" smtClean="0">
                          <a:latin typeface="+mn-lt"/>
                        </a:rPr>
                        <a:t>0.25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The participants are expected to understand the system and its business goals and their priorities. </a:t>
                      </a:r>
                      <a:r>
                        <a:rPr lang="en-US" sz="1200" dirty="0" smtClean="0">
                          <a:solidFill>
                            <a:srgbClr val="000000"/>
                          </a:solidFill>
                          <a:effectLst/>
                          <a:latin typeface="+mn-lt"/>
                          <a:ea typeface="SimSun"/>
                        </a:rPr>
                        <a:t>A </a:t>
                      </a:r>
                      <a:r>
                        <a:rPr lang="en-US" sz="1200" dirty="0">
                          <a:solidFill>
                            <a:srgbClr val="000000"/>
                          </a:solidFill>
                          <a:effectLst/>
                          <a:latin typeface="+mn-lt"/>
                          <a:ea typeface="SimSun"/>
                        </a:rPr>
                        <a:t>brief </a:t>
                      </a:r>
                      <a:r>
                        <a:rPr lang="en-US" sz="1200" dirty="0" smtClean="0">
                          <a:solidFill>
                            <a:srgbClr val="000000"/>
                          </a:solidFill>
                          <a:effectLst/>
                          <a:latin typeface="+mn-lt"/>
                          <a:ea typeface="SimSun"/>
                        </a:rPr>
                        <a:t>review ensures </a:t>
                      </a:r>
                      <a:r>
                        <a:rPr lang="en-US" sz="1200" dirty="0">
                          <a:solidFill>
                            <a:srgbClr val="000000"/>
                          </a:solidFill>
                          <a:effectLst/>
                          <a:latin typeface="+mn-lt"/>
                          <a:ea typeface="SimSun"/>
                        </a:rPr>
                        <a:t>that these are fresh in everyone’s mind and that there are no surprises.</a:t>
                      </a:r>
                      <a:endParaRPr lang="en-US" sz="1200" dirty="0">
                        <a:solidFill>
                          <a:srgbClr val="000000"/>
                        </a:solidFill>
                        <a:effectLst/>
                        <a:latin typeface="+mn-lt"/>
                        <a:ea typeface="Times New Roman"/>
                      </a:endParaRPr>
                    </a:p>
                  </a:txBody>
                  <a:tcPr marL="68580" marR="68580" marT="0" marB="0"/>
                </a:tc>
              </a:tr>
              <a:tr h="488608">
                <a:tc>
                  <a:txBody>
                    <a:bodyPr/>
                    <a:lstStyle/>
                    <a:p>
                      <a:r>
                        <a:rPr lang="en-US" sz="1200" dirty="0" smtClean="0">
                          <a:latin typeface="+mn-lt"/>
                        </a:rPr>
                        <a:t>3. Present architecture</a:t>
                      </a:r>
                      <a:endParaRPr lang="en-US" sz="1200" dirty="0">
                        <a:latin typeface="+mn-lt"/>
                      </a:endParaRPr>
                    </a:p>
                  </a:txBody>
                  <a:tcPr/>
                </a:tc>
                <a:tc>
                  <a:txBody>
                    <a:bodyPr/>
                    <a:lstStyle/>
                    <a:p>
                      <a:r>
                        <a:rPr lang="en-US" sz="1200" dirty="0" smtClean="0">
                          <a:latin typeface="+mn-lt"/>
                        </a:rPr>
                        <a:t>0.5 hours</a:t>
                      </a:r>
                      <a:endParaRPr lang="en-US" sz="1200" dirty="0">
                        <a:latin typeface="+mn-lt"/>
                      </a:endParaRPr>
                    </a:p>
                  </a:txBody>
                  <a:tcPr/>
                </a:tc>
                <a:tc>
                  <a:txBody>
                    <a:bodyPr/>
                    <a:lstStyle/>
                    <a:p>
                      <a:pPr marL="0" marR="0">
                        <a:spcBef>
                          <a:spcPts val="0"/>
                        </a:spcBef>
                        <a:spcAft>
                          <a:spcPts val="400"/>
                        </a:spcAft>
                      </a:pPr>
                      <a:r>
                        <a:rPr lang="en-US" sz="1200" dirty="0" smtClean="0">
                          <a:solidFill>
                            <a:srgbClr val="000000"/>
                          </a:solidFill>
                          <a:effectLst/>
                          <a:latin typeface="+mn-lt"/>
                          <a:ea typeface="SimSun"/>
                        </a:rPr>
                        <a:t>All </a:t>
                      </a:r>
                      <a:r>
                        <a:rPr lang="en-US" sz="1200" dirty="0">
                          <a:solidFill>
                            <a:srgbClr val="000000"/>
                          </a:solidFill>
                          <a:effectLst/>
                          <a:latin typeface="+mn-lt"/>
                          <a:ea typeface="SimSun"/>
                        </a:rPr>
                        <a:t>participants are expected to be familiar with the </a:t>
                      </a:r>
                      <a:r>
                        <a:rPr lang="en-US" sz="1200" dirty="0" smtClean="0">
                          <a:solidFill>
                            <a:srgbClr val="000000"/>
                          </a:solidFill>
                          <a:effectLst/>
                          <a:latin typeface="+mn-lt"/>
                          <a:ea typeface="SimSun"/>
                        </a:rPr>
                        <a:t>system. A brief </a:t>
                      </a:r>
                      <a:r>
                        <a:rPr lang="en-US" sz="1200" dirty="0">
                          <a:solidFill>
                            <a:srgbClr val="000000"/>
                          </a:solidFill>
                          <a:effectLst/>
                          <a:latin typeface="+mn-lt"/>
                          <a:ea typeface="SimSun"/>
                        </a:rPr>
                        <a:t>overview of the architecture, using at least module and C&amp;C views, is </a:t>
                      </a:r>
                      <a:r>
                        <a:rPr lang="en-US" sz="1200" dirty="0" smtClean="0">
                          <a:solidFill>
                            <a:srgbClr val="000000"/>
                          </a:solidFill>
                          <a:effectLst/>
                          <a:latin typeface="+mn-lt"/>
                          <a:ea typeface="SimSun"/>
                        </a:rPr>
                        <a:t>presented.  1-2 </a:t>
                      </a:r>
                      <a:r>
                        <a:rPr lang="en-US" sz="1200" dirty="0">
                          <a:solidFill>
                            <a:srgbClr val="000000"/>
                          </a:solidFill>
                          <a:effectLst/>
                          <a:latin typeface="+mn-lt"/>
                          <a:ea typeface="SimSun"/>
                        </a:rPr>
                        <a:t>scenarios are traced through these views.</a:t>
                      </a:r>
                      <a:endParaRPr lang="en-US" sz="1200" dirty="0">
                        <a:solidFill>
                          <a:srgbClr val="000000"/>
                        </a:solidFill>
                        <a:effectLst/>
                        <a:latin typeface="+mn-lt"/>
                        <a:ea typeface="Times New Roman"/>
                      </a:endParaRPr>
                    </a:p>
                  </a:txBody>
                  <a:tcPr marL="68580" marR="68580" marT="0" marB="0"/>
                </a:tc>
              </a:tr>
              <a:tr h="461624">
                <a:tc>
                  <a:txBody>
                    <a:bodyPr/>
                    <a:lstStyle/>
                    <a:p>
                      <a:r>
                        <a:rPr lang="en-US" sz="1200" dirty="0" smtClean="0">
                          <a:latin typeface="+mn-lt"/>
                        </a:rPr>
                        <a:t>4. Identify architectural approaches</a:t>
                      </a:r>
                      <a:endParaRPr lang="en-US" sz="1200" dirty="0">
                        <a:latin typeface="+mn-lt"/>
                      </a:endParaRPr>
                    </a:p>
                  </a:txBody>
                  <a:tcPr/>
                </a:tc>
                <a:tc>
                  <a:txBody>
                    <a:bodyPr/>
                    <a:lstStyle/>
                    <a:p>
                      <a:r>
                        <a:rPr lang="en-US" sz="1200" dirty="0" smtClean="0">
                          <a:latin typeface="+mn-lt"/>
                        </a:rPr>
                        <a:t>0.25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The architecture approaches for specific quality attribute concerns are identified by the architect. This may be done as a portion of step 3.</a:t>
                      </a:r>
                      <a:endParaRPr lang="en-US" sz="1200" dirty="0">
                        <a:solidFill>
                          <a:srgbClr val="000000"/>
                        </a:solidFill>
                        <a:effectLst/>
                        <a:latin typeface="+mn-lt"/>
                        <a:ea typeface="Times New Roman"/>
                      </a:endParaRPr>
                    </a:p>
                  </a:txBody>
                  <a:tcPr marL="68580" marR="68580" marT="0" marB="0"/>
                </a:tc>
              </a:tr>
              <a:tr h="488608">
                <a:tc>
                  <a:txBody>
                    <a:bodyPr/>
                    <a:lstStyle/>
                    <a:p>
                      <a:r>
                        <a:rPr lang="en-US" sz="1200" dirty="0" smtClean="0">
                          <a:latin typeface="+mn-lt"/>
                        </a:rPr>
                        <a:t>5. Generate QA</a:t>
                      </a:r>
                      <a:r>
                        <a:rPr lang="en-US" sz="1200" baseline="0" dirty="0" smtClean="0">
                          <a:latin typeface="+mn-lt"/>
                        </a:rPr>
                        <a:t> </a:t>
                      </a:r>
                      <a:r>
                        <a:rPr lang="en-US" sz="1200" dirty="0" smtClean="0">
                          <a:latin typeface="+mn-lt"/>
                        </a:rPr>
                        <a:t>utility tree</a:t>
                      </a:r>
                      <a:endParaRPr lang="en-US" sz="1200" dirty="0">
                        <a:latin typeface="+mn-lt"/>
                      </a:endParaRPr>
                    </a:p>
                  </a:txBody>
                  <a:tcPr/>
                </a:tc>
                <a:tc>
                  <a:txBody>
                    <a:bodyPr/>
                    <a:lstStyle/>
                    <a:p>
                      <a:r>
                        <a:rPr lang="en-US" sz="1200" dirty="0" smtClean="0">
                          <a:latin typeface="+mn-lt"/>
                        </a:rPr>
                        <a:t>0.5- 1.5</a:t>
                      </a:r>
                      <a:r>
                        <a:rPr lang="en-US" sz="1200" baseline="0" dirty="0" smtClean="0">
                          <a:latin typeface="+mn-lt"/>
                        </a:rPr>
                        <a:t> hours</a:t>
                      </a:r>
                      <a:endParaRPr lang="en-US"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Scenarios might exist: part of previous evaluations, part of design, part of requirements elicitation.  Put these in a tree.  Or, a utility tree may already exist.</a:t>
                      </a:r>
                    </a:p>
                  </a:txBody>
                  <a:tcPr/>
                </a:tc>
              </a:tr>
              <a:tr h="497756">
                <a:tc>
                  <a:txBody>
                    <a:bodyPr/>
                    <a:lstStyle/>
                    <a:p>
                      <a:r>
                        <a:rPr lang="en-US" sz="1200" dirty="0" smtClean="0">
                          <a:latin typeface="+mn-lt"/>
                        </a:rPr>
                        <a:t>6. Analyze architectural approaches</a:t>
                      </a:r>
                      <a:endParaRPr lang="en-US" sz="1200" dirty="0">
                        <a:latin typeface="+mn-lt"/>
                      </a:endParaRPr>
                    </a:p>
                  </a:txBody>
                  <a:tcPr/>
                </a:tc>
                <a:tc>
                  <a:txBody>
                    <a:bodyPr/>
                    <a:lstStyle/>
                    <a:p>
                      <a:r>
                        <a:rPr lang="en-US" sz="1200" dirty="0" smtClean="0">
                          <a:latin typeface="+mn-lt"/>
                        </a:rPr>
                        <a:t>2-3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This step—mapping the highly ranked scenarios onto the architecture—consumes the bulk of the time and can be expanded or contracted as needed.</a:t>
                      </a:r>
                      <a:endParaRPr lang="en-US" sz="1200" dirty="0">
                        <a:solidFill>
                          <a:srgbClr val="000000"/>
                        </a:solidFill>
                        <a:effectLst/>
                        <a:latin typeface="+mn-lt"/>
                        <a:ea typeface="Times New Roman"/>
                      </a:endParaRPr>
                    </a:p>
                  </a:txBody>
                  <a:tcPr marL="68580" marR="68580" marT="0" marB="0"/>
                </a:tc>
              </a:tr>
              <a:tr h="488608">
                <a:tc>
                  <a:txBody>
                    <a:bodyPr/>
                    <a:lstStyle/>
                    <a:p>
                      <a:r>
                        <a:rPr lang="en-US" sz="1200" dirty="0" smtClean="0">
                          <a:latin typeface="+mn-lt"/>
                        </a:rPr>
                        <a:t>7. Brainstorm scenarios</a:t>
                      </a:r>
                      <a:endParaRPr lang="en-US" sz="1200" dirty="0">
                        <a:latin typeface="+mn-lt"/>
                      </a:endParaRPr>
                    </a:p>
                  </a:txBody>
                  <a:tcPr/>
                </a:tc>
                <a:tc>
                  <a:txBody>
                    <a:bodyPr/>
                    <a:lstStyle/>
                    <a:p>
                      <a:r>
                        <a:rPr lang="en-US" sz="1200" dirty="0" smtClean="0">
                          <a:latin typeface="+mn-lt"/>
                        </a:rPr>
                        <a:t>0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This step can be omitted as the assembled (internal) stakeholders are expected to contribute scenarios expressing their concerns in step 5.</a:t>
                      </a:r>
                      <a:endParaRPr lang="en-US" sz="1200" dirty="0">
                        <a:solidFill>
                          <a:srgbClr val="000000"/>
                        </a:solidFill>
                        <a:effectLst/>
                        <a:latin typeface="+mn-lt"/>
                        <a:ea typeface="Times New Roman"/>
                      </a:endParaRPr>
                    </a:p>
                  </a:txBody>
                  <a:tcPr marL="68580" marR="68580" marT="0" marB="0"/>
                </a:tc>
              </a:tr>
              <a:tr h="461880">
                <a:tc>
                  <a:txBody>
                    <a:bodyPr/>
                    <a:lstStyle/>
                    <a:p>
                      <a:r>
                        <a:rPr lang="en-US" sz="1200" dirty="0" smtClean="0">
                          <a:latin typeface="+mn-lt"/>
                        </a:rPr>
                        <a:t>8. Analyze architectural approaches</a:t>
                      </a:r>
                      <a:endParaRPr lang="en-US" sz="1200" dirty="0">
                        <a:latin typeface="+mn-lt"/>
                      </a:endParaRPr>
                    </a:p>
                  </a:txBody>
                  <a:tcPr/>
                </a:tc>
                <a:tc>
                  <a:txBody>
                    <a:bodyPr/>
                    <a:lstStyle/>
                    <a:p>
                      <a:r>
                        <a:rPr lang="en-US" sz="1200" dirty="0" smtClean="0">
                          <a:latin typeface="+mn-lt"/>
                        </a:rPr>
                        <a:t>0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This step is also omitted, since all analysis is done in step 6.</a:t>
                      </a:r>
                      <a:endParaRPr lang="en-US" sz="1200" dirty="0">
                        <a:solidFill>
                          <a:srgbClr val="000000"/>
                        </a:solidFill>
                        <a:effectLst/>
                        <a:latin typeface="+mn-lt"/>
                        <a:ea typeface="Times New Roman"/>
                      </a:endParaRPr>
                    </a:p>
                  </a:txBody>
                  <a:tcPr marL="68580" marR="68580" marT="0" marB="0"/>
                </a:tc>
              </a:tr>
              <a:tr h="488608">
                <a:tc>
                  <a:txBody>
                    <a:bodyPr/>
                    <a:lstStyle/>
                    <a:p>
                      <a:r>
                        <a:rPr lang="en-US" sz="1200" dirty="0" smtClean="0">
                          <a:latin typeface="+mn-lt"/>
                        </a:rPr>
                        <a:t>9.</a:t>
                      </a:r>
                      <a:r>
                        <a:rPr lang="en-US" sz="1200" baseline="0" dirty="0" smtClean="0">
                          <a:latin typeface="+mn-lt"/>
                        </a:rPr>
                        <a:t> Present results</a:t>
                      </a:r>
                      <a:endParaRPr lang="en-US" sz="1200" dirty="0">
                        <a:latin typeface="+mn-lt"/>
                      </a:endParaRPr>
                    </a:p>
                  </a:txBody>
                  <a:tcPr/>
                </a:tc>
                <a:tc>
                  <a:txBody>
                    <a:bodyPr/>
                    <a:lstStyle/>
                    <a:p>
                      <a:r>
                        <a:rPr lang="en-US" sz="1200" dirty="0" smtClean="0">
                          <a:latin typeface="+mn-lt"/>
                        </a:rPr>
                        <a:t>0.5 hours</a:t>
                      </a:r>
                      <a:endParaRPr lang="en-US" sz="1200" dirty="0">
                        <a:latin typeface="+mn-lt"/>
                      </a:endParaRPr>
                    </a:p>
                  </a:txBody>
                  <a:tcPr/>
                </a:tc>
                <a:tc>
                  <a:txBody>
                    <a:bodyPr/>
                    <a:lstStyle/>
                    <a:p>
                      <a:pPr marL="0" marR="0">
                        <a:spcBef>
                          <a:spcPts val="0"/>
                        </a:spcBef>
                        <a:spcAft>
                          <a:spcPts val="400"/>
                        </a:spcAft>
                      </a:pPr>
                      <a:r>
                        <a:rPr lang="en-US" sz="1200" dirty="0">
                          <a:solidFill>
                            <a:srgbClr val="000000"/>
                          </a:solidFill>
                          <a:effectLst/>
                          <a:latin typeface="+mn-lt"/>
                          <a:ea typeface="SimSun"/>
                        </a:rPr>
                        <a:t>At the end of an evaluation, the team reviews the existing and newly discovered risks, </a:t>
                      </a:r>
                      <a:r>
                        <a:rPr lang="en-US" sz="1200" dirty="0" err="1">
                          <a:solidFill>
                            <a:srgbClr val="000000"/>
                          </a:solidFill>
                          <a:effectLst/>
                          <a:latin typeface="+mn-lt"/>
                          <a:ea typeface="SimSun"/>
                        </a:rPr>
                        <a:t>nonrisks</a:t>
                      </a:r>
                      <a:r>
                        <a:rPr lang="en-US" sz="1200" dirty="0">
                          <a:solidFill>
                            <a:srgbClr val="000000"/>
                          </a:solidFill>
                          <a:effectLst/>
                          <a:latin typeface="+mn-lt"/>
                          <a:ea typeface="SimSun"/>
                        </a:rPr>
                        <a:t>, sensitivities, and tradeoffs and discusses whether any new risk themes have arisen. </a:t>
                      </a:r>
                      <a:endParaRPr lang="en-US" sz="1200" dirty="0">
                        <a:solidFill>
                          <a:srgbClr val="000000"/>
                        </a:solidFill>
                        <a:effectLst/>
                        <a:latin typeface="+mn-lt"/>
                        <a:ea typeface="Times New Roman"/>
                      </a:endParaRPr>
                    </a:p>
                  </a:txBody>
                  <a:tcPr marL="68580" marR="68580" marT="0" marB="0"/>
                </a:tc>
              </a:tr>
            </a:tbl>
          </a:graphicData>
        </a:graphic>
      </p:graphicFrame>
    </p:spTree>
    <p:extLst>
      <p:ext uri="{BB962C8B-B14F-4D97-AF65-F5344CB8AC3E}">
        <p14:creationId xmlns:p14="http://schemas.microsoft.com/office/powerpoint/2010/main" val="2151592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normAutofit fontScale="62500" lnSpcReduction="20000"/>
          </a:bodyPr>
          <a:lstStyle/>
          <a:p>
            <a:r>
              <a:rPr lang="en-US" dirty="0"/>
              <a:t>If a system is important enough for you to explicitly design its architecture, then that architecture should be evaluated. </a:t>
            </a:r>
          </a:p>
          <a:p>
            <a:r>
              <a:rPr lang="en-US" dirty="0"/>
              <a:t>The number of evaluations and the extent of each evaluation may vary from project to project. </a:t>
            </a:r>
            <a:endParaRPr lang="en-US" dirty="0" smtClean="0"/>
          </a:p>
          <a:p>
            <a:pPr lvl="1"/>
            <a:r>
              <a:rPr lang="en-US" smtClean="0"/>
              <a:t>A </a:t>
            </a:r>
            <a:r>
              <a:rPr lang="en-US" dirty="0"/>
              <a:t>designer should perform an evaluation during the process of making an important decision</a:t>
            </a:r>
            <a:r>
              <a:rPr lang="en-US"/>
              <a:t>. </a:t>
            </a:r>
            <a:endParaRPr lang="en-US" smtClean="0"/>
          </a:p>
          <a:p>
            <a:pPr lvl="1"/>
            <a:r>
              <a:rPr lang="en-US" smtClean="0"/>
              <a:t>Lightweight </a:t>
            </a:r>
            <a:r>
              <a:rPr lang="en-US" dirty="0"/>
              <a:t>evaluations can be performed several times during a project as a peer review exercise. </a:t>
            </a:r>
          </a:p>
          <a:p>
            <a:r>
              <a:rPr lang="en-US" dirty="0"/>
              <a:t>The ATAM is a comprehensive method for evaluating software architectures. It works by having project decision makers and stakeholders articulate a precise list of quality attribute requirements (in the form of scenarios) and by illuminating the architectural decisions relevant to carrying out each high-priority scenario. The decisions can then be understood in terms of risks or </a:t>
            </a:r>
            <a:r>
              <a:rPr lang="en-US" dirty="0" err="1"/>
              <a:t>nonrisks</a:t>
            </a:r>
            <a:r>
              <a:rPr lang="en-US" dirty="0"/>
              <a:t> to find any trouble spots in the architecture.</a:t>
            </a:r>
          </a:p>
          <a:p>
            <a:r>
              <a:rPr lang="en-US" dirty="0"/>
              <a:t>Lightweight Architecture Evaluation, based on the ATAM, provides an inexpensive, low-ceremony architecture evaluation that can be carried out in an afternoon.</a:t>
            </a:r>
          </a:p>
          <a:p>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323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Three Forms of Evaluation</a:t>
            </a:r>
            <a:endParaRPr lang="en-AU" dirty="0"/>
          </a:p>
        </p:txBody>
      </p:sp>
      <p:sp>
        <p:nvSpPr>
          <p:cNvPr id="3" name="Content Placeholder 2"/>
          <p:cNvSpPr>
            <a:spLocks noGrp="1"/>
          </p:cNvSpPr>
          <p:nvPr>
            <p:ph idx="1"/>
          </p:nvPr>
        </p:nvSpPr>
        <p:spPr>
          <a:xfrm>
            <a:off x="457200" y="1268760"/>
            <a:ext cx="8229600" cy="5112568"/>
          </a:xfrm>
        </p:spPr>
        <p:txBody>
          <a:bodyPr>
            <a:normAutofit/>
          </a:bodyPr>
          <a:lstStyle/>
          <a:p>
            <a:r>
              <a:rPr lang="en-US" dirty="0" smtClean="0"/>
              <a:t>Evaluation </a:t>
            </a:r>
            <a:r>
              <a:rPr lang="en-US" dirty="0"/>
              <a:t>by the designer within the design </a:t>
            </a:r>
            <a:r>
              <a:rPr lang="en-US" dirty="0" smtClean="0"/>
              <a:t>process.</a:t>
            </a:r>
            <a:endParaRPr lang="en-US" dirty="0"/>
          </a:p>
          <a:p>
            <a:r>
              <a:rPr lang="en-US" dirty="0" smtClean="0"/>
              <a:t>Evaluation </a:t>
            </a:r>
            <a:r>
              <a:rPr lang="en-US" dirty="0"/>
              <a:t>by peers within the design </a:t>
            </a:r>
            <a:r>
              <a:rPr lang="en-US" dirty="0" smtClean="0"/>
              <a:t>process. </a:t>
            </a:r>
            <a:endParaRPr lang="en-US" dirty="0"/>
          </a:p>
          <a:p>
            <a:r>
              <a:rPr lang="en-US" dirty="0" smtClean="0"/>
              <a:t>Analysis </a:t>
            </a:r>
            <a:r>
              <a:rPr lang="en-US" dirty="0"/>
              <a:t>by outsiders once the architecture has been </a:t>
            </a:r>
            <a:r>
              <a:rPr lang="en-US" dirty="0" smtClean="0"/>
              <a:t>designed.</a:t>
            </a:r>
            <a:endParaRPr lang="en-US" dirty="0"/>
          </a:p>
          <a:p>
            <a:endParaRPr lang="en-AU"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by the Designer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Every </a:t>
            </a:r>
            <a:r>
              <a:rPr lang="en-US" dirty="0"/>
              <a:t>time the designer makes a key design decision or completes a design milestone, the chosen and competing alternatives should be </a:t>
            </a:r>
            <a:r>
              <a:rPr lang="en-US" dirty="0" smtClean="0"/>
              <a:t>evaluated.</a:t>
            </a:r>
          </a:p>
          <a:p>
            <a:r>
              <a:rPr lang="en-US" dirty="0" smtClean="0"/>
              <a:t>Evaluation </a:t>
            </a:r>
            <a:r>
              <a:rPr lang="en-US" dirty="0"/>
              <a:t>by the designer is the “test” part of the “generate-and-test” approach to architecture </a:t>
            </a:r>
            <a:r>
              <a:rPr lang="en-US" dirty="0" smtClean="0"/>
              <a:t>design.</a:t>
            </a:r>
            <a:endParaRPr lang="en-US" dirty="0"/>
          </a:p>
          <a:p>
            <a:r>
              <a:rPr lang="en-US" dirty="0"/>
              <a:t>How much analysis? This depends on the importance of the decision. </a:t>
            </a:r>
            <a:r>
              <a:rPr lang="en-US" dirty="0" smtClean="0"/>
              <a:t> Factors include:</a:t>
            </a:r>
          </a:p>
          <a:p>
            <a:pPr lvl="1"/>
            <a:r>
              <a:rPr lang="en-US" i="1" dirty="0" smtClean="0"/>
              <a:t>The </a:t>
            </a:r>
            <a:r>
              <a:rPr lang="en-US" i="1" dirty="0"/>
              <a:t>importance of the decision</a:t>
            </a:r>
            <a:r>
              <a:rPr lang="en-US" dirty="0"/>
              <a:t>. The more important the decision, the more care should be taken in making it and making sure it’s right.</a:t>
            </a:r>
          </a:p>
          <a:p>
            <a:pPr lvl="1"/>
            <a:r>
              <a:rPr lang="en-US" i="1" dirty="0" smtClean="0"/>
              <a:t>The </a:t>
            </a:r>
            <a:r>
              <a:rPr lang="en-US" i="1" dirty="0"/>
              <a:t>number of potential alternatives.</a:t>
            </a:r>
            <a:r>
              <a:rPr lang="en-US" dirty="0"/>
              <a:t> The more alternatives, the more time could be spent in evaluating them. Try to eliminate alternatives quickly so that the number of viable potential alternatives is small.</a:t>
            </a:r>
          </a:p>
          <a:p>
            <a:pPr lvl="1"/>
            <a:r>
              <a:rPr lang="en-US" i="1" dirty="0" smtClean="0"/>
              <a:t>Good </a:t>
            </a:r>
            <a:r>
              <a:rPr lang="en-US" i="1" dirty="0"/>
              <a:t>enough as opposed to perfect.</a:t>
            </a:r>
            <a:r>
              <a:rPr lang="en-US" dirty="0"/>
              <a:t> Many times, two possible alternatives do not differ dramatically in their consequences. In such a case, it is more important to make a choice and move on with the design process than it is to be absolutely certain that the best choice is being made. Again, do not spend more time on a decision than it is worth.</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1761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Peer Review</a:t>
            </a:r>
            <a:endParaRPr lang="en-US" dirty="0"/>
          </a:p>
        </p:txBody>
      </p:sp>
      <p:sp>
        <p:nvSpPr>
          <p:cNvPr id="3" name="Content Placeholder 2"/>
          <p:cNvSpPr>
            <a:spLocks noGrp="1"/>
          </p:cNvSpPr>
          <p:nvPr>
            <p:ph idx="1"/>
          </p:nvPr>
        </p:nvSpPr>
        <p:spPr/>
        <p:txBody>
          <a:bodyPr/>
          <a:lstStyle/>
          <a:p>
            <a:r>
              <a:rPr lang="en-US" dirty="0" smtClean="0"/>
              <a:t>Architectural designs can be peer reviewed, just as code can. </a:t>
            </a:r>
          </a:p>
          <a:p>
            <a:r>
              <a:rPr lang="en-US" dirty="0" smtClean="0"/>
              <a:t>A peer review can be carried out at any point of the design process where a candidate architecture, or at least a coherent reviewable part of one, exists. </a:t>
            </a:r>
          </a:p>
          <a:p>
            <a:r>
              <a:rPr lang="en-US" dirty="0" smtClean="0"/>
              <a:t>Allocate at least several hours and possibly half a day.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7827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Review Steps</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Steps:</a:t>
            </a:r>
          </a:p>
          <a:p>
            <a:pPr marL="571500" indent="-514350">
              <a:buFont typeface="+mj-lt"/>
              <a:buAutoNum type="arabicPeriod"/>
            </a:pPr>
            <a:r>
              <a:rPr lang="en-US" sz="2000" i="1" dirty="0" smtClean="0"/>
              <a:t>The </a:t>
            </a:r>
            <a:r>
              <a:rPr lang="en-US" sz="2000" i="1" dirty="0"/>
              <a:t>reviewers determine a number of quality attribute scenarios to drive the review.</a:t>
            </a:r>
            <a:r>
              <a:rPr lang="en-US" sz="2000" dirty="0"/>
              <a:t> </a:t>
            </a:r>
            <a:r>
              <a:rPr lang="en-US" sz="2000" dirty="0" smtClean="0"/>
              <a:t>These </a:t>
            </a:r>
            <a:r>
              <a:rPr lang="en-US" sz="2000" dirty="0"/>
              <a:t>scenarios can be developed by the review team or by additional stakeholders.</a:t>
            </a:r>
          </a:p>
          <a:p>
            <a:pPr marL="571500" indent="-514350">
              <a:buFont typeface="+mj-lt"/>
              <a:buAutoNum type="arabicPeriod"/>
            </a:pPr>
            <a:r>
              <a:rPr lang="en-US" sz="2000" i="1" dirty="0" smtClean="0"/>
              <a:t>The </a:t>
            </a:r>
            <a:r>
              <a:rPr lang="en-US" sz="2000" i="1" dirty="0"/>
              <a:t>architect presents the portion of the architecture to be </a:t>
            </a:r>
            <a:r>
              <a:rPr lang="en-US" sz="2000" i="1" dirty="0" smtClean="0"/>
              <a:t>evaluated. </a:t>
            </a:r>
            <a:r>
              <a:rPr lang="en-US" sz="2000" dirty="0" smtClean="0"/>
              <a:t>The </a:t>
            </a:r>
            <a:r>
              <a:rPr lang="en-US" sz="2000" dirty="0"/>
              <a:t>reviewers individually ensure that they understand the architecture. Questions at this point are specifically for </a:t>
            </a:r>
            <a:r>
              <a:rPr lang="en-US" sz="2000" dirty="0" smtClean="0"/>
              <a:t>understanding.</a:t>
            </a:r>
            <a:endParaRPr lang="en-US" sz="2000" dirty="0"/>
          </a:p>
          <a:p>
            <a:pPr marL="571500" indent="-514350">
              <a:buFont typeface="+mj-lt"/>
              <a:buAutoNum type="arabicPeriod"/>
            </a:pPr>
            <a:r>
              <a:rPr lang="en-US" sz="2000" i="1" dirty="0" smtClean="0"/>
              <a:t>For </a:t>
            </a:r>
            <a:r>
              <a:rPr lang="en-US" sz="2000" i="1" dirty="0"/>
              <a:t>each scenario, the designer walks through the architecture and explains how the scenario is satisfied.</a:t>
            </a:r>
            <a:r>
              <a:rPr lang="en-US" sz="2000" dirty="0"/>
              <a:t> </a:t>
            </a:r>
            <a:r>
              <a:rPr lang="en-US" sz="2000" dirty="0" smtClean="0"/>
              <a:t>The </a:t>
            </a:r>
            <a:r>
              <a:rPr lang="en-US" sz="2000" dirty="0"/>
              <a:t>reviewers ask questions to determine </a:t>
            </a:r>
            <a:r>
              <a:rPr lang="en-US" sz="2000" dirty="0" smtClean="0"/>
              <a:t>(a) that </a:t>
            </a:r>
            <a:r>
              <a:rPr lang="en-US" sz="2000" dirty="0"/>
              <a:t>the scenario is, in fact, </a:t>
            </a:r>
            <a:r>
              <a:rPr lang="en-US" sz="2000" dirty="0" smtClean="0"/>
              <a:t>satisfied and (b) whether </a:t>
            </a:r>
            <a:r>
              <a:rPr lang="en-US" sz="2000" dirty="0"/>
              <a:t>any of the other scenarios being considered will not be </a:t>
            </a:r>
            <a:r>
              <a:rPr lang="en-US" sz="2000" dirty="0" smtClean="0"/>
              <a:t>satisfied.</a:t>
            </a:r>
            <a:endParaRPr lang="en-US" sz="2000" dirty="0"/>
          </a:p>
          <a:p>
            <a:pPr marL="571500" indent="-514350">
              <a:buFont typeface="+mj-lt"/>
              <a:buAutoNum type="arabicPeriod"/>
            </a:pPr>
            <a:r>
              <a:rPr lang="en-US" sz="2000" i="1" dirty="0" smtClean="0"/>
              <a:t>Potential </a:t>
            </a:r>
            <a:r>
              <a:rPr lang="en-US" sz="2000" i="1" dirty="0"/>
              <a:t>problems are captured.</a:t>
            </a:r>
            <a:r>
              <a:rPr lang="en-US" sz="2000" dirty="0"/>
              <a:t> </a:t>
            </a:r>
            <a:r>
              <a:rPr lang="en-US" sz="2000" dirty="0" smtClean="0"/>
              <a:t> Real problems must either </a:t>
            </a:r>
            <a:r>
              <a:rPr lang="en-US" sz="2000" dirty="0"/>
              <a:t>must be fixed or a decision must be explicitly made by the designers and the project manager that they are willing to accept the </a:t>
            </a:r>
            <a:r>
              <a:rPr lang="en-US" sz="2000" dirty="0" smtClean="0"/>
              <a:t>problems </a:t>
            </a:r>
            <a:r>
              <a:rPr lang="en-US" sz="2000" dirty="0"/>
              <a:t>and its probability of occurrence</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09046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by Outsiders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Outside evaluators can cast an objective eye on an architecture. </a:t>
            </a:r>
            <a:endParaRPr lang="en-US" dirty="0" smtClean="0"/>
          </a:p>
          <a:p>
            <a:r>
              <a:rPr lang="en-US" dirty="0" smtClean="0"/>
              <a:t>“</a:t>
            </a:r>
            <a:r>
              <a:rPr lang="en-US" dirty="0"/>
              <a:t>Outside” is relative; this may mean </a:t>
            </a:r>
            <a:endParaRPr lang="en-US" dirty="0" smtClean="0"/>
          </a:p>
          <a:p>
            <a:pPr lvl="1"/>
            <a:r>
              <a:rPr lang="en-US" dirty="0" smtClean="0"/>
              <a:t>outside </a:t>
            </a:r>
            <a:r>
              <a:rPr lang="en-US" dirty="0"/>
              <a:t>the development </a:t>
            </a:r>
            <a:r>
              <a:rPr lang="en-US" dirty="0" smtClean="0"/>
              <a:t>project</a:t>
            </a:r>
            <a:endParaRPr lang="en-US" dirty="0"/>
          </a:p>
          <a:p>
            <a:pPr lvl="1"/>
            <a:r>
              <a:rPr lang="en-US" dirty="0" smtClean="0"/>
              <a:t>outside </a:t>
            </a:r>
            <a:r>
              <a:rPr lang="en-US" dirty="0"/>
              <a:t>the business unit where the project resides but within the same </a:t>
            </a:r>
            <a:r>
              <a:rPr lang="en-US" dirty="0" smtClean="0"/>
              <a:t>company </a:t>
            </a:r>
          </a:p>
          <a:p>
            <a:pPr lvl="1"/>
            <a:r>
              <a:rPr lang="en-US" dirty="0" smtClean="0"/>
              <a:t>outside </a:t>
            </a:r>
            <a:r>
              <a:rPr lang="en-US" dirty="0"/>
              <a:t>the company altogether. </a:t>
            </a:r>
            <a:endParaRPr lang="en-US" dirty="0" smtClean="0"/>
          </a:p>
          <a:p>
            <a:r>
              <a:rPr lang="en-US" dirty="0"/>
              <a:t>O</a:t>
            </a:r>
            <a:r>
              <a:rPr lang="en-US" dirty="0" smtClean="0"/>
              <a:t>utsiders </a:t>
            </a:r>
            <a:r>
              <a:rPr lang="en-US" dirty="0"/>
              <a:t>are chosen because they possess specialized knowledge or </a:t>
            </a:r>
            <a:r>
              <a:rPr lang="en-US" dirty="0" smtClean="0"/>
              <a:t>experience, </a:t>
            </a:r>
            <a:r>
              <a:rPr lang="en-US" dirty="0"/>
              <a:t>or long experience </a:t>
            </a:r>
            <a:r>
              <a:rPr lang="en-US" dirty="0" smtClean="0"/>
              <a:t>successfully </a:t>
            </a:r>
            <a:r>
              <a:rPr lang="en-US" dirty="0"/>
              <a:t>evaluating architectures.</a:t>
            </a:r>
          </a:p>
          <a:p>
            <a:r>
              <a:rPr lang="en-US" dirty="0"/>
              <a:t>M</a:t>
            </a:r>
            <a:r>
              <a:rPr lang="en-US" dirty="0" smtClean="0"/>
              <a:t>anagers </a:t>
            </a:r>
            <a:r>
              <a:rPr lang="en-US" dirty="0"/>
              <a:t>tend to be more inclined to listen to problems uncovered by an outside </a:t>
            </a:r>
            <a:r>
              <a:rPr lang="en-US" dirty="0" smtClean="0"/>
              <a:t>team. </a:t>
            </a:r>
          </a:p>
          <a:p>
            <a:r>
              <a:rPr lang="en-US" dirty="0" smtClean="0"/>
              <a:t>An outside </a:t>
            </a:r>
            <a:r>
              <a:rPr lang="en-US" dirty="0"/>
              <a:t>team </a:t>
            </a:r>
            <a:r>
              <a:rPr lang="en-US" dirty="0" smtClean="0"/>
              <a:t>tends </a:t>
            </a:r>
            <a:r>
              <a:rPr lang="en-US" dirty="0"/>
              <a:t>to be used to evaluate complete architectures.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620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Contextual Factors for Evaluation</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t>What </a:t>
            </a:r>
            <a:r>
              <a:rPr lang="en-US" i="1" dirty="0"/>
              <a:t>artifacts are available?</a:t>
            </a:r>
            <a:r>
              <a:rPr lang="en-US" b="1" dirty="0"/>
              <a:t> </a:t>
            </a:r>
            <a:r>
              <a:rPr lang="en-US" dirty="0"/>
              <a:t>To perform an architectural evaluation, there must be an artifact that describes the architecture. </a:t>
            </a:r>
          </a:p>
          <a:p>
            <a:r>
              <a:rPr lang="en-US" i="1" dirty="0" smtClean="0"/>
              <a:t>Who </a:t>
            </a:r>
            <a:r>
              <a:rPr lang="en-US" i="1" dirty="0"/>
              <a:t>sees the results?</a:t>
            </a:r>
            <a:r>
              <a:rPr lang="en-US" b="1" dirty="0"/>
              <a:t> </a:t>
            </a:r>
            <a:r>
              <a:rPr lang="en-US" dirty="0"/>
              <a:t>Some evaluations are performed with the full knowledge and participation of all of the stakeholders. Others are performed more </a:t>
            </a:r>
            <a:r>
              <a:rPr lang="en-US" dirty="0" smtClean="0"/>
              <a:t>privately.</a:t>
            </a:r>
            <a:endParaRPr lang="en-US" dirty="0"/>
          </a:p>
          <a:p>
            <a:r>
              <a:rPr lang="en-US" i="1" dirty="0" smtClean="0"/>
              <a:t>Who </a:t>
            </a:r>
            <a:r>
              <a:rPr lang="en-US" i="1" dirty="0"/>
              <a:t>performs the evaluation?</a:t>
            </a:r>
            <a:r>
              <a:rPr lang="en-US" dirty="0"/>
              <a:t> Evaluations can be carried out by an individual or a </a:t>
            </a:r>
            <a:r>
              <a:rPr lang="en-US" dirty="0" smtClean="0"/>
              <a:t>team.</a:t>
            </a:r>
            <a:endParaRPr lang="en-US" dirty="0"/>
          </a:p>
          <a:p>
            <a:r>
              <a:rPr lang="en-US" i="1" dirty="0" smtClean="0"/>
              <a:t>Which </a:t>
            </a:r>
            <a:r>
              <a:rPr lang="en-US" i="1" dirty="0"/>
              <a:t>stakeholders will participate?</a:t>
            </a:r>
            <a:r>
              <a:rPr lang="en-US" b="1" dirty="0"/>
              <a:t> </a:t>
            </a:r>
            <a:r>
              <a:rPr lang="en-US" dirty="0"/>
              <a:t>The evaluation process should provide a method to elicit the goals and concerns that the important stakeholders have regarding the system. Identifying the individuals who are needed and assuring their participation in the evaluation is critical.</a:t>
            </a:r>
          </a:p>
          <a:p>
            <a:r>
              <a:rPr lang="en-US" i="1" dirty="0" smtClean="0"/>
              <a:t>What </a:t>
            </a:r>
            <a:r>
              <a:rPr lang="en-US" i="1" dirty="0"/>
              <a:t>are the business goals?</a:t>
            </a:r>
            <a:r>
              <a:rPr lang="en-US" b="1" dirty="0"/>
              <a:t> </a:t>
            </a:r>
            <a:r>
              <a:rPr lang="en-US" dirty="0"/>
              <a:t>The evaluation should answer whether the system will satisfy the business goals.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12491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The Architecture Tradeoff Analysis Method</a:t>
            </a:r>
            <a:endParaRPr lang="en-US" dirty="0"/>
          </a:p>
        </p:txBody>
      </p:sp>
      <p:sp>
        <p:nvSpPr>
          <p:cNvPr id="3" name="Content Placeholder 2"/>
          <p:cNvSpPr>
            <a:spLocks noGrp="1"/>
          </p:cNvSpPr>
          <p:nvPr>
            <p:ph idx="1"/>
          </p:nvPr>
        </p:nvSpPr>
        <p:spPr/>
        <p:txBody>
          <a:bodyPr>
            <a:normAutofit lnSpcReduction="10000"/>
          </a:bodyPr>
          <a:lstStyle/>
          <a:p>
            <a:r>
              <a:rPr lang="en-US" smtClean="0"/>
              <a:t>The Architecture Tradeoff Analysis Method (ATAM) has been used for over a decade to evaluate software architectures in domains ranging from automotive to financial to defense. </a:t>
            </a:r>
          </a:p>
          <a:p>
            <a:r>
              <a:rPr lang="en-US" smtClean="0"/>
              <a:t>The ATAM is designed so that evaluators need not be familiar with the architecture or its business goals, the system need not yet be constructed, and there may be a large number of stakeholders.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75958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3847</Words>
  <Application>Microsoft Macintosh PowerPoint</Application>
  <PresentationFormat>On-screen Show (4:3)</PresentationFormat>
  <Paragraphs>263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Chapter 21:  Architecture Evaluation</vt:lpstr>
      <vt:lpstr>Chapter Outline</vt:lpstr>
      <vt:lpstr>Three Forms of Evaluation</vt:lpstr>
      <vt:lpstr>Evaluation by the Designer</vt:lpstr>
      <vt:lpstr>Peer Review</vt:lpstr>
      <vt:lpstr>Peer Review Steps</vt:lpstr>
      <vt:lpstr>Analysis by Outsiders</vt:lpstr>
      <vt:lpstr>Contextual Factors for Evaluation</vt:lpstr>
      <vt:lpstr>The Architecture Tradeoff Analysis Method</vt:lpstr>
      <vt:lpstr>Participants in the ATAM</vt:lpstr>
      <vt:lpstr>ATAM Evaluation Team Roles</vt:lpstr>
      <vt:lpstr>Outputs of the ATAM</vt:lpstr>
      <vt:lpstr>Outputs of the ATAM</vt:lpstr>
      <vt:lpstr>Intangible Outputs</vt:lpstr>
      <vt:lpstr>Phases of the ATAM</vt:lpstr>
      <vt:lpstr>Step 1:  Present the ATAM</vt:lpstr>
      <vt:lpstr>Step 2: Present Business Drivers</vt:lpstr>
      <vt:lpstr>Step 3:  Present the Architecture</vt:lpstr>
      <vt:lpstr>Step 4: Identify Architectural Approaches </vt:lpstr>
      <vt:lpstr>Step 5: Generate Utility Tree</vt:lpstr>
      <vt:lpstr>Step 6: Analyze Architectural Approaches</vt:lpstr>
      <vt:lpstr>Example of an Analysis</vt:lpstr>
      <vt:lpstr>Step 7:  Brainstorm and Prioritize Scenarios</vt:lpstr>
      <vt:lpstr>Step 8: Analyze Architectural Approaches</vt:lpstr>
      <vt:lpstr>Step 9: Present Results</vt:lpstr>
      <vt:lpstr>Step 9: Present Results</vt:lpstr>
      <vt:lpstr>Lightweight Architectural Evaluation</vt:lpstr>
      <vt:lpstr>Typical Agenda: 4-6 Hours</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34</cp:revision>
  <dcterms:created xsi:type="dcterms:W3CDTF">2012-04-18T22:57:58Z</dcterms:created>
  <dcterms:modified xsi:type="dcterms:W3CDTF">2012-12-02T15:02:50Z</dcterms:modified>
</cp:coreProperties>
</file>