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9" r:id="rId2"/>
    <p:sldId id="258" r:id="rId3"/>
    <p:sldId id="288" r:id="rId4"/>
    <p:sldId id="260" r:id="rId5"/>
    <p:sldId id="266" r:id="rId6"/>
    <p:sldId id="267" r:id="rId7"/>
    <p:sldId id="261" r:id="rId8"/>
    <p:sldId id="268" r:id="rId9"/>
    <p:sldId id="273" r:id="rId10"/>
    <p:sldId id="270" r:id="rId11"/>
    <p:sldId id="272" r:id="rId12"/>
    <p:sldId id="271" r:id="rId13"/>
    <p:sldId id="274" r:id="rId14"/>
    <p:sldId id="275" r:id="rId15"/>
    <p:sldId id="276" r:id="rId16"/>
    <p:sldId id="277" r:id="rId17"/>
    <p:sldId id="278" r:id="rId18"/>
    <p:sldId id="279" r:id="rId19"/>
    <p:sldId id="269" r:id="rId20"/>
    <p:sldId id="280" r:id="rId21"/>
    <p:sldId id="262" r:id="rId22"/>
    <p:sldId id="282" r:id="rId23"/>
    <p:sldId id="285" r:id="rId24"/>
    <p:sldId id="284" r:id="rId25"/>
    <p:sldId id="283" r:id="rId26"/>
    <p:sldId id="263" r:id="rId27"/>
    <p:sldId id="286" r:id="rId28"/>
    <p:sldId id="287" r:id="rId29"/>
    <p:sldId id="264"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4" autoAdjust="0"/>
    <p:restoredTop sz="93622" autoAdjust="0"/>
  </p:normalViewPr>
  <p:slideViewPr>
    <p:cSldViewPr>
      <p:cViewPr varScale="1">
        <p:scale>
          <a:sx n="131" d="100"/>
          <a:sy n="131" d="100"/>
        </p:scale>
        <p:origin x="-448" y="-112"/>
      </p:cViewPr>
      <p:guideLst>
        <p:guide orient="horz" pos="2160"/>
        <p:guide pos="2880"/>
      </p:guideLst>
    </p:cSldViewPr>
  </p:slideViewPr>
  <p:outlineViewPr>
    <p:cViewPr>
      <p:scale>
        <a:sx n="33" d="100"/>
        <a:sy n="33" d="100"/>
      </p:scale>
      <p:origin x="14" y="2626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11/25/12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11/25/12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11/25/12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11/25/12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11/25/12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11/25/12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11/25/12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22: Management and Governance</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t>Integration Management</a:t>
            </a:r>
            <a:endParaRPr lang="en-US" dirty="0"/>
          </a:p>
        </p:txBody>
      </p:sp>
      <p:sp>
        <p:nvSpPr>
          <p:cNvPr id="3" name="Content Placeholder 2"/>
          <p:cNvSpPr>
            <a:spLocks noGrp="1"/>
          </p:cNvSpPr>
          <p:nvPr>
            <p:ph idx="1"/>
          </p:nvPr>
        </p:nvSpPr>
        <p:spPr>
          <a:xfrm>
            <a:off x="467544" y="1340768"/>
            <a:ext cx="8229600" cy="4857403"/>
          </a:xfrm>
        </p:spPr>
        <p:txBody>
          <a:bodyPr>
            <a:normAutofit fontScale="92500" lnSpcReduction="10000"/>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kern="1200" dirty="0" smtClean="0">
                <a:solidFill>
                  <a:schemeClr val="tx1"/>
                </a:solidFill>
                <a:effectLst/>
                <a:latin typeface="+mn-lt"/>
                <a:ea typeface="+mn-ea"/>
                <a:cs typeface="+mn-cs"/>
              </a:rPr>
              <a:t>Ensuring that the various elements of the project are properly coordinated.</a:t>
            </a:r>
            <a:endParaRPr lang="en-US" dirty="0" smtClean="0">
              <a:effectLst/>
            </a:endParaRPr>
          </a:p>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kern="1200" dirty="0" smtClean="0">
                <a:solidFill>
                  <a:schemeClr val="tx1"/>
                </a:solidFill>
                <a:effectLst/>
                <a:latin typeface="+mn-lt"/>
                <a:ea typeface="+mn-ea"/>
                <a:cs typeface="+mn-cs"/>
              </a:rPr>
              <a:t>Developing, overseeing, and updating the project plan. Managing change control process.</a:t>
            </a:r>
            <a:endParaRPr lang="en-US" dirty="0" smtClean="0">
              <a:effectLst/>
            </a:endParaRPr>
          </a:p>
          <a:p>
            <a:pPr lvl="1" indent="-342900">
              <a:buFont typeface="Arial" pitchFamily="34" charset="0"/>
              <a:buChar char="•"/>
              <a:defRPr/>
            </a:pPr>
            <a:r>
              <a:rPr lang="en-US" sz="2800" kern="1200" dirty="0" smtClean="0">
                <a:solidFill>
                  <a:schemeClr val="tx1"/>
                </a:solidFill>
                <a:effectLst/>
                <a:latin typeface="+mn-lt"/>
                <a:ea typeface="+mn-ea"/>
                <a:cs typeface="+mn-cs"/>
              </a:rPr>
              <a:t>PM: </a:t>
            </a:r>
            <a:r>
              <a:rPr lang="en-US" sz="2800" kern="1200" dirty="0" smtClean="0">
                <a:solidFill>
                  <a:schemeClr val="tx1"/>
                </a:solidFill>
                <a:effectLst/>
                <a:latin typeface="+mn-lt"/>
                <a:ea typeface="+mn-ea"/>
                <a:cs typeface="+mn-cs"/>
              </a:rPr>
              <a:t>Organizes </a:t>
            </a:r>
            <a:r>
              <a:rPr lang="en-US" sz="2800" kern="1200" dirty="0" smtClean="0">
                <a:solidFill>
                  <a:schemeClr val="tx1"/>
                </a:solidFill>
                <a:effectLst/>
                <a:latin typeface="+mn-lt"/>
                <a:ea typeface="+mn-ea"/>
                <a:cs typeface="+mn-cs"/>
              </a:rPr>
              <a:t>project, </a:t>
            </a:r>
            <a:r>
              <a:rPr lang="en-US" sz="2800" kern="1200" dirty="0" smtClean="0">
                <a:solidFill>
                  <a:schemeClr val="tx1"/>
                </a:solidFill>
                <a:effectLst/>
                <a:latin typeface="+mn-lt"/>
                <a:ea typeface="+mn-ea"/>
                <a:cs typeface="+mn-cs"/>
              </a:rPr>
              <a:t>manages </a:t>
            </a:r>
            <a:r>
              <a:rPr lang="en-US" sz="2800" kern="1200" dirty="0" smtClean="0">
                <a:solidFill>
                  <a:schemeClr val="tx1"/>
                </a:solidFill>
                <a:effectLst/>
                <a:latin typeface="+mn-lt"/>
                <a:ea typeface="+mn-ea"/>
                <a:cs typeface="+mn-cs"/>
              </a:rPr>
              <a:t>resources, budgets and schedules. </a:t>
            </a:r>
            <a:r>
              <a:rPr lang="en-US" sz="2800" kern="1200" dirty="0" smtClean="0">
                <a:solidFill>
                  <a:schemeClr val="tx1"/>
                </a:solidFill>
                <a:effectLst/>
                <a:latin typeface="+mn-lt"/>
                <a:ea typeface="+mn-ea"/>
                <a:cs typeface="+mn-cs"/>
              </a:rPr>
              <a:t>Defines </a:t>
            </a:r>
            <a:r>
              <a:rPr lang="en-US" sz="2800" kern="1200" dirty="0" smtClean="0">
                <a:solidFill>
                  <a:schemeClr val="tx1"/>
                </a:solidFill>
                <a:effectLst/>
                <a:latin typeface="+mn-lt"/>
                <a:ea typeface="+mn-ea"/>
                <a:cs typeface="+mn-cs"/>
              </a:rPr>
              <a:t>metrics and metric collection strategy. </a:t>
            </a:r>
            <a:r>
              <a:rPr lang="en-US" sz="2800" kern="1200" dirty="0" smtClean="0">
                <a:solidFill>
                  <a:schemeClr val="tx1"/>
                </a:solidFill>
                <a:effectLst/>
                <a:latin typeface="+mn-lt"/>
                <a:ea typeface="+mn-ea"/>
                <a:cs typeface="+mn-cs"/>
              </a:rPr>
              <a:t>Oversees </a:t>
            </a:r>
            <a:r>
              <a:rPr lang="en-US" sz="2800" kern="1200" dirty="0" smtClean="0">
                <a:solidFill>
                  <a:schemeClr val="tx1"/>
                </a:solidFill>
                <a:effectLst/>
                <a:latin typeface="+mn-lt"/>
                <a:ea typeface="+mn-ea"/>
                <a:cs typeface="+mn-cs"/>
              </a:rPr>
              <a:t>change control process.</a:t>
            </a:r>
            <a:endParaRPr lang="en-US" dirty="0" smtClean="0">
              <a:effectLst/>
            </a:endParaRPr>
          </a:p>
          <a:p>
            <a:pPr lvl="1" indent="-342900">
              <a:buFont typeface="Arial" pitchFamily="34" charset="0"/>
              <a:buChar char="•"/>
              <a:defRPr/>
            </a:pPr>
            <a:r>
              <a:rPr lang="en-US" sz="2800" kern="1200" dirty="0" smtClean="0">
                <a:solidFill>
                  <a:schemeClr val="tx1"/>
                </a:solidFill>
                <a:effectLst/>
                <a:latin typeface="+mn-lt"/>
                <a:ea typeface="+mn-ea"/>
                <a:cs typeface="+mn-cs"/>
              </a:rPr>
              <a:t>SA: </a:t>
            </a:r>
            <a:r>
              <a:rPr lang="en-US" sz="2800" kern="1200" dirty="0" smtClean="0">
                <a:solidFill>
                  <a:schemeClr val="tx1"/>
                </a:solidFill>
                <a:effectLst/>
                <a:latin typeface="+mn-lt"/>
                <a:ea typeface="+mn-ea"/>
                <a:cs typeface="+mn-cs"/>
              </a:rPr>
              <a:t>Creates </a:t>
            </a:r>
            <a:r>
              <a:rPr lang="en-US" sz="2800" kern="1200" dirty="0" smtClean="0">
                <a:solidFill>
                  <a:schemeClr val="tx1"/>
                </a:solidFill>
                <a:effectLst/>
                <a:latin typeface="+mn-lt"/>
                <a:ea typeface="+mn-ea"/>
                <a:cs typeface="+mn-cs"/>
              </a:rPr>
              <a:t>design and </a:t>
            </a:r>
            <a:r>
              <a:rPr lang="en-US" sz="2800" kern="1200" dirty="0" smtClean="0">
                <a:solidFill>
                  <a:schemeClr val="tx1"/>
                </a:solidFill>
                <a:effectLst/>
                <a:latin typeface="+mn-lt"/>
                <a:ea typeface="+mn-ea"/>
                <a:cs typeface="+mn-cs"/>
              </a:rPr>
              <a:t>organizes </a:t>
            </a:r>
            <a:r>
              <a:rPr lang="en-US" sz="2800" kern="1200" dirty="0" smtClean="0">
                <a:solidFill>
                  <a:schemeClr val="tx1"/>
                </a:solidFill>
                <a:effectLst/>
                <a:latin typeface="+mn-lt"/>
                <a:ea typeface="+mn-ea"/>
                <a:cs typeface="+mn-cs"/>
              </a:rPr>
              <a:t>team around </a:t>
            </a:r>
            <a:r>
              <a:rPr lang="en-US" sz="2800" kern="1200" dirty="0" smtClean="0">
                <a:solidFill>
                  <a:schemeClr val="tx1"/>
                </a:solidFill>
                <a:effectLst/>
                <a:latin typeface="+mn-lt"/>
                <a:ea typeface="+mn-ea"/>
                <a:cs typeface="+mn-cs"/>
              </a:rPr>
              <a:t>design. </a:t>
            </a:r>
            <a:r>
              <a:rPr lang="en-US" dirty="0" smtClean="0"/>
              <a:t>M</a:t>
            </a:r>
            <a:r>
              <a:rPr lang="en-US" sz="2800" kern="1200" dirty="0" smtClean="0">
                <a:solidFill>
                  <a:schemeClr val="tx1"/>
                </a:solidFill>
                <a:effectLst/>
                <a:latin typeface="+mn-lt"/>
                <a:ea typeface="+mn-ea"/>
                <a:cs typeface="+mn-cs"/>
              </a:rPr>
              <a:t>anages </a:t>
            </a:r>
            <a:r>
              <a:rPr lang="en-US" sz="2800" kern="1200" dirty="0" smtClean="0">
                <a:solidFill>
                  <a:schemeClr val="tx1"/>
                </a:solidFill>
                <a:effectLst/>
                <a:latin typeface="+mn-lt"/>
                <a:ea typeface="+mn-ea"/>
                <a:cs typeface="+mn-cs"/>
              </a:rPr>
              <a:t>dependencies. </a:t>
            </a:r>
            <a:r>
              <a:rPr lang="en-US" sz="2800" kern="1200" dirty="0" smtClean="0">
                <a:solidFill>
                  <a:schemeClr val="tx1"/>
                </a:solidFill>
                <a:effectLst/>
                <a:latin typeface="+mn-lt"/>
                <a:ea typeface="+mn-ea"/>
                <a:cs typeface="+mn-cs"/>
              </a:rPr>
              <a:t>Implements </a:t>
            </a:r>
            <a:r>
              <a:rPr lang="en-US" sz="2800" kern="1200" dirty="0" smtClean="0">
                <a:solidFill>
                  <a:schemeClr val="tx1"/>
                </a:solidFill>
                <a:effectLst/>
                <a:latin typeface="+mn-lt"/>
                <a:ea typeface="+mn-ea"/>
                <a:cs typeface="+mn-cs"/>
              </a:rPr>
              <a:t>the capture of the metrics. </a:t>
            </a:r>
            <a:r>
              <a:rPr lang="en-US" sz="2800" kern="1200" dirty="0" smtClean="0">
                <a:solidFill>
                  <a:schemeClr val="tx1"/>
                </a:solidFill>
                <a:effectLst/>
                <a:latin typeface="+mn-lt"/>
                <a:ea typeface="+mn-ea"/>
                <a:cs typeface="+mn-cs"/>
              </a:rPr>
              <a:t>Orchestrates </a:t>
            </a:r>
            <a:r>
              <a:rPr lang="en-US" sz="2800" kern="1200" dirty="0" smtClean="0">
                <a:solidFill>
                  <a:schemeClr val="tx1"/>
                </a:solidFill>
                <a:effectLst/>
                <a:latin typeface="+mn-lt"/>
                <a:ea typeface="+mn-ea"/>
                <a:cs typeface="+mn-cs"/>
              </a:rPr>
              <a:t>requests for changes. </a:t>
            </a:r>
            <a:r>
              <a:rPr lang="en-US" sz="2800" kern="1200" dirty="0" smtClean="0">
                <a:solidFill>
                  <a:schemeClr val="tx1"/>
                </a:solidFill>
                <a:effectLst/>
                <a:latin typeface="+mn-lt"/>
                <a:ea typeface="+mn-ea"/>
                <a:cs typeface="+mn-cs"/>
              </a:rPr>
              <a:t>Ensures </a:t>
            </a:r>
            <a:r>
              <a:rPr lang="en-US" sz="2800" kern="1200" dirty="0" smtClean="0">
                <a:solidFill>
                  <a:schemeClr val="tx1"/>
                </a:solidFill>
                <a:effectLst/>
                <a:latin typeface="+mn-lt"/>
                <a:ea typeface="+mn-ea"/>
                <a:cs typeface="+mn-cs"/>
              </a:rPr>
              <a:t>that appropriate IT infrastructure exists.</a:t>
            </a:r>
            <a:endParaRPr lang="en-US" dirty="0" smtClean="0">
              <a:effectLst/>
            </a:endParaRP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94234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kern="1200" dirty="0" smtClean="0">
                <a:solidFill>
                  <a:schemeClr val="tx1"/>
                </a:solidFill>
                <a:effectLst/>
                <a:latin typeface="+mn-lt"/>
                <a:ea typeface="+mn-ea"/>
                <a:cs typeface="+mn-cs"/>
              </a:rPr>
              <a:t>Scope Management</a:t>
            </a:r>
            <a:endParaRPr lang="en-US" sz="4400" dirty="0"/>
          </a:p>
        </p:txBody>
      </p:sp>
      <p:sp>
        <p:nvSpPr>
          <p:cNvPr id="3" name="Content Placeholder 2"/>
          <p:cNvSpPr>
            <a:spLocks noGrp="1"/>
          </p:cNvSpPr>
          <p:nvPr>
            <p:ph idx="1"/>
          </p:nvPr>
        </p:nvSpPr>
        <p:spPr/>
        <p:txBody>
          <a:bodyPr/>
          <a:lstStyle/>
          <a:p>
            <a:r>
              <a:rPr lang="en-US" sz="3200" kern="1200" dirty="0" smtClean="0">
                <a:solidFill>
                  <a:schemeClr val="tx1"/>
                </a:solidFill>
                <a:effectLst/>
                <a:latin typeface="+mn-lt"/>
                <a:ea typeface="+mn-ea"/>
                <a:cs typeface="+mn-cs"/>
              </a:rPr>
              <a:t>Ensuring that the project includes all of the work required and only the work required.</a:t>
            </a:r>
          </a:p>
          <a:p>
            <a:r>
              <a:rPr lang="en-US" sz="3200" kern="1200" dirty="0" smtClean="0">
                <a:solidFill>
                  <a:schemeClr val="tx1"/>
                </a:solidFill>
                <a:effectLst/>
                <a:latin typeface="+mn-lt"/>
                <a:ea typeface="+mn-ea"/>
                <a:cs typeface="+mn-cs"/>
              </a:rPr>
              <a:t>Requirements </a:t>
            </a:r>
          </a:p>
          <a:p>
            <a:pPr lvl="1"/>
            <a:r>
              <a:rPr lang="en-US" sz="2800" kern="1200" dirty="0" smtClean="0">
                <a:solidFill>
                  <a:schemeClr val="tx1"/>
                </a:solidFill>
                <a:effectLst/>
                <a:latin typeface="+mn-lt"/>
                <a:ea typeface="+mn-ea"/>
                <a:cs typeface="+mn-cs"/>
              </a:rPr>
              <a:t>PM: </a:t>
            </a:r>
            <a:r>
              <a:rPr lang="en-US" sz="2800" kern="1200" dirty="0" smtClean="0">
                <a:solidFill>
                  <a:schemeClr val="tx1"/>
                </a:solidFill>
                <a:effectLst/>
                <a:latin typeface="+mn-lt"/>
                <a:ea typeface="+mn-ea"/>
                <a:cs typeface="+mn-cs"/>
              </a:rPr>
              <a:t>Negotiates </a:t>
            </a:r>
            <a:r>
              <a:rPr lang="en-US" sz="2800" kern="1200" dirty="0" smtClean="0">
                <a:solidFill>
                  <a:schemeClr val="tx1"/>
                </a:solidFill>
                <a:effectLst/>
                <a:latin typeface="+mn-lt"/>
                <a:ea typeface="+mn-ea"/>
                <a:cs typeface="+mn-cs"/>
              </a:rPr>
              <a:t>project scope with marketing  and software architect.</a:t>
            </a:r>
          </a:p>
          <a:p>
            <a:pPr lvl="1"/>
            <a:r>
              <a:rPr lang="en-US" sz="2800" kern="1200" dirty="0" smtClean="0">
                <a:solidFill>
                  <a:schemeClr val="tx1"/>
                </a:solidFill>
                <a:effectLst/>
                <a:latin typeface="+mn-lt"/>
                <a:ea typeface="+mn-ea"/>
                <a:cs typeface="+mn-cs"/>
              </a:rPr>
              <a:t>SA: </a:t>
            </a:r>
            <a:r>
              <a:rPr lang="en-US" sz="2800" kern="1200" dirty="0" smtClean="0">
                <a:solidFill>
                  <a:schemeClr val="tx1"/>
                </a:solidFill>
                <a:effectLst/>
                <a:latin typeface="+mn-lt"/>
                <a:ea typeface="+mn-ea"/>
                <a:cs typeface="+mn-cs"/>
              </a:rPr>
              <a:t>Elicits, negotiates, </a:t>
            </a:r>
            <a:r>
              <a:rPr lang="en-US" sz="2800" kern="1200" dirty="0" smtClean="0">
                <a:solidFill>
                  <a:schemeClr val="tx1"/>
                </a:solidFill>
                <a:effectLst/>
                <a:latin typeface="+mn-lt"/>
                <a:ea typeface="+mn-ea"/>
                <a:cs typeface="+mn-cs"/>
              </a:rPr>
              <a:t>and </a:t>
            </a:r>
            <a:r>
              <a:rPr lang="en-US" sz="2800" kern="1200" dirty="0" smtClean="0">
                <a:solidFill>
                  <a:schemeClr val="tx1"/>
                </a:solidFill>
                <a:effectLst/>
                <a:latin typeface="+mn-lt"/>
                <a:ea typeface="+mn-ea"/>
                <a:cs typeface="+mn-cs"/>
              </a:rPr>
              <a:t>reviews </a:t>
            </a:r>
            <a:r>
              <a:rPr lang="en-US" sz="2800" kern="1200" dirty="0" smtClean="0">
                <a:solidFill>
                  <a:schemeClr val="tx1"/>
                </a:solidFill>
                <a:effectLst/>
                <a:latin typeface="+mn-lt"/>
                <a:ea typeface="+mn-ea"/>
                <a:cs typeface="+mn-cs"/>
              </a:rPr>
              <a:t>run time requirements and generate development requirements. </a:t>
            </a:r>
            <a:r>
              <a:rPr lang="en-US" sz="2800" kern="1200" dirty="0" smtClean="0">
                <a:solidFill>
                  <a:schemeClr val="tx1"/>
                </a:solidFill>
                <a:effectLst/>
                <a:latin typeface="+mn-lt"/>
                <a:ea typeface="+mn-ea"/>
                <a:cs typeface="+mn-cs"/>
              </a:rPr>
              <a:t>Estimates </a:t>
            </a:r>
            <a:r>
              <a:rPr lang="en-US" sz="2800" kern="1200" dirty="0" smtClean="0">
                <a:solidFill>
                  <a:schemeClr val="tx1"/>
                </a:solidFill>
                <a:effectLst/>
                <a:latin typeface="+mn-lt"/>
                <a:ea typeface="+mn-ea"/>
                <a:cs typeface="+mn-cs"/>
              </a:rPr>
              <a:t>cost, schedule, and risk of meeting requirements.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01704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kern="1200" dirty="0" smtClean="0">
                <a:solidFill>
                  <a:schemeClr val="tx1"/>
                </a:solidFill>
                <a:effectLst/>
                <a:latin typeface="+mn-lt"/>
                <a:ea typeface="+mn-ea"/>
                <a:cs typeface="+mn-cs"/>
              </a:rPr>
              <a:t>Time Management</a:t>
            </a:r>
            <a:endParaRPr lang="en-US" sz="4400" dirty="0"/>
          </a:p>
        </p:txBody>
      </p:sp>
      <p:sp>
        <p:nvSpPr>
          <p:cNvPr id="3" name="Content Placeholder 2"/>
          <p:cNvSpPr>
            <a:spLocks noGrp="1"/>
          </p:cNvSpPr>
          <p:nvPr>
            <p:ph idx="1"/>
          </p:nvPr>
        </p:nvSpPr>
        <p:spPr/>
        <p:txBody>
          <a:bodyPr>
            <a:normAutofit lnSpcReduction="10000"/>
          </a:bodyPr>
          <a:lstStyle/>
          <a:p>
            <a:r>
              <a:rPr lang="en-US" sz="3200" kern="1200" dirty="0" smtClean="0">
                <a:solidFill>
                  <a:schemeClr val="tx1"/>
                </a:solidFill>
                <a:effectLst/>
                <a:latin typeface="+mn-lt"/>
                <a:ea typeface="+mn-ea"/>
                <a:cs typeface="+mn-cs"/>
              </a:rPr>
              <a:t>Ensuring that the project completes in a timely </a:t>
            </a:r>
            <a:r>
              <a:rPr lang="en-US" sz="3200" kern="1200" dirty="0" smtClean="0">
                <a:solidFill>
                  <a:schemeClr val="tx1"/>
                </a:solidFill>
                <a:effectLst/>
                <a:latin typeface="+mn-lt"/>
                <a:ea typeface="+mn-ea"/>
                <a:cs typeface="+mn-cs"/>
              </a:rPr>
              <a:t>fashion.</a:t>
            </a:r>
            <a:endParaRPr lang="en-US" sz="3200" kern="1200" dirty="0" smtClean="0">
              <a:solidFill>
                <a:schemeClr val="tx1"/>
              </a:solidFill>
              <a:effectLst/>
              <a:latin typeface="+mn-lt"/>
              <a:ea typeface="+mn-ea"/>
              <a:cs typeface="+mn-cs"/>
            </a:endParaRPr>
          </a:p>
          <a:p>
            <a:r>
              <a:rPr lang="en-US" sz="3200" kern="1200" dirty="0" smtClean="0">
                <a:solidFill>
                  <a:schemeClr val="tx1"/>
                </a:solidFill>
                <a:effectLst/>
                <a:latin typeface="+mn-lt"/>
                <a:ea typeface="+mn-ea"/>
                <a:cs typeface="+mn-cs"/>
              </a:rPr>
              <a:t>Work breakdown structure and completion tracking. Project network diagram with </a:t>
            </a:r>
            <a:r>
              <a:rPr lang="en-US" sz="3200" kern="1200" dirty="0" smtClean="0">
                <a:solidFill>
                  <a:schemeClr val="tx1"/>
                </a:solidFill>
                <a:effectLst/>
                <a:latin typeface="+mn-lt"/>
                <a:ea typeface="+mn-ea"/>
                <a:cs typeface="+mn-cs"/>
              </a:rPr>
              <a:t>dates.</a:t>
            </a:r>
            <a:endParaRPr lang="en-US" sz="32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PM: </a:t>
            </a:r>
            <a:r>
              <a:rPr lang="en-US" sz="2800" kern="1200" dirty="0" smtClean="0">
                <a:solidFill>
                  <a:schemeClr val="tx1"/>
                </a:solidFill>
                <a:effectLst/>
                <a:latin typeface="+mn-lt"/>
                <a:ea typeface="+mn-ea"/>
                <a:cs typeface="+mn-cs"/>
              </a:rPr>
              <a:t>Oversees </a:t>
            </a:r>
            <a:r>
              <a:rPr lang="en-US" sz="2800" kern="1200" dirty="0" smtClean="0">
                <a:solidFill>
                  <a:schemeClr val="tx1"/>
                </a:solidFill>
                <a:effectLst/>
                <a:latin typeface="+mn-lt"/>
                <a:ea typeface="+mn-ea"/>
                <a:cs typeface="+mn-cs"/>
              </a:rPr>
              <a:t>progress against </a:t>
            </a:r>
            <a:r>
              <a:rPr lang="en-US" sz="2800" kern="1200" dirty="0" smtClean="0">
                <a:solidFill>
                  <a:schemeClr val="tx1"/>
                </a:solidFill>
                <a:effectLst/>
                <a:latin typeface="+mn-lt"/>
                <a:ea typeface="+mn-ea"/>
                <a:cs typeface="+mn-cs"/>
              </a:rPr>
              <a:t>schedule. Helps </a:t>
            </a:r>
            <a:r>
              <a:rPr lang="en-US" sz="2800" kern="1200" dirty="0" smtClean="0">
                <a:solidFill>
                  <a:schemeClr val="tx1"/>
                </a:solidFill>
                <a:effectLst/>
                <a:latin typeface="+mn-lt"/>
                <a:ea typeface="+mn-ea"/>
                <a:cs typeface="+mn-cs"/>
              </a:rPr>
              <a:t>define work breakdown structure. Schedule coarse activities to meet deadlines.</a:t>
            </a:r>
          </a:p>
          <a:p>
            <a:pPr lvl="1"/>
            <a:r>
              <a:rPr lang="en-US" sz="2800" kern="1200" dirty="0" smtClean="0">
                <a:solidFill>
                  <a:schemeClr val="tx1"/>
                </a:solidFill>
                <a:effectLst/>
                <a:latin typeface="+mn-lt"/>
                <a:ea typeface="+mn-ea"/>
                <a:cs typeface="+mn-cs"/>
              </a:rPr>
              <a:t>SA: </a:t>
            </a:r>
            <a:r>
              <a:rPr lang="en-US" sz="2800" kern="1200" dirty="0" smtClean="0">
                <a:solidFill>
                  <a:schemeClr val="tx1"/>
                </a:solidFill>
                <a:effectLst/>
                <a:latin typeface="+mn-lt"/>
                <a:ea typeface="+mn-ea"/>
                <a:cs typeface="+mn-cs"/>
              </a:rPr>
              <a:t>Helps </a:t>
            </a:r>
            <a:r>
              <a:rPr lang="en-US" sz="2800" kern="1200" dirty="0" smtClean="0">
                <a:solidFill>
                  <a:schemeClr val="tx1"/>
                </a:solidFill>
                <a:effectLst/>
                <a:latin typeface="+mn-lt"/>
                <a:ea typeface="+mn-ea"/>
                <a:cs typeface="+mn-cs"/>
              </a:rPr>
              <a:t>define work breakdown structure. </a:t>
            </a:r>
            <a:r>
              <a:rPr lang="en-US" sz="2800" kern="1200" dirty="0" smtClean="0">
                <a:solidFill>
                  <a:schemeClr val="tx1"/>
                </a:solidFill>
                <a:effectLst/>
                <a:latin typeface="+mn-lt"/>
                <a:ea typeface="+mn-ea"/>
                <a:cs typeface="+mn-cs"/>
              </a:rPr>
              <a:t>Defines </a:t>
            </a:r>
            <a:r>
              <a:rPr lang="en-US" sz="2800" kern="1200" dirty="0" smtClean="0">
                <a:solidFill>
                  <a:schemeClr val="tx1"/>
                </a:solidFill>
                <a:effectLst/>
                <a:latin typeface="+mn-lt"/>
                <a:ea typeface="+mn-ea"/>
                <a:cs typeface="+mn-cs"/>
              </a:rPr>
              <a:t>tracking measures. </a:t>
            </a:r>
            <a:r>
              <a:rPr lang="en-US" sz="2800" kern="1200" dirty="0" smtClean="0">
                <a:solidFill>
                  <a:schemeClr val="tx1"/>
                </a:solidFill>
                <a:effectLst/>
                <a:latin typeface="+mn-lt"/>
                <a:ea typeface="+mn-ea"/>
                <a:cs typeface="+mn-cs"/>
              </a:rPr>
              <a:t>Recommends </a:t>
            </a:r>
            <a:r>
              <a:rPr lang="en-US" sz="2800" kern="1200" dirty="0" smtClean="0">
                <a:solidFill>
                  <a:schemeClr val="tx1"/>
                </a:solidFill>
                <a:effectLst/>
                <a:latin typeface="+mn-lt"/>
                <a:ea typeface="+mn-ea"/>
                <a:cs typeface="+mn-cs"/>
              </a:rPr>
              <a:t>assignment of resources to software development teams.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94040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kern="1200" dirty="0" smtClean="0">
                <a:solidFill>
                  <a:schemeClr val="tx1"/>
                </a:solidFill>
                <a:effectLst/>
                <a:latin typeface="+mn-lt"/>
                <a:ea typeface="+mn-ea"/>
                <a:cs typeface="+mn-cs"/>
              </a:rPr>
              <a:t>Cost Management</a:t>
            </a:r>
            <a:endParaRPr lang="en-US" sz="4400" dirty="0"/>
          </a:p>
        </p:txBody>
      </p:sp>
      <p:sp>
        <p:nvSpPr>
          <p:cNvPr id="3" name="Content Placeholder 2"/>
          <p:cNvSpPr>
            <a:spLocks noGrp="1"/>
          </p:cNvSpPr>
          <p:nvPr>
            <p:ph idx="1"/>
          </p:nvPr>
        </p:nvSpPr>
        <p:spPr/>
        <p:txBody>
          <a:bodyPr>
            <a:normAutofit lnSpcReduction="10000"/>
          </a:bodyPr>
          <a:lstStyle/>
          <a:p>
            <a:r>
              <a:rPr lang="en-US" sz="3200" kern="1200" dirty="0" smtClean="0">
                <a:solidFill>
                  <a:schemeClr val="tx1"/>
                </a:solidFill>
                <a:effectLst/>
                <a:latin typeface="+mn-lt"/>
                <a:ea typeface="+mn-ea"/>
                <a:cs typeface="+mn-cs"/>
              </a:rPr>
              <a:t>Ensuring that the project is completed within the required </a:t>
            </a:r>
            <a:r>
              <a:rPr lang="en-US" sz="3200" kern="1200" dirty="0" smtClean="0">
                <a:solidFill>
                  <a:schemeClr val="tx1"/>
                </a:solidFill>
                <a:effectLst/>
                <a:latin typeface="+mn-lt"/>
                <a:ea typeface="+mn-ea"/>
                <a:cs typeface="+mn-cs"/>
              </a:rPr>
              <a:t>budget.</a:t>
            </a:r>
            <a:endParaRPr lang="en-US" sz="3200" kern="1200" dirty="0" smtClean="0">
              <a:solidFill>
                <a:schemeClr val="tx1"/>
              </a:solidFill>
              <a:effectLst/>
              <a:latin typeface="+mn-lt"/>
              <a:ea typeface="+mn-ea"/>
              <a:cs typeface="+mn-cs"/>
            </a:endParaRPr>
          </a:p>
          <a:p>
            <a:r>
              <a:rPr lang="en-US" sz="3200" kern="1200" dirty="0" smtClean="0">
                <a:solidFill>
                  <a:schemeClr val="tx1"/>
                </a:solidFill>
                <a:effectLst/>
                <a:latin typeface="+mn-lt"/>
                <a:ea typeface="+mn-ea"/>
                <a:cs typeface="+mn-cs"/>
              </a:rPr>
              <a:t>Resource planning, cost estimation, cost </a:t>
            </a:r>
            <a:r>
              <a:rPr lang="en-US" sz="3200" kern="1200" dirty="0" smtClean="0">
                <a:solidFill>
                  <a:schemeClr val="tx1"/>
                </a:solidFill>
                <a:effectLst/>
                <a:latin typeface="+mn-lt"/>
                <a:ea typeface="+mn-ea"/>
                <a:cs typeface="+mn-cs"/>
              </a:rPr>
              <a:t>budgeting.</a:t>
            </a:r>
            <a:endParaRPr lang="en-US" sz="32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PM: </a:t>
            </a:r>
            <a:r>
              <a:rPr lang="en-US" sz="2800" kern="1200" dirty="0" smtClean="0">
                <a:solidFill>
                  <a:schemeClr val="tx1"/>
                </a:solidFill>
                <a:effectLst/>
                <a:latin typeface="+mn-lt"/>
                <a:ea typeface="+mn-ea"/>
                <a:cs typeface="+mn-cs"/>
              </a:rPr>
              <a:t>Calculates </a:t>
            </a:r>
            <a:r>
              <a:rPr lang="en-US" sz="2800" kern="1200" dirty="0" smtClean="0">
                <a:solidFill>
                  <a:schemeClr val="tx1"/>
                </a:solidFill>
                <a:effectLst/>
                <a:latin typeface="+mn-lt"/>
                <a:ea typeface="+mn-ea"/>
                <a:cs typeface="+mn-cs"/>
              </a:rPr>
              <a:t>cost to completion at various stages, </a:t>
            </a:r>
            <a:r>
              <a:rPr lang="en-US" sz="2800" kern="1200" dirty="0" smtClean="0">
                <a:solidFill>
                  <a:schemeClr val="tx1"/>
                </a:solidFill>
                <a:effectLst/>
                <a:latin typeface="+mn-lt"/>
                <a:ea typeface="+mn-ea"/>
                <a:cs typeface="+mn-cs"/>
              </a:rPr>
              <a:t>makes </a:t>
            </a:r>
            <a:r>
              <a:rPr lang="en-US" sz="2800" kern="1200" dirty="0" smtClean="0">
                <a:solidFill>
                  <a:schemeClr val="tx1"/>
                </a:solidFill>
                <a:effectLst/>
                <a:latin typeface="+mn-lt"/>
                <a:ea typeface="+mn-ea"/>
                <a:cs typeface="+mn-cs"/>
              </a:rPr>
              <a:t>decisions regarding </a:t>
            </a:r>
            <a:r>
              <a:rPr lang="en-US" sz="2800" kern="1200" dirty="0" smtClean="0">
                <a:solidFill>
                  <a:schemeClr val="tx1"/>
                </a:solidFill>
                <a:effectLst/>
                <a:latin typeface="+mn-lt"/>
                <a:ea typeface="+mn-ea"/>
                <a:cs typeface="+mn-cs"/>
              </a:rPr>
              <a:t>build/</a:t>
            </a:r>
            <a:r>
              <a:rPr lang="en-US" sz="2800" kern="1200" dirty="0" smtClean="0">
                <a:solidFill>
                  <a:schemeClr val="tx1"/>
                </a:solidFill>
                <a:effectLst/>
                <a:latin typeface="+mn-lt"/>
                <a:ea typeface="+mn-ea"/>
                <a:cs typeface="+mn-cs"/>
              </a:rPr>
              <a:t>buy and allocation of resources.</a:t>
            </a:r>
          </a:p>
          <a:p>
            <a:pPr lvl="1"/>
            <a:r>
              <a:rPr lang="en-US" sz="2800" kern="1200" dirty="0" smtClean="0">
                <a:solidFill>
                  <a:schemeClr val="tx1"/>
                </a:solidFill>
                <a:effectLst/>
                <a:latin typeface="+mn-lt"/>
                <a:ea typeface="+mn-ea"/>
                <a:cs typeface="+mn-cs"/>
              </a:rPr>
              <a:t>SA: </a:t>
            </a:r>
            <a:r>
              <a:rPr lang="en-US" sz="2800" kern="1200" dirty="0" smtClean="0">
                <a:solidFill>
                  <a:schemeClr val="tx1"/>
                </a:solidFill>
                <a:effectLst/>
                <a:latin typeface="+mn-lt"/>
                <a:ea typeface="+mn-ea"/>
                <a:cs typeface="+mn-cs"/>
              </a:rPr>
              <a:t>Gathers </a:t>
            </a:r>
            <a:r>
              <a:rPr lang="en-US" sz="2800" kern="1200" dirty="0" smtClean="0">
                <a:solidFill>
                  <a:schemeClr val="tx1"/>
                </a:solidFill>
                <a:effectLst/>
                <a:latin typeface="+mn-lt"/>
                <a:ea typeface="+mn-ea"/>
                <a:cs typeface="+mn-cs"/>
              </a:rPr>
              <a:t>costs from individual teams, </a:t>
            </a:r>
            <a:r>
              <a:rPr lang="en-US" sz="2800" kern="1200" dirty="0" smtClean="0">
                <a:solidFill>
                  <a:schemeClr val="tx1"/>
                </a:solidFill>
                <a:effectLst/>
                <a:latin typeface="+mn-lt"/>
                <a:ea typeface="+mn-ea"/>
                <a:cs typeface="+mn-cs"/>
              </a:rPr>
              <a:t>makes </a:t>
            </a:r>
            <a:r>
              <a:rPr lang="en-US" sz="2800" kern="1200" dirty="0" smtClean="0">
                <a:solidFill>
                  <a:schemeClr val="tx1"/>
                </a:solidFill>
                <a:effectLst/>
                <a:latin typeface="+mn-lt"/>
                <a:ea typeface="+mn-ea"/>
                <a:cs typeface="+mn-cs"/>
              </a:rPr>
              <a:t>recommendations regarding build/buy and resource allocations.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60689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kern="1200" dirty="0" smtClean="0">
                <a:solidFill>
                  <a:schemeClr val="tx1"/>
                </a:solidFill>
                <a:effectLst/>
                <a:latin typeface="+mn-lt"/>
                <a:ea typeface="+mn-ea"/>
                <a:cs typeface="+mn-cs"/>
              </a:rPr>
              <a:t>Quality Management</a:t>
            </a:r>
            <a:endParaRPr lang="en-US" sz="4400" dirty="0"/>
          </a:p>
        </p:txBody>
      </p:sp>
      <p:sp>
        <p:nvSpPr>
          <p:cNvPr id="3" name="Content Placeholder 2"/>
          <p:cNvSpPr>
            <a:spLocks noGrp="1"/>
          </p:cNvSpPr>
          <p:nvPr>
            <p:ph idx="1"/>
          </p:nvPr>
        </p:nvSpPr>
        <p:spPr/>
        <p:txBody>
          <a:bodyPr>
            <a:normAutofit/>
          </a:bodyPr>
          <a:lstStyle/>
          <a:p>
            <a:r>
              <a:rPr lang="en-US" sz="3200" kern="1200" dirty="0" smtClean="0">
                <a:solidFill>
                  <a:schemeClr val="tx1"/>
                </a:solidFill>
                <a:effectLst/>
                <a:latin typeface="+mn-lt"/>
                <a:ea typeface="+mn-ea"/>
                <a:cs typeface="+mn-cs"/>
              </a:rPr>
              <a:t>Ensuring that the project will satisfy the needs for which it was </a:t>
            </a:r>
            <a:r>
              <a:rPr lang="en-US" sz="3200" kern="1200" dirty="0" smtClean="0">
                <a:solidFill>
                  <a:schemeClr val="tx1"/>
                </a:solidFill>
                <a:effectLst/>
                <a:latin typeface="+mn-lt"/>
                <a:ea typeface="+mn-ea"/>
                <a:cs typeface="+mn-cs"/>
              </a:rPr>
              <a:t>undertaken.</a:t>
            </a:r>
            <a:endParaRPr lang="en-US" sz="3200" kern="1200" dirty="0" smtClean="0">
              <a:solidFill>
                <a:schemeClr val="tx1"/>
              </a:solidFill>
              <a:effectLst/>
              <a:latin typeface="+mn-lt"/>
              <a:ea typeface="+mn-ea"/>
              <a:cs typeface="+mn-cs"/>
            </a:endParaRPr>
          </a:p>
          <a:p>
            <a:r>
              <a:rPr lang="en-US" sz="3200" kern="1200" dirty="0" smtClean="0">
                <a:solidFill>
                  <a:schemeClr val="tx1"/>
                </a:solidFill>
                <a:effectLst/>
                <a:latin typeface="+mn-lt"/>
                <a:ea typeface="+mn-ea"/>
                <a:cs typeface="+mn-cs"/>
              </a:rPr>
              <a:t>Quality &amp; Metrics</a:t>
            </a:r>
          </a:p>
          <a:p>
            <a:pPr lvl="1"/>
            <a:r>
              <a:rPr lang="en-US" sz="2800" kern="1200" dirty="0" smtClean="0">
                <a:solidFill>
                  <a:schemeClr val="tx1"/>
                </a:solidFill>
                <a:effectLst/>
                <a:latin typeface="+mn-lt"/>
                <a:ea typeface="+mn-ea"/>
                <a:cs typeface="+mn-cs"/>
              </a:rPr>
              <a:t>PM:</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Defines </a:t>
            </a:r>
            <a:r>
              <a:rPr lang="en-US" sz="2800" kern="1200" dirty="0" smtClean="0">
                <a:solidFill>
                  <a:schemeClr val="tx1"/>
                </a:solidFill>
                <a:effectLst/>
                <a:latin typeface="+mn-lt"/>
                <a:ea typeface="+mn-ea"/>
                <a:cs typeface="+mn-cs"/>
              </a:rPr>
              <a:t>productivity, size, and project-level quality measures.</a:t>
            </a:r>
          </a:p>
          <a:p>
            <a:pPr lvl="1"/>
            <a:r>
              <a:rPr lang="en-US" sz="2800" kern="1200" dirty="0" smtClean="0">
                <a:solidFill>
                  <a:schemeClr val="tx1"/>
                </a:solidFill>
                <a:effectLst/>
                <a:latin typeface="+mn-lt"/>
                <a:ea typeface="+mn-ea"/>
                <a:cs typeface="+mn-cs"/>
              </a:rPr>
              <a:t>SA: </a:t>
            </a:r>
            <a:r>
              <a:rPr lang="en-US" sz="2800" kern="1200" dirty="0" smtClean="0">
                <a:solidFill>
                  <a:schemeClr val="tx1"/>
                </a:solidFill>
                <a:effectLst/>
                <a:latin typeface="+mn-lt"/>
                <a:ea typeface="+mn-ea"/>
                <a:cs typeface="+mn-cs"/>
              </a:rPr>
              <a:t>Designs </a:t>
            </a:r>
            <a:r>
              <a:rPr lang="en-US" sz="2800" kern="1200" dirty="0" smtClean="0">
                <a:solidFill>
                  <a:schemeClr val="tx1"/>
                </a:solidFill>
                <a:effectLst/>
                <a:latin typeface="+mn-lt"/>
                <a:ea typeface="+mn-ea"/>
                <a:cs typeface="+mn-cs"/>
              </a:rPr>
              <a:t>for quality and </a:t>
            </a:r>
            <a:r>
              <a:rPr lang="en-US" sz="2800" kern="1200" dirty="0" smtClean="0">
                <a:solidFill>
                  <a:schemeClr val="tx1"/>
                </a:solidFill>
                <a:effectLst/>
                <a:latin typeface="+mn-lt"/>
                <a:ea typeface="+mn-ea"/>
                <a:cs typeface="+mn-cs"/>
              </a:rPr>
              <a:t>tracks </a:t>
            </a:r>
            <a:r>
              <a:rPr lang="en-US" sz="2800" kern="1200" dirty="0" smtClean="0">
                <a:solidFill>
                  <a:schemeClr val="tx1"/>
                </a:solidFill>
                <a:effectLst/>
                <a:latin typeface="+mn-lt"/>
                <a:ea typeface="+mn-ea"/>
                <a:cs typeface="+mn-cs"/>
              </a:rPr>
              <a:t>system against design. </a:t>
            </a:r>
            <a:r>
              <a:rPr lang="en-US" sz="2800" kern="1200" dirty="0" smtClean="0">
                <a:solidFill>
                  <a:schemeClr val="tx1"/>
                </a:solidFill>
                <a:effectLst/>
                <a:latin typeface="+mn-lt"/>
                <a:ea typeface="+mn-ea"/>
                <a:cs typeface="+mn-cs"/>
              </a:rPr>
              <a:t>Defines </a:t>
            </a:r>
            <a:r>
              <a:rPr lang="en-US" sz="2800" kern="1200" dirty="0" smtClean="0">
                <a:solidFill>
                  <a:schemeClr val="tx1"/>
                </a:solidFill>
                <a:effectLst/>
                <a:latin typeface="+mn-lt"/>
                <a:ea typeface="+mn-ea"/>
                <a:cs typeface="+mn-cs"/>
              </a:rPr>
              <a:t>code-level quality metrics.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4133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kern="1200" dirty="0" smtClean="0">
                <a:solidFill>
                  <a:schemeClr val="tx1"/>
                </a:solidFill>
                <a:effectLst/>
                <a:latin typeface="+mn-lt"/>
                <a:ea typeface="+mn-ea"/>
                <a:cs typeface="+mn-cs"/>
              </a:rPr>
              <a:t>Human Resource Management</a:t>
            </a:r>
            <a:endParaRPr lang="en-US" sz="4400" dirty="0"/>
          </a:p>
        </p:txBody>
      </p:sp>
      <p:sp>
        <p:nvSpPr>
          <p:cNvPr id="3" name="Content Placeholder 2"/>
          <p:cNvSpPr>
            <a:spLocks noGrp="1"/>
          </p:cNvSpPr>
          <p:nvPr>
            <p:ph idx="1"/>
          </p:nvPr>
        </p:nvSpPr>
        <p:spPr/>
        <p:txBody>
          <a:bodyPr>
            <a:normAutofit fontScale="92500" lnSpcReduction="10000"/>
          </a:bodyPr>
          <a:lstStyle/>
          <a:p>
            <a:r>
              <a:rPr lang="en-US" sz="3200" kern="1200" dirty="0" smtClean="0">
                <a:solidFill>
                  <a:schemeClr val="tx1"/>
                </a:solidFill>
                <a:effectLst/>
                <a:latin typeface="+mn-lt"/>
                <a:ea typeface="+mn-ea"/>
                <a:cs typeface="+mn-cs"/>
              </a:rPr>
              <a:t>Ensuring that the project makes the most effective use of the people involved with the </a:t>
            </a:r>
            <a:r>
              <a:rPr lang="en-US" sz="3200" kern="1200" dirty="0" smtClean="0">
                <a:solidFill>
                  <a:schemeClr val="tx1"/>
                </a:solidFill>
                <a:effectLst/>
                <a:latin typeface="+mn-lt"/>
                <a:ea typeface="+mn-ea"/>
                <a:cs typeface="+mn-cs"/>
              </a:rPr>
              <a:t>project.</a:t>
            </a:r>
            <a:endParaRPr lang="en-US" sz="3200" kern="1200" dirty="0" smtClean="0">
              <a:solidFill>
                <a:schemeClr val="tx1"/>
              </a:solidFill>
              <a:effectLst/>
              <a:latin typeface="+mn-lt"/>
              <a:ea typeface="+mn-ea"/>
              <a:cs typeface="+mn-cs"/>
            </a:endParaRPr>
          </a:p>
          <a:p>
            <a:r>
              <a:rPr lang="en-US" sz="3200" kern="1200" dirty="0" smtClean="0">
                <a:solidFill>
                  <a:schemeClr val="tx1"/>
                </a:solidFill>
                <a:effectLst/>
                <a:latin typeface="+mn-lt"/>
                <a:ea typeface="+mn-ea"/>
                <a:cs typeface="+mn-cs"/>
              </a:rPr>
              <a:t>Managing people and their careers</a:t>
            </a:r>
          </a:p>
          <a:p>
            <a:pPr lvl="1"/>
            <a:r>
              <a:rPr lang="en-US" sz="2800" kern="1200" dirty="0" smtClean="0">
                <a:solidFill>
                  <a:schemeClr val="tx1"/>
                </a:solidFill>
                <a:effectLst/>
                <a:latin typeface="+mn-lt"/>
                <a:ea typeface="+mn-ea"/>
                <a:cs typeface="+mn-cs"/>
              </a:rPr>
              <a:t>PM: </a:t>
            </a:r>
            <a:r>
              <a:rPr lang="en-US" sz="2800" kern="1200" dirty="0" smtClean="0">
                <a:solidFill>
                  <a:schemeClr val="tx1"/>
                </a:solidFill>
                <a:effectLst/>
                <a:latin typeface="+mn-lt"/>
                <a:ea typeface="+mn-ea"/>
                <a:cs typeface="+mn-cs"/>
              </a:rPr>
              <a:t>Maps </a:t>
            </a:r>
            <a:r>
              <a:rPr lang="en-US" sz="2800" kern="1200" dirty="0" smtClean="0">
                <a:solidFill>
                  <a:schemeClr val="tx1"/>
                </a:solidFill>
                <a:effectLst/>
                <a:latin typeface="+mn-lt"/>
                <a:ea typeface="+mn-ea"/>
                <a:cs typeface="+mn-cs"/>
              </a:rPr>
              <a:t>skill sets of people against required skill sets. </a:t>
            </a:r>
            <a:r>
              <a:rPr lang="en-US" sz="2800" kern="1200" dirty="0" smtClean="0">
                <a:solidFill>
                  <a:schemeClr val="tx1"/>
                </a:solidFill>
                <a:effectLst/>
                <a:latin typeface="+mn-lt"/>
                <a:ea typeface="+mn-ea"/>
                <a:cs typeface="+mn-cs"/>
              </a:rPr>
              <a:t>Ensures </a:t>
            </a:r>
            <a:r>
              <a:rPr lang="en-US" sz="2800" kern="1200" dirty="0" smtClean="0">
                <a:solidFill>
                  <a:schemeClr val="tx1"/>
                </a:solidFill>
                <a:effectLst/>
                <a:latin typeface="+mn-lt"/>
                <a:ea typeface="+mn-ea"/>
                <a:cs typeface="+mn-cs"/>
              </a:rPr>
              <a:t>that appropriate training is provided. </a:t>
            </a:r>
            <a:r>
              <a:rPr lang="en-US" sz="2800" kern="1200" dirty="0" smtClean="0">
                <a:solidFill>
                  <a:schemeClr val="tx1"/>
                </a:solidFill>
                <a:effectLst/>
                <a:latin typeface="+mn-lt"/>
                <a:ea typeface="+mn-ea"/>
                <a:cs typeface="+mn-cs"/>
              </a:rPr>
              <a:t>Monitors </a:t>
            </a:r>
            <a:r>
              <a:rPr lang="en-US" sz="2800" kern="1200" dirty="0" smtClean="0">
                <a:solidFill>
                  <a:schemeClr val="tx1"/>
                </a:solidFill>
                <a:effectLst/>
                <a:latin typeface="+mn-lt"/>
                <a:ea typeface="+mn-ea"/>
                <a:cs typeface="+mn-cs"/>
              </a:rPr>
              <a:t>and </a:t>
            </a:r>
            <a:r>
              <a:rPr lang="en-US" sz="2800" kern="1200" dirty="0" smtClean="0">
                <a:solidFill>
                  <a:schemeClr val="tx1"/>
                </a:solidFill>
                <a:effectLst/>
                <a:latin typeface="+mn-lt"/>
                <a:ea typeface="+mn-ea"/>
                <a:cs typeface="+mn-cs"/>
              </a:rPr>
              <a:t>mentors </a:t>
            </a:r>
            <a:r>
              <a:rPr lang="en-US" sz="2800" kern="1200" dirty="0" smtClean="0">
                <a:solidFill>
                  <a:schemeClr val="tx1"/>
                </a:solidFill>
                <a:effectLst/>
                <a:latin typeface="+mn-lt"/>
                <a:ea typeface="+mn-ea"/>
                <a:cs typeface="+mn-cs"/>
              </a:rPr>
              <a:t>career paths of individuals. </a:t>
            </a:r>
            <a:r>
              <a:rPr lang="en-US" sz="2800" kern="1200" dirty="0" smtClean="0">
                <a:solidFill>
                  <a:schemeClr val="tx1"/>
                </a:solidFill>
                <a:effectLst/>
                <a:latin typeface="+mn-lt"/>
                <a:ea typeface="+mn-ea"/>
                <a:cs typeface="+mn-cs"/>
              </a:rPr>
              <a:t>Authorizes </a:t>
            </a:r>
            <a:r>
              <a:rPr lang="en-US" sz="2800" kern="1200" dirty="0" smtClean="0">
                <a:solidFill>
                  <a:schemeClr val="tx1"/>
                </a:solidFill>
                <a:effectLst/>
                <a:latin typeface="+mn-lt"/>
                <a:ea typeface="+mn-ea"/>
                <a:cs typeface="+mn-cs"/>
              </a:rPr>
              <a:t>recruitment.</a:t>
            </a:r>
          </a:p>
          <a:p>
            <a:pPr lvl="1"/>
            <a:r>
              <a:rPr lang="en-US" sz="2800" kern="1200" dirty="0" smtClean="0">
                <a:solidFill>
                  <a:schemeClr val="tx1"/>
                </a:solidFill>
                <a:effectLst/>
                <a:latin typeface="+mn-lt"/>
                <a:ea typeface="+mn-ea"/>
                <a:cs typeface="+mn-cs"/>
              </a:rPr>
              <a:t>SA: </a:t>
            </a:r>
            <a:r>
              <a:rPr lang="en-US" sz="2800" kern="1200" dirty="0" smtClean="0">
                <a:solidFill>
                  <a:schemeClr val="tx1"/>
                </a:solidFill>
                <a:effectLst/>
                <a:latin typeface="+mn-lt"/>
                <a:ea typeface="+mn-ea"/>
                <a:cs typeface="+mn-cs"/>
              </a:rPr>
              <a:t>Defines </a:t>
            </a:r>
            <a:r>
              <a:rPr lang="en-US" sz="2800" kern="1200" dirty="0" smtClean="0">
                <a:solidFill>
                  <a:schemeClr val="tx1"/>
                </a:solidFill>
                <a:effectLst/>
                <a:latin typeface="+mn-lt"/>
                <a:ea typeface="+mn-ea"/>
                <a:cs typeface="+mn-cs"/>
              </a:rPr>
              <a:t>required technical skill sets. </a:t>
            </a:r>
            <a:r>
              <a:rPr lang="en-US" sz="2800" kern="1200" dirty="0" smtClean="0">
                <a:solidFill>
                  <a:schemeClr val="tx1"/>
                </a:solidFill>
                <a:effectLst/>
                <a:latin typeface="+mn-lt"/>
                <a:ea typeface="+mn-ea"/>
                <a:cs typeface="+mn-cs"/>
              </a:rPr>
              <a:t>Mentors </a:t>
            </a:r>
            <a:r>
              <a:rPr lang="en-US" sz="2800" kern="1200" dirty="0" smtClean="0">
                <a:solidFill>
                  <a:schemeClr val="tx1"/>
                </a:solidFill>
                <a:effectLst/>
                <a:latin typeface="+mn-lt"/>
                <a:ea typeface="+mn-ea"/>
                <a:cs typeface="+mn-cs"/>
              </a:rPr>
              <a:t>developers about career paths. </a:t>
            </a:r>
            <a:r>
              <a:rPr lang="en-US" sz="2800" kern="1200" dirty="0" smtClean="0">
                <a:solidFill>
                  <a:schemeClr val="tx1"/>
                </a:solidFill>
                <a:effectLst/>
                <a:latin typeface="+mn-lt"/>
                <a:ea typeface="+mn-ea"/>
                <a:cs typeface="+mn-cs"/>
              </a:rPr>
              <a:t>Recommends </a:t>
            </a:r>
            <a:r>
              <a:rPr lang="en-US" sz="2800" kern="1200" dirty="0" smtClean="0">
                <a:solidFill>
                  <a:schemeClr val="tx1"/>
                </a:solidFill>
                <a:effectLst/>
                <a:latin typeface="+mn-lt"/>
                <a:ea typeface="+mn-ea"/>
                <a:cs typeface="+mn-cs"/>
              </a:rPr>
              <a:t>training. </a:t>
            </a:r>
            <a:r>
              <a:rPr lang="en-US" sz="2800" kern="1200" dirty="0" smtClean="0">
                <a:solidFill>
                  <a:schemeClr val="tx1"/>
                </a:solidFill>
                <a:effectLst/>
                <a:latin typeface="+mn-lt"/>
                <a:ea typeface="+mn-ea"/>
                <a:cs typeface="+mn-cs"/>
              </a:rPr>
              <a:t>Interviews </a:t>
            </a:r>
            <a:r>
              <a:rPr lang="en-US" sz="2800" kern="1200" dirty="0" smtClean="0">
                <a:solidFill>
                  <a:schemeClr val="tx1"/>
                </a:solidFill>
                <a:effectLst/>
                <a:latin typeface="+mn-lt"/>
                <a:ea typeface="+mn-ea"/>
                <a:cs typeface="+mn-cs"/>
              </a:rPr>
              <a:t>candidates.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5603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kern="1200" dirty="0" smtClean="0">
                <a:solidFill>
                  <a:schemeClr val="tx1"/>
                </a:solidFill>
                <a:effectLst/>
                <a:latin typeface="+mn-lt"/>
                <a:ea typeface="+mn-ea"/>
                <a:cs typeface="+mn-cs"/>
              </a:rPr>
              <a:t>Communications Management</a:t>
            </a:r>
            <a:endParaRPr lang="en-US" sz="4400" dirty="0"/>
          </a:p>
        </p:txBody>
      </p:sp>
      <p:sp>
        <p:nvSpPr>
          <p:cNvPr id="3" name="Content Placeholder 2"/>
          <p:cNvSpPr>
            <a:spLocks noGrp="1"/>
          </p:cNvSpPr>
          <p:nvPr>
            <p:ph idx="1"/>
          </p:nvPr>
        </p:nvSpPr>
        <p:spPr/>
        <p:txBody>
          <a:bodyPr>
            <a:normAutofit/>
          </a:bodyPr>
          <a:lstStyle/>
          <a:p>
            <a:r>
              <a:rPr lang="en-US" sz="3200" kern="1200" dirty="0" smtClean="0">
                <a:solidFill>
                  <a:schemeClr val="tx1"/>
                </a:solidFill>
                <a:effectLst/>
                <a:latin typeface="+mn-lt"/>
                <a:ea typeface="+mn-ea"/>
                <a:cs typeface="+mn-cs"/>
              </a:rPr>
              <a:t>Ensuring timely and appropriate generation, collection, dissemination, storage, and disposition of project </a:t>
            </a:r>
            <a:r>
              <a:rPr lang="en-US" sz="3200" kern="1200" dirty="0" smtClean="0">
                <a:solidFill>
                  <a:schemeClr val="tx1"/>
                </a:solidFill>
                <a:effectLst/>
                <a:latin typeface="+mn-lt"/>
                <a:ea typeface="+mn-ea"/>
                <a:cs typeface="+mn-cs"/>
              </a:rPr>
              <a:t>information.</a:t>
            </a:r>
            <a:endParaRPr lang="en-US" sz="3200" kern="1200" dirty="0" smtClean="0">
              <a:solidFill>
                <a:schemeClr val="tx1"/>
              </a:solidFill>
              <a:effectLst/>
              <a:latin typeface="+mn-lt"/>
              <a:ea typeface="+mn-ea"/>
              <a:cs typeface="+mn-cs"/>
            </a:endParaRPr>
          </a:p>
          <a:p>
            <a:r>
              <a:rPr lang="en-US" sz="3200" kern="1200" dirty="0" smtClean="0">
                <a:solidFill>
                  <a:schemeClr val="tx1"/>
                </a:solidFill>
                <a:effectLst/>
                <a:latin typeface="+mn-lt"/>
                <a:ea typeface="+mn-ea"/>
                <a:cs typeface="+mn-cs"/>
              </a:rPr>
              <a:t>Communicating</a:t>
            </a:r>
          </a:p>
          <a:p>
            <a:pPr lvl="1"/>
            <a:r>
              <a:rPr lang="en-US" sz="2800" kern="1200" dirty="0" smtClean="0">
                <a:solidFill>
                  <a:schemeClr val="tx1"/>
                </a:solidFill>
                <a:effectLst/>
                <a:latin typeface="+mn-lt"/>
                <a:ea typeface="+mn-ea"/>
                <a:cs typeface="+mn-cs"/>
              </a:rPr>
              <a:t>PM: </a:t>
            </a:r>
            <a:r>
              <a:rPr lang="en-US" sz="2800" kern="1200" dirty="0" smtClean="0">
                <a:solidFill>
                  <a:schemeClr val="tx1"/>
                </a:solidFill>
                <a:effectLst/>
                <a:latin typeface="+mn-lt"/>
                <a:ea typeface="+mn-ea"/>
                <a:cs typeface="+mn-cs"/>
              </a:rPr>
              <a:t>Manages </a:t>
            </a:r>
            <a:r>
              <a:rPr lang="en-US" sz="2800" kern="1200" dirty="0" smtClean="0">
                <a:solidFill>
                  <a:schemeClr val="tx1"/>
                </a:solidFill>
                <a:effectLst/>
                <a:latin typeface="+mn-lt"/>
                <a:ea typeface="+mn-ea"/>
                <a:cs typeface="+mn-cs"/>
              </a:rPr>
              <a:t>communication between team and external entities. </a:t>
            </a:r>
            <a:r>
              <a:rPr lang="en-US" sz="2800" kern="1200" dirty="0" smtClean="0">
                <a:solidFill>
                  <a:schemeClr val="tx1"/>
                </a:solidFill>
                <a:effectLst/>
                <a:latin typeface="+mn-lt"/>
                <a:ea typeface="+mn-ea"/>
                <a:cs typeface="+mn-cs"/>
              </a:rPr>
              <a:t>Reports </a:t>
            </a:r>
            <a:r>
              <a:rPr lang="en-US" sz="2800" kern="1200" dirty="0" smtClean="0">
                <a:solidFill>
                  <a:schemeClr val="tx1"/>
                </a:solidFill>
                <a:effectLst/>
                <a:latin typeface="+mn-lt"/>
                <a:ea typeface="+mn-ea"/>
                <a:cs typeface="+mn-cs"/>
              </a:rPr>
              <a:t>to upper management.</a:t>
            </a:r>
          </a:p>
          <a:p>
            <a:pPr lvl="1"/>
            <a:r>
              <a:rPr lang="en-US" sz="2800" kern="1200" dirty="0" smtClean="0">
                <a:solidFill>
                  <a:schemeClr val="tx1"/>
                </a:solidFill>
                <a:effectLst/>
                <a:latin typeface="+mn-lt"/>
                <a:ea typeface="+mn-ea"/>
                <a:cs typeface="+mn-cs"/>
              </a:rPr>
              <a:t>SA: </a:t>
            </a:r>
            <a:r>
              <a:rPr lang="en-US" sz="2800" kern="1200" dirty="0" smtClean="0">
                <a:solidFill>
                  <a:schemeClr val="tx1"/>
                </a:solidFill>
                <a:effectLst/>
                <a:latin typeface="+mn-lt"/>
                <a:ea typeface="+mn-ea"/>
                <a:cs typeface="+mn-cs"/>
              </a:rPr>
              <a:t>Ensures </a:t>
            </a:r>
            <a:r>
              <a:rPr lang="en-US" sz="2800" kern="1200" dirty="0" smtClean="0">
                <a:solidFill>
                  <a:schemeClr val="tx1"/>
                </a:solidFill>
                <a:effectLst/>
                <a:latin typeface="+mn-lt"/>
                <a:ea typeface="+mn-ea"/>
                <a:cs typeface="+mn-cs"/>
              </a:rPr>
              <a:t>communication and coordination among developers. </a:t>
            </a:r>
            <a:r>
              <a:rPr lang="en-US" sz="2800" kern="1200" dirty="0" smtClean="0">
                <a:solidFill>
                  <a:schemeClr val="tx1"/>
                </a:solidFill>
                <a:effectLst/>
                <a:latin typeface="+mn-lt"/>
                <a:ea typeface="+mn-ea"/>
                <a:cs typeface="+mn-cs"/>
              </a:rPr>
              <a:t>Solicits </a:t>
            </a:r>
            <a:r>
              <a:rPr lang="en-US" sz="2800" kern="1200" dirty="0" smtClean="0">
                <a:solidFill>
                  <a:schemeClr val="tx1"/>
                </a:solidFill>
                <a:effectLst/>
                <a:latin typeface="+mn-lt"/>
                <a:ea typeface="+mn-ea"/>
                <a:cs typeface="+mn-cs"/>
              </a:rPr>
              <a:t>feedback as to progress, problems, and risks.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9709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1200" dirty="0" smtClean="0">
                <a:solidFill>
                  <a:schemeClr val="tx1"/>
                </a:solidFill>
                <a:effectLst/>
                <a:latin typeface="+mn-lt"/>
                <a:ea typeface="+mn-ea"/>
                <a:cs typeface="+mn-cs"/>
              </a:rPr>
              <a:t>Risk Management</a:t>
            </a:r>
            <a:endParaRPr lang="en-US" dirty="0"/>
          </a:p>
        </p:txBody>
      </p:sp>
      <p:sp>
        <p:nvSpPr>
          <p:cNvPr id="3" name="Content Placeholder 2"/>
          <p:cNvSpPr>
            <a:spLocks noGrp="1"/>
          </p:cNvSpPr>
          <p:nvPr>
            <p:ph idx="1"/>
          </p:nvPr>
        </p:nvSpPr>
        <p:spPr/>
        <p:txBody>
          <a:bodyPr>
            <a:normAutofit/>
          </a:bodyPr>
          <a:lstStyle/>
          <a:p>
            <a:r>
              <a:rPr lang="en-US" sz="3200" kern="1200" dirty="0" smtClean="0">
                <a:solidFill>
                  <a:schemeClr val="tx1"/>
                </a:solidFill>
                <a:effectLst/>
                <a:latin typeface="+mn-lt"/>
                <a:ea typeface="+mn-ea"/>
                <a:cs typeface="+mn-cs"/>
              </a:rPr>
              <a:t>Identify, analyze and respond to project </a:t>
            </a:r>
            <a:r>
              <a:rPr lang="en-US" sz="3200" kern="1200" dirty="0" smtClean="0">
                <a:solidFill>
                  <a:schemeClr val="tx1"/>
                </a:solidFill>
                <a:effectLst/>
                <a:latin typeface="+mn-lt"/>
                <a:ea typeface="+mn-ea"/>
                <a:cs typeface="+mn-cs"/>
              </a:rPr>
              <a:t>risk.</a:t>
            </a:r>
            <a:endParaRPr lang="en-US" sz="3200" kern="1200" dirty="0" smtClean="0">
              <a:solidFill>
                <a:schemeClr val="tx1"/>
              </a:solidFill>
              <a:effectLst/>
              <a:latin typeface="+mn-lt"/>
              <a:ea typeface="+mn-ea"/>
              <a:cs typeface="+mn-cs"/>
            </a:endParaRPr>
          </a:p>
          <a:p>
            <a:r>
              <a:rPr lang="en-US" sz="3200" kern="1200" dirty="0" smtClean="0">
                <a:solidFill>
                  <a:schemeClr val="tx1"/>
                </a:solidFill>
                <a:effectLst/>
                <a:latin typeface="+mn-lt"/>
                <a:ea typeface="+mn-ea"/>
                <a:cs typeface="+mn-cs"/>
              </a:rPr>
              <a:t>Risk Management</a:t>
            </a:r>
          </a:p>
          <a:p>
            <a:pPr lvl="1"/>
            <a:r>
              <a:rPr lang="en-US" sz="2800" kern="1200" dirty="0" smtClean="0">
                <a:solidFill>
                  <a:schemeClr val="tx1"/>
                </a:solidFill>
                <a:effectLst/>
                <a:latin typeface="+mn-lt"/>
                <a:ea typeface="+mn-ea"/>
                <a:cs typeface="+mn-cs"/>
              </a:rPr>
              <a:t>PM: </a:t>
            </a:r>
            <a:r>
              <a:rPr lang="en-US" sz="2800" kern="1200" dirty="0" smtClean="0">
                <a:solidFill>
                  <a:schemeClr val="tx1"/>
                </a:solidFill>
                <a:effectLst/>
                <a:latin typeface="+mn-lt"/>
                <a:ea typeface="+mn-ea"/>
                <a:cs typeface="+mn-cs"/>
              </a:rPr>
              <a:t>Prioritizes </a:t>
            </a:r>
            <a:r>
              <a:rPr lang="en-US" sz="2800" kern="1200" dirty="0" smtClean="0">
                <a:solidFill>
                  <a:schemeClr val="tx1"/>
                </a:solidFill>
                <a:effectLst/>
                <a:latin typeface="+mn-lt"/>
                <a:ea typeface="+mn-ea"/>
                <a:cs typeface="+mn-cs"/>
              </a:rPr>
              <a:t>risks, </a:t>
            </a:r>
            <a:r>
              <a:rPr lang="en-US" sz="2800" kern="1200" dirty="0" smtClean="0">
                <a:solidFill>
                  <a:schemeClr val="tx1"/>
                </a:solidFill>
                <a:effectLst/>
                <a:latin typeface="+mn-lt"/>
                <a:ea typeface="+mn-ea"/>
                <a:cs typeface="+mn-cs"/>
              </a:rPr>
              <a:t>reports </a:t>
            </a:r>
            <a:r>
              <a:rPr lang="en-US" sz="2800" kern="1200" dirty="0" smtClean="0">
                <a:solidFill>
                  <a:schemeClr val="tx1"/>
                </a:solidFill>
                <a:effectLst/>
                <a:latin typeface="+mn-lt"/>
                <a:ea typeface="+mn-ea"/>
                <a:cs typeface="+mn-cs"/>
              </a:rPr>
              <a:t>risks to management, </a:t>
            </a:r>
            <a:r>
              <a:rPr lang="en-US" sz="2800" kern="1200" dirty="0" smtClean="0">
                <a:solidFill>
                  <a:schemeClr val="tx1"/>
                </a:solidFill>
                <a:effectLst/>
                <a:latin typeface="+mn-lt"/>
                <a:ea typeface="+mn-ea"/>
                <a:cs typeface="+mn-cs"/>
              </a:rPr>
              <a:t>takes </a:t>
            </a:r>
            <a:r>
              <a:rPr lang="en-US" sz="2800" kern="1200" dirty="0" smtClean="0">
                <a:solidFill>
                  <a:schemeClr val="tx1"/>
                </a:solidFill>
                <a:effectLst/>
                <a:latin typeface="+mn-lt"/>
                <a:ea typeface="+mn-ea"/>
                <a:cs typeface="+mn-cs"/>
              </a:rPr>
              <a:t>steps to mitigate risks.</a:t>
            </a:r>
          </a:p>
          <a:p>
            <a:pPr lvl="1"/>
            <a:r>
              <a:rPr lang="en-US" sz="2800" kern="1200" dirty="0" smtClean="0">
                <a:solidFill>
                  <a:schemeClr val="tx1"/>
                </a:solidFill>
                <a:effectLst/>
                <a:latin typeface="+mn-lt"/>
                <a:ea typeface="+mn-ea"/>
                <a:cs typeface="+mn-cs"/>
              </a:rPr>
              <a:t>SA: </a:t>
            </a:r>
            <a:r>
              <a:rPr lang="en-US" sz="2800" kern="1200" dirty="0" smtClean="0">
                <a:solidFill>
                  <a:schemeClr val="tx1"/>
                </a:solidFill>
                <a:effectLst/>
                <a:latin typeface="+mn-lt"/>
                <a:ea typeface="+mn-ea"/>
                <a:cs typeface="+mn-cs"/>
              </a:rPr>
              <a:t>Identifies </a:t>
            </a:r>
            <a:r>
              <a:rPr lang="en-US" sz="2800" kern="1200" dirty="0" smtClean="0">
                <a:solidFill>
                  <a:schemeClr val="tx1"/>
                </a:solidFill>
                <a:effectLst/>
                <a:latin typeface="+mn-lt"/>
                <a:ea typeface="+mn-ea"/>
                <a:cs typeface="+mn-cs"/>
              </a:rPr>
              <a:t>and </a:t>
            </a:r>
            <a:r>
              <a:rPr lang="en-US" sz="2800" kern="1200" dirty="0" smtClean="0">
                <a:solidFill>
                  <a:schemeClr val="tx1"/>
                </a:solidFill>
                <a:effectLst/>
                <a:latin typeface="+mn-lt"/>
                <a:ea typeface="+mn-ea"/>
                <a:cs typeface="+mn-cs"/>
              </a:rPr>
              <a:t>quantifies </a:t>
            </a:r>
            <a:r>
              <a:rPr lang="en-US" sz="2800" kern="1200" dirty="0" smtClean="0">
                <a:solidFill>
                  <a:schemeClr val="tx1"/>
                </a:solidFill>
                <a:effectLst/>
                <a:latin typeface="+mn-lt"/>
                <a:ea typeface="+mn-ea"/>
                <a:cs typeface="+mn-cs"/>
              </a:rPr>
              <a:t>risks, </a:t>
            </a:r>
            <a:r>
              <a:rPr lang="en-US" sz="2800" kern="1200" dirty="0" smtClean="0">
                <a:solidFill>
                  <a:schemeClr val="tx1"/>
                </a:solidFill>
                <a:effectLst/>
                <a:latin typeface="+mn-lt"/>
                <a:ea typeface="+mn-ea"/>
                <a:cs typeface="+mn-cs"/>
              </a:rPr>
              <a:t>adjusts </a:t>
            </a:r>
            <a:r>
              <a:rPr lang="en-US" sz="2800" kern="1200" dirty="0" smtClean="0">
                <a:solidFill>
                  <a:schemeClr val="tx1"/>
                </a:solidFill>
                <a:effectLst/>
                <a:latin typeface="+mn-lt"/>
                <a:ea typeface="+mn-ea"/>
                <a:cs typeface="+mn-cs"/>
              </a:rPr>
              <a:t>architecture and processes to mitigate risk.</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18886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kern="1200" dirty="0" smtClean="0">
                <a:solidFill>
                  <a:schemeClr val="tx1"/>
                </a:solidFill>
                <a:effectLst/>
                <a:latin typeface="+mn-lt"/>
                <a:ea typeface="+mn-ea"/>
                <a:cs typeface="+mn-cs"/>
              </a:rPr>
              <a:t>Procurement Management</a:t>
            </a:r>
            <a:endParaRPr lang="en-US" dirty="0"/>
          </a:p>
        </p:txBody>
      </p:sp>
      <p:sp>
        <p:nvSpPr>
          <p:cNvPr id="3" name="Content Placeholder 2"/>
          <p:cNvSpPr>
            <a:spLocks noGrp="1"/>
          </p:cNvSpPr>
          <p:nvPr>
            <p:ph idx="1"/>
          </p:nvPr>
        </p:nvSpPr>
        <p:spPr/>
        <p:txBody>
          <a:bodyPr/>
          <a:lstStyle/>
          <a:p>
            <a:r>
              <a:rPr lang="en-US" sz="3200" kern="1200" dirty="0" smtClean="0">
                <a:solidFill>
                  <a:schemeClr val="tx1"/>
                </a:solidFill>
                <a:effectLst/>
                <a:latin typeface="+mn-lt"/>
                <a:ea typeface="+mn-ea"/>
                <a:cs typeface="+mn-cs"/>
              </a:rPr>
              <a:t>Acquire goods and services from outside </a:t>
            </a:r>
            <a:r>
              <a:rPr lang="en-US" sz="3200" kern="1200" dirty="0" smtClean="0">
                <a:solidFill>
                  <a:schemeClr val="tx1"/>
                </a:solidFill>
                <a:effectLst/>
                <a:latin typeface="+mn-lt"/>
                <a:ea typeface="+mn-ea"/>
                <a:cs typeface="+mn-cs"/>
              </a:rPr>
              <a:t>organization.</a:t>
            </a:r>
            <a:endParaRPr lang="en-US" sz="3200" kern="1200" dirty="0" smtClean="0">
              <a:solidFill>
                <a:schemeClr val="tx1"/>
              </a:solidFill>
              <a:effectLst/>
              <a:latin typeface="+mn-lt"/>
              <a:ea typeface="+mn-ea"/>
              <a:cs typeface="+mn-cs"/>
            </a:endParaRPr>
          </a:p>
          <a:p>
            <a:r>
              <a:rPr lang="en-US" sz="3200" kern="1200" dirty="0" smtClean="0">
                <a:solidFill>
                  <a:schemeClr val="tx1"/>
                </a:solidFill>
                <a:effectLst/>
                <a:latin typeface="+mn-lt"/>
                <a:ea typeface="+mn-ea"/>
                <a:cs typeface="+mn-cs"/>
              </a:rPr>
              <a:t>Technology</a:t>
            </a:r>
          </a:p>
          <a:p>
            <a:pPr lvl="1"/>
            <a:r>
              <a:rPr lang="en-US" sz="2800" kern="1200" dirty="0" smtClean="0">
                <a:solidFill>
                  <a:schemeClr val="tx1"/>
                </a:solidFill>
                <a:effectLst/>
                <a:latin typeface="+mn-lt"/>
                <a:ea typeface="+mn-ea"/>
                <a:cs typeface="+mn-cs"/>
              </a:rPr>
              <a:t>PM: </a:t>
            </a:r>
            <a:r>
              <a:rPr lang="en-US" sz="2800" kern="1200" dirty="0" smtClean="0">
                <a:solidFill>
                  <a:schemeClr val="tx1"/>
                </a:solidFill>
                <a:effectLst/>
                <a:latin typeface="+mn-lt"/>
                <a:ea typeface="+mn-ea"/>
                <a:cs typeface="+mn-cs"/>
              </a:rPr>
              <a:t>Procures </a:t>
            </a:r>
            <a:r>
              <a:rPr lang="en-US" sz="2800" kern="1200" dirty="0" smtClean="0">
                <a:solidFill>
                  <a:schemeClr val="tx1"/>
                </a:solidFill>
                <a:effectLst/>
                <a:latin typeface="+mn-lt"/>
                <a:ea typeface="+mn-ea"/>
                <a:cs typeface="+mn-cs"/>
              </a:rPr>
              <a:t>necessary resources. </a:t>
            </a:r>
            <a:r>
              <a:rPr lang="en-US" sz="2800" kern="1200" dirty="0" smtClean="0">
                <a:solidFill>
                  <a:schemeClr val="tx1"/>
                </a:solidFill>
                <a:effectLst/>
                <a:latin typeface="+mn-lt"/>
                <a:ea typeface="+mn-ea"/>
                <a:cs typeface="+mn-cs"/>
              </a:rPr>
              <a:t>Introduces </a:t>
            </a:r>
            <a:r>
              <a:rPr lang="en-US" sz="2800" kern="1200" dirty="0" smtClean="0">
                <a:solidFill>
                  <a:schemeClr val="tx1"/>
                </a:solidFill>
                <a:effectLst/>
                <a:latin typeface="+mn-lt"/>
                <a:ea typeface="+mn-ea"/>
                <a:cs typeface="+mn-cs"/>
              </a:rPr>
              <a:t>new technology. </a:t>
            </a:r>
          </a:p>
          <a:p>
            <a:pPr lvl="1"/>
            <a:r>
              <a:rPr lang="en-US" sz="2800" kern="1200" dirty="0" smtClean="0">
                <a:solidFill>
                  <a:schemeClr val="tx1"/>
                </a:solidFill>
                <a:effectLst/>
                <a:latin typeface="+mn-lt"/>
                <a:ea typeface="+mn-ea"/>
                <a:cs typeface="+mn-cs"/>
              </a:rPr>
              <a:t>SA: </a:t>
            </a:r>
            <a:r>
              <a:rPr lang="en-US" sz="2800" kern="1200" dirty="0" smtClean="0">
                <a:solidFill>
                  <a:schemeClr val="tx1"/>
                </a:solidFill>
                <a:effectLst/>
                <a:latin typeface="+mn-lt"/>
                <a:ea typeface="+mn-ea"/>
                <a:cs typeface="+mn-cs"/>
              </a:rPr>
              <a:t>Determines </a:t>
            </a:r>
            <a:r>
              <a:rPr lang="en-US" sz="2800" kern="1200" dirty="0" smtClean="0">
                <a:solidFill>
                  <a:schemeClr val="tx1"/>
                </a:solidFill>
                <a:effectLst/>
                <a:latin typeface="+mn-lt"/>
                <a:ea typeface="+mn-ea"/>
                <a:cs typeface="+mn-cs"/>
              </a:rPr>
              <a:t>technology </a:t>
            </a:r>
            <a:r>
              <a:rPr lang="en-US" sz="2800" kern="1200" dirty="0" smtClean="0">
                <a:solidFill>
                  <a:schemeClr val="tx1"/>
                </a:solidFill>
                <a:effectLst/>
                <a:latin typeface="+mn-lt"/>
                <a:ea typeface="+mn-ea"/>
                <a:cs typeface="+mn-cs"/>
              </a:rPr>
              <a:t>requirements. Recommends </a:t>
            </a:r>
            <a:r>
              <a:rPr lang="en-US" sz="2800" kern="1200" dirty="0" smtClean="0">
                <a:solidFill>
                  <a:schemeClr val="tx1"/>
                </a:solidFill>
                <a:effectLst/>
                <a:latin typeface="+mn-lt"/>
                <a:ea typeface="+mn-ea"/>
                <a:cs typeface="+mn-cs"/>
              </a:rPr>
              <a:t>technology, training, and tools.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80357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kern="1200" dirty="0" smtClean="0">
                <a:solidFill>
                  <a:schemeClr val="tx1"/>
                </a:solidFill>
                <a:effectLst/>
                <a:latin typeface="+mj-lt"/>
                <a:ea typeface="+mj-ea"/>
                <a:cs typeface="+mj-cs"/>
              </a:rPr>
              <a:t>Global Software Development</a:t>
            </a:r>
            <a:endParaRPr lang="en-US" dirty="0" smtClean="0">
              <a:effectLst/>
            </a:endParaRPr>
          </a:p>
        </p:txBody>
      </p:sp>
      <p:sp>
        <p:nvSpPr>
          <p:cNvPr id="3" name="Content Placeholder 2"/>
          <p:cNvSpPr>
            <a:spLocks noGrp="1"/>
          </p:cNvSpPr>
          <p:nvPr>
            <p:ph idx="1"/>
          </p:nvPr>
        </p:nvSpPr>
        <p:spPr/>
        <p:txBody>
          <a:bodyPr>
            <a:normAutofit/>
          </a:bodyPr>
          <a:lstStyle/>
          <a:p>
            <a:r>
              <a:rPr lang="en-US" dirty="0" smtClean="0"/>
              <a:t>A very common development </a:t>
            </a:r>
            <a:r>
              <a:rPr lang="en-US" dirty="0" smtClean="0"/>
              <a:t>context.</a:t>
            </a:r>
            <a:endParaRPr lang="en-US" dirty="0" smtClean="0"/>
          </a:p>
          <a:p>
            <a:r>
              <a:rPr lang="en-US" dirty="0" smtClean="0"/>
              <a:t>Driven by </a:t>
            </a:r>
          </a:p>
          <a:p>
            <a:pPr lvl="1"/>
            <a:r>
              <a:rPr lang="en-US" sz="2800" kern="1200" dirty="0" smtClean="0">
                <a:solidFill>
                  <a:schemeClr val="tx1"/>
                </a:solidFill>
                <a:effectLst/>
                <a:latin typeface="+mn-lt"/>
                <a:ea typeface="+mn-ea"/>
                <a:cs typeface="+mn-cs"/>
              </a:rPr>
              <a:t>(Labor) costs</a:t>
            </a:r>
          </a:p>
          <a:p>
            <a:pPr lvl="1"/>
            <a:r>
              <a:rPr lang="en-US" sz="2800" kern="1200" dirty="0" smtClean="0">
                <a:solidFill>
                  <a:schemeClr val="tx1"/>
                </a:solidFill>
                <a:effectLst/>
                <a:latin typeface="+mn-lt"/>
                <a:ea typeface="+mn-ea"/>
                <a:cs typeface="+mn-cs"/>
              </a:rPr>
              <a:t>Skill sets and labor availability. </a:t>
            </a:r>
          </a:p>
          <a:p>
            <a:pPr lvl="1"/>
            <a:r>
              <a:rPr lang="en-US" kern="1200" dirty="0" smtClean="0">
                <a:solidFill>
                  <a:schemeClr val="tx1"/>
                </a:solidFill>
                <a:effectLst/>
                <a:latin typeface="+mn-lt"/>
                <a:ea typeface="+mn-ea"/>
                <a:cs typeface="+mn-cs"/>
              </a:rPr>
              <a:t>Local knowledge of markets. </a:t>
            </a:r>
          </a:p>
          <a:p>
            <a:pPr lvl="0"/>
            <a:r>
              <a:rPr lang="en-US" dirty="0" smtClean="0"/>
              <a:t>Global </a:t>
            </a:r>
            <a:r>
              <a:rPr lang="en-US" dirty="0"/>
              <a:t>d</a:t>
            </a:r>
            <a:r>
              <a:rPr lang="en-US" dirty="0" smtClean="0"/>
              <a:t>evelopment means that coordination among teams is critical.</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36038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Planning </a:t>
            </a:r>
          </a:p>
          <a:p>
            <a:r>
              <a:rPr lang="en-US" sz="3200" b="0" i="0" u="none" strike="noStrike" kern="1200" baseline="0" dirty="0" smtClean="0">
                <a:solidFill>
                  <a:schemeClr val="tx1"/>
                </a:solidFill>
                <a:latin typeface="+mn-lt"/>
                <a:ea typeface="+mn-ea"/>
                <a:cs typeface="+mn-cs"/>
              </a:rPr>
              <a:t>Organizing </a:t>
            </a:r>
          </a:p>
          <a:p>
            <a:r>
              <a:rPr lang="en-US" sz="3200" b="0" i="0" u="none" strike="noStrike" kern="1200" baseline="0" dirty="0" smtClean="0">
                <a:solidFill>
                  <a:schemeClr val="tx1"/>
                </a:solidFill>
                <a:latin typeface="+mn-lt"/>
                <a:ea typeface="+mn-ea"/>
                <a:cs typeface="+mn-cs"/>
              </a:rPr>
              <a:t>Implementing </a:t>
            </a:r>
          </a:p>
          <a:p>
            <a:r>
              <a:rPr lang="en-US" sz="3200" b="0" i="0" u="none" strike="noStrike" kern="1200" baseline="0" dirty="0" smtClean="0">
                <a:solidFill>
                  <a:schemeClr val="tx1"/>
                </a:solidFill>
                <a:latin typeface="+mn-lt"/>
                <a:ea typeface="+mn-ea"/>
                <a:cs typeface="+mn-cs"/>
              </a:rPr>
              <a:t>Measuring </a:t>
            </a:r>
          </a:p>
          <a:p>
            <a:r>
              <a:rPr lang="en-US" sz="3200" b="0" i="0" u="none" strike="noStrike" kern="1200" baseline="0" dirty="0" smtClean="0">
                <a:solidFill>
                  <a:schemeClr val="tx1"/>
                </a:solidFill>
                <a:latin typeface="+mn-lt"/>
                <a:ea typeface="+mn-ea"/>
                <a:cs typeface="+mn-cs"/>
              </a:rPr>
              <a:t>Governance </a:t>
            </a: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Team</a:t>
            </a:r>
            <a:r>
              <a:rPr lang="en-US" baseline="0" dirty="0" smtClean="0"/>
              <a:t> Coordination Induced by Module Interaction</a:t>
            </a:r>
            <a:endParaRPr lang="en-US" dirty="0"/>
          </a:p>
        </p:txBody>
      </p:sp>
      <p:sp>
        <p:nvSpPr>
          <p:cNvPr id="3" name="Content Placeholder 2"/>
          <p:cNvSpPr>
            <a:spLocks noGrp="1"/>
          </p:cNvSpPr>
          <p:nvPr>
            <p:ph idx="1"/>
          </p:nvPr>
        </p:nvSpPr>
        <p:spPr>
          <a:xfrm>
            <a:off x="457200" y="4941168"/>
            <a:ext cx="8363272" cy="1057044"/>
          </a:xfrm>
        </p:spPr>
        <p:txBody>
          <a:bodyPr>
            <a:noAutofit/>
          </a:bodyPr>
          <a:lstStyle/>
          <a:p>
            <a:pPr marL="0" indent="0">
              <a:buNone/>
            </a:pPr>
            <a:r>
              <a:rPr lang="en-US" sz="2800" dirty="0" smtClean="0"/>
              <a:t>If there is a dependency between two modules, the teams assigned to those modules must coordinate over the shared interfaces.</a:t>
            </a:r>
            <a:endParaRPr lang="en-US" sz="28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pSp>
        <p:nvGrpSpPr>
          <p:cNvPr id="5" name="Group 4"/>
          <p:cNvGrpSpPr/>
          <p:nvPr/>
        </p:nvGrpSpPr>
        <p:grpSpPr>
          <a:xfrm>
            <a:off x="706354" y="1519195"/>
            <a:ext cx="6889982" cy="3367756"/>
            <a:chOff x="1472407" y="1991519"/>
            <a:chExt cx="4268787" cy="2441625"/>
          </a:xfrm>
        </p:grpSpPr>
        <p:sp>
          <p:nvSpPr>
            <p:cNvPr id="6" name="Line 7"/>
            <p:cNvSpPr>
              <a:spLocks noChangeShapeType="1"/>
            </p:cNvSpPr>
            <p:nvPr/>
          </p:nvSpPr>
          <p:spPr bwMode="auto">
            <a:xfrm flipV="1">
              <a:off x="2386807" y="2914959"/>
              <a:ext cx="2389938" cy="9039"/>
            </a:xfrm>
            <a:prstGeom prst="line">
              <a:avLst/>
            </a:prstGeom>
            <a:noFill/>
            <a:ln w="76200">
              <a:solidFill>
                <a:srgbClr val="666666"/>
              </a:solidFill>
              <a:prstDash val="dash"/>
              <a:round/>
              <a:headEnd type="triangle" w="med" len="med"/>
              <a:tailEnd type="triangle" w="med" len="med"/>
            </a:ln>
          </p:spPr>
          <p:txBody>
            <a:bodyPr wrap="square" anchor="ctr">
              <a:spAutoFit/>
            </a:bodyPr>
            <a:lstStyle/>
            <a:p>
              <a:endParaRPr lang="en-US" sz="2400"/>
            </a:p>
          </p:txBody>
        </p:sp>
        <p:sp>
          <p:nvSpPr>
            <p:cNvPr id="7" name="Text Box 8"/>
            <p:cNvSpPr txBox="1">
              <a:spLocks noChangeArrowheads="1"/>
            </p:cNvSpPr>
            <p:nvPr/>
          </p:nvSpPr>
          <p:spPr bwMode="auto">
            <a:xfrm>
              <a:off x="3076491" y="2220121"/>
              <a:ext cx="1109474" cy="327357"/>
            </a:xfrm>
            <a:prstGeom prst="rect">
              <a:avLst/>
            </a:prstGeom>
            <a:noFill/>
            <a:ln w="6350">
              <a:noFill/>
              <a:miter lim="800000"/>
              <a:headEnd/>
              <a:tailEnd/>
            </a:ln>
          </p:spPr>
          <p:txBody>
            <a:bodyPr wrap="none" lIns="81400" tIns="40700" rIns="81400" bIns="40700">
              <a:spAutoFit/>
            </a:bodyPr>
            <a:lstStyle/>
            <a:p>
              <a:pPr algn="ctr" defTabSz="814388">
                <a:spcBef>
                  <a:spcPct val="50000"/>
                </a:spcBef>
              </a:pPr>
              <a:r>
                <a:rPr lang="en-US" sz="2400" dirty="0">
                  <a:solidFill>
                    <a:srgbClr val="000000"/>
                  </a:solidFill>
                </a:rPr>
                <a:t>Coordination</a:t>
              </a:r>
              <a:endParaRPr lang="en-US" sz="2400" dirty="0"/>
            </a:p>
          </p:txBody>
        </p:sp>
        <p:grpSp>
          <p:nvGrpSpPr>
            <p:cNvPr id="8" name="Group 9"/>
            <p:cNvGrpSpPr>
              <a:grpSpLocks/>
            </p:cNvGrpSpPr>
            <p:nvPr/>
          </p:nvGrpSpPr>
          <p:grpSpPr bwMode="auto">
            <a:xfrm>
              <a:off x="1472407" y="1991519"/>
              <a:ext cx="998682" cy="2172190"/>
              <a:chOff x="183" y="923"/>
              <a:chExt cx="846" cy="1875"/>
            </a:xfrm>
          </p:grpSpPr>
          <p:sp>
            <p:nvSpPr>
              <p:cNvPr id="28" name="Rectangle 10"/>
              <p:cNvSpPr>
                <a:spLocks noChangeArrowheads="1"/>
              </p:cNvSpPr>
              <p:nvPr/>
            </p:nvSpPr>
            <p:spPr bwMode="auto">
              <a:xfrm>
                <a:off x="183" y="2515"/>
                <a:ext cx="846" cy="283"/>
              </a:xfrm>
              <a:prstGeom prst="rect">
                <a:avLst/>
              </a:prstGeom>
              <a:solidFill>
                <a:schemeClr val="accent1"/>
              </a:solidFill>
              <a:ln w="6350">
                <a:noFill/>
                <a:miter lim="800000"/>
                <a:headEnd/>
                <a:tailEnd/>
              </a:ln>
            </p:spPr>
            <p:txBody>
              <a:bodyPr lIns="81400" tIns="40700" rIns="81400" bIns="40700" anchor="ctr">
                <a:spAutoFit/>
              </a:bodyPr>
              <a:lstStyle/>
              <a:p>
                <a:pPr algn="ctr" defTabSz="814388">
                  <a:spcBef>
                    <a:spcPct val="50000"/>
                  </a:spcBef>
                </a:pPr>
                <a:r>
                  <a:rPr lang="en-US" sz="2400"/>
                  <a:t>Module A</a:t>
                </a:r>
              </a:p>
            </p:txBody>
          </p:sp>
          <p:grpSp>
            <p:nvGrpSpPr>
              <p:cNvPr id="29" name="Group 11"/>
              <p:cNvGrpSpPr>
                <a:grpSpLocks/>
              </p:cNvGrpSpPr>
              <p:nvPr/>
            </p:nvGrpSpPr>
            <p:grpSpPr bwMode="auto">
              <a:xfrm>
                <a:off x="392" y="1178"/>
                <a:ext cx="429" cy="1188"/>
                <a:chOff x="267" y="1186"/>
                <a:chExt cx="429" cy="1188"/>
              </a:xfrm>
            </p:grpSpPr>
            <p:sp>
              <p:nvSpPr>
                <p:cNvPr id="31" name="Oval 12"/>
                <p:cNvSpPr>
                  <a:spLocks noChangeArrowheads="1"/>
                </p:cNvSpPr>
                <p:nvPr/>
              </p:nvSpPr>
              <p:spPr bwMode="auto">
                <a:xfrm>
                  <a:off x="390" y="1186"/>
                  <a:ext cx="182" cy="214"/>
                </a:xfrm>
                <a:prstGeom prst="ellipse">
                  <a:avLst/>
                </a:prstGeom>
                <a:solidFill>
                  <a:schemeClr val="accent1"/>
                </a:solidFill>
                <a:ln w="9525">
                  <a:noFill/>
                  <a:round/>
                  <a:headEnd/>
                  <a:tailEnd/>
                </a:ln>
              </p:spPr>
              <p:txBody>
                <a:bodyPr wrap="none" lIns="91416" tIns="45708" rIns="91416" bIns="45708" anchor="ctr"/>
                <a:lstStyle/>
                <a:p>
                  <a:pPr>
                    <a:spcBef>
                      <a:spcPct val="50000"/>
                    </a:spcBef>
                  </a:pPr>
                  <a:endParaRPr lang="en-US" sz="2400"/>
                </a:p>
              </p:txBody>
            </p:sp>
            <p:sp>
              <p:nvSpPr>
                <p:cNvPr id="32" name="Rectangle 13"/>
                <p:cNvSpPr>
                  <a:spLocks noChangeArrowheads="1"/>
                </p:cNvSpPr>
                <p:nvPr/>
              </p:nvSpPr>
              <p:spPr bwMode="auto">
                <a:xfrm>
                  <a:off x="491" y="1909"/>
                  <a:ext cx="109" cy="465"/>
                </a:xfrm>
                <a:prstGeom prst="rect">
                  <a:avLst/>
                </a:prstGeom>
                <a:solidFill>
                  <a:schemeClr val="accent1"/>
                </a:solidFill>
                <a:ln w="9525">
                  <a:noFill/>
                  <a:miter lim="800000"/>
                  <a:headEnd/>
                  <a:tailEnd/>
                </a:ln>
              </p:spPr>
              <p:txBody>
                <a:bodyPr wrap="none" lIns="91416" tIns="45708" rIns="91416" bIns="45708" anchor="ctr"/>
                <a:lstStyle/>
                <a:p>
                  <a:pPr>
                    <a:spcBef>
                      <a:spcPct val="50000"/>
                    </a:spcBef>
                  </a:pPr>
                  <a:endParaRPr lang="en-US" sz="2400"/>
                </a:p>
              </p:txBody>
            </p:sp>
            <p:sp>
              <p:nvSpPr>
                <p:cNvPr id="33" name="Rectangle 14"/>
                <p:cNvSpPr>
                  <a:spLocks noChangeArrowheads="1"/>
                </p:cNvSpPr>
                <p:nvPr/>
              </p:nvSpPr>
              <p:spPr bwMode="auto">
                <a:xfrm>
                  <a:off x="362" y="1535"/>
                  <a:ext cx="237" cy="455"/>
                </a:xfrm>
                <a:prstGeom prst="rect">
                  <a:avLst/>
                </a:prstGeom>
                <a:solidFill>
                  <a:schemeClr val="accent1"/>
                </a:solidFill>
                <a:ln w="9525">
                  <a:noFill/>
                  <a:miter lim="800000"/>
                  <a:headEnd/>
                  <a:tailEnd/>
                </a:ln>
              </p:spPr>
              <p:txBody>
                <a:bodyPr wrap="none" lIns="91416" tIns="45708" rIns="91416" bIns="45708" anchor="ctr"/>
                <a:lstStyle/>
                <a:p>
                  <a:pPr>
                    <a:spcBef>
                      <a:spcPct val="50000"/>
                    </a:spcBef>
                  </a:pPr>
                  <a:endParaRPr lang="en-US" sz="2400"/>
                </a:p>
              </p:txBody>
            </p:sp>
            <p:sp>
              <p:nvSpPr>
                <p:cNvPr id="34" name="Oval 15"/>
                <p:cNvSpPr>
                  <a:spLocks noChangeArrowheads="1"/>
                </p:cNvSpPr>
                <p:nvPr/>
              </p:nvSpPr>
              <p:spPr bwMode="auto">
                <a:xfrm>
                  <a:off x="267" y="1415"/>
                  <a:ext cx="428" cy="216"/>
                </a:xfrm>
                <a:prstGeom prst="ellipse">
                  <a:avLst/>
                </a:prstGeom>
                <a:solidFill>
                  <a:schemeClr val="accent1"/>
                </a:solidFill>
                <a:ln w="9525">
                  <a:noFill/>
                  <a:round/>
                  <a:headEnd/>
                  <a:tailEnd/>
                </a:ln>
              </p:spPr>
              <p:txBody>
                <a:bodyPr wrap="none" lIns="91416" tIns="45708" rIns="91416" bIns="45708" anchor="ctr"/>
                <a:lstStyle/>
                <a:p>
                  <a:pPr algn="ctr"/>
                  <a:r>
                    <a:rPr lang="en-US" sz="2400" b="1" dirty="0"/>
                    <a:t> </a:t>
                  </a:r>
                </a:p>
              </p:txBody>
            </p:sp>
            <p:grpSp>
              <p:nvGrpSpPr>
                <p:cNvPr id="35" name="Group 16"/>
                <p:cNvGrpSpPr>
                  <a:grpSpLocks/>
                </p:cNvGrpSpPr>
                <p:nvPr/>
              </p:nvGrpSpPr>
              <p:grpSpPr bwMode="auto">
                <a:xfrm>
                  <a:off x="610" y="1519"/>
                  <a:ext cx="86" cy="374"/>
                  <a:chOff x="648" y="1519"/>
                  <a:chExt cx="86" cy="374"/>
                </a:xfrm>
              </p:grpSpPr>
              <p:sp>
                <p:nvSpPr>
                  <p:cNvPr id="41" name="Rectangle 17"/>
                  <p:cNvSpPr>
                    <a:spLocks noChangeArrowheads="1"/>
                  </p:cNvSpPr>
                  <p:nvPr/>
                </p:nvSpPr>
                <p:spPr bwMode="auto">
                  <a:xfrm>
                    <a:off x="648" y="1519"/>
                    <a:ext cx="86" cy="331"/>
                  </a:xfrm>
                  <a:prstGeom prst="rect">
                    <a:avLst/>
                  </a:prstGeom>
                  <a:solidFill>
                    <a:schemeClr val="accent1"/>
                  </a:solidFill>
                  <a:ln w="9525">
                    <a:noFill/>
                    <a:miter lim="800000"/>
                    <a:headEnd/>
                    <a:tailEnd/>
                  </a:ln>
                </p:spPr>
                <p:txBody>
                  <a:bodyPr wrap="none" lIns="91416" tIns="45708" rIns="91416" bIns="45708" anchor="ctr"/>
                  <a:lstStyle/>
                  <a:p>
                    <a:pPr algn="ctr"/>
                    <a:r>
                      <a:rPr lang="en-US" sz="2400" b="1"/>
                      <a:t>   </a:t>
                    </a:r>
                  </a:p>
                </p:txBody>
              </p:sp>
              <p:sp>
                <p:nvSpPr>
                  <p:cNvPr id="42" name="Oval 18"/>
                  <p:cNvSpPr>
                    <a:spLocks noChangeArrowheads="1"/>
                  </p:cNvSpPr>
                  <p:nvPr/>
                </p:nvSpPr>
                <p:spPr bwMode="auto">
                  <a:xfrm>
                    <a:off x="648" y="1813"/>
                    <a:ext cx="86" cy="80"/>
                  </a:xfrm>
                  <a:prstGeom prst="ellipse">
                    <a:avLst/>
                  </a:prstGeom>
                  <a:solidFill>
                    <a:schemeClr val="accent1"/>
                  </a:solidFill>
                  <a:ln w="9525">
                    <a:noFill/>
                    <a:round/>
                    <a:headEnd/>
                    <a:tailEnd/>
                  </a:ln>
                </p:spPr>
                <p:txBody>
                  <a:bodyPr wrap="none" lIns="91416" tIns="45708" rIns="91416" bIns="45708" anchor="ctr"/>
                  <a:lstStyle/>
                  <a:p>
                    <a:pPr>
                      <a:spcBef>
                        <a:spcPct val="50000"/>
                      </a:spcBef>
                    </a:pPr>
                    <a:endParaRPr lang="en-US" sz="2400"/>
                  </a:p>
                </p:txBody>
              </p:sp>
            </p:grpSp>
            <p:sp>
              <p:nvSpPr>
                <p:cNvPr id="36" name="Rectangle 19"/>
                <p:cNvSpPr>
                  <a:spLocks noChangeArrowheads="1"/>
                </p:cNvSpPr>
                <p:nvPr/>
              </p:nvSpPr>
              <p:spPr bwMode="auto">
                <a:xfrm>
                  <a:off x="292" y="1556"/>
                  <a:ext cx="390" cy="62"/>
                </a:xfrm>
                <a:prstGeom prst="rect">
                  <a:avLst/>
                </a:prstGeom>
                <a:solidFill>
                  <a:schemeClr val="accent1"/>
                </a:solidFill>
                <a:ln w="9525">
                  <a:noFill/>
                  <a:miter lim="800000"/>
                  <a:headEnd/>
                  <a:tailEnd/>
                </a:ln>
              </p:spPr>
              <p:txBody>
                <a:bodyPr wrap="none" lIns="91416" tIns="45708" rIns="91416" bIns="45708" anchor="ctr"/>
                <a:lstStyle/>
                <a:p>
                  <a:pPr>
                    <a:spcBef>
                      <a:spcPct val="50000"/>
                    </a:spcBef>
                  </a:pPr>
                  <a:endParaRPr lang="en-US" sz="2400"/>
                </a:p>
              </p:txBody>
            </p:sp>
            <p:grpSp>
              <p:nvGrpSpPr>
                <p:cNvPr id="37" name="Group 20"/>
                <p:cNvGrpSpPr>
                  <a:grpSpLocks/>
                </p:cNvGrpSpPr>
                <p:nvPr/>
              </p:nvGrpSpPr>
              <p:grpSpPr bwMode="auto">
                <a:xfrm>
                  <a:off x="268" y="1519"/>
                  <a:ext cx="86" cy="374"/>
                  <a:chOff x="648" y="1519"/>
                  <a:chExt cx="86" cy="374"/>
                </a:xfrm>
              </p:grpSpPr>
              <p:sp>
                <p:nvSpPr>
                  <p:cNvPr id="39" name="Rectangle 21"/>
                  <p:cNvSpPr>
                    <a:spLocks noChangeArrowheads="1"/>
                  </p:cNvSpPr>
                  <p:nvPr/>
                </p:nvSpPr>
                <p:spPr bwMode="auto">
                  <a:xfrm>
                    <a:off x="648" y="1519"/>
                    <a:ext cx="86" cy="331"/>
                  </a:xfrm>
                  <a:prstGeom prst="rect">
                    <a:avLst/>
                  </a:prstGeom>
                  <a:solidFill>
                    <a:schemeClr val="accent1"/>
                  </a:solidFill>
                  <a:ln w="9525">
                    <a:noFill/>
                    <a:miter lim="800000"/>
                    <a:headEnd/>
                    <a:tailEnd/>
                  </a:ln>
                </p:spPr>
                <p:txBody>
                  <a:bodyPr wrap="none" lIns="91416" tIns="45708" rIns="91416" bIns="45708" anchor="ctr"/>
                  <a:lstStyle/>
                  <a:p>
                    <a:pPr algn="ctr"/>
                    <a:r>
                      <a:rPr lang="en-US" sz="2400" b="1"/>
                      <a:t>   </a:t>
                    </a:r>
                  </a:p>
                </p:txBody>
              </p:sp>
              <p:sp>
                <p:nvSpPr>
                  <p:cNvPr id="40" name="Oval 22"/>
                  <p:cNvSpPr>
                    <a:spLocks noChangeArrowheads="1"/>
                  </p:cNvSpPr>
                  <p:nvPr/>
                </p:nvSpPr>
                <p:spPr bwMode="auto">
                  <a:xfrm>
                    <a:off x="648" y="1813"/>
                    <a:ext cx="86" cy="80"/>
                  </a:xfrm>
                  <a:prstGeom prst="ellipse">
                    <a:avLst/>
                  </a:prstGeom>
                  <a:solidFill>
                    <a:schemeClr val="accent1"/>
                  </a:solidFill>
                  <a:ln w="9525">
                    <a:noFill/>
                    <a:round/>
                    <a:headEnd/>
                    <a:tailEnd/>
                  </a:ln>
                </p:spPr>
                <p:txBody>
                  <a:bodyPr wrap="none" lIns="91416" tIns="45708" rIns="91416" bIns="45708" anchor="ctr"/>
                  <a:lstStyle/>
                  <a:p>
                    <a:pPr>
                      <a:spcBef>
                        <a:spcPct val="50000"/>
                      </a:spcBef>
                    </a:pPr>
                    <a:endParaRPr lang="en-US" sz="2400"/>
                  </a:p>
                </p:txBody>
              </p:sp>
            </p:grpSp>
            <p:sp>
              <p:nvSpPr>
                <p:cNvPr id="38" name="Rectangle 23"/>
                <p:cNvSpPr>
                  <a:spLocks noChangeArrowheads="1"/>
                </p:cNvSpPr>
                <p:nvPr/>
              </p:nvSpPr>
              <p:spPr bwMode="auto">
                <a:xfrm>
                  <a:off x="361" y="1909"/>
                  <a:ext cx="109" cy="465"/>
                </a:xfrm>
                <a:prstGeom prst="rect">
                  <a:avLst/>
                </a:prstGeom>
                <a:solidFill>
                  <a:schemeClr val="accent1"/>
                </a:solidFill>
                <a:ln w="9525">
                  <a:noFill/>
                  <a:miter lim="800000"/>
                  <a:headEnd/>
                  <a:tailEnd/>
                </a:ln>
              </p:spPr>
              <p:txBody>
                <a:bodyPr wrap="none" lIns="91416" tIns="45708" rIns="91416" bIns="45708" anchor="ctr"/>
                <a:lstStyle/>
                <a:p>
                  <a:pPr>
                    <a:spcBef>
                      <a:spcPct val="50000"/>
                    </a:spcBef>
                  </a:pPr>
                  <a:endParaRPr lang="en-US" sz="2400"/>
                </a:p>
              </p:txBody>
            </p:sp>
          </p:grpSp>
          <p:sp>
            <p:nvSpPr>
              <p:cNvPr id="30" name="Text Box 24"/>
              <p:cNvSpPr txBox="1">
                <a:spLocks noChangeArrowheads="1"/>
              </p:cNvSpPr>
              <p:nvPr/>
            </p:nvSpPr>
            <p:spPr bwMode="auto">
              <a:xfrm>
                <a:off x="323" y="923"/>
                <a:ext cx="567" cy="283"/>
              </a:xfrm>
              <a:prstGeom prst="rect">
                <a:avLst/>
              </a:prstGeom>
              <a:noFill/>
              <a:ln w="6350">
                <a:noFill/>
                <a:miter lim="800000"/>
                <a:headEnd/>
                <a:tailEnd/>
              </a:ln>
            </p:spPr>
            <p:txBody>
              <a:bodyPr wrap="none" lIns="81400" tIns="40700" rIns="81400" bIns="40700">
                <a:spAutoFit/>
              </a:bodyPr>
              <a:lstStyle/>
              <a:p>
                <a:pPr algn="ctr" defTabSz="814388">
                  <a:spcBef>
                    <a:spcPct val="50000"/>
                  </a:spcBef>
                </a:pPr>
                <a:r>
                  <a:rPr lang="en-US" sz="2400" dirty="0"/>
                  <a:t>Team A</a:t>
                </a:r>
              </a:p>
            </p:txBody>
          </p:sp>
        </p:grpSp>
        <p:grpSp>
          <p:nvGrpSpPr>
            <p:cNvPr id="9" name="Group 40"/>
            <p:cNvGrpSpPr/>
            <p:nvPr/>
          </p:nvGrpSpPr>
          <p:grpSpPr>
            <a:xfrm>
              <a:off x="2738953" y="4005360"/>
              <a:ext cx="1794532" cy="427784"/>
              <a:chOff x="3274734" y="5072158"/>
              <a:chExt cx="1794532" cy="427784"/>
            </a:xfrm>
          </p:grpSpPr>
          <p:sp>
            <p:nvSpPr>
              <p:cNvPr id="26" name="Text Box 6"/>
              <p:cNvSpPr txBox="1">
                <a:spLocks noChangeArrowheads="1"/>
              </p:cNvSpPr>
              <p:nvPr/>
            </p:nvSpPr>
            <p:spPr bwMode="auto">
              <a:xfrm>
                <a:off x="3636966" y="5172585"/>
                <a:ext cx="1073164" cy="327357"/>
              </a:xfrm>
              <a:prstGeom prst="rect">
                <a:avLst/>
              </a:prstGeom>
              <a:noFill/>
              <a:ln w="6350">
                <a:noFill/>
                <a:miter lim="800000"/>
                <a:headEnd/>
                <a:tailEnd/>
              </a:ln>
            </p:spPr>
            <p:txBody>
              <a:bodyPr wrap="none" lIns="81400" tIns="40700" rIns="81400" bIns="40700">
                <a:spAutoFit/>
              </a:bodyPr>
              <a:lstStyle/>
              <a:p>
                <a:pPr algn="ctr" defTabSz="814388">
                  <a:spcBef>
                    <a:spcPct val="50000"/>
                  </a:spcBef>
                </a:pPr>
                <a:r>
                  <a:rPr lang="en-US" sz="2400">
                    <a:solidFill>
                      <a:srgbClr val="000000"/>
                    </a:solidFill>
                  </a:rPr>
                  <a:t>Dependency</a:t>
                </a:r>
                <a:endParaRPr lang="en-US" sz="2400"/>
              </a:p>
            </p:txBody>
          </p:sp>
          <p:sp>
            <p:nvSpPr>
              <p:cNvPr id="27" name="Line 25"/>
              <p:cNvSpPr>
                <a:spLocks noChangeShapeType="1"/>
              </p:cNvSpPr>
              <p:nvPr/>
            </p:nvSpPr>
            <p:spPr bwMode="auto">
              <a:xfrm>
                <a:off x="3274734" y="5072158"/>
                <a:ext cx="1794532" cy="0"/>
              </a:xfrm>
              <a:prstGeom prst="line">
                <a:avLst/>
              </a:prstGeom>
              <a:noFill/>
              <a:ln w="76200">
                <a:solidFill>
                  <a:srgbClr val="666666"/>
                </a:solidFill>
                <a:round/>
                <a:headEnd type="triangle" w="med" len="med"/>
                <a:tailEnd type="triangle" w="med" len="med"/>
              </a:ln>
            </p:spPr>
            <p:txBody>
              <a:bodyPr anchor="ctr">
                <a:spAutoFit/>
              </a:bodyPr>
              <a:lstStyle/>
              <a:p>
                <a:endParaRPr lang="en-US" sz="2400"/>
              </a:p>
            </p:txBody>
          </p:sp>
        </p:grpSp>
        <p:grpSp>
          <p:nvGrpSpPr>
            <p:cNvPr id="10" name="Group 26"/>
            <p:cNvGrpSpPr>
              <a:grpSpLocks/>
            </p:cNvGrpSpPr>
            <p:nvPr/>
          </p:nvGrpSpPr>
          <p:grpSpPr bwMode="auto">
            <a:xfrm>
              <a:off x="4742512" y="1991519"/>
              <a:ext cx="998682" cy="2172190"/>
              <a:chOff x="2951" y="923"/>
              <a:chExt cx="846" cy="1875"/>
            </a:xfrm>
          </p:grpSpPr>
          <p:sp>
            <p:nvSpPr>
              <p:cNvPr id="11" name="Rectangle 27"/>
              <p:cNvSpPr>
                <a:spLocks noChangeArrowheads="1"/>
              </p:cNvSpPr>
              <p:nvPr/>
            </p:nvSpPr>
            <p:spPr bwMode="auto">
              <a:xfrm>
                <a:off x="2951" y="2515"/>
                <a:ext cx="846" cy="283"/>
              </a:xfrm>
              <a:prstGeom prst="rect">
                <a:avLst/>
              </a:prstGeom>
              <a:solidFill>
                <a:srgbClr val="98BC4E"/>
              </a:solidFill>
              <a:ln w="6350">
                <a:noFill/>
                <a:miter lim="800000"/>
                <a:headEnd/>
                <a:tailEnd/>
              </a:ln>
            </p:spPr>
            <p:txBody>
              <a:bodyPr lIns="81400" tIns="40700" rIns="81400" bIns="40700" anchor="ctr">
                <a:spAutoFit/>
              </a:bodyPr>
              <a:lstStyle/>
              <a:p>
                <a:pPr algn="ctr" defTabSz="814388">
                  <a:spcBef>
                    <a:spcPct val="50000"/>
                  </a:spcBef>
                </a:pPr>
                <a:r>
                  <a:rPr lang="en-US" sz="2400">
                    <a:solidFill>
                      <a:srgbClr val="4E6623"/>
                    </a:solidFill>
                  </a:rPr>
                  <a:t>Module B</a:t>
                </a:r>
              </a:p>
            </p:txBody>
          </p:sp>
          <p:grpSp>
            <p:nvGrpSpPr>
              <p:cNvPr id="12" name="Group 28"/>
              <p:cNvGrpSpPr>
                <a:grpSpLocks/>
              </p:cNvGrpSpPr>
              <p:nvPr/>
            </p:nvGrpSpPr>
            <p:grpSpPr bwMode="auto">
              <a:xfrm>
                <a:off x="3160" y="1178"/>
                <a:ext cx="429" cy="1188"/>
                <a:chOff x="267" y="1186"/>
                <a:chExt cx="429" cy="1188"/>
              </a:xfrm>
            </p:grpSpPr>
            <p:sp>
              <p:nvSpPr>
                <p:cNvPr id="14" name="Oval 29"/>
                <p:cNvSpPr>
                  <a:spLocks noChangeArrowheads="1"/>
                </p:cNvSpPr>
                <p:nvPr/>
              </p:nvSpPr>
              <p:spPr bwMode="auto">
                <a:xfrm>
                  <a:off x="390" y="1186"/>
                  <a:ext cx="182" cy="214"/>
                </a:xfrm>
                <a:prstGeom prst="ellipse">
                  <a:avLst/>
                </a:prstGeom>
                <a:solidFill>
                  <a:srgbClr val="98BC4E"/>
                </a:solidFill>
                <a:ln w="9525">
                  <a:noFill/>
                  <a:round/>
                  <a:headEnd/>
                  <a:tailEnd/>
                </a:ln>
              </p:spPr>
              <p:txBody>
                <a:bodyPr wrap="none" lIns="91416" tIns="45708" rIns="91416" bIns="45708" anchor="ctr"/>
                <a:lstStyle/>
                <a:p>
                  <a:pPr>
                    <a:spcBef>
                      <a:spcPct val="50000"/>
                    </a:spcBef>
                  </a:pPr>
                  <a:endParaRPr lang="en-US" sz="2400"/>
                </a:p>
              </p:txBody>
            </p:sp>
            <p:sp>
              <p:nvSpPr>
                <p:cNvPr id="15" name="Rectangle 30"/>
                <p:cNvSpPr>
                  <a:spLocks noChangeArrowheads="1"/>
                </p:cNvSpPr>
                <p:nvPr/>
              </p:nvSpPr>
              <p:spPr bwMode="auto">
                <a:xfrm>
                  <a:off x="491" y="1909"/>
                  <a:ext cx="109" cy="465"/>
                </a:xfrm>
                <a:prstGeom prst="rect">
                  <a:avLst/>
                </a:prstGeom>
                <a:solidFill>
                  <a:srgbClr val="98BC4E"/>
                </a:solidFill>
                <a:ln w="9525">
                  <a:noFill/>
                  <a:miter lim="800000"/>
                  <a:headEnd/>
                  <a:tailEnd/>
                </a:ln>
              </p:spPr>
              <p:txBody>
                <a:bodyPr wrap="none" lIns="91416" tIns="45708" rIns="91416" bIns="45708" anchor="ctr"/>
                <a:lstStyle/>
                <a:p>
                  <a:pPr>
                    <a:spcBef>
                      <a:spcPct val="50000"/>
                    </a:spcBef>
                  </a:pPr>
                  <a:endParaRPr lang="en-US" sz="2400"/>
                </a:p>
              </p:txBody>
            </p:sp>
            <p:sp>
              <p:nvSpPr>
                <p:cNvPr id="16" name="Rectangle 31"/>
                <p:cNvSpPr>
                  <a:spLocks noChangeArrowheads="1"/>
                </p:cNvSpPr>
                <p:nvPr/>
              </p:nvSpPr>
              <p:spPr bwMode="auto">
                <a:xfrm>
                  <a:off x="362" y="1535"/>
                  <a:ext cx="237" cy="455"/>
                </a:xfrm>
                <a:prstGeom prst="rect">
                  <a:avLst/>
                </a:prstGeom>
                <a:solidFill>
                  <a:srgbClr val="98BC4E"/>
                </a:solidFill>
                <a:ln w="9525">
                  <a:noFill/>
                  <a:miter lim="800000"/>
                  <a:headEnd/>
                  <a:tailEnd/>
                </a:ln>
              </p:spPr>
              <p:txBody>
                <a:bodyPr wrap="none" lIns="91416" tIns="45708" rIns="91416" bIns="45708" anchor="ctr"/>
                <a:lstStyle/>
                <a:p>
                  <a:pPr>
                    <a:spcBef>
                      <a:spcPct val="50000"/>
                    </a:spcBef>
                  </a:pPr>
                  <a:endParaRPr lang="en-US" sz="2400"/>
                </a:p>
              </p:txBody>
            </p:sp>
            <p:sp>
              <p:nvSpPr>
                <p:cNvPr id="17" name="Oval 32"/>
                <p:cNvSpPr>
                  <a:spLocks noChangeArrowheads="1"/>
                </p:cNvSpPr>
                <p:nvPr/>
              </p:nvSpPr>
              <p:spPr bwMode="auto">
                <a:xfrm>
                  <a:off x="267" y="1415"/>
                  <a:ext cx="428" cy="216"/>
                </a:xfrm>
                <a:prstGeom prst="ellipse">
                  <a:avLst/>
                </a:prstGeom>
                <a:solidFill>
                  <a:srgbClr val="98BC4E"/>
                </a:solidFill>
                <a:ln w="9525">
                  <a:noFill/>
                  <a:round/>
                  <a:headEnd/>
                  <a:tailEnd/>
                </a:ln>
              </p:spPr>
              <p:txBody>
                <a:bodyPr wrap="none" lIns="91416" tIns="45708" rIns="91416" bIns="45708" anchor="ctr"/>
                <a:lstStyle/>
                <a:p>
                  <a:pPr algn="ctr"/>
                  <a:r>
                    <a:rPr lang="en-US" sz="2400" b="1"/>
                    <a:t> </a:t>
                  </a:r>
                </a:p>
              </p:txBody>
            </p:sp>
            <p:grpSp>
              <p:nvGrpSpPr>
                <p:cNvPr id="18" name="Group 33"/>
                <p:cNvGrpSpPr>
                  <a:grpSpLocks/>
                </p:cNvGrpSpPr>
                <p:nvPr/>
              </p:nvGrpSpPr>
              <p:grpSpPr bwMode="auto">
                <a:xfrm>
                  <a:off x="610" y="1519"/>
                  <a:ext cx="86" cy="374"/>
                  <a:chOff x="648" y="1519"/>
                  <a:chExt cx="86" cy="374"/>
                </a:xfrm>
              </p:grpSpPr>
              <p:sp>
                <p:nvSpPr>
                  <p:cNvPr id="24" name="Rectangle 34"/>
                  <p:cNvSpPr>
                    <a:spLocks noChangeArrowheads="1"/>
                  </p:cNvSpPr>
                  <p:nvPr/>
                </p:nvSpPr>
                <p:spPr bwMode="auto">
                  <a:xfrm>
                    <a:off x="648" y="1519"/>
                    <a:ext cx="86" cy="331"/>
                  </a:xfrm>
                  <a:prstGeom prst="rect">
                    <a:avLst/>
                  </a:prstGeom>
                  <a:solidFill>
                    <a:srgbClr val="98BC4E"/>
                  </a:solidFill>
                  <a:ln w="9525">
                    <a:noFill/>
                    <a:miter lim="800000"/>
                    <a:headEnd/>
                    <a:tailEnd/>
                  </a:ln>
                </p:spPr>
                <p:txBody>
                  <a:bodyPr wrap="none" lIns="91416" tIns="45708" rIns="91416" bIns="45708" anchor="ctr"/>
                  <a:lstStyle/>
                  <a:p>
                    <a:pPr algn="ctr"/>
                    <a:r>
                      <a:rPr lang="en-US" sz="2400" b="1"/>
                      <a:t>   </a:t>
                    </a:r>
                  </a:p>
                </p:txBody>
              </p:sp>
              <p:sp>
                <p:nvSpPr>
                  <p:cNvPr id="25" name="Oval 35"/>
                  <p:cNvSpPr>
                    <a:spLocks noChangeArrowheads="1"/>
                  </p:cNvSpPr>
                  <p:nvPr/>
                </p:nvSpPr>
                <p:spPr bwMode="auto">
                  <a:xfrm>
                    <a:off x="648" y="1813"/>
                    <a:ext cx="86" cy="80"/>
                  </a:xfrm>
                  <a:prstGeom prst="ellipse">
                    <a:avLst/>
                  </a:prstGeom>
                  <a:solidFill>
                    <a:srgbClr val="98BC4E"/>
                  </a:solidFill>
                  <a:ln w="9525">
                    <a:noFill/>
                    <a:round/>
                    <a:headEnd/>
                    <a:tailEnd/>
                  </a:ln>
                </p:spPr>
                <p:txBody>
                  <a:bodyPr wrap="none" lIns="91416" tIns="45708" rIns="91416" bIns="45708" anchor="ctr"/>
                  <a:lstStyle/>
                  <a:p>
                    <a:pPr>
                      <a:spcBef>
                        <a:spcPct val="50000"/>
                      </a:spcBef>
                    </a:pPr>
                    <a:endParaRPr lang="en-US" sz="2400"/>
                  </a:p>
                </p:txBody>
              </p:sp>
            </p:grpSp>
            <p:sp>
              <p:nvSpPr>
                <p:cNvPr id="19" name="Rectangle 36"/>
                <p:cNvSpPr>
                  <a:spLocks noChangeArrowheads="1"/>
                </p:cNvSpPr>
                <p:nvPr/>
              </p:nvSpPr>
              <p:spPr bwMode="auto">
                <a:xfrm>
                  <a:off x="292" y="1556"/>
                  <a:ext cx="390" cy="62"/>
                </a:xfrm>
                <a:prstGeom prst="rect">
                  <a:avLst/>
                </a:prstGeom>
                <a:solidFill>
                  <a:srgbClr val="98BC4E"/>
                </a:solidFill>
                <a:ln w="9525">
                  <a:noFill/>
                  <a:miter lim="800000"/>
                  <a:headEnd/>
                  <a:tailEnd/>
                </a:ln>
              </p:spPr>
              <p:txBody>
                <a:bodyPr wrap="none" lIns="91416" tIns="45708" rIns="91416" bIns="45708" anchor="ctr"/>
                <a:lstStyle/>
                <a:p>
                  <a:pPr>
                    <a:spcBef>
                      <a:spcPct val="50000"/>
                    </a:spcBef>
                  </a:pPr>
                  <a:endParaRPr lang="en-US" sz="2400"/>
                </a:p>
              </p:txBody>
            </p:sp>
            <p:grpSp>
              <p:nvGrpSpPr>
                <p:cNvPr id="20" name="Group 37"/>
                <p:cNvGrpSpPr>
                  <a:grpSpLocks/>
                </p:cNvGrpSpPr>
                <p:nvPr/>
              </p:nvGrpSpPr>
              <p:grpSpPr bwMode="auto">
                <a:xfrm>
                  <a:off x="268" y="1519"/>
                  <a:ext cx="86" cy="374"/>
                  <a:chOff x="648" y="1519"/>
                  <a:chExt cx="86" cy="374"/>
                </a:xfrm>
              </p:grpSpPr>
              <p:sp>
                <p:nvSpPr>
                  <p:cNvPr id="22" name="Rectangle 38"/>
                  <p:cNvSpPr>
                    <a:spLocks noChangeArrowheads="1"/>
                  </p:cNvSpPr>
                  <p:nvPr/>
                </p:nvSpPr>
                <p:spPr bwMode="auto">
                  <a:xfrm>
                    <a:off x="648" y="1519"/>
                    <a:ext cx="86" cy="331"/>
                  </a:xfrm>
                  <a:prstGeom prst="rect">
                    <a:avLst/>
                  </a:prstGeom>
                  <a:solidFill>
                    <a:srgbClr val="98BC4E"/>
                  </a:solidFill>
                  <a:ln w="9525">
                    <a:noFill/>
                    <a:miter lim="800000"/>
                    <a:headEnd/>
                    <a:tailEnd/>
                  </a:ln>
                </p:spPr>
                <p:txBody>
                  <a:bodyPr wrap="none" lIns="91416" tIns="45708" rIns="91416" bIns="45708" anchor="ctr"/>
                  <a:lstStyle/>
                  <a:p>
                    <a:pPr algn="ctr"/>
                    <a:r>
                      <a:rPr lang="en-US" sz="2400" b="1"/>
                      <a:t>   </a:t>
                    </a:r>
                  </a:p>
                </p:txBody>
              </p:sp>
              <p:sp>
                <p:nvSpPr>
                  <p:cNvPr id="23" name="Oval 39"/>
                  <p:cNvSpPr>
                    <a:spLocks noChangeArrowheads="1"/>
                  </p:cNvSpPr>
                  <p:nvPr/>
                </p:nvSpPr>
                <p:spPr bwMode="auto">
                  <a:xfrm>
                    <a:off x="648" y="1813"/>
                    <a:ext cx="86" cy="80"/>
                  </a:xfrm>
                  <a:prstGeom prst="ellipse">
                    <a:avLst/>
                  </a:prstGeom>
                  <a:solidFill>
                    <a:srgbClr val="98BC4E"/>
                  </a:solidFill>
                  <a:ln w="9525">
                    <a:noFill/>
                    <a:round/>
                    <a:headEnd/>
                    <a:tailEnd/>
                  </a:ln>
                </p:spPr>
                <p:txBody>
                  <a:bodyPr wrap="none" lIns="91416" tIns="45708" rIns="91416" bIns="45708" anchor="ctr"/>
                  <a:lstStyle/>
                  <a:p>
                    <a:pPr>
                      <a:spcBef>
                        <a:spcPct val="50000"/>
                      </a:spcBef>
                    </a:pPr>
                    <a:endParaRPr lang="en-US" sz="2400"/>
                  </a:p>
                </p:txBody>
              </p:sp>
            </p:grpSp>
            <p:sp>
              <p:nvSpPr>
                <p:cNvPr id="21" name="Rectangle 40"/>
                <p:cNvSpPr>
                  <a:spLocks noChangeArrowheads="1"/>
                </p:cNvSpPr>
                <p:nvPr/>
              </p:nvSpPr>
              <p:spPr bwMode="auto">
                <a:xfrm>
                  <a:off x="361" y="1909"/>
                  <a:ext cx="109" cy="465"/>
                </a:xfrm>
                <a:prstGeom prst="rect">
                  <a:avLst/>
                </a:prstGeom>
                <a:solidFill>
                  <a:srgbClr val="98BC4E"/>
                </a:solidFill>
                <a:ln w="9525">
                  <a:noFill/>
                  <a:miter lim="800000"/>
                  <a:headEnd/>
                  <a:tailEnd/>
                </a:ln>
              </p:spPr>
              <p:txBody>
                <a:bodyPr wrap="none" lIns="91416" tIns="45708" rIns="91416" bIns="45708" anchor="ctr"/>
                <a:lstStyle/>
                <a:p>
                  <a:pPr>
                    <a:spcBef>
                      <a:spcPct val="50000"/>
                    </a:spcBef>
                  </a:pPr>
                  <a:endParaRPr lang="en-US" sz="2400"/>
                </a:p>
              </p:txBody>
            </p:sp>
          </p:grpSp>
          <p:sp>
            <p:nvSpPr>
              <p:cNvPr id="13" name="Text Box 41"/>
              <p:cNvSpPr txBox="1">
                <a:spLocks noChangeArrowheads="1"/>
              </p:cNvSpPr>
              <p:nvPr/>
            </p:nvSpPr>
            <p:spPr bwMode="auto">
              <a:xfrm>
                <a:off x="3094" y="923"/>
                <a:ext cx="562" cy="283"/>
              </a:xfrm>
              <a:prstGeom prst="rect">
                <a:avLst/>
              </a:prstGeom>
              <a:noFill/>
              <a:ln w="6350">
                <a:noFill/>
                <a:miter lim="800000"/>
                <a:headEnd/>
                <a:tailEnd/>
              </a:ln>
            </p:spPr>
            <p:txBody>
              <a:bodyPr wrap="none" lIns="81400" tIns="40700" rIns="81400" bIns="40700">
                <a:spAutoFit/>
              </a:bodyPr>
              <a:lstStyle/>
              <a:p>
                <a:pPr algn="ctr" defTabSz="814388">
                  <a:spcBef>
                    <a:spcPct val="50000"/>
                  </a:spcBef>
                </a:pPr>
                <a:r>
                  <a:rPr lang="en-US" sz="2400">
                    <a:solidFill>
                      <a:srgbClr val="4E6623"/>
                    </a:solidFill>
                  </a:rPr>
                  <a:t>Team B</a:t>
                </a:r>
                <a:endParaRPr lang="en-US" sz="2400"/>
              </a:p>
            </p:txBody>
          </p:sp>
        </p:grpSp>
      </p:grpSp>
    </p:spTree>
    <p:extLst>
      <p:ext uri="{BB962C8B-B14F-4D97-AF65-F5344CB8AC3E}">
        <p14:creationId xmlns:p14="http://schemas.microsoft.com/office/powerpoint/2010/main" val="1100771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b="0" i="0" kern="1200" baseline="0" dirty="0" smtClean="0">
                <a:solidFill>
                  <a:schemeClr val="tx1"/>
                </a:solidFill>
                <a:effectLst/>
                <a:latin typeface="+mj-lt"/>
                <a:ea typeface="+mj-ea"/>
                <a:cs typeface="+mj-cs"/>
              </a:rPr>
              <a:t>Coordination</a:t>
            </a:r>
            <a:endParaRPr lang="en-US" dirty="0"/>
          </a:p>
        </p:txBody>
      </p:sp>
      <p:sp>
        <p:nvSpPr>
          <p:cNvPr id="3" name="Content Placeholder 2"/>
          <p:cNvSpPr>
            <a:spLocks noGrp="1"/>
          </p:cNvSpPr>
          <p:nvPr>
            <p:ph idx="1"/>
          </p:nvPr>
        </p:nvSpPr>
        <p:spPr/>
        <p:txBody>
          <a:bodyPr>
            <a:normAutofit/>
          </a:bodyPr>
          <a:lstStyle/>
          <a:p>
            <a:r>
              <a:rPr lang="en-US" dirty="0" smtClean="0"/>
              <a:t>Local coordination can be informal and spontaneous.</a:t>
            </a:r>
          </a:p>
          <a:p>
            <a:r>
              <a:rPr lang="en-US" dirty="0" smtClean="0"/>
              <a:t>Remote</a:t>
            </a:r>
            <a:r>
              <a:rPr lang="en-US" baseline="0" dirty="0" smtClean="0"/>
              <a:t> coordination must be more structured.</a:t>
            </a:r>
          </a:p>
          <a:p>
            <a:r>
              <a:rPr lang="en-US" baseline="0" dirty="0" smtClean="0"/>
              <a:t>Coordination </a:t>
            </a:r>
            <a:r>
              <a:rPr lang="en-US" baseline="0" dirty="0" smtClean="0"/>
              <a:t>mechanisms:</a:t>
            </a:r>
            <a:endParaRPr lang="en-US" baseline="0" dirty="0" smtClean="0"/>
          </a:p>
          <a:p>
            <a:pPr lvl="1"/>
            <a:r>
              <a:rPr lang="en-US" sz="2800" kern="1200" dirty="0" smtClean="0">
                <a:solidFill>
                  <a:schemeClr val="tx1"/>
                </a:solidFill>
                <a:effectLst/>
                <a:latin typeface="+mn-lt"/>
                <a:ea typeface="+mn-ea"/>
                <a:cs typeface="+mn-cs"/>
              </a:rPr>
              <a:t>Documentation</a:t>
            </a:r>
            <a:endParaRPr lang="en-US" sz="28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Meetings</a:t>
            </a:r>
            <a:endParaRPr lang="en-US" sz="28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Electronic </a:t>
            </a:r>
            <a:r>
              <a:rPr lang="en-US" sz="2800" kern="1200" dirty="0" smtClean="0">
                <a:solidFill>
                  <a:schemeClr val="tx1"/>
                </a:solidFill>
                <a:effectLst/>
                <a:latin typeface="+mn-lt"/>
                <a:ea typeface="+mn-ea"/>
                <a:cs typeface="+mn-cs"/>
              </a:rPr>
              <a:t>media</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81288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0" i="0" kern="1200" baseline="0" dirty="0" smtClean="0">
                <a:solidFill>
                  <a:schemeClr val="tx1"/>
                </a:solidFill>
                <a:effectLst/>
                <a:latin typeface="+mj-lt"/>
                <a:ea typeface="+mj-ea"/>
                <a:cs typeface="+mj-cs"/>
              </a:rPr>
              <a:t>Implementation Issues </a:t>
            </a:r>
            <a:endParaRPr lang="en-US" dirty="0"/>
          </a:p>
        </p:txBody>
      </p:sp>
      <p:sp>
        <p:nvSpPr>
          <p:cNvPr id="3" name="Content Placeholder 2"/>
          <p:cNvSpPr>
            <a:spLocks noGrp="1"/>
          </p:cNvSpPr>
          <p:nvPr>
            <p:ph idx="1"/>
          </p:nvPr>
        </p:nvSpPr>
        <p:spPr/>
        <p:txBody>
          <a:bodyPr/>
          <a:lstStyle/>
          <a:p>
            <a:r>
              <a:rPr lang="en-US" dirty="0" smtClean="0"/>
              <a:t>Trade-offs</a:t>
            </a:r>
          </a:p>
          <a:p>
            <a:r>
              <a:rPr lang="en-US" dirty="0" smtClean="0"/>
              <a:t>Incremental development</a:t>
            </a:r>
          </a:p>
          <a:p>
            <a:r>
              <a:rPr lang="en-US" dirty="0" smtClean="0"/>
              <a:t>Tracking progress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3450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eaLnBrk="1" latinLnBrk="0" hangingPunct="1"/>
            <a:r>
              <a:rPr lang="en-US" sz="4400" kern="1200" dirty="0" smtClean="0">
                <a:solidFill>
                  <a:schemeClr val="tx1"/>
                </a:solidFill>
                <a:effectLst/>
                <a:latin typeface="+mn-lt"/>
                <a:ea typeface="+mn-ea"/>
                <a:cs typeface="+mn-cs"/>
              </a:rPr>
              <a:t>Trade-offs</a:t>
            </a:r>
            <a:endParaRPr lang="en-US" sz="4400" dirty="0"/>
          </a:p>
        </p:txBody>
      </p:sp>
      <p:sp>
        <p:nvSpPr>
          <p:cNvPr id="3" name="Content Placeholder 2"/>
          <p:cNvSpPr>
            <a:spLocks noGrp="1"/>
          </p:cNvSpPr>
          <p:nvPr>
            <p:ph idx="1"/>
          </p:nvPr>
        </p:nvSpPr>
        <p:spPr/>
        <p:txBody>
          <a:bodyPr>
            <a:normAutofit fontScale="92500" lnSpcReduction="20000"/>
          </a:bodyPr>
          <a:lstStyle/>
          <a:p>
            <a:r>
              <a:rPr lang="en-US" dirty="0" smtClean="0"/>
              <a:t>Software architect</a:t>
            </a:r>
            <a:r>
              <a:rPr lang="en-US" baseline="0" dirty="0" smtClean="0"/>
              <a:t> makes trade-offs among various quality </a:t>
            </a:r>
            <a:r>
              <a:rPr lang="en-US" baseline="0" dirty="0" smtClean="0"/>
              <a:t>attributes.</a:t>
            </a:r>
            <a:endParaRPr lang="en-US" baseline="0" dirty="0" smtClean="0"/>
          </a:p>
          <a:p>
            <a:r>
              <a:rPr lang="en-US" baseline="0" dirty="0" smtClean="0"/>
              <a:t>Project manager makes trade-offs among</a:t>
            </a:r>
          </a:p>
          <a:p>
            <a:pPr lvl="1"/>
            <a:r>
              <a:rPr lang="en-US" dirty="0" smtClean="0"/>
              <a:t>Features</a:t>
            </a:r>
          </a:p>
          <a:p>
            <a:pPr lvl="1"/>
            <a:r>
              <a:rPr lang="en-US" dirty="0" smtClean="0"/>
              <a:t>Schedule</a:t>
            </a:r>
          </a:p>
          <a:p>
            <a:pPr lvl="1"/>
            <a:r>
              <a:rPr lang="en-US" dirty="0" smtClean="0"/>
              <a:t>Quality</a:t>
            </a:r>
          </a:p>
          <a:p>
            <a:r>
              <a:rPr lang="en-US" dirty="0" smtClean="0"/>
              <a:t>Project manager should resist creeping functionality (scope creep)</a:t>
            </a:r>
          </a:p>
          <a:p>
            <a:pPr lvl="1"/>
            <a:r>
              <a:rPr lang="en-US" dirty="0" smtClean="0"/>
              <a:t>Affects schedule</a:t>
            </a:r>
          </a:p>
          <a:p>
            <a:pPr lvl="1"/>
            <a:r>
              <a:rPr lang="en-US" dirty="0" smtClean="0"/>
              <a:t>Can use a Change Control Board to</a:t>
            </a:r>
            <a:r>
              <a:rPr lang="en-US" baseline="0" dirty="0" smtClean="0"/>
              <a:t> manage (typically slow down) the pace of changes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370456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eaLnBrk="1" latinLnBrk="0" hangingPunct="1"/>
            <a:r>
              <a:rPr lang="en-US" sz="4400" kern="1200" dirty="0" smtClean="0">
                <a:solidFill>
                  <a:schemeClr val="tx1"/>
                </a:solidFill>
                <a:effectLst/>
                <a:latin typeface="+mn-lt"/>
                <a:ea typeface="+mn-ea"/>
                <a:cs typeface="+mn-cs"/>
              </a:rPr>
              <a:t>Incremental Development</a:t>
            </a:r>
            <a:endParaRPr lang="en-US" sz="4400" dirty="0"/>
          </a:p>
        </p:txBody>
      </p:sp>
      <p:sp>
        <p:nvSpPr>
          <p:cNvPr id="3" name="Content Placeholder 2"/>
          <p:cNvSpPr>
            <a:spLocks noGrp="1"/>
          </p:cNvSpPr>
          <p:nvPr>
            <p:ph idx="1"/>
          </p:nvPr>
        </p:nvSpPr>
        <p:spPr/>
        <p:txBody>
          <a:bodyPr/>
          <a:lstStyle/>
          <a:p>
            <a:r>
              <a:rPr lang="en-US" dirty="0" smtClean="0"/>
              <a:t>A release </a:t>
            </a:r>
            <a:r>
              <a:rPr lang="en-US" dirty="0" smtClean="0"/>
              <a:t>may be in </a:t>
            </a:r>
            <a:r>
              <a:rPr lang="en-US" dirty="0" smtClean="0"/>
              <a:t>one of three states</a:t>
            </a:r>
          </a:p>
          <a:p>
            <a:pPr lvl="1"/>
            <a:r>
              <a:rPr lang="en-US" dirty="0" smtClean="0"/>
              <a:t>Planning</a:t>
            </a:r>
          </a:p>
          <a:p>
            <a:pPr lvl="1"/>
            <a:r>
              <a:rPr lang="en-US" dirty="0" smtClean="0"/>
              <a:t>Development</a:t>
            </a:r>
          </a:p>
          <a:p>
            <a:pPr lvl="1"/>
            <a:r>
              <a:rPr lang="en-US" dirty="0" smtClean="0"/>
              <a:t>Test and repair</a:t>
            </a:r>
          </a:p>
          <a:p>
            <a:pPr lvl="0"/>
            <a:r>
              <a:rPr lang="en-US" dirty="0" smtClean="0"/>
              <a:t>All three states can be simultaneously active for different releases.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296758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eaLnBrk="1" latinLnBrk="0" hangingPunct="1"/>
            <a:r>
              <a:rPr lang="en-US" sz="4400" kern="1200" dirty="0" smtClean="0">
                <a:solidFill>
                  <a:schemeClr val="tx1"/>
                </a:solidFill>
                <a:effectLst/>
                <a:latin typeface="+mn-lt"/>
                <a:ea typeface="+mn-ea"/>
                <a:cs typeface="+mn-cs"/>
              </a:rPr>
              <a:t>Tracking Progress</a:t>
            </a:r>
            <a:endParaRPr lang="en-US" sz="4400" dirty="0"/>
          </a:p>
        </p:txBody>
      </p:sp>
      <p:sp>
        <p:nvSpPr>
          <p:cNvPr id="3" name="Content Placeholder 2"/>
          <p:cNvSpPr>
            <a:spLocks noGrp="1"/>
          </p:cNvSpPr>
          <p:nvPr>
            <p:ph idx="1"/>
          </p:nvPr>
        </p:nvSpPr>
        <p:spPr/>
        <p:txBody>
          <a:bodyPr>
            <a:normAutofit fontScale="77500" lnSpcReduction="20000"/>
          </a:bodyPr>
          <a:lstStyle/>
          <a:p>
            <a:r>
              <a:rPr lang="en-US" dirty="0" smtClean="0"/>
              <a:t>Progress can be tracked through </a:t>
            </a:r>
          </a:p>
          <a:p>
            <a:pPr lvl="1"/>
            <a:r>
              <a:rPr lang="en-US" dirty="0"/>
              <a:t>P</a:t>
            </a:r>
            <a:r>
              <a:rPr lang="en-US" dirty="0" smtClean="0"/>
              <a:t>ersonal contact (doesn’t scale)</a:t>
            </a:r>
          </a:p>
          <a:p>
            <a:pPr lvl="1"/>
            <a:r>
              <a:rPr lang="en-US" dirty="0" smtClean="0"/>
              <a:t>Meetings</a:t>
            </a:r>
          </a:p>
          <a:p>
            <a:pPr lvl="1"/>
            <a:r>
              <a:rPr lang="en-US" dirty="0" smtClean="0"/>
              <a:t>Metrics</a:t>
            </a:r>
          </a:p>
          <a:p>
            <a:pPr lvl="1"/>
            <a:r>
              <a:rPr lang="en-US" dirty="0" smtClean="0"/>
              <a:t>Risk management</a:t>
            </a:r>
          </a:p>
          <a:p>
            <a:pPr lvl="0"/>
            <a:r>
              <a:rPr lang="en-US" dirty="0" smtClean="0"/>
              <a:t>Meetings</a:t>
            </a:r>
          </a:p>
          <a:p>
            <a:pPr lvl="1"/>
            <a:r>
              <a:rPr lang="en-US" dirty="0" smtClean="0"/>
              <a:t>Expensive use of time</a:t>
            </a:r>
          </a:p>
          <a:p>
            <a:pPr lvl="1"/>
            <a:r>
              <a:rPr lang="en-US" dirty="0" smtClean="0"/>
              <a:t>Either</a:t>
            </a:r>
            <a:r>
              <a:rPr lang="en-US" baseline="0" dirty="0" smtClean="0"/>
              <a:t> status or working – do not intermix</a:t>
            </a:r>
          </a:p>
          <a:p>
            <a:pPr lvl="1"/>
            <a:r>
              <a:rPr lang="en-US" baseline="0" dirty="0" smtClean="0"/>
              <a:t>One output of status meetings should be risks</a:t>
            </a:r>
          </a:p>
          <a:p>
            <a:pPr lvl="0"/>
            <a:r>
              <a:rPr lang="en-US" baseline="0" dirty="0" smtClean="0"/>
              <a:t>Risks have</a:t>
            </a:r>
          </a:p>
          <a:p>
            <a:pPr lvl="1"/>
            <a:r>
              <a:rPr lang="en-US" baseline="0" dirty="0" smtClean="0"/>
              <a:t>Cost if they occur</a:t>
            </a:r>
          </a:p>
          <a:p>
            <a:pPr lvl="1"/>
            <a:r>
              <a:rPr lang="en-US" baseline="0" dirty="0" smtClean="0"/>
              <a:t>Likelihood of their occurrence</a:t>
            </a:r>
          </a:p>
          <a:p>
            <a:pPr lvl="0"/>
            <a:r>
              <a:rPr lang="en-US" baseline="0" dirty="0" smtClean="0"/>
              <a:t>Project manager prioritizes risks</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64562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b="0" i="0" kern="1200" baseline="0" dirty="0" smtClean="0">
                <a:solidFill>
                  <a:schemeClr val="tx1"/>
                </a:solidFill>
                <a:effectLst/>
                <a:latin typeface="+mj-lt"/>
                <a:ea typeface="+mj-ea"/>
                <a:cs typeface="+mj-cs"/>
              </a:rPr>
              <a:t>Measuring </a:t>
            </a:r>
            <a:endParaRPr lang="en-US" dirty="0"/>
          </a:p>
        </p:txBody>
      </p:sp>
      <p:sp>
        <p:nvSpPr>
          <p:cNvPr id="3" name="Content Placeholder 2"/>
          <p:cNvSpPr>
            <a:spLocks noGrp="1"/>
          </p:cNvSpPr>
          <p:nvPr>
            <p:ph idx="1"/>
          </p:nvPr>
        </p:nvSpPr>
        <p:spPr/>
        <p:txBody>
          <a:bodyPr>
            <a:normAutofit/>
          </a:bodyPr>
          <a:lstStyle/>
          <a:p>
            <a:r>
              <a:rPr lang="en-US" dirty="0"/>
              <a:t>Metrics are an important tool for project managers. They enable the manager to have an objective basis both for their own decision making and for reporting to upper management on the progress of the project.</a:t>
            </a:r>
          </a:p>
          <a:p>
            <a:r>
              <a:rPr lang="en-US" dirty="0"/>
              <a:t>Metrics can be global—pertaining to the whole project—or they may depend on a particular phase of the project. </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594832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Metrics</a:t>
            </a:r>
            <a:endParaRPr lang="en-US" dirty="0"/>
          </a:p>
        </p:txBody>
      </p:sp>
      <p:sp>
        <p:nvSpPr>
          <p:cNvPr id="3" name="Content Placeholder 2"/>
          <p:cNvSpPr>
            <a:spLocks noGrp="1"/>
          </p:cNvSpPr>
          <p:nvPr>
            <p:ph idx="1"/>
          </p:nvPr>
        </p:nvSpPr>
        <p:spPr/>
        <p:txBody>
          <a:bodyPr>
            <a:normAutofit fontScale="92500" lnSpcReduction="20000"/>
          </a:bodyPr>
          <a:lstStyle/>
          <a:p>
            <a:r>
              <a:rPr lang="en-US" dirty="0"/>
              <a:t>Global metrics aid the project manager in obtaining an overall sense of the project and tracking its progress over time. </a:t>
            </a:r>
            <a:endParaRPr lang="en-US" dirty="0" smtClean="0"/>
          </a:p>
          <a:p>
            <a:r>
              <a:rPr lang="en-US" dirty="0" smtClean="0"/>
              <a:t>Some example metrics, that any project should capture:</a:t>
            </a:r>
          </a:p>
          <a:p>
            <a:pPr lvl="1"/>
            <a:r>
              <a:rPr lang="en-US" dirty="0" smtClean="0"/>
              <a:t>Size</a:t>
            </a:r>
          </a:p>
          <a:p>
            <a:pPr lvl="1"/>
            <a:r>
              <a:rPr lang="en-US" dirty="0" smtClean="0"/>
              <a:t>Schedule deviation</a:t>
            </a:r>
          </a:p>
          <a:p>
            <a:pPr lvl="1"/>
            <a:r>
              <a:rPr lang="en-US" dirty="0" smtClean="0"/>
              <a:t>Developer</a:t>
            </a:r>
            <a:r>
              <a:rPr lang="en-US" baseline="0" dirty="0" smtClean="0"/>
              <a:t> productivity</a:t>
            </a:r>
          </a:p>
          <a:p>
            <a:pPr lvl="1"/>
            <a:r>
              <a:rPr lang="en-US" baseline="0" dirty="0" smtClean="0"/>
              <a:t>Defects</a:t>
            </a:r>
          </a:p>
          <a:p>
            <a:r>
              <a:rPr lang="en-US" baseline="0" dirty="0" smtClean="0"/>
              <a:t>Metrics should be tracked both historically for the organization</a:t>
            </a:r>
            <a:r>
              <a:rPr lang="en-US" dirty="0" smtClean="0"/>
              <a:t> </a:t>
            </a:r>
            <a:r>
              <a:rPr lang="en-US" baseline="0" dirty="0" smtClean="0"/>
              <a:t>and for the specific project.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27012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a:t>
            </a:r>
            <a:r>
              <a:rPr lang="en-US" baseline="0" dirty="0" smtClean="0"/>
              <a:t> Metrics and Cost to Complete</a:t>
            </a:r>
            <a:endParaRPr lang="en-US" dirty="0"/>
          </a:p>
        </p:txBody>
      </p:sp>
      <p:sp>
        <p:nvSpPr>
          <p:cNvPr id="3" name="Content Placeholder 2"/>
          <p:cNvSpPr>
            <a:spLocks noGrp="1"/>
          </p:cNvSpPr>
          <p:nvPr>
            <p:ph idx="1"/>
          </p:nvPr>
        </p:nvSpPr>
        <p:spPr/>
        <p:txBody>
          <a:bodyPr/>
          <a:lstStyle/>
          <a:p>
            <a:r>
              <a:rPr lang="en-US" dirty="0" smtClean="0"/>
              <a:t>Phase metrics</a:t>
            </a:r>
          </a:p>
          <a:p>
            <a:pPr lvl="1"/>
            <a:r>
              <a:rPr lang="en-US" dirty="0" smtClean="0"/>
              <a:t>Open issues</a:t>
            </a:r>
          </a:p>
          <a:p>
            <a:pPr lvl="1"/>
            <a:r>
              <a:rPr lang="en-US" dirty="0" smtClean="0"/>
              <a:t>Unmitigated</a:t>
            </a:r>
            <a:r>
              <a:rPr lang="en-US" baseline="0" dirty="0" smtClean="0"/>
              <a:t> risks</a:t>
            </a:r>
          </a:p>
          <a:p>
            <a:pPr lvl="0"/>
            <a:r>
              <a:rPr lang="en-US" dirty="0" smtClean="0"/>
              <a:t>Cost to complete</a:t>
            </a:r>
          </a:p>
          <a:p>
            <a:pPr lvl="1"/>
            <a:r>
              <a:rPr lang="en-US" dirty="0" smtClean="0"/>
              <a:t>Bottom up metric</a:t>
            </a:r>
          </a:p>
          <a:p>
            <a:pPr lvl="2"/>
            <a:r>
              <a:rPr lang="en-US" dirty="0" smtClean="0"/>
              <a:t>Responsibility of lead architect for each subsystem</a:t>
            </a:r>
            <a:r>
              <a:rPr lang="en-US" baseline="0" dirty="0" smtClean="0"/>
              <a:t> team</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093205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b="0" i="0" kern="1200" baseline="0" dirty="0" smtClean="0">
                <a:solidFill>
                  <a:schemeClr val="tx1"/>
                </a:solidFill>
                <a:effectLst/>
                <a:latin typeface="+mj-lt"/>
                <a:ea typeface="+mj-ea"/>
                <a:cs typeface="+mj-cs"/>
              </a:rPr>
              <a:t>Governance </a:t>
            </a:r>
            <a:endParaRPr lang="en-US"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smtClean="0"/>
              <a:t>Four responsibilities of a governing</a:t>
            </a:r>
            <a:r>
              <a:rPr lang="en-US" baseline="0" dirty="0" smtClean="0"/>
              <a:t> board</a:t>
            </a:r>
          </a:p>
          <a:p>
            <a:pPr marL="914400" lvl="1" indent="-514350">
              <a:buFont typeface="+mj-lt"/>
              <a:buAutoNum type="arabicPeriod"/>
            </a:pPr>
            <a:r>
              <a:rPr lang="en-US" sz="2800" kern="1200" dirty="0" smtClean="0">
                <a:solidFill>
                  <a:schemeClr val="tx1"/>
                </a:solidFill>
                <a:effectLst/>
                <a:latin typeface="+mn-lt"/>
                <a:ea typeface="+mn-ea"/>
                <a:cs typeface="+mn-cs"/>
              </a:rPr>
              <a:t>Implementing a system of controls over the creation and monitoring of all architectural components and activities, to ensure the effective introduction, implementation, and evolution of architectures within the </a:t>
            </a:r>
            <a:r>
              <a:rPr lang="en-US" sz="2800" kern="1200" dirty="0" smtClean="0">
                <a:solidFill>
                  <a:schemeClr val="tx1"/>
                </a:solidFill>
                <a:effectLst/>
                <a:latin typeface="+mn-lt"/>
                <a:ea typeface="+mn-ea"/>
                <a:cs typeface="+mn-cs"/>
              </a:rPr>
              <a:t>organization.</a:t>
            </a:r>
            <a:endParaRPr lang="en-US" sz="2800" kern="1200" dirty="0" smtClean="0">
              <a:solidFill>
                <a:schemeClr val="tx1"/>
              </a:solidFill>
              <a:effectLst/>
              <a:latin typeface="+mn-lt"/>
              <a:ea typeface="+mn-ea"/>
              <a:cs typeface="+mn-cs"/>
            </a:endParaRPr>
          </a:p>
          <a:p>
            <a:pPr marL="914400" lvl="1" indent="-514350">
              <a:buFont typeface="+mj-lt"/>
              <a:buAutoNum type="arabicPeriod"/>
            </a:pPr>
            <a:r>
              <a:rPr lang="en-US" sz="2800" kern="1200" dirty="0" smtClean="0">
                <a:solidFill>
                  <a:schemeClr val="tx1"/>
                </a:solidFill>
                <a:effectLst/>
                <a:latin typeface="+mn-lt"/>
                <a:ea typeface="+mn-ea"/>
                <a:cs typeface="+mn-cs"/>
              </a:rPr>
              <a:t>Implementing a system to ensure compliance with internal and external standards and regulatory </a:t>
            </a:r>
            <a:r>
              <a:rPr lang="en-US" sz="2800" kern="1200" dirty="0" smtClean="0">
                <a:solidFill>
                  <a:schemeClr val="tx1"/>
                </a:solidFill>
                <a:effectLst/>
                <a:latin typeface="+mn-lt"/>
                <a:ea typeface="+mn-ea"/>
                <a:cs typeface="+mn-cs"/>
              </a:rPr>
              <a:t>obligations.</a:t>
            </a:r>
            <a:endParaRPr lang="en-US" sz="2800" kern="1200" dirty="0" smtClean="0">
              <a:solidFill>
                <a:schemeClr val="tx1"/>
              </a:solidFill>
              <a:effectLst/>
              <a:latin typeface="+mn-lt"/>
              <a:ea typeface="+mn-ea"/>
              <a:cs typeface="+mn-cs"/>
            </a:endParaRPr>
          </a:p>
          <a:p>
            <a:pPr marL="914400" lvl="1" indent="-514350">
              <a:buFont typeface="+mj-lt"/>
              <a:buAutoNum type="arabicPeriod"/>
            </a:pPr>
            <a:r>
              <a:rPr lang="en-US" sz="2800" kern="1200" dirty="0" smtClean="0">
                <a:solidFill>
                  <a:schemeClr val="tx1"/>
                </a:solidFill>
                <a:effectLst/>
                <a:latin typeface="+mn-lt"/>
                <a:ea typeface="+mn-ea"/>
                <a:cs typeface="+mn-cs"/>
              </a:rPr>
              <a:t>Establishing processes that support effective management of the above processes within agreed </a:t>
            </a:r>
            <a:r>
              <a:rPr lang="en-US" sz="2800" kern="1200" dirty="0" smtClean="0">
                <a:solidFill>
                  <a:schemeClr val="tx1"/>
                </a:solidFill>
                <a:effectLst/>
                <a:latin typeface="+mn-lt"/>
                <a:ea typeface="+mn-ea"/>
                <a:cs typeface="+mn-cs"/>
              </a:rPr>
              <a:t>parameters.</a:t>
            </a:r>
            <a:endParaRPr lang="en-US" sz="2800" kern="1200" dirty="0" smtClean="0">
              <a:solidFill>
                <a:schemeClr val="tx1"/>
              </a:solidFill>
              <a:effectLst/>
              <a:latin typeface="+mn-lt"/>
              <a:ea typeface="+mn-ea"/>
              <a:cs typeface="+mn-cs"/>
            </a:endParaRPr>
          </a:p>
          <a:p>
            <a:pPr marL="914400" lvl="1" indent="-514350">
              <a:buFont typeface="+mj-lt"/>
              <a:buAutoNum type="arabicPeriod"/>
            </a:pPr>
            <a:r>
              <a:rPr lang="en-US" sz="2800" kern="1200" dirty="0" smtClean="0">
                <a:solidFill>
                  <a:schemeClr val="tx1"/>
                </a:solidFill>
                <a:effectLst/>
                <a:latin typeface="+mn-lt"/>
                <a:ea typeface="+mn-ea"/>
                <a:cs typeface="+mn-cs"/>
              </a:rPr>
              <a:t>Developing practices that ensure accountability to a clearly identified stakeholder community, both inside and outside the </a:t>
            </a:r>
            <a:r>
              <a:rPr lang="en-US" sz="2800" kern="1200" dirty="0" smtClean="0">
                <a:solidFill>
                  <a:schemeClr val="tx1"/>
                </a:solidFill>
                <a:effectLst/>
                <a:latin typeface="+mn-lt"/>
                <a:ea typeface="+mn-ea"/>
                <a:cs typeface="+mn-cs"/>
              </a:rPr>
              <a:t>organization.</a:t>
            </a:r>
            <a:endParaRPr lang="en-US" sz="2800" kern="1200" dirty="0" smtClean="0">
              <a:solidFill>
                <a:schemeClr val="tx1"/>
              </a:solidFill>
              <a:effectLst/>
              <a:latin typeface="+mn-lt"/>
              <a:ea typeface="+mn-ea"/>
              <a:cs typeface="+mn-cs"/>
            </a:endParaRP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25749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p:txBody>
          <a:bodyPr>
            <a:normAutofit lnSpcReduction="10000"/>
          </a:bodyPr>
          <a:lstStyle/>
          <a:p>
            <a:r>
              <a:rPr lang="en-US" dirty="0"/>
              <a:t>The planning for a project proceeds over time. </a:t>
            </a:r>
            <a:endParaRPr lang="en-US" dirty="0" smtClean="0"/>
          </a:p>
          <a:p>
            <a:r>
              <a:rPr lang="en-US" dirty="0" smtClean="0"/>
              <a:t>There </a:t>
            </a:r>
            <a:r>
              <a:rPr lang="en-US" dirty="0"/>
              <a:t>is an initial plan that is necessarily top-down to convince upper management to build this system and give them some idea of the cost and schedule. </a:t>
            </a:r>
            <a:endParaRPr lang="en-US" dirty="0" smtClean="0"/>
          </a:p>
          <a:p>
            <a:r>
              <a:rPr lang="en-US" dirty="0" smtClean="0"/>
              <a:t>This </a:t>
            </a:r>
            <a:r>
              <a:rPr lang="en-US" dirty="0"/>
              <a:t>top-down schedule is inherently going to be incorrect, possibly by large amounts. </a:t>
            </a:r>
            <a:endParaRPr lang="en-US" dirty="0" smtClean="0"/>
          </a:p>
          <a:p>
            <a:r>
              <a:rPr lang="en-US" dirty="0"/>
              <a:t>Once the system has been given a go-ahead and a budget, the architecture team is formed and produces an initial architecture design.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437816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latinLnBrk="0" hangingPunct="1"/>
            <a:r>
              <a:rPr lang="en-US" sz="4400" b="0" i="0" kern="1200" baseline="0" dirty="0" smtClean="0">
                <a:solidFill>
                  <a:schemeClr val="tx1"/>
                </a:solidFill>
                <a:effectLst/>
                <a:latin typeface="+mj-lt"/>
                <a:ea typeface="+mj-ea"/>
                <a:cs typeface="+mj-cs"/>
              </a:rPr>
              <a:t>Summary </a:t>
            </a:r>
            <a:endParaRPr lang="en-US" dirty="0"/>
          </a:p>
        </p:txBody>
      </p:sp>
      <p:sp>
        <p:nvSpPr>
          <p:cNvPr id="3" name="Content Placeholder 2"/>
          <p:cNvSpPr>
            <a:spLocks noGrp="1"/>
          </p:cNvSpPr>
          <p:nvPr>
            <p:ph idx="1"/>
          </p:nvPr>
        </p:nvSpPr>
        <p:spPr/>
        <p:txBody>
          <a:bodyPr>
            <a:normAutofit fontScale="70000" lnSpcReduction="20000"/>
          </a:bodyPr>
          <a:lstStyle/>
          <a:p>
            <a:r>
              <a:rPr lang="en-US" sz="3200" kern="1200" dirty="0" smtClean="0">
                <a:solidFill>
                  <a:schemeClr val="tx1"/>
                </a:solidFill>
                <a:effectLst/>
                <a:latin typeface="+mn-lt"/>
                <a:ea typeface="+mn-ea"/>
                <a:cs typeface="+mn-cs"/>
              </a:rPr>
              <a:t>A project must be planned, organized, implemented,, tracked, and governed. </a:t>
            </a:r>
          </a:p>
          <a:p>
            <a:pPr lvl="1"/>
            <a:r>
              <a:rPr lang="en-US" sz="2800" kern="1200" dirty="0" smtClean="0">
                <a:solidFill>
                  <a:schemeClr val="tx1"/>
                </a:solidFill>
                <a:effectLst/>
                <a:latin typeface="+mn-lt"/>
                <a:ea typeface="+mn-ea"/>
                <a:cs typeface="+mn-cs"/>
              </a:rPr>
              <a:t>Top down schedule based</a:t>
            </a:r>
            <a:r>
              <a:rPr lang="en-US" sz="2800" kern="1200" baseline="0" dirty="0" smtClean="0">
                <a:solidFill>
                  <a:schemeClr val="tx1"/>
                </a:solidFill>
                <a:effectLst/>
                <a:latin typeface="+mn-lt"/>
                <a:ea typeface="+mn-ea"/>
                <a:cs typeface="+mn-cs"/>
              </a:rPr>
              <a:t> on size</a:t>
            </a:r>
          </a:p>
          <a:p>
            <a:pPr lvl="1"/>
            <a:r>
              <a:rPr lang="en-US" sz="2800" kern="1200" dirty="0" smtClean="0">
                <a:solidFill>
                  <a:schemeClr val="tx1"/>
                </a:solidFill>
                <a:effectLst/>
                <a:latin typeface="+mn-lt"/>
                <a:ea typeface="+mn-ea"/>
                <a:cs typeface="+mn-cs"/>
              </a:rPr>
              <a:t>Bottom up schedule based on top</a:t>
            </a:r>
            <a:r>
              <a:rPr lang="en-US" sz="2800" kern="1200" baseline="0" dirty="0" smtClean="0">
                <a:solidFill>
                  <a:schemeClr val="tx1"/>
                </a:solidFill>
                <a:effectLst/>
                <a:latin typeface="+mn-lt"/>
                <a:ea typeface="+mn-ea"/>
                <a:cs typeface="+mn-cs"/>
              </a:rPr>
              <a:t> level decomposition.</a:t>
            </a:r>
          </a:p>
          <a:p>
            <a:pPr lvl="1"/>
            <a:r>
              <a:rPr lang="en-US" sz="2800" kern="1200" dirty="0" smtClean="0">
                <a:solidFill>
                  <a:schemeClr val="tx1"/>
                </a:solidFill>
                <a:effectLst/>
                <a:latin typeface="+mn-lt"/>
                <a:ea typeface="+mn-ea"/>
                <a:cs typeface="+mn-cs"/>
              </a:rPr>
              <a:t>Reconciliation</a:t>
            </a:r>
            <a:r>
              <a:rPr lang="en-US" sz="2800" kern="1200" baseline="0" dirty="0" smtClean="0">
                <a:solidFill>
                  <a:schemeClr val="tx1"/>
                </a:solidFill>
                <a:effectLst/>
                <a:latin typeface="+mn-lt"/>
                <a:ea typeface="+mn-ea"/>
                <a:cs typeface="+mn-cs"/>
              </a:rPr>
              <a:t> of two schedules is the</a:t>
            </a:r>
            <a:r>
              <a:rPr lang="en-US" sz="2800" kern="1200" dirty="0" smtClean="0">
                <a:solidFill>
                  <a:schemeClr val="tx1"/>
                </a:solidFill>
                <a:effectLst/>
                <a:latin typeface="+mn-lt"/>
                <a:ea typeface="+mn-ea"/>
                <a:cs typeface="+mn-cs"/>
              </a:rPr>
              <a:t> basis for the software development plan.</a:t>
            </a:r>
          </a:p>
          <a:p>
            <a:r>
              <a:rPr lang="en-US" sz="3200" kern="1200" dirty="0" smtClean="0">
                <a:solidFill>
                  <a:schemeClr val="tx1"/>
                </a:solidFill>
                <a:effectLst/>
                <a:latin typeface="+mn-lt"/>
                <a:ea typeface="+mn-ea"/>
                <a:cs typeface="+mn-cs"/>
              </a:rPr>
              <a:t>Teams are created based on the software development plan. </a:t>
            </a:r>
          </a:p>
          <a:p>
            <a:r>
              <a:rPr lang="en-US" sz="3200" kern="1200" dirty="0" smtClean="0">
                <a:solidFill>
                  <a:schemeClr val="tx1"/>
                </a:solidFill>
                <a:effectLst/>
                <a:latin typeface="+mn-lt"/>
                <a:ea typeface="+mn-ea"/>
                <a:cs typeface="+mn-cs"/>
              </a:rPr>
              <a:t>The software architect and the project manage must coordinate to oversee the implementation.</a:t>
            </a:r>
          </a:p>
          <a:p>
            <a:r>
              <a:rPr lang="en-US" sz="3200" kern="1200" dirty="0" smtClean="0">
                <a:solidFill>
                  <a:schemeClr val="tx1"/>
                </a:solidFill>
                <a:effectLst/>
                <a:latin typeface="+mn-lt"/>
                <a:ea typeface="+mn-ea"/>
                <a:cs typeface="+mn-cs"/>
              </a:rPr>
              <a:t> Global development creates a need for an explicit coordination strategy.</a:t>
            </a:r>
          </a:p>
          <a:p>
            <a:r>
              <a:rPr lang="en-US" sz="3200" kern="1200" dirty="0" smtClean="0">
                <a:solidFill>
                  <a:schemeClr val="tx1"/>
                </a:solidFill>
                <a:effectLst/>
                <a:latin typeface="+mn-lt"/>
                <a:ea typeface="+mn-ea"/>
                <a:cs typeface="+mn-cs"/>
              </a:rPr>
              <a:t>Management trade offs are between schedule, function, and cost. </a:t>
            </a:r>
          </a:p>
          <a:p>
            <a:r>
              <a:rPr lang="en-US" sz="3200" kern="1200" dirty="0" smtClean="0">
                <a:solidFill>
                  <a:schemeClr val="tx1"/>
                </a:solidFill>
                <a:effectLst/>
                <a:latin typeface="+mn-lt"/>
                <a:ea typeface="+mn-ea"/>
                <a:cs typeface="+mn-cs"/>
              </a:rPr>
              <a:t>Progress must be tracked.</a:t>
            </a:r>
          </a:p>
          <a:p>
            <a:r>
              <a:rPr lang="en-US" sz="3200" kern="1200" dirty="0" smtClean="0">
                <a:solidFill>
                  <a:schemeClr val="tx1"/>
                </a:solidFill>
                <a:effectLst/>
                <a:latin typeface="+mn-lt"/>
                <a:ea typeface="+mn-ea"/>
                <a:cs typeface="+mn-cs"/>
              </a:rPr>
              <a:t>Larger systems require formal governance mechanisms. </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82468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b="0" i="0" kern="1200" baseline="0" dirty="0" smtClean="0">
                <a:solidFill>
                  <a:schemeClr val="tx1"/>
                </a:solidFill>
                <a:effectLst/>
                <a:latin typeface="+mj-lt"/>
                <a:ea typeface="+mj-ea"/>
                <a:cs typeface="+mj-cs"/>
              </a:rPr>
              <a:t>The Planning </a:t>
            </a:r>
            <a:r>
              <a:rPr lang="en-US" sz="4400" b="0" i="0" kern="1200" baseline="0" dirty="0" smtClean="0">
                <a:solidFill>
                  <a:schemeClr val="tx1"/>
                </a:solidFill>
                <a:effectLst/>
                <a:latin typeface="+mj-lt"/>
                <a:ea typeface="+mj-ea"/>
                <a:cs typeface="+mj-cs"/>
              </a:rPr>
              <a:t>Process </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96"/>
          <a:stretch/>
        </p:blipFill>
        <p:spPr bwMode="auto">
          <a:xfrm>
            <a:off x="539552" y="1268759"/>
            <a:ext cx="7920879" cy="505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62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 Schedule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a:t>
            </a:r>
            <a:r>
              <a:rPr lang="en-US" baseline="0" dirty="0" smtClean="0"/>
              <a:t> top down schedule is needed to enable management to decide  whether to do the project and to allocate resources.</a:t>
            </a:r>
          </a:p>
          <a:p>
            <a:r>
              <a:rPr lang="en-US" baseline="0" dirty="0" smtClean="0"/>
              <a:t>Example: For a medium size project (~150K SLOC)</a:t>
            </a:r>
          </a:p>
          <a:p>
            <a:pPr lvl="1"/>
            <a:r>
              <a:rPr lang="en-US" sz="2800" b="0" i="0" u="none" strike="noStrike" kern="1200" baseline="0" dirty="0" smtClean="0">
                <a:solidFill>
                  <a:schemeClr val="tx1"/>
                </a:solidFill>
                <a:latin typeface="+mn-lt"/>
                <a:ea typeface="+mn-ea"/>
                <a:cs typeface="+mn-cs"/>
              </a:rPr>
              <a:t>Number of components to be estimated: ~150</a:t>
            </a:r>
          </a:p>
          <a:p>
            <a:pPr lvl="1"/>
            <a:r>
              <a:rPr lang="en-US" sz="3200" b="0" i="0" u="none" strike="noStrike" kern="1200" baseline="0" dirty="0" smtClean="0">
                <a:solidFill>
                  <a:schemeClr val="tx1"/>
                </a:solidFill>
                <a:latin typeface="+mn-lt"/>
                <a:ea typeface="+mn-ea"/>
                <a:cs typeface="+mn-cs"/>
              </a:rPr>
              <a:t>Paper design time per component: ~4 hours</a:t>
            </a:r>
          </a:p>
          <a:p>
            <a:pPr lvl="1"/>
            <a:r>
              <a:rPr lang="en-US" sz="3200" b="0" i="0" u="none" strike="noStrike" kern="1200" baseline="0" dirty="0" smtClean="0">
                <a:solidFill>
                  <a:schemeClr val="tx1"/>
                </a:solidFill>
                <a:latin typeface="+mn-lt"/>
                <a:ea typeface="+mn-ea"/>
                <a:cs typeface="+mn-cs"/>
              </a:rPr>
              <a:t>Time between engineering releases: ~8 weeks</a:t>
            </a:r>
          </a:p>
          <a:p>
            <a:pPr lvl="1"/>
            <a:r>
              <a:rPr lang="en-US" sz="3200" b="0" i="0" u="none" strike="noStrike" kern="1200" baseline="0" dirty="0" smtClean="0">
                <a:solidFill>
                  <a:schemeClr val="tx1"/>
                </a:solidFill>
                <a:latin typeface="+mn-lt"/>
                <a:ea typeface="+mn-ea"/>
                <a:cs typeface="+mn-cs"/>
              </a:rPr>
              <a:t>Overall project development allocation:</a:t>
            </a:r>
          </a:p>
          <a:p>
            <a:pPr lvl="2"/>
            <a:r>
              <a:rPr lang="en-US" sz="3200" dirty="0"/>
              <a:t>40 percent design: 5 percent architectural, 35 percent detailed</a:t>
            </a:r>
          </a:p>
          <a:p>
            <a:pPr lvl="2"/>
            <a:r>
              <a:rPr lang="en-US" sz="3200" b="0" i="0" u="none" strike="noStrike" kern="1200" baseline="0" dirty="0" smtClean="0">
                <a:solidFill>
                  <a:schemeClr val="tx1"/>
                </a:solidFill>
                <a:latin typeface="+mn-lt"/>
                <a:ea typeface="+mn-ea"/>
                <a:cs typeface="+mn-cs"/>
              </a:rPr>
              <a:t>20 percent coding</a:t>
            </a:r>
          </a:p>
          <a:p>
            <a:pPr lvl="2"/>
            <a:r>
              <a:rPr lang="en-US" sz="3200" b="0" i="0" u="none" strike="noStrike" kern="1200" baseline="0" dirty="0" smtClean="0">
                <a:solidFill>
                  <a:schemeClr val="tx1"/>
                </a:solidFill>
                <a:latin typeface="+mn-lt"/>
                <a:ea typeface="+mn-ea"/>
                <a:cs typeface="+mn-cs"/>
              </a:rPr>
              <a:t>40 percent testing</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50811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Remaining</a:t>
            </a:r>
            <a:r>
              <a:rPr lang="en-US" baseline="0" dirty="0" smtClean="0"/>
              <a:t> Planning Steps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An architecture team is created and they develop the first level decomposition of the architecture.</a:t>
            </a:r>
          </a:p>
          <a:p>
            <a:r>
              <a:rPr lang="en-US" dirty="0" smtClean="0"/>
              <a:t>Each member of the architecture team will be the</a:t>
            </a:r>
            <a:r>
              <a:rPr lang="en-US" baseline="0" dirty="0" smtClean="0"/>
              <a:t> lead architect for each major </a:t>
            </a:r>
            <a:r>
              <a:rPr lang="en-US" baseline="0" dirty="0" smtClean="0"/>
              <a:t>subsystem.</a:t>
            </a:r>
            <a:endParaRPr lang="en-US" baseline="0" dirty="0" smtClean="0"/>
          </a:p>
          <a:p>
            <a:r>
              <a:rPr lang="en-US" baseline="0" dirty="0" smtClean="0"/>
              <a:t>A bottom up schedule is created by the architecture team</a:t>
            </a:r>
          </a:p>
          <a:p>
            <a:pPr lvl="1"/>
            <a:r>
              <a:rPr lang="en-US" dirty="0" smtClean="0"/>
              <a:t>Typically more accurate than the top</a:t>
            </a:r>
            <a:r>
              <a:rPr lang="en-US" baseline="0" dirty="0" smtClean="0"/>
              <a:t> down schedule</a:t>
            </a:r>
          </a:p>
          <a:p>
            <a:pPr lvl="1"/>
            <a:r>
              <a:rPr lang="en-US" baseline="0" dirty="0" smtClean="0"/>
              <a:t>The top down and the bottom up schedules must be reconciled to produce final (initial) schedule.</a:t>
            </a:r>
          </a:p>
          <a:p>
            <a:pPr lvl="0"/>
            <a:r>
              <a:rPr lang="en-US" baseline="0" dirty="0" smtClean="0"/>
              <a:t>Software development plan is written that specifies releases dates and features per release. This plan guides the initial activities of the project.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418200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sz="4400" b="0" i="0" kern="1200" baseline="0" dirty="0" smtClean="0">
                <a:solidFill>
                  <a:schemeClr val="tx1"/>
                </a:solidFill>
                <a:effectLst/>
                <a:latin typeface="+mj-lt"/>
                <a:ea typeface="+mj-ea"/>
                <a:cs typeface="+mj-cs"/>
              </a:rPr>
              <a:t>Organizing </a:t>
            </a:r>
            <a:endParaRPr lang="en-US" dirty="0"/>
          </a:p>
        </p:txBody>
      </p:sp>
      <p:sp>
        <p:nvSpPr>
          <p:cNvPr id="3" name="Content Placeholder 2"/>
          <p:cNvSpPr>
            <a:spLocks noGrp="1"/>
          </p:cNvSpPr>
          <p:nvPr>
            <p:ph idx="1"/>
          </p:nvPr>
        </p:nvSpPr>
        <p:spPr/>
        <p:txBody>
          <a:bodyPr/>
          <a:lstStyle/>
          <a:p>
            <a:r>
              <a:rPr lang="en-US" dirty="0" smtClean="0"/>
              <a:t>Division of responsibilities between project manager and software architect</a:t>
            </a:r>
          </a:p>
          <a:p>
            <a:r>
              <a:rPr lang="en-US" dirty="0" smtClean="0"/>
              <a:t>Global Software Development</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1806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eaLnBrk="1" latinLnBrk="0" hangingPunct="1"/>
            <a:r>
              <a:rPr lang="en-US" sz="4400" kern="1200" dirty="0" smtClean="0">
                <a:solidFill>
                  <a:schemeClr val="tx1"/>
                </a:solidFill>
                <a:effectLst/>
                <a:latin typeface="+mj-lt"/>
                <a:ea typeface="+mj-ea"/>
                <a:cs typeface="+mj-cs"/>
              </a:rPr>
              <a:t>Project Manager and Software Architect</a:t>
            </a:r>
            <a:endParaRPr lang="en-US" dirty="0"/>
          </a:p>
        </p:txBody>
      </p:sp>
      <p:sp>
        <p:nvSpPr>
          <p:cNvPr id="3" name="Content Placeholder 2"/>
          <p:cNvSpPr>
            <a:spLocks noGrp="1"/>
          </p:cNvSpPr>
          <p:nvPr>
            <p:ph idx="1"/>
          </p:nvPr>
        </p:nvSpPr>
        <p:spPr/>
        <p:txBody>
          <a:bodyPr/>
          <a:lstStyle/>
          <a:p>
            <a:r>
              <a:rPr lang="en-US" dirty="0" smtClean="0"/>
              <a:t>This is the most important working relationship on the </a:t>
            </a:r>
            <a:r>
              <a:rPr lang="en-US" dirty="0" smtClean="0"/>
              <a:t>team.</a:t>
            </a:r>
            <a:endParaRPr lang="en-US" dirty="0" smtClean="0"/>
          </a:p>
          <a:p>
            <a:r>
              <a:rPr lang="en-US" dirty="0" smtClean="0"/>
              <a:t>The</a:t>
            </a:r>
            <a:r>
              <a:rPr lang="en-US" baseline="0" dirty="0" smtClean="0"/>
              <a:t> people in each </a:t>
            </a:r>
            <a:r>
              <a:rPr lang="en-US" dirty="0" smtClean="0"/>
              <a:t>role—PM and SA—must </a:t>
            </a:r>
          </a:p>
          <a:p>
            <a:pPr lvl="1"/>
            <a:r>
              <a:rPr lang="en-US" dirty="0" smtClean="0"/>
              <a:t>Respect </a:t>
            </a:r>
            <a:r>
              <a:rPr lang="en-US" dirty="0" smtClean="0"/>
              <a:t>each other</a:t>
            </a:r>
          </a:p>
          <a:p>
            <a:pPr lvl="1"/>
            <a:r>
              <a:rPr lang="en-US" dirty="0" smtClean="0"/>
              <a:t>Coordinate</a:t>
            </a:r>
          </a:p>
          <a:p>
            <a:pPr lvl="1"/>
            <a:r>
              <a:rPr lang="en-US" dirty="0" smtClean="0"/>
              <a:t>Stick</a:t>
            </a:r>
            <a:r>
              <a:rPr lang="en-US" baseline="0" dirty="0" smtClean="0"/>
              <a:t> to their respective </a:t>
            </a:r>
            <a:r>
              <a:rPr lang="en-US" baseline="0" dirty="0" smtClean="0"/>
              <a:t>spheres.</a:t>
            </a:r>
            <a:endParaRPr lang="en-US" baseline="0"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3129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Management Body of Knowledge (PMBOK)</a:t>
            </a:r>
            <a:endParaRPr lang="en-US" dirty="0"/>
          </a:p>
        </p:txBody>
      </p:sp>
      <p:sp>
        <p:nvSpPr>
          <p:cNvPr id="3" name="Content Placeholder 2"/>
          <p:cNvSpPr>
            <a:spLocks noGrp="1"/>
          </p:cNvSpPr>
          <p:nvPr>
            <p:ph idx="1"/>
          </p:nvPr>
        </p:nvSpPr>
        <p:spPr>
          <a:xfrm>
            <a:off x="457200" y="1451917"/>
            <a:ext cx="8229600" cy="4857403"/>
          </a:xfrm>
        </p:spPr>
        <p:txBody>
          <a:bodyPr>
            <a:normAutofit fontScale="85000" lnSpcReduction="20000"/>
          </a:bodyPr>
          <a:lstStyle/>
          <a:p>
            <a:r>
              <a:rPr lang="en-US" dirty="0" smtClean="0"/>
              <a:t>Published by the Project</a:t>
            </a:r>
            <a:r>
              <a:rPr lang="en-US" baseline="0" dirty="0" smtClean="0"/>
              <a:t> Management Institute</a:t>
            </a:r>
          </a:p>
          <a:p>
            <a:r>
              <a:rPr lang="en-US" baseline="0" dirty="0" smtClean="0"/>
              <a:t>ANSI and IEEE standard</a:t>
            </a:r>
            <a:endParaRPr lang="en-US" dirty="0" smtClean="0"/>
          </a:p>
          <a:p>
            <a:r>
              <a:rPr lang="en-US" dirty="0" smtClean="0"/>
              <a:t>Nine project management</a:t>
            </a:r>
            <a:r>
              <a:rPr lang="en-US" baseline="0" dirty="0" smtClean="0"/>
              <a:t> areas</a:t>
            </a:r>
          </a:p>
          <a:p>
            <a:pPr marL="971550" lvl="1" indent="-514350">
              <a:buFont typeface="+mj-lt"/>
              <a:buAutoNum type="arabicPeriod"/>
            </a:pPr>
            <a:r>
              <a:rPr lang="en-US" dirty="0" smtClean="0"/>
              <a:t>Integration Management</a:t>
            </a:r>
          </a:p>
          <a:p>
            <a:pPr marL="971550" lvl="1" indent="-514350">
              <a:buFont typeface="+mj-lt"/>
              <a:buAutoNum type="arabicPeriod"/>
            </a:pPr>
            <a:r>
              <a:rPr lang="en-US" dirty="0" smtClean="0"/>
              <a:t>Scope Management</a:t>
            </a:r>
          </a:p>
          <a:p>
            <a:pPr marL="971550" lvl="1" indent="-514350">
              <a:buFont typeface="+mj-lt"/>
              <a:buAutoNum type="arabicPeriod"/>
            </a:pPr>
            <a:r>
              <a:rPr lang="en-US" dirty="0" smtClean="0"/>
              <a:t>Time Management</a:t>
            </a:r>
          </a:p>
          <a:p>
            <a:pPr marL="971550" lvl="1" indent="-514350">
              <a:buFont typeface="+mj-lt"/>
              <a:buAutoNum type="arabicPeriod"/>
            </a:pPr>
            <a:r>
              <a:rPr lang="en-US" sz="2800" kern="1200" dirty="0" smtClean="0">
                <a:solidFill>
                  <a:schemeClr val="tx1"/>
                </a:solidFill>
                <a:effectLst/>
                <a:latin typeface="+mn-lt"/>
                <a:ea typeface="+mn-ea"/>
                <a:cs typeface="+mn-cs"/>
              </a:rPr>
              <a:t>Cost Management</a:t>
            </a:r>
            <a:endParaRPr lang="en-US" sz="3200" kern="1200" dirty="0" smtClean="0">
              <a:solidFill>
                <a:schemeClr val="tx1"/>
              </a:solidFill>
              <a:effectLst/>
              <a:latin typeface="+mn-lt"/>
              <a:ea typeface="+mn-ea"/>
              <a:cs typeface="+mn-cs"/>
            </a:endParaRPr>
          </a:p>
          <a:p>
            <a:pPr marL="971550" lvl="1" indent="-514350">
              <a:buFont typeface="+mj-lt"/>
              <a:buAutoNum type="arabicPeriod"/>
            </a:pPr>
            <a:r>
              <a:rPr lang="en-US" sz="2800" kern="1200" dirty="0" smtClean="0">
                <a:solidFill>
                  <a:schemeClr val="tx1"/>
                </a:solidFill>
                <a:effectLst/>
                <a:latin typeface="+mn-lt"/>
                <a:ea typeface="+mn-ea"/>
                <a:cs typeface="+mn-cs"/>
              </a:rPr>
              <a:t>Quality Management</a:t>
            </a:r>
            <a:endParaRPr lang="en-US" sz="3200" kern="1200" dirty="0" smtClean="0">
              <a:solidFill>
                <a:schemeClr val="tx1"/>
              </a:solidFill>
              <a:effectLst/>
              <a:latin typeface="+mn-lt"/>
              <a:ea typeface="+mn-ea"/>
              <a:cs typeface="+mn-cs"/>
            </a:endParaRPr>
          </a:p>
          <a:p>
            <a:pPr marL="971550" lvl="1" indent="-514350">
              <a:buFont typeface="+mj-lt"/>
              <a:buAutoNum type="arabicPeriod"/>
            </a:pPr>
            <a:r>
              <a:rPr lang="en-US" sz="2800" kern="1200" dirty="0" smtClean="0">
                <a:solidFill>
                  <a:schemeClr val="tx1"/>
                </a:solidFill>
                <a:effectLst/>
                <a:latin typeface="+mn-lt"/>
                <a:ea typeface="+mn-ea"/>
                <a:cs typeface="+mn-cs"/>
              </a:rPr>
              <a:t>Human Resource Management</a:t>
            </a:r>
            <a:endParaRPr lang="en-US" sz="3200" kern="1200" dirty="0" smtClean="0">
              <a:solidFill>
                <a:schemeClr val="tx1"/>
              </a:solidFill>
              <a:effectLst/>
              <a:latin typeface="+mn-lt"/>
              <a:ea typeface="+mn-ea"/>
              <a:cs typeface="+mn-cs"/>
            </a:endParaRPr>
          </a:p>
          <a:p>
            <a:pPr marL="971550" lvl="1" indent="-514350">
              <a:buFont typeface="+mj-lt"/>
              <a:buAutoNum type="arabicPeriod"/>
            </a:pPr>
            <a:r>
              <a:rPr lang="en-US" sz="2800" kern="1200" dirty="0" smtClean="0">
                <a:solidFill>
                  <a:schemeClr val="tx1"/>
                </a:solidFill>
                <a:effectLst/>
                <a:latin typeface="+mn-lt"/>
                <a:ea typeface="+mn-ea"/>
                <a:cs typeface="+mn-cs"/>
              </a:rPr>
              <a:t>Communications Management</a:t>
            </a:r>
            <a:endParaRPr lang="en-US" sz="3200" kern="1200" dirty="0" smtClean="0">
              <a:solidFill>
                <a:schemeClr val="tx1"/>
              </a:solidFill>
              <a:effectLst/>
              <a:latin typeface="+mn-lt"/>
              <a:ea typeface="+mn-ea"/>
              <a:cs typeface="+mn-cs"/>
            </a:endParaRPr>
          </a:p>
          <a:p>
            <a:pPr marL="971550" lvl="1" indent="-514350">
              <a:buFont typeface="+mj-lt"/>
              <a:buAutoNum type="arabicPeriod"/>
            </a:pPr>
            <a:r>
              <a:rPr lang="en-US" sz="2800" kern="1200" dirty="0" smtClean="0">
                <a:solidFill>
                  <a:schemeClr val="tx1"/>
                </a:solidFill>
                <a:effectLst/>
                <a:latin typeface="+mn-lt"/>
                <a:ea typeface="+mn-ea"/>
                <a:cs typeface="+mn-cs"/>
              </a:rPr>
              <a:t>Risk Management</a:t>
            </a:r>
            <a:endParaRPr lang="en-US" sz="3200" kern="1200" dirty="0" smtClean="0">
              <a:solidFill>
                <a:schemeClr val="tx1"/>
              </a:solidFill>
              <a:effectLst/>
              <a:latin typeface="+mn-lt"/>
              <a:ea typeface="+mn-ea"/>
              <a:cs typeface="+mn-cs"/>
            </a:endParaRPr>
          </a:p>
          <a:p>
            <a:pPr marL="971550" lvl="1" indent="-514350">
              <a:buFont typeface="+mj-lt"/>
              <a:buAutoNum type="arabicPeriod"/>
            </a:pPr>
            <a:r>
              <a:rPr lang="en-US" sz="2800" kern="1200" dirty="0" smtClean="0">
                <a:solidFill>
                  <a:schemeClr val="tx1"/>
                </a:solidFill>
                <a:effectLst/>
                <a:latin typeface="+mn-lt"/>
                <a:ea typeface="+mn-ea"/>
                <a:cs typeface="+mn-cs"/>
              </a:rPr>
              <a:t>Procurement Management</a:t>
            </a:r>
            <a:endParaRPr lang="en-US" sz="3200" kern="1200" dirty="0" smtClean="0">
              <a:solidFill>
                <a:schemeClr val="tx1"/>
              </a:solidFill>
              <a:effectLst/>
              <a:latin typeface="+mn-lt"/>
              <a:ea typeface="+mn-ea"/>
              <a:cs typeface="+mn-cs"/>
            </a:endParaRPr>
          </a:p>
          <a:p>
            <a:pPr lvl="1"/>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433785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1959</Words>
  <Application>Microsoft Macintosh PowerPoint</Application>
  <PresentationFormat>On-screen Show (4:3)</PresentationFormat>
  <Paragraphs>224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Chapter 22: Management and Governance</vt:lpstr>
      <vt:lpstr>Chapter Outline</vt:lpstr>
      <vt:lpstr>Planning</vt:lpstr>
      <vt:lpstr>The Planning Process </vt:lpstr>
      <vt:lpstr>Top Down Schedule</vt:lpstr>
      <vt:lpstr>Remaining Planning Steps</vt:lpstr>
      <vt:lpstr>Organizing </vt:lpstr>
      <vt:lpstr>Project Manager and Software Architect</vt:lpstr>
      <vt:lpstr>Project Management Body of Knowledge (PMBOK)</vt:lpstr>
      <vt:lpstr>Integration Management</vt:lpstr>
      <vt:lpstr>Scope Management</vt:lpstr>
      <vt:lpstr>Time Management</vt:lpstr>
      <vt:lpstr>Cost Management</vt:lpstr>
      <vt:lpstr>Quality Management</vt:lpstr>
      <vt:lpstr>Human Resource Management</vt:lpstr>
      <vt:lpstr>Communications Management</vt:lpstr>
      <vt:lpstr>Risk Management</vt:lpstr>
      <vt:lpstr>Procurement Management</vt:lpstr>
      <vt:lpstr>Global Software Development</vt:lpstr>
      <vt:lpstr>Team Coordination Induced by Module Interaction</vt:lpstr>
      <vt:lpstr>Coordination</vt:lpstr>
      <vt:lpstr>Implementation Issues </vt:lpstr>
      <vt:lpstr>Trade-offs</vt:lpstr>
      <vt:lpstr>Incremental Development</vt:lpstr>
      <vt:lpstr>Tracking Progress</vt:lpstr>
      <vt:lpstr>Measuring </vt:lpstr>
      <vt:lpstr>Global Metrics</vt:lpstr>
      <vt:lpstr>Phase Metrics and Cost to Complete</vt:lpstr>
      <vt:lpstr>Governance </vt:lpstr>
      <vt:lpstr>Summary </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30</cp:revision>
  <dcterms:created xsi:type="dcterms:W3CDTF">2012-04-18T22:57:58Z</dcterms:created>
  <dcterms:modified xsi:type="dcterms:W3CDTF">2012-11-26T07:53:51Z</dcterms:modified>
</cp:coreProperties>
</file>