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9" r:id="rId2"/>
    <p:sldId id="260" r:id="rId3"/>
    <p:sldId id="261" r:id="rId4"/>
    <p:sldId id="262" r:id="rId5"/>
    <p:sldId id="263" r:id="rId6"/>
    <p:sldId id="264" r:id="rId7"/>
    <p:sldId id="265" r:id="rId8"/>
    <p:sldId id="266" r:id="rId9"/>
    <p:sldId id="267" r:id="rId10"/>
    <p:sldId id="268" r:id="rId11"/>
    <p:sldId id="270" r:id="rId12"/>
    <p:sldId id="271" r:id="rId13"/>
    <p:sldId id="302" r:id="rId14"/>
    <p:sldId id="272" r:id="rId15"/>
    <p:sldId id="269" r:id="rId16"/>
    <p:sldId id="273" r:id="rId17"/>
    <p:sldId id="274" r:id="rId18"/>
    <p:sldId id="275" r:id="rId19"/>
    <p:sldId id="276" r:id="rId20"/>
    <p:sldId id="277" r:id="rId21"/>
    <p:sldId id="278" r:id="rId22"/>
    <p:sldId id="279" r:id="rId23"/>
    <p:sldId id="280" r:id="rId24"/>
    <p:sldId id="281" r:id="rId25"/>
    <p:sldId id="282" r:id="rId26"/>
    <p:sldId id="283" r:id="rId27"/>
    <p:sldId id="30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21" d="100"/>
          <a:sy n="121" d="100"/>
        </p:scale>
        <p:origin x="-90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11/25/12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11/25/12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11/25/12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11/25/12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11/25/12</a:t>
            </a:fld>
            <a:endParaRPr lang="en-AU"/>
          </a:p>
        </p:txBody>
      </p:sp>
      <p:sp>
        <p:nvSpPr>
          <p:cNvPr id="5" name="Footer Placeholder 4"/>
          <p:cNvSpPr>
            <a:spLocks noGrp="1"/>
          </p:cNvSpPr>
          <p:nvPr>
            <p:ph type="ftr" sz="quarter" idx="3"/>
          </p:nvPr>
        </p:nvSpPr>
        <p:spPr>
          <a:xfrm>
            <a:off x="2699792" y="6356350"/>
            <a:ext cx="37444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 Paul Clements, Rick Kazman,</a:t>
            </a:r>
            <a:br>
              <a:rPr lang="en-AU" dirty="0" smtClean="0"/>
            </a:br>
            <a:r>
              <a:rPr lang="en-AU" dirty="0" smtClean="0"/>
              <a:t>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23: Economic Analysis of Architectures</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Calculating Value for </a:t>
            </a:r>
            <a:r>
              <a:rPr lang="en-US" dirty="0" smtClean="0"/>
              <a:t>Cost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VFC for each architectural strategy is the ratio of the total benefit, B</a:t>
            </a:r>
            <a:r>
              <a:rPr lang="en-US" i="1" baseline="-25000" dirty="0"/>
              <a:t>i</a:t>
            </a:r>
            <a:r>
              <a:rPr lang="en-US" dirty="0"/>
              <a:t>, to the cost, </a:t>
            </a:r>
            <a:r>
              <a:rPr lang="en-US" dirty="0" err="1"/>
              <a:t>C</a:t>
            </a:r>
            <a:r>
              <a:rPr lang="en-US" i="1" baseline="-25000" dirty="0" err="1"/>
              <a:t>i</a:t>
            </a:r>
            <a:r>
              <a:rPr lang="en-US" dirty="0"/>
              <a:t>, of implementing it:</a:t>
            </a:r>
          </a:p>
          <a:p>
            <a:pPr marL="0" indent="0" algn="ctr">
              <a:buNone/>
            </a:pPr>
            <a:r>
              <a:rPr lang="en-US" i="1" dirty="0"/>
              <a:t>VFC</a:t>
            </a:r>
            <a:r>
              <a:rPr lang="en-US" dirty="0"/>
              <a:t> = </a:t>
            </a:r>
            <a:r>
              <a:rPr lang="en-US" i="1" dirty="0"/>
              <a:t>B</a:t>
            </a:r>
            <a:r>
              <a:rPr lang="en-US" i="1" baseline="-25000" dirty="0"/>
              <a:t>i</a:t>
            </a:r>
            <a:r>
              <a:rPr lang="en-US" dirty="0"/>
              <a:t> / </a:t>
            </a:r>
            <a:r>
              <a:rPr lang="en-US" i="1" dirty="0" err="1"/>
              <a:t>C</a:t>
            </a:r>
            <a:r>
              <a:rPr lang="en-US" i="1" baseline="-25000" dirty="0" err="1"/>
              <a:t>i</a:t>
            </a:r>
            <a:endParaRPr lang="en-US" dirty="0"/>
          </a:p>
          <a:p>
            <a:r>
              <a:rPr lang="en-US" dirty="0"/>
              <a:t>The cost </a:t>
            </a:r>
            <a:r>
              <a:rPr lang="en-US" dirty="0" err="1"/>
              <a:t>C</a:t>
            </a:r>
            <a:r>
              <a:rPr lang="en-US" i="1" baseline="-25000" dirty="0" err="1"/>
              <a:t>i</a:t>
            </a:r>
            <a:r>
              <a:rPr lang="en-US" dirty="0"/>
              <a:t> is estimated using a model appropriate for the system and the environment being developed, such as a cost model that estimates implementation cost by measuring an architecture’s interaction complexity. </a:t>
            </a:r>
            <a:endParaRPr lang="en-US" dirty="0" smtClean="0"/>
          </a:p>
          <a:p>
            <a:r>
              <a:rPr lang="en-US" dirty="0" smtClean="0"/>
              <a:t>You </a:t>
            </a:r>
            <a:r>
              <a:rPr lang="en-US" dirty="0"/>
              <a:t>can use this VFC score to rank-order the architectural strategies under consideration.</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1306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Practicalities of Utility Curve </a:t>
            </a:r>
            <a:r>
              <a:rPr lang="en-US" dirty="0" smtClean="0"/>
              <a:t>Determination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t>
            </a:r>
            <a:r>
              <a:rPr lang="en-US" dirty="0"/>
              <a:t>build the utility-response curve, we first determine the quality attribute levels for the best-case and worst-case situations. </a:t>
            </a:r>
            <a:endParaRPr lang="en-US" dirty="0" smtClean="0"/>
          </a:p>
          <a:p>
            <a:r>
              <a:rPr lang="en-US" dirty="0" smtClean="0"/>
              <a:t>The </a:t>
            </a:r>
            <a:r>
              <a:rPr lang="en-US" dirty="0"/>
              <a:t>best-case quality attribute level is that above which the stakeholders foresee no further utility. </a:t>
            </a:r>
            <a:endParaRPr lang="en-US" dirty="0" smtClean="0"/>
          </a:p>
          <a:p>
            <a:pPr lvl="1"/>
            <a:r>
              <a:rPr lang="en-US" dirty="0" smtClean="0"/>
              <a:t>For </a:t>
            </a:r>
            <a:r>
              <a:rPr lang="en-US" dirty="0"/>
              <a:t>example, a system response to the user of 0.1 second is perceived as instantaneous, so improving it further so that it responds in 0.03 second has no additional utility. </a:t>
            </a:r>
            <a:endParaRPr lang="en-US" dirty="0" smtClean="0"/>
          </a:p>
          <a:p>
            <a:r>
              <a:rPr lang="en-US" dirty="0"/>
              <a:t>T</a:t>
            </a:r>
            <a:r>
              <a:rPr lang="en-US" dirty="0" smtClean="0"/>
              <a:t>he </a:t>
            </a:r>
            <a:r>
              <a:rPr lang="en-US" dirty="0"/>
              <a:t>worst-case quality attribute level is a minimum threshold above which a system must perform; otherwise it is of no use to the stakeholders. </a:t>
            </a:r>
            <a:endParaRPr lang="en-US" dirty="0" smtClean="0"/>
          </a:p>
          <a:p>
            <a:r>
              <a:rPr lang="en-US" dirty="0" smtClean="0"/>
              <a:t>These </a:t>
            </a:r>
            <a:r>
              <a:rPr lang="en-US" dirty="0"/>
              <a:t>levels—best-case and worst-case—are assigned utility values of 100 and 0, respectively.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8302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Practicalities of Weighting </a:t>
            </a:r>
            <a:r>
              <a:rPr lang="en-US" dirty="0" smtClean="0"/>
              <a:t>Determination</a:t>
            </a:r>
            <a:endParaRPr lang="en-US" dirty="0"/>
          </a:p>
        </p:txBody>
      </p:sp>
      <p:sp>
        <p:nvSpPr>
          <p:cNvPr id="3" name="Content Placeholder 2"/>
          <p:cNvSpPr>
            <a:spLocks noGrp="1"/>
          </p:cNvSpPr>
          <p:nvPr>
            <p:ph idx="1"/>
          </p:nvPr>
        </p:nvSpPr>
        <p:spPr>
          <a:xfrm>
            <a:off x="457200" y="1484784"/>
            <a:ext cx="8229600" cy="4824536"/>
          </a:xfrm>
        </p:spPr>
        <p:txBody>
          <a:bodyPr>
            <a:normAutofit fontScale="92500" lnSpcReduction="10000"/>
          </a:bodyPr>
          <a:lstStyle/>
          <a:p>
            <a:r>
              <a:rPr lang="en-US" sz="2400" dirty="0" smtClean="0"/>
              <a:t>One </a:t>
            </a:r>
            <a:r>
              <a:rPr lang="en-US" sz="2400" dirty="0"/>
              <a:t>method of weighting the scenarios is to prioritize them and use their priority ranking as the weight. </a:t>
            </a:r>
            <a:endParaRPr lang="en-US" sz="2400" dirty="0" smtClean="0"/>
          </a:p>
          <a:p>
            <a:pPr lvl="1"/>
            <a:r>
              <a:rPr lang="en-US" sz="2400" dirty="0"/>
              <a:t>F</a:t>
            </a:r>
            <a:r>
              <a:rPr lang="en-US" sz="2400" dirty="0" smtClean="0"/>
              <a:t>or </a:t>
            </a:r>
            <a:r>
              <a:rPr lang="en-US" sz="2400" i="1" dirty="0"/>
              <a:t>N</a:t>
            </a:r>
            <a:r>
              <a:rPr lang="en-US" sz="2400" dirty="0"/>
              <a:t> scenarios, the highest priority one is given a weight of 1, the next highest is given a weight of (</a:t>
            </a:r>
            <a:r>
              <a:rPr lang="en-US" sz="2400" i="1" dirty="0"/>
              <a:t>N</a:t>
            </a:r>
            <a:r>
              <a:rPr lang="en-US" sz="2400" dirty="0"/>
              <a:t>–1)/</a:t>
            </a:r>
            <a:r>
              <a:rPr lang="en-US" sz="2400" i="1" dirty="0"/>
              <a:t>N</a:t>
            </a:r>
            <a:r>
              <a:rPr lang="en-US" sz="2400" dirty="0"/>
              <a:t>, and so on. </a:t>
            </a:r>
            <a:endParaRPr lang="en-US" sz="2400" dirty="0" smtClean="0"/>
          </a:p>
          <a:p>
            <a:pPr lvl="1"/>
            <a:r>
              <a:rPr lang="en-US" sz="2400" dirty="0" smtClean="0"/>
              <a:t>This </a:t>
            </a:r>
            <a:r>
              <a:rPr lang="en-US" sz="2400" dirty="0"/>
              <a:t>turns the problem of weighting the scenarios into one of assigning priorities. </a:t>
            </a:r>
          </a:p>
          <a:p>
            <a:r>
              <a:rPr lang="en-US" sz="2400" dirty="0"/>
              <a:t>The stakeholders can determine the priorities through a variety of voting schemes. </a:t>
            </a:r>
            <a:endParaRPr lang="en-US" sz="2400" dirty="0" smtClean="0"/>
          </a:p>
          <a:p>
            <a:pPr lvl="1"/>
            <a:r>
              <a:rPr lang="en-US" sz="2400" dirty="0" smtClean="0"/>
              <a:t>One </a:t>
            </a:r>
            <a:r>
              <a:rPr lang="en-US" sz="2400" dirty="0"/>
              <a:t>simple method is to have each stakeholder prioritize the scenarios (from 1 to </a:t>
            </a:r>
            <a:r>
              <a:rPr lang="en-US" sz="2400" i="1" dirty="0"/>
              <a:t>N</a:t>
            </a:r>
            <a:r>
              <a:rPr lang="en-US" sz="2400" dirty="0"/>
              <a:t>) and the total priority of the scenario is the sum of the priorities it receives from all of the stakeholders. </a:t>
            </a:r>
          </a:p>
          <a:p>
            <a:pPr lvl="1"/>
            <a:r>
              <a:rPr lang="en-US" sz="2400" dirty="0" smtClean="0"/>
              <a:t>Voting </a:t>
            </a:r>
            <a:r>
              <a:rPr lang="en-US" sz="2400" dirty="0"/>
              <a:t>can be public or secret. </a:t>
            </a:r>
          </a:p>
          <a:p>
            <a:r>
              <a:rPr lang="en-US" sz="2400" dirty="0"/>
              <a:t>Other schemes are possible. Regardless of the scheme used, it must make sense to the stakeholders and it must suit their culture. </a:t>
            </a:r>
          </a:p>
          <a:p>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93568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Practicalities of Cost </a:t>
            </a:r>
            <a:r>
              <a:rPr lang="en-US" dirty="0" smtClean="0"/>
              <a:t>Determination</a:t>
            </a:r>
            <a:endParaRPr lang="en-US" dirty="0"/>
          </a:p>
        </p:txBody>
      </p:sp>
      <p:sp>
        <p:nvSpPr>
          <p:cNvPr id="3" name="Content Placeholder 2"/>
          <p:cNvSpPr>
            <a:spLocks noGrp="1"/>
          </p:cNvSpPr>
          <p:nvPr>
            <p:ph idx="1"/>
          </p:nvPr>
        </p:nvSpPr>
        <p:spPr/>
        <p:txBody>
          <a:bodyPr>
            <a:normAutofit/>
          </a:bodyPr>
          <a:lstStyle/>
          <a:p>
            <a:r>
              <a:rPr lang="en-US" sz="2800" dirty="0"/>
              <a:t>T</a:t>
            </a:r>
            <a:r>
              <a:rPr lang="en-US" sz="2800" dirty="0" smtClean="0"/>
              <a:t>here </a:t>
            </a:r>
            <a:r>
              <a:rPr lang="en-US" sz="2800" dirty="0"/>
              <a:t>are very few cost models for various architectural strategies. </a:t>
            </a:r>
            <a:endParaRPr lang="en-US" sz="2800" dirty="0" smtClean="0"/>
          </a:p>
          <a:p>
            <a:pPr lvl="1"/>
            <a:r>
              <a:rPr lang="en-US" sz="2000" dirty="0" smtClean="0"/>
              <a:t>There </a:t>
            </a:r>
            <a:r>
              <a:rPr lang="en-US" sz="2000" dirty="0"/>
              <a:t>are many software cost models, but they are based on overall system characteristics such as size or function points. </a:t>
            </a:r>
            <a:endParaRPr lang="en-US" sz="2000" dirty="0" smtClean="0"/>
          </a:p>
          <a:p>
            <a:pPr lvl="1"/>
            <a:r>
              <a:rPr lang="en-US" sz="2000" dirty="0" smtClean="0"/>
              <a:t>These </a:t>
            </a:r>
            <a:r>
              <a:rPr lang="en-US" sz="2000" dirty="0"/>
              <a:t>are inadequate to answer the question of how much does it cost to, for example, use a publish-subscribe pattern in a particular portion of the architecture. </a:t>
            </a:r>
            <a:endParaRPr lang="en-US" sz="2000" dirty="0" smtClean="0"/>
          </a:p>
          <a:p>
            <a:pPr lvl="1"/>
            <a:r>
              <a:rPr lang="en-US" sz="2000" dirty="0" smtClean="0"/>
              <a:t>There </a:t>
            </a:r>
            <a:r>
              <a:rPr lang="en-US" sz="2000" dirty="0"/>
              <a:t>are cost models that are based on complexity of modules (by function point analysis according to the requirements assigned to each module) and the complexity of module interaction, but these are not widely used in practice. </a:t>
            </a:r>
            <a:endParaRPr lang="en-US" sz="2000" dirty="0" smtClean="0"/>
          </a:p>
          <a:p>
            <a:pPr lvl="1"/>
            <a:r>
              <a:rPr lang="en-US" sz="2000" dirty="0" smtClean="0"/>
              <a:t>More </a:t>
            </a:r>
            <a:r>
              <a:rPr lang="en-US" sz="2000" dirty="0"/>
              <a:t>widely used in practice are corporate cost models based on previous experience with the same or similar architectures, or the experience and intuition of senior architects.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6870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Practicalities of Cost </a:t>
            </a:r>
            <a:r>
              <a:rPr lang="en-US" dirty="0" smtClean="0"/>
              <a:t>Determination</a:t>
            </a:r>
            <a:endParaRPr lang="en-US" dirty="0"/>
          </a:p>
        </p:txBody>
      </p:sp>
      <p:sp>
        <p:nvSpPr>
          <p:cNvPr id="3" name="Content Placeholder 2"/>
          <p:cNvSpPr>
            <a:spLocks noGrp="1"/>
          </p:cNvSpPr>
          <p:nvPr>
            <p:ph idx="1"/>
          </p:nvPr>
        </p:nvSpPr>
        <p:spPr/>
        <p:txBody>
          <a:bodyPr>
            <a:normAutofit/>
          </a:bodyPr>
          <a:lstStyle/>
          <a:p>
            <a:r>
              <a:rPr lang="en-US" sz="2800" dirty="0" smtClean="0"/>
              <a:t>Architects </a:t>
            </a:r>
            <a:r>
              <a:rPr lang="en-US" sz="2800" dirty="0"/>
              <a:t>often turn to </a:t>
            </a:r>
            <a:r>
              <a:rPr lang="en-US" sz="2800" dirty="0" smtClean="0"/>
              <a:t>cost estimation </a:t>
            </a:r>
            <a:r>
              <a:rPr lang="en-US" sz="2800" dirty="0"/>
              <a:t>techniques. </a:t>
            </a:r>
          </a:p>
          <a:p>
            <a:r>
              <a:rPr lang="en-US" sz="2800" dirty="0"/>
              <a:t>A</a:t>
            </a:r>
            <a:r>
              <a:rPr lang="en-US" sz="2800" dirty="0" smtClean="0"/>
              <a:t>n </a:t>
            </a:r>
            <a:r>
              <a:rPr lang="en-US" sz="2800" dirty="0"/>
              <a:t>absolute number for cost isn’t necessary to rank candidate architecture strategies. </a:t>
            </a:r>
            <a:endParaRPr lang="en-US" sz="2800" dirty="0" smtClean="0"/>
          </a:p>
          <a:p>
            <a:pPr lvl="1"/>
            <a:r>
              <a:rPr lang="en-US" sz="2000" dirty="0" smtClean="0"/>
              <a:t>You </a:t>
            </a:r>
            <a:r>
              <a:rPr lang="en-US" sz="2000" dirty="0"/>
              <a:t>can often say something like “Suppose strategy A costs $x. It looks like strategy B will cost $2x, and strategy C will cost $0.5x.” That’s enormously helpful. </a:t>
            </a:r>
            <a:endParaRPr lang="en-US" sz="2000" dirty="0" smtClean="0"/>
          </a:p>
          <a:p>
            <a:pPr lvl="1"/>
            <a:r>
              <a:rPr lang="en-US" sz="2000" dirty="0" smtClean="0"/>
              <a:t>A </a:t>
            </a:r>
            <a:r>
              <a:rPr lang="en-US" sz="2000" dirty="0"/>
              <a:t>second approach is to use very coarse estimates. Or if you lack confidence for that degree of certainty, you can say something like “Strategy A will cost a lot, strategy B shouldn’t cost very much, and strategy C is probably somewhere in the middle.”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86439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3024336" cy="1354162"/>
          </a:xfrm>
        </p:spPr>
        <p:txBody>
          <a:bodyPr>
            <a:normAutofit fontScale="90000"/>
          </a:bodyPr>
          <a:lstStyle/>
          <a:p>
            <a:r>
              <a:rPr lang="en-US" sz="3600" dirty="0" smtClean="0"/>
              <a:t>Cost Benefit </a:t>
            </a:r>
            <a:br>
              <a:rPr lang="en-US" sz="3600" dirty="0" smtClean="0"/>
            </a:br>
            <a:r>
              <a:rPr lang="en-US" sz="3600" dirty="0" smtClean="0"/>
              <a:t>Analysis Method </a:t>
            </a:r>
            <a:br>
              <a:rPr lang="en-US" sz="3600" dirty="0" smtClean="0"/>
            </a:br>
            <a:r>
              <a:rPr lang="en-US" sz="3600" dirty="0" smtClean="0"/>
              <a:t>(CBAM)</a:t>
            </a:r>
            <a:endParaRPr lang="en-US" sz="3600" dirty="0"/>
          </a:p>
        </p:txBody>
      </p:sp>
      <p:sp>
        <p:nvSpPr>
          <p:cNvPr id="4" name="Footer Placeholder 3"/>
          <p:cNvSpPr>
            <a:spLocks noGrp="1"/>
          </p:cNvSpPr>
          <p:nvPr>
            <p:ph type="ftr" sz="quarter" idx="11"/>
          </p:nvPr>
        </p:nvSpPr>
        <p:spPr>
          <a:xfrm>
            <a:off x="107504" y="6381328"/>
            <a:ext cx="3744416" cy="365125"/>
          </a:xfrm>
        </p:spPr>
        <p:txBody>
          <a:bodyPr/>
          <a:lstStyle/>
          <a:p>
            <a:r>
              <a:rPr lang="en-AU" dirty="0" smtClean="0"/>
              <a:t>© Len Bass, Paul Clements, Rick Kazman, distributed under Creative Commons Attribution License</a:t>
            </a:r>
            <a:endParaRPr lang="en-AU" dirty="0"/>
          </a:p>
        </p:txBody>
      </p:sp>
      <p:pic>
        <p:nvPicPr>
          <p:cNvPr id="5" name="Picture 4" descr="Bas_fig_23.3_3e.jpg"/>
          <p:cNvPicPr>
            <a:picLocks noChangeAspect="1"/>
          </p:cNvPicPr>
          <p:nvPr/>
        </p:nvPicPr>
        <p:blipFill rotWithShape="1">
          <a:blip r:embed="rId2">
            <a:extLst>
              <a:ext uri="{28A0092B-C50C-407E-A947-70E740481C1C}">
                <a14:useLocalDpi xmlns:a14="http://schemas.microsoft.com/office/drawing/2010/main" val="0"/>
              </a:ext>
            </a:extLst>
          </a:blip>
          <a:srcRect l="30504" t="26207" r="26238" b="23264"/>
          <a:stretch/>
        </p:blipFill>
        <p:spPr>
          <a:xfrm>
            <a:off x="3995936" y="188639"/>
            <a:ext cx="4896544" cy="6566419"/>
          </a:xfrm>
          <a:prstGeom prst="rect">
            <a:avLst/>
          </a:prstGeom>
        </p:spPr>
      </p:pic>
      <p:sp>
        <p:nvSpPr>
          <p:cNvPr id="3" name="TextBox 2"/>
          <p:cNvSpPr txBox="1"/>
          <p:nvPr/>
        </p:nvSpPr>
        <p:spPr>
          <a:xfrm>
            <a:off x="251520" y="2564904"/>
            <a:ext cx="3758060" cy="1200328"/>
          </a:xfrm>
          <a:prstGeom prst="rect">
            <a:avLst/>
          </a:prstGeom>
          <a:noFill/>
        </p:spPr>
        <p:txBody>
          <a:bodyPr wrap="none" rtlCol="0">
            <a:spAutoFit/>
          </a:bodyPr>
          <a:lstStyle/>
          <a:p>
            <a:r>
              <a:rPr lang="en-US" sz="2400" dirty="0" smtClean="0"/>
              <a:t>The CBAM places the</a:t>
            </a:r>
          </a:p>
          <a:p>
            <a:r>
              <a:rPr lang="en-US" sz="2400" dirty="0" smtClean="0"/>
              <a:t>principles just discussed into</a:t>
            </a:r>
          </a:p>
          <a:p>
            <a:r>
              <a:rPr lang="en-US" sz="2400" dirty="0" smtClean="0"/>
              <a:t>a set of steps: a method.</a:t>
            </a:r>
            <a:endParaRPr lang="en-US" sz="2400" dirty="0"/>
          </a:p>
        </p:txBody>
      </p:sp>
    </p:spTree>
    <p:extLst>
      <p:ext uri="{BB962C8B-B14F-4D97-AF65-F5344CB8AC3E}">
        <p14:creationId xmlns:p14="http://schemas.microsoft.com/office/powerpoint/2010/main" val="79000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CBAM </a:t>
            </a:r>
            <a:r>
              <a:rPr lang="en-US" dirty="0" smtClean="0"/>
              <a:t>Stakeholders</a:t>
            </a:r>
            <a:endParaRPr lang="en-US" dirty="0"/>
          </a:p>
        </p:txBody>
      </p:sp>
      <p:sp>
        <p:nvSpPr>
          <p:cNvPr id="3" name="Content Placeholder 2"/>
          <p:cNvSpPr>
            <a:spLocks noGrp="1"/>
          </p:cNvSpPr>
          <p:nvPr>
            <p:ph idx="1"/>
          </p:nvPr>
        </p:nvSpPr>
        <p:spPr/>
        <p:txBody>
          <a:bodyPr/>
          <a:lstStyle/>
          <a:p>
            <a:r>
              <a:rPr lang="en-US" dirty="0"/>
              <a:t>The stakeholders in a CBAM exercise include people who can authoritatively speak to the utility of various quality attribute </a:t>
            </a:r>
            <a:r>
              <a:rPr lang="en-US" dirty="0" smtClean="0"/>
              <a:t>responses.</a:t>
            </a:r>
          </a:p>
          <a:p>
            <a:r>
              <a:rPr lang="en-US" dirty="0" smtClean="0"/>
              <a:t>They probably </a:t>
            </a:r>
            <a:r>
              <a:rPr lang="en-US" dirty="0"/>
              <a:t>include the same people who were the source of the quality attribute scenarios being used as input.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9667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Collate </a:t>
            </a:r>
            <a:r>
              <a:rPr lang="en-US" dirty="0"/>
              <a:t>scenarios. </a:t>
            </a:r>
            <a:endParaRPr lang="en-US" dirty="0" smtClean="0"/>
          </a:p>
          <a:p>
            <a:pPr lvl="1"/>
            <a:r>
              <a:rPr lang="en-US" dirty="0" smtClean="0"/>
              <a:t>Give </a:t>
            </a:r>
            <a:r>
              <a:rPr lang="en-US" dirty="0"/>
              <a:t>the stakeholders the chance to contribute new scenarios. </a:t>
            </a:r>
            <a:endParaRPr lang="en-US" dirty="0" smtClean="0"/>
          </a:p>
          <a:p>
            <a:pPr lvl="1"/>
            <a:r>
              <a:rPr lang="en-US" dirty="0" smtClean="0"/>
              <a:t>Ask </a:t>
            </a:r>
            <a:r>
              <a:rPr lang="en-US" dirty="0"/>
              <a:t>the stakeholders to prioritize the scenarios based on satisfying the business goals of the system. </a:t>
            </a:r>
            <a:endParaRPr lang="en-US" dirty="0" smtClean="0"/>
          </a:p>
          <a:p>
            <a:pPr lvl="1"/>
            <a:r>
              <a:rPr lang="en-US" dirty="0" smtClean="0"/>
              <a:t>This </a:t>
            </a:r>
            <a:r>
              <a:rPr lang="en-US" dirty="0"/>
              <a:t>can be an informal prioritization using a simple scheme such as “high, medium, low” to rank the scenarios. </a:t>
            </a:r>
            <a:endParaRPr lang="en-US" dirty="0" smtClean="0"/>
          </a:p>
          <a:p>
            <a:pPr lvl="1"/>
            <a:r>
              <a:rPr lang="en-US" dirty="0" smtClean="0"/>
              <a:t>Choose </a:t>
            </a:r>
            <a:r>
              <a:rPr lang="en-US" dirty="0"/>
              <a:t>the top one-third for further study.</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64479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normAutofit fontScale="92500"/>
          </a:bodyPr>
          <a:lstStyle/>
          <a:p>
            <a:r>
              <a:rPr lang="en-US" dirty="0" smtClean="0"/>
              <a:t>Refine </a:t>
            </a:r>
            <a:r>
              <a:rPr lang="en-US" dirty="0"/>
              <a:t>scenarios. </a:t>
            </a:r>
            <a:endParaRPr lang="en-US" dirty="0" smtClean="0"/>
          </a:p>
          <a:p>
            <a:pPr lvl="1"/>
            <a:r>
              <a:rPr lang="en-US" dirty="0" smtClean="0"/>
              <a:t>Refine </a:t>
            </a:r>
            <a:r>
              <a:rPr lang="en-US" dirty="0"/>
              <a:t>the scenarios chosen in step 1, focusing on their stimulus-response measures. </a:t>
            </a:r>
            <a:endParaRPr lang="en-US" dirty="0" smtClean="0"/>
          </a:p>
          <a:p>
            <a:pPr lvl="1"/>
            <a:r>
              <a:rPr lang="en-US" dirty="0" smtClean="0"/>
              <a:t>Elicit </a:t>
            </a:r>
            <a:r>
              <a:rPr lang="en-US" dirty="0"/>
              <a:t>the worst-case, current, desired, and best-case quality attribute response level for each scenario. </a:t>
            </a:r>
            <a:endParaRPr lang="en-US" dirty="0" smtClean="0"/>
          </a:p>
          <a:p>
            <a:pPr lvl="1"/>
            <a:r>
              <a:rPr lang="en-US" dirty="0" smtClean="0"/>
              <a:t>For </a:t>
            </a:r>
            <a:r>
              <a:rPr lang="en-US" dirty="0"/>
              <a:t>example, a refined performance scenario might tell us that worst-case performance for our system’s response to user input is 12 seconds, the best case is 0.1 seconds, and our desired response is 0.5 seconds. Our current architecture provides a response of 1.5 </a:t>
            </a:r>
            <a:r>
              <a:rPr lang="en-US" dirty="0" smtClean="0"/>
              <a:t>seconds.</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1830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a:xfrm>
            <a:off x="457200" y="1268760"/>
            <a:ext cx="8229600" cy="5112568"/>
          </a:xfrm>
        </p:spPr>
        <p:txBody>
          <a:bodyPr>
            <a:normAutofit fontScale="85000" lnSpcReduction="20000"/>
          </a:bodyPr>
          <a:lstStyle/>
          <a:p>
            <a:r>
              <a:rPr lang="en-US" dirty="0" smtClean="0"/>
              <a:t>Prioritize </a:t>
            </a:r>
            <a:r>
              <a:rPr lang="en-US" dirty="0"/>
              <a:t>scenarios. </a:t>
            </a:r>
            <a:endParaRPr lang="en-US" dirty="0" smtClean="0"/>
          </a:p>
          <a:p>
            <a:pPr lvl="1"/>
            <a:r>
              <a:rPr lang="en-US" dirty="0" smtClean="0"/>
              <a:t>Prioritize </a:t>
            </a:r>
            <a:r>
              <a:rPr lang="en-US" dirty="0"/>
              <a:t>the refined scenarios, based on stakeholder votes. </a:t>
            </a:r>
            <a:endParaRPr lang="en-US" dirty="0" smtClean="0"/>
          </a:p>
          <a:p>
            <a:pPr lvl="1"/>
            <a:r>
              <a:rPr lang="en-US" dirty="0"/>
              <a:t>G</a:t>
            </a:r>
            <a:r>
              <a:rPr lang="en-US" dirty="0" smtClean="0"/>
              <a:t>ive </a:t>
            </a:r>
            <a:r>
              <a:rPr lang="en-US" dirty="0"/>
              <a:t>100 votes to each stakeholder and have them distribute the votes among the scenarios, where their voting is based on the desired response value for each scenario. </a:t>
            </a:r>
            <a:endParaRPr lang="en-US" dirty="0" smtClean="0"/>
          </a:p>
          <a:p>
            <a:pPr lvl="1"/>
            <a:r>
              <a:rPr lang="en-US" dirty="0" smtClean="0"/>
              <a:t>Total </a:t>
            </a:r>
            <a:r>
              <a:rPr lang="en-US" dirty="0"/>
              <a:t>the votes and choose the top 50 percent of the scenarios for further analysis. </a:t>
            </a:r>
            <a:endParaRPr lang="en-US" dirty="0" smtClean="0"/>
          </a:p>
          <a:p>
            <a:pPr lvl="1"/>
            <a:r>
              <a:rPr lang="en-US" dirty="0" smtClean="0"/>
              <a:t>Assign </a:t>
            </a:r>
            <a:r>
              <a:rPr lang="en-US" dirty="0"/>
              <a:t>a weight of 1.0 to the highest-rated scenario; assign the other scenarios a weight relative to the highest rated. </a:t>
            </a:r>
            <a:endParaRPr lang="en-US" dirty="0" smtClean="0"/>
          </a:p>
          <a:p>
            <a:pPr lvl="1"/>
            <a:r>
              <a:rPr lang="en-US" dirty="0" smtClean="0"/>
              <a:t>This </a:t>
            </a:r>
            <a:r>
              <a:rPr lang="en-US" dirty="0"/>
              <a:t>becomes the weighting used in the calculation of a strategy’s overall benefit. </a:t>
            </a:r>
            <a:endParaRPr lang="en-US" dirty="0" smtClean="0"/>
          </a:p>
          <a:p>
            <a:pPr lvl="1"/>
            <a:r>
              <a:rPr lang="en-US" dirty="0" smtClean="0"/>
              <a:t>Make </a:t>
            </a:r>
            <a:r>
              <a:rPr lang="en-US" dirty="0"/>
              <a:t>a list of the quality attributes that concern the stakeholders.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8315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Outline</a:t>
            </a:r>
            <a:endParaRPr lang="en-US"/>
          </a:p>
        </p:txBody>
      </p:sp>
      <p:sp>
        <p:nvSpPr>
          <p:cNvPr id="3" name="Content Placeholder 2"/>
          <p:cNvSpPr>
            <a:spLocks noGrp="1"/>
          </p:cNvSpPr>
          <p:nvPr>
            <p:ph idx="1"/>
          </p:nvPr>
        </p:nvSpPr>
        <p:spPr/>
        <p:txBody>
          <a:bodyPr>
            <a:normAutofit/>
          </a:bodyPr>
          <a:lstStyle/>
          <a:p>
            <a:r>
              <a:rPr lang="en-US" sz="2800" dirty="0" smtClean="0"/>
              <a:t>Decision</a:t>
            </a:r>
            <a:r>
              <a:rPr lang="en-US" sz="2800" dirty="0"/>
              <a:t>-Making Context </a:t>
            </a:r>
          </a:p>
          <a:p>
            <a:r>
              <a:rPr lang="en-US" sz="2800" dirty="0" smtClean="0"/>
              <a:t>The </a:t>
            </a:r>
            <a:r>
              <a:rPr lang="en-US" sz="2800" dirty="0"/>
              <a:t>Basis for the Economic Analyses </a:t>
            </a:r>
          </a:p>
          <a:p>
            <a:r>
              <a:rPr lang="en-US" sz="2800" dirty="0" smtClean="0"/>
              <a:t>Putting </a:t>
            </a:r>
            <a:r>
              <a:rPr lang="en-US" sz="2800" dirty="0"/>
              <a:t>Theory into Practice: </a:t>
            </a:r>
            <a:r>
              <a:rPr lang="en-US" sz="2800" dirty="0" smtClean="0"/>
              <a:t>The CBAM</a:t>
            </a:r>
            <a:endParaRPr lang="en-US" sz="2800" dirty="0"/>
          </a:p>
          <a:p>
            <a:r>
              <a:rPr lang="en-US" sz="2800" dirty="0" smtClean="0"/>
              <a:t>Case </a:t>
            </a:r>
            <a:r>
              <a:rPr lang="en-US" sz="2800" dirty="0"/>
              <a:t>Study: The NASA ECS </a:t>
            </a:r>
            <a:r>
              <a:rPr lang="en-US" sz="2800" dirty="0" smtClean="0"/>
              <a:t>Project</a:t>
            </a:r>
            <a:endParaRPr lang="en-US" sz="2800" dirty="0"/>
          </a:p>
          <a:p>
            <a:r>
              <a:rPr lang="en-US" sz="2800" dirty="0" smtClean="0"/>
              <a:t>Summary</a:t>
            </a:r>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6601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normAutofit/>
          </a:bodyPr>
          <a:lstStyle/>
          <a:p>
            <a:r>
              <a:rPr lang="en-US" dirty="0" smtClean="0"/>
              <a:t>Assign </a:t>
            </a:r>
            <a:r>
              <a:rPr lang="en-US" dirty="0"/>
              <a:t>utility. </a:t>
            </a:r>
            <a:endParaRPr lang="en-US" dirty="0" smtClean="0"/>
          </a:p>
          <a:p>
            <a:pPr lvl="1"/>
            <a:r>
              <a:rPr lang="en-US" dirty="0" smtClean="0"/>
              <a:t>Determine </a:t>
            </a:r>
            <a:r>
              <a:rPr lang="en-US" dirty="0"/>
              <a:t>the utility for each quality attribute response level (worst-case, current, desired, best-case) for the scenarios from step 3. </a:t>
            </a:r>
            <a:endParaRPr lang="en-US" dirty="0" smtClean="0"/>
          </a:p>
          <a:p>
            <a:pPr lvl="1"/>
            <a:r>
              <a:rPr lang="en-US" dirty="0" smtClean="0"/>
              <a:t>You </a:t>
            </a:r>
            <a:r>
              <a:rPr lang="en-US" dirty="0"/>
              <a:t>can conveniently capture these utility curves in a table (one row for each scenario, one column for each of the four quality attribute response levels). </a:t>
            </a:r>
            <a:endParaRPr lang="en-US" dirty="0" smtClean="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tabl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085184"/>
            <a:ext cx="8877300" cy="1257300"/>
          </a:xfrm>
          <a:prstGeom prst="rect">
            <a:avLst/>
          </a:prstGeom>
        </p:spPr>
      </p:pic>
    </p:spTree>
    <p:extLst>
      <p:ext uri="{BB962C8B-B14F-4D97-AF65-F5344CB8AC3E}">
        <p14:creationId xmlns:p14="http://schemas.microsoft.com/office/powerpoint/2010/main" val="273738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Map </a:t>
            </a:r>
            <a:r>
              <a:rPr lang="en-US" dirty="0"/>
              <a:t>architectural strategies to scenarios and determine their expected quality attribute response levels. </a:t>
            </a:r>
            <a:endParaRPr lang="en-US" dirty="0" smtClean="0"/>
          </a:p>
          <a:p>
            <a:pPr lvl="1"/>
            <a:r>
              <a:rPr lang="en-US" dirty="0" smtClean="0"/>
              <a:t>For </a:t>
            </a:r>
            <a:r>
              <a:rPr lang="en-US" dirty="0"/>
              <a:t>each architectural strategy under consideration, determine the expected quality attribute response levels that will result for each scenario.</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1431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Determine </a:t>
            </a:r>
            <a:r>
              <a:rPr lang="en-US" dirty="0"/>
              <a:t>the utility of the expected quality attribute response levels by interpolation. </a:t>
            </a:r>
            <a:endParaRPr lang="en-US" dirty="0" smtClean="0"/>
          </a:p>
          <a:p>
            <a:pPr lvl="1"/>
            <a:r>
              <a:rPr lang="en-US" dirty="0" smtClean="0"/>
              <a:t>Using </a:t>
            </a:r>
            <a:r>
              <a:rPr lang="en-US" dirty="0"/>
              <a:t>the elicited utility values (that form a utility curve), determine the utility of the expected quality attribute response level for the architectural strategy. </a:t>
            </a:r>
            <a:endParaRPr lang="en-US" dirty="0" smtClean="0"/>
          </a:p>
          <a:p>
            <a:pPr lvl="1"/>
            <a:r>
              <a:rPr lang="en-US" dirty="0" smtClean="0"/>
              <a:t>Do </a:t>
            </a:r>
            <a:r>
              <a:rPr lang="en-US" dirty="0"/>
              <a:t>this for each relevant quality attribute enumerated in step 3. </a:t>
            </a:r>
            <a:endParaRPr lang="en-US" dirty="0" smtClean="0"/>
          </a:p>
          <a:p>
            <a:pPr lvl="1"/>
            <a:r>
              <a:rPr lang="en-US" dirty="0" smtClean="0"/>
              <a:t>For </a:t>
            </a:r>
            <a:r>
              <a:rPr lang="en-US" dirty="0"/>
              <a:t>example, if we are considering a new architectural strategy that would result in a response time of 0.7 seconds, we would assign </a:t>
            </a:r>
            <a:r>
              <a:rPr lang="en-US" dirty="0" smtClean="0"/>
              <a:t>a </a:t>
            </a:r>
            <a:r>
              <a:rPr lang="en-US" dirty="0"/>
              <a:t>utility proportionately between 50 (which it exceeds) and 80 (which it doesn’t exceed).</a:t>
            </a:r>
          </a:p>
          <a:p>
            <a:pPr lvl="1"/>
            <a:r>
              <a:rPr lang="en-US" dirty="0"/>
              <a:t>The formula for interpolation between two data points (</a:t>
            </a:r>
            <a:r>
              <a:rPr lang="en-US" i="1" dirty="0" err="1"/>
              <a:t>x</a:t>
            </a:r>
            <a:r>
              <a:rPr lang="en-US" i="1" baseline="-25000" dirty="0" err="1"/>
              <a:t>a</a:t>
            </a:r>
            <a:r>
              <a:rPr lang="en-US" dirty="0"/>
              <a:t>, </a:t>
            </a:r>
            <a:r>
              <a:rPr lang="en-US" i="1" dirty="0" err="1"/>
              <a:t>y</a:t>
            </a:r>
            <a:r>
              <a:rPr lang="en-US" i="1" baseline="-25000" dirty="0" err="1"/>
              <a:t>a</a:t>
            </a:r>
            <a:r>
              <a:rPr lang="en-US" dirty="0"/>
              <a:t>) and (</a:t>
            </a:r>
            <a:r>
              <a:rPr lang="en-US" i="1" dirty="0" err="1"/>
              <a:t>x</a:t>
            </a:r>
            <a:r>
              <a:rPr lang="en-US" i="1" baseline="-25000" dirty="0" err="1"/>
              <a:t>b</a:t>
            </a:r>
            <a:r>
              <a:rPr lang="en-US" dirty="0"/>
              <a:t>, </a:t>
            </a:r>
            <a:r>
              <a:rPr lang="en-US" i="1" dirty="0" err="1"/>
              <a:t>y</a:t>
            </a:r>
            <a:r>
              <a:rPr lang="en-US" i="1" baseline="-25000" dirty="0" err="1"/>
              <a:t>b</a:t>
            </a:r>
            <a:r>
              <a:rPr lang="en-US" dirty="0"/>
              <a:t>) </a:t>
            </a:r>
            <a:r>
              <a:rPr lang="en-US" dirty="0" smtClean="0"/>
              <a:t>is:</a:t>
            </a:r>
          </a:p>
          <a:p>
            <a:pPr lvl="1"/>
            <a:endParaRPr lang="en-US" dirty="0" smtClean="0"/>
          </a:p>
          <a:p>
            <a:endParaRPr lang="en-US" dirty="0"/>
          </a:p>
          <a:p>
            <a:pPr lvl="1"/>
            <a:r>
              <a:rPr lang="en-US" dirty="0"/>
              <a:t>For us, the </a:t>
            </a:r>
            <a:r>
              <a:rPr lang="en-US" i="1" dirty="0"/>
              <a:t>x</a:t>
            </a:r>
            <a:r>
              <a:rPr lang="en-US" dirty="0"/>
              <a:t> values are the quality attribute response levels and the </a:t>
            </a:r>
            <a:r>
              <a:rPr lang="en-US" i="1" dirty="0"/>
              <a:t>y</a:t>
            </a:r>
            <a:r>
              <a:rPr lang="en-US" dirty="0"/>
              <a:t> values are the utility values. So, employing this formula, the utility value of a 0.7-second response time is 74</a:t>
            </a:r>
            <a:r>
              <a:rPr lang="x-none" dirty="0"/>
              <a:t> </a:t>
            </a:r>
            <a:r>
              <a:rPr lang="en-US" dirty="0"/>
              <a:t>.</a:t>
            </a:r>
            <a:r>
              <a:rPr lang="x-none" dirty="0"/>
              <a:t>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500860"/>
            <a:ext cx="2232248" cy="584324"/>
          </a:xfrm>
          <a:prstGeom prst="rect">
            <a:avLst/>
          </a:prstGeom>
          <a:noFill/>
          <a:ln>
            <a:noFill/>
          </a:ln>
        </p:spPr>
      </p:pic>
    </p:spTree>
    <p:extLst>
      <p:ext uri="{BB962C8B-B14F-4D97-AF65-F5344CB8AC3E}">
        <p14:creationId xmlns:p14="http://schemas.microsoft.com/office/powerpoint/2010/main" val="2678167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sp>
        <p:nvSpPr>
          <p:cNvPr id="3" name="Content Placeholder 2"/>
          <p:cNvSpPr>
            <a:spLocks noGrp="1"/>
          </p:cNvSpPr>
          <p:nvPr>
            <p:ph idx="1"/>
          </p:nvPr>
        </p:nvSpPr>
        <p:spPr/>
        <p:txBody>
          <a:bodyPr>
            <a:normAutofit/>
          </a:bodyPr>
          <a:lstStyle/>
          <a:p>
            <a:r>
              <a:rPr lang="en-US" dirty="0" smtClean="0"/>
              <a:t>Calculate </a:t>
            </a:r>
            <a:r>
              <a:rPr lang="en-US" dirty="0"/>
              <a:t>the total benefit obtained from an architectural strategy. </a:t>
            </a:r>
            <a:endParaRPr lang="en-US" dirty="0" smtClean="0"/>
          </a:p>
          <a:p>
            <a:pPr lvl="1"/>
            <a:r>
              <a:rPr lang="en-US" dirty="0" smtClean="0"/>
              <a:t>Subtract </a:t>
            </a:r>
            <a:r>
              <a:rPr lang="en-US" dirty="0"/>
              <a:t>the utility value of the “current” level from the expected level and normalize it using the votes elicited in step 3. </a:t>
            </a:r>
            <a:endParaRPr lang="en-US" dirty="0" smtClean="0"/>
          </a:p>
          <a:p>
            <a:pPr lvl="1"/>
            <a:r>
              <a:rPr lang="en-US" dirty="0" smtClean="0"/>
              <a:t>Sum </a:t>
            </a:r>
            <a:r>
              <a:rPr lang="en-US" dirty="0"/>
              <a:t>the benefit due to a particular architectural strategy across all scenarios and across all relevant quality attributes.</a:t>
            </a:r>
          </a:p>
          <a:p>
            <a:pPr marL="0" indent="0">
              <a:buNone/>
            </a:pP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55066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endParaRPr lang="en-US" dirty="0"/>
          </a:p>
        </p:txBody>
      </p:sp>
      <p:sp>
        <p:nvSpPr>
          <p:cNvPr id="3" name="Content Placeholder 2"/>
          <p:cNvSpPr>
            <a:spLocks noGrp="1"/>
          </p:cNvSpPr>
          <p:nvPr>
            <p:ph idx="1"/>
          </p:nvPr>
        </p:nvSpPr>
        <p:spPr/>
        <p:txBody>
          <a:bodyPr>
            <a:normAutofit/>
          </a:bodyPr>
          <a:lstStyle/>
          <a:p>
            <a:r>
              <a:rPr lang="en-US" dirty="0" smtClean="0"/>
              <a:t>Choose </a:t>
            </a:r>
            <a:r>
              <a:rPr lang="en-US" dirty="0"/>
              <a:t>architectural strategies based on VFC subject to cost and schedule constraints. </a:t>
            </a:r>
            <a:endParaRPr lang="en-US" dirty="0" smtClean="0"/>
          </a:p>
          <a:p>
            <a:pPr lvl="1"/>
            <a:r>
              <a:rPr lang="en-US" dirty="0" smtClean="0"/>
              <a:t>Determine </a:t>
            </a:r>
            <a:r>
              <a:rPr lang="en-US" dirty="0"/>
              <a:t>the cost and schedule implications of each architectural strategy. </a:t>
            </a:r>
            <a:endParaRPr lang="en-US" dirty="0" smtClean="0"/>
          </a:p>
          <a:p>
            <a:pPr lvl="1"/>
            <a:r>
              <a:rPr lang="en-US" dirty="0" smtClean="0"/>
              <a:t>Calculate </a:t>
            </a:r>
            <a:r>
              <a:rPr lang="en-US" dirty="0"/>
              <a:t>the VFC value for each as a ratio of benefit to cost. Rank-order the architectural strategies according to the VFC value and choose the top ones until the budget or schedule is exhausted.</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1055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a:t>
            </a:r>
            <a:endParaRPr lang="en-US" dirty="0"/>
          </a:p>
        </p:txBody>
      </p:sp>
      <p:sp>
        <p:nvSpPr>
          <p:cNvPr id="3" name="Content Placeholder 2"/>
          <p:cNvSpPr>
            <a:spLocks noGrp="1"/>
          </p:cNvSpPr>
          <p:nvPr>
            <p:ph idx="1"/>
          </p:nvPr>
        </p:nvSpPr>
        <p:spPr/>
        <p:txBody>
          <a:bodyPr>
            <a:normAutofit/>
          </a:bodyPr>
          <a:lstStyle/>
          <a:p>
            <a:r>
              <a:rPr lang="en-US" dirty="0" smtClean="0"/>
              <a:t>Confirm </a:t>
            </a:r>
            <a:r>
              <a:rPr lang="en-US" dirty="0"/>
              <a:t>results with intuition. </a:t>
            </a:r>
            <a:endParaRPr lang="en-US" dirty="0" smtClean="0"/>
          </a:p>
          <a:p>
            <a:pPr lvl="1"/>
            <a:r>
              <a:rPr lang="en-US" dirty="0" smtClean="0"/>
              <a:t>For </a:t>
            </a:r>
            <a:r>
              <a:rPr lang="en-US" dirty="0"/>
              <a:t>the chosen architectural strategies, consider whether these seem to align with the organization’s business goals</a:t>
            </a:r>
            <a:r>
              <a:rPr lang="en-US" dirty="0" smtClean="0"/>
              <a:t>.</a:t>
            </a:r>
          </a:p>
          <a:p>
            <a:pPr lvl="1"/>
            <a:r>
              <a:rPr lang="en-US" dirty="0" smtClean="0"/>
              <a:t> </a:t>
            </a:r>
            <a:r>
              <a:rPr lang="en-US" dirty="0"/>
              <a:t>If not, consider issues that may have been overlooked while doing this analysis</a:t>
            </a:r>
            <a:r>
              <a:rPr lang="en-US" dirty="0" smtClean="0"/>
              <a:t>.</a:t>
            </a:r>
          </a:p>
          <a:p>
            <a:pPr lvl="1"/>
            <a:r>
              <a:rPr lang="en-US" dirty="0" smtClean="0"/>
              <a:t>If </a:t>
            </a:r>
            <a:r>
              <a:rPr lang="en-US" dirty="0"/>
              <a:t>there are significant issues, perform another iteration of these steps.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10555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a:t>
            </a:r>
            <a:r>
              <a:rPr lang="en-US" dirty="0"/>
              <a:t>Study: The NASA ECS </a:t>
            </a:r>
            <a:r>
              <a:rPr lang="en-US" dirty="0" smtClean="0"/>
              <a:t>Project</a:t>
            </a:r>
            <a:endParaRPr lang="en-US" dirty="0"/>
          </a:p>
        </p:txBody>
      </p:sp>
      <p:sp>
        <p:nvSpPr>
          <p:cNvPr id="3" name="Content Placeholder 2"/>
          <p:cNvSpPr>
            <a:spLocks noGrp="1"/>
          </p:cNvSpPr>
          <p:nvPr>
            <p:ph idx="1"/>
          </p:nvPr>
        </p:nvSpPr>
        <p:spPr/>
        <p:txBody>
          <a:bodyPr>
            <a:noAutofit/>
          </a:bodyPr>
          <a:lstStyle/>
          <a:p>
            <a:r>
              <a:rPr lang="en-US" sz="2400" dirty="0"/>
              <a:t>The Earth Observing System is a constellation of NASA satellites that gathers data for the U.S. Global Change Research Program and other scientific communities worldwide</a:t>
            </a:r>
            <a:r>
              <a:rPr lang="en-US" sz="2400" dirty="0" smtClean="0"/>
              <a:t>.</a:t>
            </a:r>
          </a:p>
          <a:p>
            <a:r>
              <a:rPr lang="en-US" sz="2400" dirty="0" smtClean="0"/>
              <a:t>The </a:t>
            </a:r>
            <a:r>
              <a:rPr lang="en-US" sz="2400" dirty="0"/>
              <a:t>Earth Observing System Data Information System (EOSDIS) Core System (ECS) collects data from various satellite downlink stations for further processing. </a:t>
            </a:r>
            <a:endParaRPr lang="en-US" sz="2400" dirty="0" smtClean="0"/>
          </a:p>
          <a:p>
            <a:r>
              <a:rPr lang="en-US" sz="2400" dirty="0" smtClean="0"/>
              <a:t>ECS’s </a:t>
            </a:r>
            <a:r>
              <a:rPr lang="en-US" sz="2400" dirty="0"/>
              <a:t>mission is to process the data into higher-form information and make it available to scientists in searchable form. The goal is to provide both a common way to store (and hence process) data and a public mechanism to introduce new data formats and processing algorithms, thus making the information widely available</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91460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a:t>
            </a:r>
            <a:r>
              <a:rPr lang="en-US" dirty="0"/>
              <a:t>Study: The NASA ECS </a:t>
            </a:r>
            <a:r>
              <a:rPr lang="en-US" dirty="0" smtClean="0"/>
              <a:t>Project</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ECS processes an input stream of hundreds of gigabytes of raw environment-related data per day. The computation of 250 standard “products” results in thousands of gigabytes of information that is archived at eight data centers in the United States. The system has important performance and availability </a:t>
            </a:r>
            <a:r>
              <a:rPr lang="en-US" sz="2400" dirty="0" smtClean="0"/>
              <a:t>and modifiability requirements</a:t>
            </a:r>
            <a:r>
              <a:rPr lang="en-US" sz="2400" dirty="0"/>
              <a:t>. </a:t>
            </a:r>
          </a:p>
          <a:p>
            <a:r>
              <a:rPr lang="en-US" sz="2400" dirty="0"/>
              <a:t>The ECS project manager had a limited annual budget to maintain and enhance his current system. </a:t>
            </a:r>
            <a:r>
              <a:rPr lang="en-US" sz="2400" dirty="0" smtClean="0"/>
              <a:t>The </a:t>
            </a:r>
            <a:r>
              <a:rPr lang="en-US" sz="2400" dirty="0"/>
              <a:t>manager used the CBAM to make a rational decision based on the economic criterion of return on investment</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84244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Collate </a:t>
            </a:r>
            <a:r>
              <a:rPr lang="en-US" dirty="0" smtClean="0"/>
              <a:t>Scenarios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smtClean="0"/>
              <a:t>Collected </a:t>
            </a:r>
            <a:r>
              <a:rPr lang="en-US" sz="2000" dirty="0"/>
              <a:t>Scenarios in Priority Order</a:t>
            </a:r>
          </a:p>
          <a:p>
            <a:pPr marL="971550" lvl="1" indent="-514350">
              <a:buFont typeface="+mj-lt"/>
              <a:buAutoNum type="arabicPeriod"/>
            </a:pPr>
            <a:r>
              <a:rPr lang="en-US" sz="1600" dirty="0" smtClean="0"/>
              <a:t>Reduce </a:t>
            </a:r>
            <a:r>
              <a:rPr lang="en-US" sz="1600" dirty="0"/>
              <a:t>data distribution failures that result in hung distribution requests requiring manual intervention.</a:t>
            </a:r>
          </a:p>
          <a:p>
            <a:pPr marL="971550" lvl="1" indent="-514350">
              <a:buFont typeface="+mj-lt"/>
              <a:buAutoNum type="arabicPeriod"/>
            </a:pPr>
            <a:r>
              <a:rPr lang="en-US" sz="1600" dirty="0" smtClean="0"/>
              <a:t>Reduce </a:t>
            </a:r>
            <a:r>
              <a:rPr lang="en-US" sz="1600" dirty="0"/>
              <a:t>data distribution failures that result in lost distribution requests.</a:t>
            </a:r>
          </a:p>
          <a:p>
            <a:pPr marL="971550" lvl="1" indent="-514350">
              <a:buFont typeface="+mj-lt"/>
              <a:buAutoNum type="arabicPeriod"/>
            </a:pPr>
            <a:r>
              <a:rPr lang="en-US" sz="1600" dirty="0" smtClean="0"/>
              <a:t>Reduce </a:t>
            </a:r>
            <a:r>
              <a:rPr lang="en-US" sz="1600" dirty="0"/>
              <a:t>the number of orders that fail on the order submission process.</a:t>
            </a:r>
          </a:p>
          <a:p>
            <a:pPr marL="971550" lvl="1" indent="-514350">
              <a:buFont typeface="+mj-lt"/>
              <a:buAutoNum type="arabicPeriod"/>
            </a:pPr>
            <a:r>
              <a:rPr lang="en-US" sz="1600" dirty="0" smtClean="0"/>
              <a:t>Reduce </a:t>
            </a:r>
            <a:r>
              <a:rPr lang="en-US" sz="1600" dirty="0"/>
              <a:t>order failures that result in hung orders that require manual intervention.</a:t>
            </a:r>
          </a:p>
          <a:p>
            <a:pPr marL="971550" lvl="1" indent="-514350">
              <a:buFont typeface="+mj-lt"/>
              <a:buAutoNum type="arabicPeriod"/>
            </a:pPr>
            <a:r>
              <a:rPr lang="en-US" sz="1600" dirty="0" smtClean="0"/>
              <a:t>Reduce </a:t>
            </a:r>
            <a:r>
              <a:rPr lang="en-US" sz="1600" dirty="0"/>
              <a:t>order failures that result in lost orders.</a:t>
            </a:r>
          </a:p>
          <a:p>
            <a:pPr marL="971550" lvl="1" indent="-514350">
              <a:buFont typeface="+mj-lt"/>
              <a:buAutoNum type="arabicPeriod"/>
            </a:pPr>
            <a:r>
              <a:rPr lang="en-US" sz="1600" dirty="0" smtClean="0"/>
              <a:t>There </a:t>
            </a:r>
            <a:r>
              <a:rPr lang="en-US" sz="1600" dirty="0"/>
              <a:t>is no good method of tracking </a:t>
            </a:r>
            <a:r>
              <a:rPr lang="en-US" sz="1600" dirty="0" err="1"/>
              <a:t>ECSGuest</a:t>
            </a:r>
            <a:r>
              <a:rPr lang="en-US" sz="1600" dirty="0"/>
              <a:t> failed/canceled orders without much manual intervention (e.g., spreadsheets).</a:t>
            </a:r>
          </a:p>
          <a:p>
            <a:pPr marL="971550" lvl="1" indent="-514350">
              <a:buFont typeface="+mj-lt"/>
              <a:buAutoNum type="arabicPeriod"/>
            </a:pPr>
            <a:r>
              <a:rPr lang="en-US" sz="1600" dirty="0" smtClean="0"/>
              <a:t>Users </a:t>
            </a:r>
            <a:r>
              <a:rPr lang="en-US" sz="1600" dirty="0"/>
              <a:t>need more information on why their orders for data failed.</a:t>
            </a:r>
          </a:p>
          <a:p>
            <a:pPr marL="971550" lvl="1" indent="-514350">
              <a:buFont typeface="+mj-lt"/>
              <a:buAutoNum type="arabicPeriod"/>
            </a:pPr>
            <a:r>
              <a:rPr lang="en-US" sz="1600" dirty="0" smtClean="0"/>
              <a:t>Because </a:t>
            </a:r>
            <a:r>
              <a:rPr lang="en-US" sz="1600" dirty="0"/>
              <a:t>of limitations, there is a need to artificially limit the size and number of orders.</a:t>
            </a:r>
          </a:p>
          <a:p>
            <a:pPr marL="971550" lvl="1" indent="-514350">
              <a:buFont typeface="+mj-lt"/>
              <a:buAutoNum type="arabicPeriod"/>
            </a:pPr>
            <a:r>
              <a:rPr lang="en-US" sz="1600" dirty="0" smtClean="0"/>
              <a:t>Small </a:t>
            </a:r>
            <a:r>
              <a:rPr lang="en-US" sz="1600" dirty="0"/>
              <a:t>orders result in too many notifications to users.</a:t>
            </a:r>
          </a:p>
          <a:p>
            <a:pPr marL="971550" lvl="1" indent="-514350">
              <a:buFont typeface="+mj-lt"/>
              <a:buAutoNum type="arabicPeriod"/>
            </a:pPr>
            <a:r>
              <a:rPr lang="en-US" sz="1600" dirty="0" smtClean="0"/>
              <a:t>The </a:t>
            </a:r>
            <a:r>
              <a:rPr lang="en-US" sz="1600" dirty="0"/>
              <a:t>system should process a 50-GB user request in one day, and a 1-TB user request in one week</a:t>
            </a:r>
            <a:r>
              <a:rPr lang="en-US" sz="1600" dirty="0" smtClean="0"/>
              <a:t>.</a:t>
            </a:r>
          </a:p>
          <a:p>
            <a:pPr marL="57150" indent="0">
              <a:buNone/>
            </a:pPr>
            <a:r>
              <a:rPr lang="en-US" sz="2000" dirty="0"/>
              <a:t>Note that they are not yet well formed and that some of them do not have defined responses. These issues are resolved in step 2, when the number of scenarios is reduced.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727105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Refine </a:t>
            </a:r>
            <a:r>
              <a:rPr lang="en-US" dirty="0"/>
              <a:t>Scenarios</a:t>
            </a:r>
            <a:endParaRPr lang="en-US" dirty="0"/>
          </a:p>
        </p:txBody>
      </p:sp>
      <p:sp>
        <p:nvSpPr>
          <p:cNvPr id="3" name="Content Placeholder 2"/>
          <p:cNvSpPr>
            <a:spLocks noGrp="1"/>
          </p:cNvSpPr>
          <p:nvPr>
            <p:ph idx="1"/>
          </p:nvPr>
        </p:nvSpPr>
        <p:spPr/>
        <p:txBody>
          <a:bodyPr/>
          <a:lstStyle/>
          <a:p>
            <a:r>
              <a:rPr lang="en-US" dirty="0" smtClean="0"/>
              <a:t>The </a:t>
            </a:r>
            <a:r>
              <a:rPr lang="en-US" dirty="0"/>
              <a:t>scenarios were refined, paying particular attention to precisely specifying their stimulus-response measures. </a:t>
            </a:r>
            <a:endParaRPr lang="en-US" dirty="0" smtClean="0"/>
          </a:p>
          <a:p>
            <a:r>
              <a:rPr lang="en-US" dirty="0" smtClean="0"/>
              <a:t>The </a:t>
            </a:r>
            <a:r>
              <a:rPr lang="en-US" dirty="0"/>
              <a:t>worst-case, current-case, desired-case, and best-case response goals for each scenario were elicited and </a:t>
            </a:r>
            <a:r>
              <a:rPr lang="en-US" dirty="0" smtClean="0"/>
              <a:t>recorded in a table.</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90128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Decision-making </a:t>
            </a:r>
            <a:r>
              <a:rPr lang="en-US" dirty="0" smtClean="0"/>
              <a:t>Context</a:t>
            </a:r>
            <a:endParaRPr lang="en-US" dirty="0"/>
          </a:p>
        </p:txBody>
      </p:sp>
      <p:sp>
        <p:nvSpPr>
          <p:cNvPr id="6" name="Content Placeholder 5"/>
          <p:cNvSpPr>
            <a:spLocks noGrp="1"/>
          </p:cNvSpPr>
          <p:nvPr>
            <p:ph idx="1"/>
          </p:nvPr>
        </p:nvSpPr>
        <p:spPr/>
        <p:txBody>
          <a:bodyPr>
            <a:normAutofit/>
          </a:bodyPr>
          <a:lstStyle/>
          <a:p>
            <a:r>
              <a:rPr lang="en-US" sz="2400" dirty="0" smtClean="0"/>
              <a:t>The </a:t>
            </a:r>
            <a:r>
              <a:rPr lang="en-US" sz="2400" dirty="0"/>
              <a:t>quality attributes achieved by </a:t>
            </a:r>
            <a:r>
              <a:rPr lang="en-US" sz="2400" dirty="0" smtClean="0"/>
              <a:t>architecture </a:t>
            </a:r>
            <a:r>
              <a:rPr lang="en-US" sz="2400" dirty="0"/>
              <a:t>decisions have </a:t>
            </a:r>
            <a:r>
              <a:rPr lang="en-US" sz="2400" dirty="0" smtClean="0"/>
              <a:t>economic </a:t>
            </a:r>
            <a:r>
              <a:rPr lang="en-US" sz="2400" dirty="0"/>
              <a:t>implications </a:t>
            </a:r>
            <a:r>
              <a:rPr lang="en-US" sz="2400" dirty="0" smtClean="0"/>
              <a:t>in terms of </a:t>
            </a:r>
            <a:r>
              <a:rPr lang="en-US" sz="2400" dirty="0"/>
              <a:t>the benefits </a:t>
            </a:r>
            <a:r>
              <a:rPr lang="en-US" sz="2400" dirty="0" smtClean="0"/>
              <a:t>(</a:t>
            </a:r>
            <a:r>
              <a:rPr lang="en-US" sz="2400" i="1" dirty="0" smtClean="0"/>
              <a:t>utility</a:t>
            </a:r>
            <a:r>
              <a:rPr lang="en-US" sz="2400" dirty="0"/>
              <a:t>) that can be derived from those </a:t>
            </a:r>
            <a:r>
              <a:rPr lang="en-US" sz="2400" dirty="0" smtClean="0"/>
              <a:t>decisions.</a:t>
            </a:r>
            <a:endParaRPr lang="en-US" sz="2400" dirty="0" smtClean="0"/>
          </a:p>
          <a:p>
            <a:r>
              <a:rPr lang="en-US" sz="2400" dirty="0"/>
              <a:t>T</a:t>
            </a:r>
            <a:r>
              <a:rPr lang="en-US" sz="2400" dirty="0" smtClean="0"/>
              <a:t>his </a:t>
            </a:r>
            <a:r>
              <a:rPr lang="en-US" sz="2400" dirty="0"/>
              <a:t>interplay between the costs and the benefits of architectural decisions </a:t>
            </a:r>
            <a:r>
              <a:rPr lang="en-US" sz="2400" dirty="0" smtClean="0"/>
              <a:t>guides </a:t>
            </a:r>
            <a:r>
              <a:rPr lang="en-US" sz="2400" dirty="0"/>
              <a:t>(and torments) the architect. </a:t>
            </a:r>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Bas_fig_23.1_3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9" y="3356992"/>
            <a:ext cx="8264885" cy="3024336"/>
          </a:xfrm>
          <a:prstGeom prst="rect">
            <a:avLst/>
          </a:prstGeom>
        </p:spPr>
      </p:pic>
    </p:spTree>
    <p:extLst>
      <p:ext uri="{BB962C8B-B14F-4D97-AF65-F5344CB8AC3E}">
        <p14:creationId xmlns:p14="http://schemas.microsoft.com/office/powerpoint/2010/main" val="415800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Refine </a:t>
            </a:r>
            <a:r>
              <a:rPr lang="en-US" dirty="0"/>
              <a:t>Scenarios</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table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772816"/>
            <a:ext cx="8730304" cy="4076824"/>
          </a:xfrm>
          <a:prstGeom prst="rect">
            <a:avLst/>
          </a:prstGeom>
        </p:spPr>
      </p:pic>
    </p:spTree>
    <p:extLst>
      <p:ext uri="{BB962C8B-B14F-4D97-AF65-F5344CB8AC3E}">
        <p14:creationId xmlns:p14="http://schemas.microsoft.com/office/powerpoint/2010/main" val="3824047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Prioritize </a:t>
            </a:r>
            <a:r>
              <a:rPr lang="en-US" dirty="0"/>
              <a:t>Scenarios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a:t>voting on the refined representation of the scenarios, the close-knit team deviated slightly from the method. </a:t>
            </a:r>
            <a:endParaRPr lang="en-US" dirty="0" smtClean="0"/>
          </a:p>
          <a:p>
            <a:r>
              <a:rPr lang="en-US" dirty="0" smtClean="0"/>
              <a:t>Rather </a:t>
            </a:r>
            <a:r>
              <a:rPr lang="en-US" dirty="0"/>
              <a:t>than vote individually, they chose to discuss each scenario and arrived at a determination of its weight via consensus. </a:t>
            </a:r>
            <a:endParaRPr lang="en-US" dirty="0" smtClean="0"/>
          </a:p>
          <a:p>
            <a:r>
              <a:rPr lang="en-US" dirty="0" smtClean="0"/>
              <a:t>The </a:t>
            </a:r>
            <a:r>
              <a:rPr lang="en-US" dirty="0"/>
              <a:t>votes allocated to the entire set of scenarios were constrained to </a:t>
            </a:r>
            <a:r>
              <a:rPr lang="en-US" dirty="0" smtClean="0"/>
              <a:t>100. </a:t>
            </a:r>
          </a:p>
          <a:p>
            <a:r>
              <a:rPr lang="en-US" dirty="0" smtClean="0"/>
              <a:t>Although </a:t>
            </a:r>
            <a:r>
              <a:rPr lang="en-US" dirty="0"/>
              <a:t>the stakeholders were not required to make the votes multiples of 5, they felt that this was a reasonable resolution and that more precision was neither needed nor justified.</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94545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Prioritize </a:t>
            </a:r>
            <a:r>
              <a:rPr lang="en-US" dirty="0"/>
              <a:t>Scenarios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tabl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28800"/>
            <a:ext cx="8954594" cy="4504432"/>
          </a:xfrm>
          <a:prstGeom prst="rect">
            <a:avLst/>
          </a:prstGeom>
        </p:spPr>
      </p:pic>
    </p:spTree>
    <p:extLst>
      <p:ext uri="{BB962C8B-B14F-4D97-AF65-F5344CB8AC3E}">
        <p14:creationId xmlns:p14="http://schemas.microsoft.com/office/powerpoint/2010/main" val="2744673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Assign </a:t>
            </a:r>
            <a:r>
              <a:rPr lang="en-US" dirty="0" smtClean="0"/>
              <a:t>Utility</a:t>
            </a:r>
            <a:endParaRPr lang="en-US" dirty="0"/>
          </a:p>
        </p:txBody>
      </p:sp>
      <p:sp>
        <p:nvSpPr>
          <p:cNvPr id="3" name="Content Placeholder 2"/>
          <p:cNvSpPr>
            <a:spLocks noGrp="1"/>
          </p:cNvSpPr>
          <p:nvPr>
            <p:ph idx="1"/>
          </p:nvPr>
        </p:nvSpPr>
        <p:spPr/>
        <p:txBody>
          <a:bodyPr/>
          <a:lstStyle/>
          <a:p>
            <a:r>
              <a:rPr lang="en-US" dirty="0" smtClean="0"/>
              <a:t>In </a:t>
            </a:r>
            <a:r>
              <a:rPr lang="en-US" dirty="0"/>
              <a:t>this step the utility for each scenario was determined by the stakeholders, again by consensus. </a:t>
            </a:r>
            <a:endParaRPr lang="en-US" dirty="0" smtClean="0"/>
          </a:p>
          <a:p>
            <a:r>
              <a:rPr lang="en-US" dirty="0" smtClean="0"/>
              <a:t>A </a:t>
            </a:r>
            <a:r>
              <a:rPr lang="en-US" dirty="0"/>
              <a:t>utility score of 0 represented no utility; a score of 100 represented the most utility </a:t>
            </a:r>
            <a:r>
              <a:rPr lang="en-US" dirty="0" smtClean="0"/>
              <a:t>possibl</a:t>
            </a:r>
            <a:r>
              <a:rPr lang="en-US" dirty="0"/>
              <a:t>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02588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Assign </a:t>
            </a:r>
            <a:r>
              <a:rPr lang="en-US" dirty="0" smtClean="0"/>
              <a:t>Utility</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tabl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340768"/>
            <a:ext cx="8702814" cy="4872980"/>
          </a:xfrm>
          <a:prstGeom prst="rect">
            <a:avLst/>
          </a:prstGeom>
        </p:spPr>
      </p:pic>
    </p:spTree>
    <p:extLst>
      <p:ext uri="{BB962C8B-B14F-4D97-AF65-F5344CB8AC3E}">
        <p14:creationId xmlns:p14="http://schemas.microsoft.com/office/powerpoint/2010/main" val="3258224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4624"/>
            <a:ext cx="7715200" cy="1498178"/>
          </a:xfrm>
        </p:spPr>
        <p:txBody>
          <a:bodyPr>
            <a:noAutofit/>
          </a:bodyPr>
          <a:lstStyle/>
          <a:p>
            <a:r>
              <a:rPr lang="en-US" sz="3600" dirty="0"/>
              <a:t>Step 5: Develop Architectural Strategies </a:t>
            </a:r>
            <a:r>
              <a:rPr lang="en-US" sz="3600" dirty="0" smtClean="0"/>
              <a:t>and </a:t>
            </a:r>
            <a:r>
              <a:rPr lang="en-US" sz="3600" dirty="0" smtClean="0"/>
              <a:t>Determine </a:t>
            </a:r>
            <a:r>
              <a:rPr lang="en-US" sz="3600" dirty="0"/>
              <a:t>Their Expected Quality Attribute Response </a:t>
            </a:r>
            <a:r>
              <a:rPr lang="en-US" sz="3600" dirty="0" smtClean="0"/>
              <a:t>Levels</a:t>
            </a:r>
            <a:endParaRPr lang="en-US" sz="3600" dirty="0"/>
          </a:p>
        </p:txBody>
      </p:sp>
      <p:sp>
        <p:nvSpPr>
          <p:cNvPr id="3" name="Content Placeholder 2"/>
          <p:cNvSpPr>
            <a:spLocks noGrp="1"/>
          </p:cNvSpPr>
          <p:nvPr>
            <p:ph idx="1"/>
          </p:nvPr>
        </p:nvSpPr>
        <p:spPr>
          <a:xfrm>
            <a:off x="457200" y="1844824"/>
            <a:ext cx="8229600" cy="4281339"/>
          </a:xfrm>
        </p:spPr>
        <p:txBody>
          <a:bodyPr>
            <a:normAutofit lnSpcReduction="10000"/>
          </a:bodyPr>
          <a:lstStyle/>
          <a:p>
            <a:r>
              <a:rPr lang="en-US" dirty="0"/>
              <a:t>Based on the requirements implied by the preceding scenarios, a set of 10 architectural strategies was developed by the ECS architects. </a:t>
            </a:r>
            <a:endParaRPr lang="en-US" dirty="0" smtClean="0"/>
          </a:p>
          <a:p>
            <a:r>
              <a:rPr lang="en-US" dirty="0" smtClean="0"/>
              <a:t>For </a:t>
            </a:r>
            <a:r>
              <a:rPr lang="en-US" dirty="0"/>
              <a:t>each architectural strategy/scenario pair, the response levels expected to be achieved with respect to that scenario are shown (along with the current response, for comparison purposes).</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889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8136904" cy="778098"/>
          </a:xfrm>
        </p:spPr>
        <p:txBody>
          <a:bodyPr>
            <a:noAutofit/>
          </a:bodyPr>
          <a:lstStyle/>
          <a:p>
            <a:r>
              <a:rPr lang="en-US" sz="4000" dirty="0" smtClean="0"/>
              <a:t>Step 5 </a:t>
            </a:r>
            <a:r>
              <a:rPr lang="en-US" sz="4000" dirty="0" smtClean="0"/>
              <a:t>Results </a:t>
            </a:r>
            <a:r>
              <a:rPr lang="en-US" sz="4000" dirty="0"/>
              <a:t>(</a:t>
            </a:r>
            <a:r>
              <a:rPr lang="en-US" sz="4000" dirty="0" smtClean="0"/>
              <a:t>Scenarios 1</a:t>
            </a:r>
            <a:r>
              <a:rPr lang="en-US" sz="4000" dirty="0" smtClean="0"/>
              <a:t>-5)</a:t>
            </a:r>
            <a:endParaRPr lang="en-US" sz="4000"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table 2.tiff"/>
          <p:cNvPicPr>
            <a:picLocks noChangeAspect="1"/>
          </p:cNvPicPr>
          <p:nvPr/>
        </p:nvPicPr>
        <p:blipFill rotWithShape="1">
          <a:blip r:embed="rId2">
            <a:extLst>
              <a:ext uri="{28A0092B-C50C-407E-A947-70E740481C1C}">
                <a14:useLocalDpi xmlns:a14="http://schemas.microsoft.com/office/drawing/2010/main" val="0"/>
              </a:ext>
            </a:extLst>
          </a:blip>
          <a:srcRect t="1231" b="18430"/>
          <a:stretch/>
        </p:blipFill>
        <p:spPr>
          <a:xfrm>
            <a:off x="539552" y="1194566"/>
            <a:ext cx="8058519" cy="5186761"/>
          </a:xfrm>
          <a:prstGeom prst="rect">
            <a:avLst/>
          </a:prstGeom>
        </p:spPr>
      </p:pic>
    </p:spTree>
    <p:extLst>
      <p:ext uri="{BB962C8B-B14F-4D97-AF65-F5344CB8AC3E}">
        <p14:creationId xmlns:p14="http://schemas.microsoft.com/office/powerpoint/2010/main" val="1664491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87208" cy="778098"/>
          </a:xfrm>
        </p:spPr>
        <p:txBody>
          <a:bodyPr>
            <a:normAutofit/>
          </a:bodyPr>
          <a:lstStyle/>
          <a:p>
            <a:r>
              <a:rPr lang="en-US" sz="4000" dirty="0"/>
              <a:t>Step 5 </a:t>
            </a:r>
            <a:r>
              <a:rPr lang="en-US" sz="4000" dirty="0" smtClean="0"/>
              <a:t>Results (Scenarios </a:t>
            </a:r>
            <a:r>
              <a:rPr lang="en-US" sz="4000" dirty="0" smtClean="0"/>
              <a:t>5-10)</a:t>
            </a:r>
            <a:endParaRPr lang="en-US" sz="4000"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table3.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52736"/>
            <a:ext cx="7128792" cy="5663485"/>
          </a:xfrm>
          <a:prstGeom prst="rect">
            <a:avLst/>
          </a:prstGeom>
        </p:spPr>
      </p:pic>
    </p:spTree>
    <p:extLst>
      <p:ext uri="{BB962C8B-B14F-4D97-AF65-F5344CB8AC3E}">
        <p14:creationId xmlns:p14="http://schemas.microsoft.com/office/powerpoint/2010/main" val="875277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4624"/>
            <a:ext cx="7715200" cy="1642194"/>
          </a:xfrm>
        </p:spPr>
        <p:txBody>
          <a:bodyPr>
            <a:noAutofit/>
          </a:bodyPr>
          <a:lstStyle/>
          <a:p>
            <a:r>
              <a:rPr lang="en-US" sz="3200" dirty="0"/>
              <a:t>Step 6: Determine the Utility of the “Expected” Quality Attribute Response Levels by </a:t>
            </a:r>
            <a:r>
              <a:rPr lang="en-US" sz="3200" dirty="0" smtClean="0"/>
              <a:t>Interpolation</a:t>
            </a:r>
            <a:endParaRPr lang="en-US" sz="3200" dirty="0"/>
          </a:p>
        </p:txBody>
      </p:sp>
      <p:sp>
        <p:nvSpPr>
          <p:cNvPr id="3" name="Content Placeholder 2"/>
          <p:cNvSpPr>
            <a:spLocks noGrp="1"/>
          </p:cNvSpPr>
          <p:nvPr>
            <p:ph idx="1"/>
          </p:nvPr>
        </p:nvSpPr>
        <p:spPr>
          <a:xfrm>
            <a:off x="457200" y="1844824"/>
            <a:ext cx="8229600" cy="4281339"/>
          </a:xfrm>
        </p:spPr>
        <p:txBody>
          <a:bodyPr>
            <a:normAutofit fontScale="92500" lnSpcReduction="20000"/>
          </a:bodyPr>
          <a:lstStyle/>
          <a:p>
            <a:r>
              <a:rPr lang="en-US" dirty="0" smtClean="0"/>
              <a:t>Once </a:t>
            </a:r>
            <a:r>
              <a:rPr lang="en-US" dirty="0"/>
              <a:t>the expected response level of every architectural strategy has been characterized with respect to a set of scenarios, their utility can be calculated by consulting the utility scores for each scenario’s current and desired responses for all of the affected attributes. </a:t>
            </a:r>
            <a:endParaRPr lang="en-US" dirty="0" smtClean="0"/>
          </a:p>
          <a:p>
            <a:r>
              <a:rPr lang="en-US" dirty="0" smtClean="0"/>
              <a:t>Using </a:t>
            </a:r>
            <a:r>
              <a:rPr lang="en-US" dirty="0"/>
              <a:t>these scores, we may calculate, via interpolation, the utility of the expected quality attribute response levels for the architectural strategy/scenario </a:t>
            </a:r>
            <a:r>
              <a:rPr lang="en-US" dirty="0" smtClean="0"/>
              <a:t>pair.</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62625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87208" cy="778098"/>
          </a:xfrm>
        </p:spPr>
        <p:txBody>
          <a:bodyPr/>
          <a:lstStyle/>
          <a:p>
            <a:r>
              <a:rPr lang="en-US" dirty="0" smtClean="0"/>
              <a:t>Step 6 </a:t>
            </a:r>
            <a:r>
              <a:rPr lang="en-US" dirty="0" smtClean="0"/>
              <a:t>Results</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tabl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08112"/>
            <a:ext cx="7488832" cy="5373216"/>
          </a:xfrm>
          <a:prstGeom prst="rect">
            <a:avLst/>
          </a:prstGeom>
        </p:spPr>
      </p:pic>
    </p:spTree>
    <p:extLst>
      <p:ext uri="{BB962C8B-B14F-4D97-AF65-F5344CB8AC3E}">
        <p14:creationId xmlns:p14="http://schemas.microsoft.com/office/powerpoint/2010/main" val="239225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Context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Example: </a:t>
            </a:r>
          </a:p>
          <a:p>
            <a:pPr lvl="1"/>
            <a:r>
              <a:rPr lang="en-US" dirty="0"/>
              <a:t>U</a:t>
            </a:r>
            <a:r>
              <a:rPr lang="en-US" dirty="0" smtClean="0"/>
              <a:t>sing </a:t>
            </a:r>
            <a:r>
              <a:rPr lang="en-US" dirty="0"/>
              <a:t>redundant hardware to achieve a desired level of availability has a </a:t>
            </a:r>
            <a:r>
              <a:rPr lang="en-US" dirty="0" smtClean="0"/>
              <a:t>cost</a:t>
            </a:r>
            <a:endParaRPr lang="en-US" dirty="0"/>
          </a:p>
          <a:p>
            <a:pPr lvl="1"/>
            <a:r>
              <a:rPr lang="en-US" dirty="0" err="1" smtClean="0"/>
              <a:t>Checkpointing</a:t>
            </a:r>
            <a:r>
              <a:rPr lang="en-US" dirty="0" smtClean="0"/>
              <a:t> </a:t>
            </a:r>
            <a:r>
              <a:rPr lang="en-US" dirty="0"/>
              <a:t>to a disk file has a different cost. </a:t>
            </a:r>
            <a:endParaRPr lang="en-US" dirty="0" smtClean="0"/>
          </a:p>
          <a:p>
            <a:pPr lvl="1"/>
            <a:r>
              <a:rPr lang="en-US" dirty="0"/>
              <a:t>B</a:t>
            </a:r>
            <a:r>
              <a:rPr lang="en-US" dirty="0" smtClean="0"/>
              <a:t>oth </a:t>
            </a:r>
            <a:r>
              <a:rPr lang="en-US" dirty="0"/>
              <a:t>of these architectural decisions will result in </a:t>
            </a:r>
            <a:r>
              <a:rPr lang="en-US" dirty="0" smtClean="0"/>
              <a:t>measurable </a:t>
            </a:r>
            <a:r>
              <a:rPr lang="en-US" dirty="0"/>
              <a:t>levels of availability that will have some value to the organization developing the system. </a:t>
            </a:r>
            <a:endParaRPr lang="en-US" dirty="0" smtClean="0"/>
          </a:p>
          <a:p>
            <a:r>
              <a:rPr lang="en-US" dirty="0" smtClean="0"/>
              <a:t>Knowing </a:t>
            </a:r>
            <a:r>
              <a:rPr lang="en-US" dirty="0"/>
              <a:t>the costs and benefits associated with particular decisions enables reasoned selection from among competing alternatives. </a:t>
            </a:r>
            <a:endParaRPr lang="en-US" dirty="0" smtClean="0"/>
          </a:p>
          <a:p>
            <a:r>
              <a:rPr lang="en-US" dirty="0"/>
              <a:t>E</a:t>
            </a:r>
            <a:r>
              <a:rPr lang="en-US" dirty="0" smtClean="0"/>
              <a:t>conomic </a:t>
            </a:r>
            <a:r>
              <a:rPr lang="en-US" dirty="0"/>
              <a:t>analysis does not make decisions for the </a:t>
            </a:r>
            <a:r>
              <a:rPr lang="en-US" dirty="0" smtClean="0"/>
              <a:t>stakeholders. It </a:t>
            </a:r>
            <a:r>
              <a:rPr lang="en-US" dirty="0"/>
              <a:t>simply aids in the elicitation and documentation of </a:t>
            </a:r>
            <a:r>
              <a:rPr lang="en-US" i="1" dirty="0"/>
              <a:t>value for </a:t>
            </a:r>
            <a:r>
              <a:rPr lang="en-US" i="1" dirty="0" smtClean="0"/>
              <a:t>cost </a:t>
            </a:r>
            <a:r>
              <a:rPr lang="en-US" dirty="0" smtClean="0"/>
              <a:t>(VFC).</a:t>
            </a:r>
          </a:p>
          <a:p>
            <a:pPr lvl="1"/>
            <a:r>
              <a:rPr lang="en-US" dirty="0" smtClean="0"/>
              <a:t>VFC: </a:t>
            </a:r>
            <a:r>
              <a:rPr lang="en-US" dirty="0"/>
              <a:t>a function of </a:t>
            </a:r>
            <a:r>
              <a:rPr lang="x-none" dirty="0"/>
              <a:t> </a:t>
            </a:r>
            <a:r>
              <a:rPr lang="en-US" dirty="0"/>
              <a:t>the costs, benefits, and uncertainty of a “portfolio” of architectural investments.</a:t>
            </a:r>
            <a:r>
              <a:rPr lang="x-none" dirty="0"/>
              <a:t>  </a:t>
            </a:r>
            <a:endParaRPr lang="en-US" dirty="0" smtClean="0"/>
          </a:p>
          <a:p>
            <a:pPr lvl="1"/>
            <a:r>
              <a:rPr lang="en-US" dirty="0" smtClean="0"/>
              <a:t>It </a:t>
            </a:r>
            <a:r>
              <a:rPr lang="en-US" dirty="0"/>
              <a:t>gives the stakeholders a framework within which they can apply a rational decision-making process that suits their needs and their risk aversion.</a:t>
            </a:r>
          </a:p>
          <a:p>
            <a:r>
              <a:rPr lang="en-US" dirty="0"/>
              <a:t>Economic analysis isn’t something to apply to every architectural decision, but rather to the most basic ones that put an overarching architectural strategy in place.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837162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715200" cy="1138138"/>
          </a:xfrm>
        </p:spPr>
        <p:txBody>
          <a:bodyPr>
            <a:normAutofit/>
          </a:bodyPr>
          <a:lstStyle/>
          <a:p>
            <a:r>
              <a:rPr lang="en-US" sz="3600" dirty="0"/>
              <a:t>Step 7: Calculate the Total Benefit Obtained from an Architectural </a:t>
            </a:r>
            <a:r>
              <a:rPr lang="en-US" sz="3600" dirty="0" smtClean="0"/>
              <a:t>Strategy</a:t>
            </a:r>
            <a:endParaRPr lang="en-US" sz="3600" dirty="0"/>
          </a:p>
        </p:txBody>
      </p:sp>
      <p:sp>
        <p:nvSpPr>
          <p:cNvPr id="3" name="Content Placeholder 2"/>
          <p:cNvSpPr>
            <a:spLocks noGrp="1"/>
          </p:cNvSpPr>
          <p:nvPr>
            <p:ph idx="1"/>
          </p:nvPr>
        </p:nvSpPr>
        <p:spPr>
          <a:xfrm>
            <a:off x="457200" y="1484784"/>
            <a:ext cx="8229600" cy="4641379"/>
          </a:xfrm>
        </p:spPr>
        <p:txBody>
          <a:bodyPr>
            <a:normAutofit fontScale="92500"/>
          </a:bodyPr>
          <a:lstStyle/>
          <a:p>
            <a:r>
              <a:rPr lang="en-US" dirty="0" smtClean="0"/>
              <a:t>Total </a:t>
            </a:r>
            <a:r>
              <a:rPr lang="en-US" dirty="0"/>
              <a:t>benefit of each architectural strategy can now be </a:t>
            </a:r>
            <a:r>
              <a:rPr lang="en-US" dirty="0" smtClean="0"/>
              <a:t>calculated:</a:t>
            </a:r>
            <a:endParaRPr lang="en-US" dirty="0"/>
          </a:p>
          <a:p>
            <a:pPr marL="0" indent="0" algn="ctr">
              <a:buNone/>
            </a:pPr>
            <a:r>
              <a:rPr lang="en-US" i="1" dirty="0"/>
              <a:t>B</a:t>
            </a:r>
            <a:r>
              <a:rPr lang="en-US" i="1" baseline="-25000" dirty="0"/>
              <a:t>i</a:t>
            </a:r>
            <a:r>
              <a:rPr lang="en-US" dirty="0"/>
              <a:t> = ∑</a:t>
            </a:r>
            <a:r>
              <a:rPr lang="en-US" i="1" baseline="-25000" dirty="0"/>
              <a:t>j</a:t>
            </a:r>
            <a:r>
              <a:rPr lang="en-US" dirty="0"/>
              <a:t> (</a:t>
            </a:r>
            <a:r>
              <a:rPr lang="en-US" i="1" dirty="0" err="1"/>
              <a:t>b</a:t>
            </a:r>
            <a:r>
              <a:rPr lang="en-US" i="1" baseline="-25000" dirty="0" err="1"/>
              <a:t>i,j</a:t>
            </a:r>
            <a:r>
              <a:rPr lang="en-US" dirty="0"/>
              <a:t> × </a:t>
            </a:r>
            <a:r>
              <a:rPr lang="en-US" i="1" dirty="0" err="1"/>
              <a:t>W</a:t>
            </a:r>
            <a:r>
              <a:rPr lang="en-US" i="1" baseline="-25000" dirty="0" err="1"/>
              <a:t>j</a:t>
            </a:r>
            <a:r>
              <a:rPr lang="en-US" dirty="0"/>
              <a:t>)</a:t>
            </a:r>
          </a:p>
          <a:p>
            <a:endParaRPr lang="en-US" dirty="0" smtClean="0"/>
          </a:p>
          <a:p>
            <a:r>
              <a:rPr lang="en-US" dirty="0" smtClean="0"/>
              <a:t>This </a:t>
            </a:r>
            <a:r>
              <a:rPr lang="en-US" dirty="0"/>
              <a:t>equation calculates total benefit as the sum of the benefit that accrues to each scenario, normalized by the scenario’s relative weight. </a:t>
            </a:r>
            <a:endParaRPr lang="en-US" dirty="0" smtClean="0"/>
          </a:p>
          <a:p>
            <a:r>
              <a:rPr lang="en-US" dirty="0" smtClean="0"/>
              <a:t>Using </a:t>
            </a:r>
            <a:r>
              <a:rPr lang="en-US" dirty="0"/>
              <a:t>this formula, the total benefit scores for each architectural strategy are now </a:t>
            </a:r>
            <a:r>
              <a:rPr lang="en-US" dirty="0" smtClean="0"/>
              <a:t>calculated.</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924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87208" cy="778098"/>
          </a:xfrm>
        </p:spPr>
        <p:txBody>
          <a:bodyPr/>
          <a:lstStyle/>
          <a:p>
            <a:r>
              <a:rPr lang="en-US" dirty="0" smtClean="0"/>
              <a:t>Step 7</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table7.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41064"/>
            <a:ext cx="8244408" cy="5340264"/>
          </a:xfrm>
          <a:prstGeom prst="rect">
            <a:avLst/>
          </a:prstGeom>
        </p:spPr>
      </p:pic>
    </p:spTree>
    <p:extLst>
      <p:ext uri="{BB962C8B-B14F-4D97-AF65-F5344CB8AC3E}">
        <p14:creationId xmlns:p14="http://schemas.microsoft.com/office/powerpoint/2010/main" val="203899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4624"/>
            <a:ext cx="7715200" cy="1282154"/>
          </a:xfrm>
        </p:spPr>
        <p:txBody>
          <a:bodyPr>
            <a:noAutofit/>
          </a:bodyPr>
          <a:lstStyle/>
          <a:p>
            <a:r>
              <a:rPr lang="en-US" sz="3200" dirty="0"/>
              <a:t>Step 8: Choose Architectural Strategies Based on VFC Subject to Cost </a:t>
            </a:r>
            <a:r>
              <a:rPr lang="en-US" sz="3200" dirty="0" smtClean="0"/>
              <a:t>Constraints</a:t>
            </a:r>
            <a:endParaRPr lang="en-US" sz="3200" dirty="0"/>
          </a:p>
        </p:txBody>
      </p:sp>
      <p:sp>
        <p:nvSpPr>
          <p:cNvPr id="3" name="Content Placeholder 2"/>
          <p:cNvSpPr>
            <a:spLocks noGrp="1"/>
          </p:cNvSpPr>
          <p:nvPr>
            <p:ph idx="1"/>
          </p:nvPr>
        </p:nvSpPr>
        <p:spPr>
          <a:xfrm>
            <a:off x="457200" y="1412776"/>
            <a:ext cx="8229600" cy="4713387"/>
          </a:xfrm>
        </p:spPr>
        <p:txBody>
          <a:bodyPr>
            <a:normAutofit fontScale="77500" lnSpcReduction="20000"/>
          </a:bodyPr>
          <a:lstStyle/>
          <a:p>
            <a:r>
              <a:rPr lang="en-US" dirty="0" smtClean="0"/>
              <a:t>To </a:t>
            </a:r>
            <a:r>
              <a:rPr lang="en-US" dirty="0"/>
              <a:t>complete the analysis, the team estimated cost for each architectural strategy. </a:t>
            </a:r>
            <a:endParaRPr lang="en-US" dirty="0" smtClean="0"/>
          </a:p>
          <a:p>
            <a:r>
              <a:rPr lang="en-US" dirty="0" smtClean="0"/>
              <a:t>The </a:t>
            </a:r>
            <a:r>
              <a:rPr lang="en-US" dirty="0"/>
              <a:t>estimates were based on experience with the system, and a return on investment for each architectural strategy was calculated. </a:t>
            </a:r>
            <a:endParaRPr lang="en-US" dirty="0" smtClean="0"/>
          </a:p>
          <a:p>
            <a:r>
              <a:rPr lang="en-US" dirty="0" smtClean="0"/>
              <a:t>Using </a:t>
            </a:r>
            <a:r>
              <a:rPr lang="en-US" dirty="0"/>
              <a:t>the VFC, we were able to rank each strategy. </a:t>
            </a:r>
            <a:endParaRPr lang="en-US" dirty="0" smtClean="0"/>
          </a:p>
          <a:p>
            <a:r>
              <a:rPr lang="en-US" dirty="0"/>
              <a:t>T</a:t>
            </a:r>
            <a:r>
              <a:rPr lang="en-US" dirty="0" smtClean="0"/>
              <a:t>he </a:t>
            </a:r>
            <a:r>
              <a:rPr lang="en-US" dirty="0"/>
              <a:t>ranks roughly follow the ordering in which the strategies were proposed: strategy 1 has the highest rank; strategy 3 the second highest. Strategy 9 has the lowest rank; strategy 8, the second lowest. </a:t>
            </a:r>
            <a:endParaRPr lang="en-US" dirty="0" smtClean="0"/>
          </a:p>
          <a:p>
            <a:r>
              <a:rPr lang="en-US" dirty="0" smtClean="0"/>
              <a:t>This </a:t>
            </a:r>
            <a:r>
              <a:rPr lang="en-US" dirty="0"/>
              <a:t>simply validates stakeholders’ intuition about which architectural strategies were going to be of the greatest benefit. For the ECS these were the ones proposed first.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77506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787208" cy="778098"/>
          </a:xfrm>
        </p:spPr>
        <p:txBody>
          <a:bodyPr/>
          <a:lstStyle/>
          <a:p>
            <a:r>
              <a:rPr lang="en-US" dirty="0" smtClean="0"/>
              <a:t>Step 8</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 name="Picture 4" descr="table8.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988840"/>
            <a:ext cx="8216900" cy="3937000"/>
          </a:xfrm>
          <a:prstGeom prst="rect">
            <a:avLst/>
          </a:prstGeom>
        </p:spPr>
      </p:pic>
    </p:spTree>
    <p:extLst>
      <p:ext uri="{BB962C8B-B14F-4D97-AF65-F5344CB8AC3E}">
        <p14:creationId xmlns:p14="http://schemas.microsoft.com/office/powerpoint/2010/main" val="155325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715200" cy="778098"/>
          </a:xfrm>
        </p:spPr>
        <p:txBody>
          <a:bodyPr>
            <a:normAutofit/>
          </a:bodyPr>
          <a:lstStyle/>
          <a:p>
            <a:r>
              <a:rPr lang="en-US" dirty="0"/>
              <a:t>Results of the CBAM </a:t>
            </a:r>
            <a:r>
              <a:rPr lang="en-US" dirty="0" smtClean="0"/>
              <a:t>Exercise</a:t>
            </a:r>
            <a:endParaRPr lang="en-US" dirty="0"/>
          </a:p>
        </p:txBody>
      </p:sp>
      <p:sp>
        <p:nvSpPr>
          <p:cNvPr id="3" name="Content Placeholder 2"/>
          <p:cNvSpPr>
            <a:spLocks noGrp="1"/>
          </p:cNvSpPr>
          <p:nvPr>
            <p:ph idx="1"/>
          </p:nvPr>
        </p:nvSpPr>
        <p:spPr/>
        <p:txBody>
          <a:bodyPr>
            <a:normAutofit fontScale="70000" lnSpcReduction="20000"/>
          </a:bodyPr>
          <a:lstStyle/>
          <a:p>
            <a:r>
              <a:rPr lang="en-US" sz="3600" dirty="0" smtClean="0"/>
              <a:t>The </a:t>
            </a:r>
            <a:r>
              <a:rPr lang="en-US" sz="3600" dirty="0"/>
              <a:t>most obvious results of the CBAM are </a:t>
            </a:r>
            <a:r>
              <a:rPr lang="en-US" sz="3600" dirty="0" smtClean="0"/>
              <a:t>the ordering </a:t>
            </a:r>
            <a:r>
              <a:rPr lang="en-US" sz="3600" dirty="0"/>
              <a:t>of architectural strategies based on their predicted VFC. </a:t>
            </a:r>
            <a:endParaRPr lang="en-US" sz="3600" dirty="0" smtClean="0"/>
          </a:p>
          <a:p>
            <a:r>
              <a:rPr lang="en-US" sz="3600" dirty="0" smtClean="0"/>
              <a:t>However</a:t>
            </a:r>
            <a:r>
              <a:rPr lang="en-US" sz="3600" dirty="0"/>
              <a:t>, </a:t>
            </a:r>
            <a:r>
              <a:rPr lang="en-US" sz="3600" dirty="0" smtClean="0"/>
              <a:t>there are </a:t>
            </a:r>
            <a:r>
              <a:rPr lang="en-US" sz="3600" dirty="0"/>
              <a:t>social and cultural benefits as well. </a:t>
            </a:r>
          </a:p>
          <a:p>
            <a:r>
              <a:rPr lang="en-US" sz="3600" dirty="0" smtClean="0"/>
              <a:t>The </a:t>
            </a:r>
            <a:r>
              <a:rPr lang="en-US" sz="3600" dirty="0"/>
              <a:t>CBAM process provides </a:t>
            </a:r>
            <a:r>
              <a:rPr lang="en-US" sz="3600" dirty="0" smtClean="0"/>
              <a:t>structure </a:t>
            </a:r>
            <a:r>
              <a:rPr lang="en-US" sz="3600" dirty="0"/>
              <a:t>to what is always largely unstructured discussions, where requirements and architectural strategies are freely mixed and where stimuli and response goals are not clearly articulated. </a:t>
            </a:r>
            <a:endParaRPr lang="en-US" sz="3600" dirty="0" smtClean="0"/>
          </a:p>
          <a:p>
            <a:r>
              <a:rPr lang="en-US" sz="3600" dirty="0" smtClean="0"/>
              <a:t>The </a:t>
            </a:r>
            <a:r>
              <a:rPr lang="en-US" sz="3600" dirty="0"/>
              <a:t>CBAM process forces the stakeholders to make their scenarios clear in advance, to assign utility levels of specific response goals, and to prioritize these scenarios based on the resulting determination of utility. </a:t>
            </a:r>
            <a:endParaRPr lang="en-US" sz="3600" dirty="0" smtClean="0"/>
          </a:p>
          <a:p>
            <a:r>
              <a:rPr lang="en-US" sz="3600" dirty="0" smtClean="0"/>
              <a:t>Finally, it produces clarification </a:t>
            </a:r>
            <a:r>
              <a:rPr lang="en-US" sz="3600" dirty="0"/>
              <a:t>of both scenarios and requirements, which by itself is a significant benefit.</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47003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715200" cy="778098"/>
          </a:xfrm>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a:t>Architecture-based economic analysis is grounded on understanding the utility-response curve of various scenarios and casting them into a form that makes them comparable. </a:t>
            </a:r>
            <a:endParaRPr lang="en-US" sz="3400" dirty="0" smtClean="0"/>
          </a:p>
          <a:p>
            <a:r>
              <a:rPr lang="en-US" sz="3400" dirty="0" smtClean="0"/>
              <a:t>Once </a:t>
            </a:r>
            <a:r>
              <a:rPr lang="en-US" sz="3400" dirty="0"/>
              <a:t>they are in this common form—based on the common coin of utility—the VFC for each architecture improvement, with respect to each relevant scenario, can be calculated and compared.</a:t>
            </a:r>
          </a:p>
          <a:p>
            <a:r>
              <a:rPr lang="en-US" sz="3400" dirty="0"/>
              <a:t>Applying the theory in practice has a number of practical difficulties, </a:t>
            </a:r>
            <a:r>
              <a:rPr lang="en-US" sz="3400" dirty="0" smtClean="0"/>
              <a:t>which CBAM solves.</a:t>
            </a:r>
          </a:p>
          <a:p>
            <a:r>
              <a:rPr lang="en-US" sz="3400" dirty="0"/>
              <a:t>T</a:t>
            </a:r>
            <a:r>
              <a:rPr lang="en-US" sz="3400" dirty="0" smtClean="0"/>
              <a:t>he </a:t>
            </a:r>
            <a:r>
              <a:rPr lang="en-US" sz="3400" dirty="0"/>
              <a:t>application of economic techniques is inherently better than the ad hoc decision-making approaches that projects </a:t>
            </a:r>
            <a:r>
              <a:rPr lang="en-US" sz="3400" dirty="0" smtClean="0"/>
              <a:t>employ </a:t>
            </a:r>
            <a:r>
              <a:rPr lang="en-US" sz="3400" dirty="0"/>
              <a:t>today. </a:t>
            </a:r>
            <a:endParaRPr lang="en-US" sz="3400" dirty="0" smtClean="0"/>
          </a:p>
          <a:p>
            <a:r>
              <a:rPr lang="en-US" sz="3400" smtClean="0"/>
              <a:t>Giving </a:t>
            </a:r>
            <a:r>
              <a:rPr lang="en-US" sz="3400" dirty="0"/>
              <a:t>people the appropriate tools to frame and structure their discussions and decision making is an enormous benefit to the disciplined development of a complex software system.</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5889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for </a:t>
            </a:r>
            <a:r>
              <a:rPr lang="en-US" dirty="0" smtClean="0"/>
              <a:t>Economic Analyses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Begin with </a:t>
            </a:r>
            <a:r>
              <a:rPr lang="en-US" dirty="0"/>
              <a:t>a collection of scenarios generated </a:t>
            </a:r>
            <a:r>
              <a:rPr lang="en-US" dirty="0" smtClean="0"/>
              <a:t>from requirements </a:t>
            </a:r>
            <a:r>
              <a:rPr lang="en-US" dirty="0"/>
              <a:t>elicitation, </a:t>
            </a:r>
            <a:r>
              <a:rPr lang="en-US" dirty="0" smtClean="0"/>
              <a:t>architectural </a:t>
            </a:r>
            <a:r>
              <a:rPr lang="en-US" dirty="0"/>
              <a:t>evaluation, or specifically for </a:t>
            </a:r>
            <a:r>
              <a:rPr lang="en-US" dirty="0" smtClean="0"/>
              <a:t>economic </a:t>
            </a:r>
            <a:r>
              <a:rPr lang="en-US" dirty="0"/>
              <a:t>analysis. </a:t>
            </a:r>
            <a:endParaRPr lang="en-US" dirty="0" smtClean="0"/>
          </a:p>
          <a:p>
            <a:r>
              <a:rPr lang="en-US" dirty="0"/>
              <a:t>E</a:t>
            </a:r>
            <a:r>
              <a:rPr lang="en-US" dirty="0" smtClean="0"/>
              <a:t>xamine </a:t>
            </a:r>
            <a:r>
              <a:rPr lang="en-US" dirty="0"/>
              <a:t>how these scenarios differ in the values of their projected </a:t>
            </a:r>
            <a:r>
              <a:rPr lang="en-US" dirty="0" smtClean="0"/>
              <a:t>responses.</a:t>
            </a:r>
          </a:p>
          <a:p>
            <a:r>
              <a:rPr lang="en-US" dirty="0"/>
              <a:t>A</a:t>
            </a:r>
            <a:r>
              <a:rPr lang="en-US" dirty="0" smtClean="0"/>
              <a:t>ssign </a:t>
            </a:r>
            <a:r>
              <a:rPr lang="en-US" dirty="0"/>
              <a:t>utility to those values. </a:t>
            </a:r>
            <a:endParaRPr lang="en-US" dirty="0" smtClean="0"/>
          </a:p>
          <a:p>
            <a:pPr lvl="1"/>
            <a:r>
              <a:rPr lang="en-US" dirty="0" smtClean="0"/>
              <a:t>The </a:t>
            </a:r>
            <a:r>
              <a:rPr lang="en-US" dirty="0"/>
              <a:t>utility is based on the importance of each scenario </a:t>
            </a:r>
            <a:r>
              <a:rPr lang="en-US" dirty="0" smtClean="0"/>
              <a:t>with </a:t>
            </a:r>
            <a:r>
              <a:rPr lang="en-US" dirty="0"/>
              <a:t>respect to its anticipated response value. </a:t>
            </a:r>
          </a:p>
          <a:p>
            <a:r>
              <a:rPr lang="en-US" dirty="0"/>
              <a:t>C</a:t>
            </a:r>
            <a:r>
              <a:rPr lang="en-US" dirty="0" smtClean="0"/>
              <a:t>onsider </a:t>
            </a:r>
            <a:r>
              <a:rPr lang="en-US" dirty="0"/>
              <a:t>the architectural strategies that lead to the various projected responses. </a:t>
            </a:r>
            <a:endParaRPr lang="en-US" dirty="0" smtClean="0"/>
          </a:p>
          <a:p>
            <a:pPr lvl="1"/>
            <a:r>
              <a:rPr lang="en-US" dirty="0" smtClean="0"/>
              <a:t>Each </a:t>
            </a:r>
            <a:r>
              <a:rPr lang="en-US" dirty="0"/>
              <a:t>strategy has a cost, and each impacts </a:t>
            </a:r>
            <a:r>
              <a:rPr lang="en-US" i="1" dirty="0"/>
              <a:t>multiple</a:t>
            </a:r>
            <a:r>
              <a:rPr lang="en-US" dirty="0"/>
              <a:t> quality attributes. </a:t>
            </a:r>
            <a:endParaRPr lang="en-US" dirty="0" smtClean="0"/>
          </a:p>
          <a:p>
            <a:pPr lvl="1"/>
            <a:r>
              <a:rPr lang="en-US" dirty="0" smtClean="0"/>
              <a:t>That </a:t>
            </a:r>
            <a:r>
              <a:rPr lang="en-US" dirty="0"/>
              <a:t>is, an architectural strategy could be implemented to achieve some projected response, but while achieving that response, it also affects some other quality attributes. </a:t>
            </a:r>
            <a:endParaRPr lang="en-US" dirty="0" smtClean="0"/>
          </a:p>
          <a:p>
            <a:pPr lvl="1"/>
            <a:r>
              <a:rPr lang="en-US" dirty="0" smtClean="0"/>
              <a:t>The </a:t>
            </a:r>
            <a:r>
              <a:rPr lang="en-US" dirty="0"/>
              <a:t>utility of these “side effects” must be taken into account when considering a strategy’s overall utility</a:t>
            </a:r>
            <a:r>
              <a:rPr lang="en-US" dirty="0" smtClean="0"/>
              <a:t>.</a:t>
            </a:r>
          </a:p>
          <a:p>
            <a:r>
              <a:rPr lang="en-US" dirty="0" smtClean="0"/>
              <a:t>Combine </a:t>
            </a:r>
            <a:r>
              <a:rPr lang="en-US" dirty="0"/>
              <a:t>this overall utility </a:t>
            </a:r>
            <a:r>
              <a:rPr lang="en-US" dirty="0" smtClean="0"/>
              <a:t>with </a:t>
            </a:r>
            <a:r>
              <a:rPr lang="en-US" dirty="0"/>
              <a:t>the project cost of an architectural strategy to calculate a final VFC measure.</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7195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a:t>
            </a:r>
            <a:r>
              <a:rPr lang="en-US" dirty="0" smtClean="0"/>
              <a:t>-Response Curves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Our economic analysis uses quality attribute scenarios (from Chapter 4) as the way to concretely express and represent specific quality attributes. </a:t>
            </a:r>
            <a:endParaRPr lang="en-US" dirty="0" smtClean="0"/>
          </a:p>
          <a:p>
            <a:r>
              <a:rPr lang="en-US" dirty="0" smtClean="0"/>
              <a:t>When we </a:t>
            </a:r>
            <a:r>
              <a:rPr lang="en-US" dirty="0"/>
              <a:t>vary the values of the responses, and ask what the utility is of each </a:t>
            </a:r>
            <a:r>
              <a:rPr lang="en-US" dirty="0" smtClean="0"/>
              <a:t>response we get a set of points that we can plot: a </a:t>
            </a:r>
            <a:r>
              <a:rPr lang="en-US" i="1" dirty="0"/>
              <a:t>utility-response curve</a:t>
            </a:r>
            <a:r>
              <a:rPr lang="en-US" dirty="0"/>
              <a:t>.</a:t>
            </a:r>
          </a:p>
          <a:p>
            <a:r>
              <a:rPr lang="en-US" dirty="0"/>
              <a:t>Each scenario’s stimulus-response pair provides some utility (value) to the stakeholders, and the utility of different possible values for the response can be compared. </a:t>
            </a:r>
            <a:endParaRPr lang="en-US" dirty="0" smtClean="0"/>
          </a:p>
          <a:p>
            <a:pPr lvl="1"/>
            <a:r>
              <a:rPr lang="en-US" dirty="0" smtClean="0"/>
              <a:t>To </a:t>
            </a:r>
            <a:r>
              <a:rPr lang="en-US" dirty="0"/>
              <a:t>help us make major architectural decisions, we might wish to compare the value of high performance against the value of high modifiability against the value of high usability, and so forth. The concept of utility lets us do that.</a:t>
            </a:r>
          </a:p>
          <a:p>
            <a:r>
              <a:rPr lang="en-US" dirty="0" smtClean="0"/>
              <a:t>With prodding, stakeholders </a:t>
            </a:r>
            <a:r>
              <a:rPr lang="en-US" dirty="0"/>
              <a:t>can express their needs using concrete response measures, such as “99.999 percent available.” But </a:t>
            </a:r>
            <a:r>
              <a:rPr lang="en-US" dirty="0" smtClean="0"/>
              <a:t>how </a:t>
            </a:r>
            <a:r>
              <a:rPr lang="en-US" dirty="0"/>
              <a:t>much </a:t>
            </a:r>
            <a:r>
              <a:rPr lang="en-US" dirty="0" smtClean="0"/>
              <a:t>would they </a:t>
            </a:r>
            <a:r>
              <a:rPr lang="en-US" dirty="0"/>
              <a:t>value slightly less demanding quality attributes, such as “99.99 percent </a:t>
            </a:r>
            <a:r>
              <a:rPr lang="en-US" dirty="0" smtClean="0"/>
              <a:t>available”?  </a:t>
            </a:r>
            <a:r>
              <a:rPr lang="en-US" dirty="0"/>
              <a:t>Would that be almost as good? </a:t>
            </a:r>
            <a:endParaRPr lang="en-US" dirty="0" smtClean="0"/>
          </a:p>
          <a:p>
            <a:r>
              <a:rPr lang="en-US" dirty="0" smtClean="0"/>
              <a:t>If </a:t>
            </a:r>
            <a:r>
              <a:rPr lang="en-US" dirty="0"/>
              <a:t>so, then the lower cost of achieving that lower value might make that the preferred option, </a:t>
            </a:r>
            <a:endParaRPr lang="en-US" dirty="0" smtClean="0"/>
          </a:p>
          <a:p>
            <a:r>
              <a:rPr lang="en-US" dirty="0" smtClean="0"/>
              <a:t>Capturing </a:t>
            </a:r>
            <a:r>
              <a:rPr lang="en-US" dirty="0"/>
              <a:t>the utility of alternative responses of a scenario better enables the architect to make tradeoffs involving that quality attribute.</a:t>
            </a:r>
          </a:p>
          <a:p>
            <a:r>
              <a:rPr lang="en-US" dirty="0"/>
              <a:t>We can portray each relationship between a set of utility measures and a corresponding set of response measures as a graph—a utility-response curve.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1198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562074"/>
          </a:xfrm>
        </p:spPr>
        <p:txBody>
          <a:bodyPr>
            <a:normAutofit fontScale="90000"/>
          </a:bodyPr>
          <a:lstStyle/>
          <a:p>
            <a:r>
              <a:rPr lang="en-US" dirty="0" smtClean="0"/>
              <a:t>Example </a:t>
            </a:r>
            <a:r>
              <a:rPr lang="en-US" dirty="0" smtClean="0"/>
              <a:t>Utility-Response </a:t>
            </a:r>
            <a:r>
              <a:rPr lang="en-US" dirty="0"/>
              <a:t>C</a:t>
            </a:r>
            <a:r>
              <a:rPr lang="en-US" dirty="0" smtClean="0"/>
              <a:t>urves</a:t>
            </a:r>
            <a:endParaRPr lang="en-US" dirty="0"/>
          </a:p>
        </p:txBody>
      </p:sp>
      <p:sp>
        <p:nvSpPr>
          <p:cNvPr id="3" name="Footer Placeholder 2"/>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4" name="Picture 3" descr="Bas_fig_23.2_3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83" y="1045166"/>
            <a:ext cx="5943745" cy="5336162"/>
          </a:xfrm>
          <a:prstGeom prst="rect">
            <a:avLst/>
          </a:prstGeom>
        </p:spPr>
      </p:pic>
    </p:spTree>
    <p:extLst>
      <p:ext uri="{BB962C8B-B14F-4D97-AF65-F5344CB8AC3E}">
        <p14:creationId xmlns:p14="http://schemas.microsoft.com/office/powerpoint/2010/main" val="26088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Weighting the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Different </a:t>
            </a:r>
            <a:r>
              <a:rPr lang="en-US" dirty="0"/>
              <a:t>scenarios will have different importance to the </a:t>
            </a:r>
            <a:r>
              <a:rPr lang="en-US" dirty="0" smtClean="0"/>
              <a:t>stakeholders.</a:t>
            </a:r>
          </a:p>
          <a:p>
            <a:r>
              <a:rPr lang="en-US" dirty="0"/>
              <a:t>T</a:t>
            </a:r>
            <a:r>
              <a:rPr lang="en-US" dirty="0" smtClean="0"/>
              <a:t>o </a:t>
            </a:r>
            <a:r>
              <a:rPr lang="en-US" dirty="0"/>
              <a:t>make a choice of architectural strategies that is best suited to the stakeholders’ desires, we must weight the scenarios. </a:t>
            </a:r>
            <a:endParaRPr lang="en-US" dirty="0" smtClean="0"/>
          </a:p>
          <a:p>
            <a:pPr lvl="1"/>
            <a:r>
              <a:rPr lang="en-US" dirty="0" smtClean="0"/>
              <a:t>It </a:t>
            </a:r>
            <a:r>
              <a:rPr lang="en-US" dirty="0"/>
              <a:t>does no good to spend a great deal of effort optimizing a </a:t>
            </a:r>
            <a:r>
              <a:rPr lang="en-US" dirty="0" smtClean="0"/>
              <a:t>scenario </a:t>
            </a:r>
            <a:r>
              <a:rPr lang="en-US" dirty="0"/>
              <a:t>in which the stakeholders actually have very little interest.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33154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Determining Benefit and </a:t>
            </a:r>
            <a:r>
              <a:rPr lang="en-US" dirty="0" smtClean="0"/>
              <a:t>Normalization</a:t>
            </a:r>
            <a:endParaRPr lang="en-US" dirty="0"/>
          </a:p>
        </p:txBody>
      </p:sp>
      <p:sp>
        <p:nvSpPr>
          <p:cNvPr id="3" name="Content Placeholder 2"/>
          <p:cNvSpPr>
            <a:spLocks noGrp="1"/>
          </p:cNvSpPr>
          <p:nvPr>
            <p:ph idx="1"/>
          </p:nvPr>
        </p:nvSpPr>
        <p:spPr>
          <a:xfrm>
            <a:off x="457200" y="1484784"/>
            <a:ext cx="8229600" cy="4641379"/>
          </a:xfrm>
        </p:spPr>
        <p:txBody>
          <a:bodyPr>
            <a:normAutofit fontScale="70000" lnSpcReduction="20000"/>
          </a:bodyPr>
          <a:lstStyle/>
          <a:p>
            <a:r>
              <a:rPr lang="en-US" dirty="0" smtClean="0"/>
              <a:t>The </a:t>
            </a:r>
            <a:r>
              <a:rPr lang="en-US" dirty="0"/>
              <a:t>overall benefit of an architectural strategy across </a:t>
            </a:r>
            <a:r>
              <a:rPr lang="en-US" dirty="0" smtClean="0"/>
              <a:t>various quality </a:t>
            </a:r>
            <a:r>
              <a:rPr lang="en-US" dirty="0"/>
              <a:t>attribute scenarios is the sum of the utility associated with each </a:t>
            </a:r>
            <a:r>
              <a:rPr lang="en-US" dirty="0" smtClean="0"/>
              <a:t>scenario, </a:t>
            </a:r>
            <a:r>
              <a:rPr lang="en-US" dirty="0"/>
              <a:t>weighted by the importance of the scenario. </a:t>
            </a:r>
            <a:endParaRPr lang="en-US" dirty="0" smtClean="0"/>
          </a:p>
          <a:p>
            <a:pPr>
              <a:lnSpc>
                <a:spcPct val="120000"/>
              </a:lnSpc>
            </a:pPr>
            <a:r>
              <a:rPr lang="en-US" dirty="0" smtClean="0"/>
              <a:t>For </a:t>
            </a:r>
            <a:r>
              <a:rPr lang="en-US" dirty="0"/>
              <a:t>each architectural strategy </a:t>
            </a:r>
            <a:r>
              <a:rPr lang="en-US" dirty="0" err="1"/>
              <a:t>i</a:t>
            </a:r>
            <a:r>
              <a:rPr lang="en-US" dirty="0"/>
              <a:t>, its benefit B</a:t>
            </a:r>
            <a:r>
              <a:rPr lang="en-US" i="1" baseline="-25000" dirty="0"/>
              <a:t>i</a:t>
            </a:r>
            <a:r>
              <a:rPr lang="en-US" dirty="0"/>
              <a:t> over </a:t>
            </a:r>
            <a:r>
              <a:rPr lang="en-US" i="1" dirty="0"/>
              <a:t>j </a:t>
            </a:r>
            <a:r>
              <a:rPr lang="en-US" dirty="0"/>
              <a:t>scenarios (each with weight </a:t>
            </a:r>
            <a:r>
              <a:rPr lang="en-US" dirty="0" err="1"/>
              <a:t>W</a:t>
            </a:r>
            <a:r>
              <a:rPr lang="en-US" i="1" baseline="-25000" dirty="0" err="1"/>
              <a:t>j</a:t>
            </a:r>
            <a:r>
              <a:rPr lang="en-US" dirty="0"/>
              <a:t>) is</a:t>
            </a:r>
          </a:p>
          <a:p>
            <a:pPr marL="0" indent="0" algn="ctr">
              <a:buNone/>
            </a:pPr>
            <a:r>
              <a:rPr lang="en-US" i="1" dirty="0"/>
              <a:t>B</a:t>
            </a:r>
            <a:r>
              <a:rPr lang="en-US" i="1" baseline="-25000" dirty="0"/>
              <a:t>i</a:t>
            </a:r>
            <a:r>
              <a:rPr lang="en-US" dirty="0"/>
              <a:t> = ∑</a:t>
            </a:r>
            <a:r>
              <a:rPr lang="en-US" baseline="-25000" dirty="0"/>
              <a:t>j</a:t>
            </a:r>
            <a:r>
              <a:rPr lang="en-US" dirty="0"/>
              <a:t> (</a:t>
            </a:r>
            <a:r>
              <a:rPr lang="en-US" i="1" dirty="0" err="1"/>
              <a:t>b</a:t>
            </a:r>
            <a:r>
              <a:rPr lang="en-US" i="1" baseline="-25000" dirty="0" err="1"/>
              <a:t>i,j</a:t>
            </a:r>
            <a:r>
              <a:rPr lang="en-US" dirty="0"/>
              <a:t> × </a:t>
            </a:r>
            <a:r>
              <a:rPr lang="en-US" i="1" dirty="0" err="1"/>
              <a:t>W</a:t>
            </a:r>
            <a:r>
              <a:rPr lang="en-US" i="1" baseline="-25000" dirty="0" err="1"/>
              <a:t>j</a:t>
            </a:r>
            <a:r>
              <a:rPr lang="en-US" dirty="0"/>
              <a:t>)</a:t>
            </a:r>
          </a:p>
          <a:p>
            <a:pPr>
              <a:lnSpc>
                <a:spcPct val="70000"/>
              </a:lnSpc>
            </a:pPr>
            <a:endParaRPr lang="en-US" dirty="0" smtClean="0"/>
          </a:p>
          <a:p>
            <a:r>
              <a:rPr lang="en-US" dirty="0" smtClean="0"/>
              <a:t>Each </a:t>
            </a:r>
            <a:r>
              <a:rPr lang="en-US" dirty="0" err="1"/>
              <a:t>b</a:t>
            </a:r>
            <a:r>
              <a:rPr lang="en-US" i="1" baseline="-25000" dirty="0" err="1"/>
              <a:t>i,j</a:t>
            </a:r>
            <a:r>
              <a:rPr lang="en-US" dirty="0"/>
              <a:t> is calculated as the change in utility (over whatever architectural strategy is currently in place, or is in competition with the one being considered) brought about by the architectural strategy with respect to this scenario: </a:t>
            </a:r>
          </a:p>
          <a:p>
            <a:pPr marL="0" indent="0" algn="ctr">
              <a:buNone/>
            </a:pPr>
            <a:r>
              <a:rPr lang="en-US" i="1" dirty="0" err="1"/>
              <a:t>b</a:t>
            </a:r>
            <a:r>
              <a:rPr lang="en-US" i="1" baseline="-25000" dirty="0" err="1"/>
              <a:t>i</a:t>
            </a:r>
            <a:r>
              <a:rPr lang="en-US" baseline="-25000" dirty="0" err="1"/>
              <a:t>,</a:t>
            </a:r>
            <a:r>
              <a:rPr lang="en-US" i="1" baseline="-25000" dirty="0" err="1"/>
              <a:t>j</a:t>
            </a:r>
            <a:r>
              <a:rPr lang="en-US" dirty="0"/>
              <a:t> = </a:t>
            </a:r>
            <a:r>
              <a:rPr lang="en-US" i="1" dirty="0" err="1"/>
              <a:t>U</a:t>
            </a:r>
            <a:r>
              <a:rPr lang="en-US" i="1" baseline="-25000" dirty="0" err="1"/>
              <a:t>expected</a:t>
            </a:r>
            <a:r>
              <a:rPr lang="en-US" dirty="0"/>
              <a:t> – </a:t>
            </a:r>
            <a:r>
              <a:rPr lang="en-US" i="1" dirty="0" err="1"/>
              <a:t>U</a:t>
            </a:r>
            <a:r>
              <a:rPr lang="en-US" i="1" baseline="-25000" dirty="0" err="1"/>
              <a:t>current</a:t>
            </a:r>
            <a:endParaRPr lang="en-US" dirty="0"/>
          </a:p>
          <a:p>
            <a:pPr>
              <a:lnSpc>
                <a:spcPct val="70000"/>
              </a:lnSpc>
            </a:pPr>
            <a:endParaRPr lang="en-US" dirty="0" smtClean="0"/>
          </a:p>
          <a:p>
            <a:r>
              <a:rPr lang="en-US" dirty="0" smtClean="0"/>
              <a:t>This is the </a:t>
            </a:r>
            <a:r>
              <a:rPr lang="en-US" dirty="0"/>
              <a:t>utility of the expected value of the architectural strategy minus the utility of the </a:t>
            </a:r>
            <a:r>
              <a:rPr lang="en-US" i="1" dirty="0"/>
              <a:t>current</a:t>
            </a:r>
            <a:r>
              <a:rPr lang="en-US" dirty="0"/>
              <a:t> system relative to this scenario.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038022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4163</Words>
  <Application>Microsoft Macintosh PowerPoint</Application>
  <PresentationFormat>On-screen Show (4:3)</PresentationFormat>
  <Paragraphs>252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Chapter 23: Economic Analysis of Architectures</vt:lpstr>
      <vt:lpstr>Chapter Outline</vt:lpstr>
      <vt:lpstr>Decision-making Context</vt:lpstr>
      <vt:lpstr>Decision-making Context</vt:lpstr>
      <vt:lpstr>Basis for Economic Analyses</vt:lpstr>
      <vt:lpstr>Utility-Response Curves</vt:lpstr>
      <vt:lpstr>Example Utility-Response Curves</vt:lpstr>
      <vt:lpstr>Weighting the Scenarios</vt:lpstr>
      <vt:lpstr>Determining Benefit and Normalization</vt:lpstr>
      <vt:lpstr>Calculating Value for Cost</vt:lpstr>
      <vt:lpstr>Practicalities of Utility Curve Determination</vt:lpstr>
      <vt:lpstr>Practicalities of Weighting Determination</vt:lpstr>
      <vt:lpstr>Practicalities of Cost Determination</vt:lpstr>
      <vt:lpstr>Practicalities of Cost Determination</vt:lpstr>
      <vt:lpstr>Cost Benefit  Analysis Method  (CBAM)</vt:lpstr>
      <vt:lpstr>CBAM Stakeholders</vt:lpstr>
      <vt:lpstr>Step 1</vt:lpstr>
      <vt:lpstr>Step 2</vt:lpstr>
      <vt:lpstr>Step 3</vt:lpstr>
      <vt:lpstr>Step 4</vt:lpstr>
      <vt:lpstr>Step 5</vt:lpstr>
      <vt:lpstr>Step 6</vt:lpstr>
      <vt:lpstr>Step 7</vt:lpstr>
      <vt:lpstr>Step 8</vt:lpstr>
      <vt:lpstr>Step 9</vt:lpstr>
      <vt:lpstr>Case Study: The NASA ECS Project</vt:lpstr>
      <vt:lpstr>Case Study: The NASA ECS Project</vt:lpstr>
      <vt:lpstr>Step 1: Collate Scenarios</vt:lpstr>
      <vt:lpstr>Step 2: Refine Scenarios</vt:lpstr>
      <vt:lpstr>Step 2: Refine Scenarios</vt:lpstr>
      <vt:lpstr>Step 3: Prioritize Scenarios</vt:lpstr>
      <vt:lpstr>Step 3: Prioritize Scenarios</vt:lpstr>
      <vt:lpstr>Step 4:  Assign Utility</vt:lpstr>
      <vt:lpstr>Step 4:  Assign Utility</vt:lpstr>
      <vt:lpstr>Step 5: Develop Architectural Strategies and Determine Their Expected Quality Attribute Response Levels</vt:lpstr>
      <vt:lpstr>Step 5 Results (Scenarios 1-5)</vt:lpstr>
      <vt:lpstr>Step 5 Results (Scenarios 5-10)</vt:lpstr>
      <vt:lpstr>Step 6: Determine the Utility of the “Expected” Quality Attribute Response Levels by Interpolation</vt:lpstr>
      <vt:lpstr>Step 6 Results</vt:lpstr>
      <vt:lpstr>Step 7: Calculate the Total Benefit Obtained from an Architectural Strategy</vt:lpstr>
      <vt:lpstr>Step 7</vt:lpstr>
      <vt:lpstr>Step 8: Choose Architectural Strategies Based on VFC Subject to Cost Constraints</vt:lpstr>
      <vt:lpstr>Step 8</vt:lpstr>
      <vt:lpstr>Results of the CBAM Exercise</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34</cp:revision>
  <dcterms:created xsi:type="dcterms:W3CDTF">2012-04-18T22:57:58Z</dcterms:created>
  <dcterms:modified xsi:type="dcterms:W3CDTF">2012-11-26T05:01:20Z</dcterms:modified>
</cp:coreProperties>
</file>