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320" autoAdjust="0"/>
  </p:normalViewPr>
  <p:slideViewPr>
    <p:cSldViewPr>
      <p:cViewPr varScale="1">
        <p:scale>
          <a:sx n="114" d="100"/>
          <a:sy n="114" d="100"/>
        </p:scale>
        <p:origin x="-10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104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11/25/12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11/25/12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11/25/12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11/25/12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24: Architecture Competence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</a:t>
            </a:r>
            <a:r>
              <a:rPr lang="en-US" baseline="0" dirty="0" smtClean="0"/>
              <a:t> an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practice areas that can</a:t>
            </a:r>
            <a:r>
              <a:rPr lang="en-US" baseline="0" dirty="0" smtClean="0"/>
              <a:t> be used to assess an organization's competence.</a:t>
            </a:r>
          </a:p>
          <a:p>
            <a:pPr lvl="1"/>
            <a:r>
              <a:rPr lang="en-US" dirty="0" smtClean="0"/>
              <a:t>Software Engineering</a:t>
            </a:r>
          </a:p>
          <a:p>
            <a:pPr lvl="1"/>
            <a:r>
              <a:rPr lang="en-US" dirty="0" smtClean="0"/>
              <a:t>Technical</a:t>
            </a:r>
            <a:r>
              <a:rPr lang="en-US" baseline="0" dirty="0" smtClean="0"/>
              <a:t> Management</a:t>
            </a:r>
          </a:p>
          <a:p>
            <a:pPr lvl="1"/>
            <a:r>
              <a:rPr lang="en-US" baseline="0" dirty="0" smtClean="0"/>
              <a:t>Organizational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350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Organizations should have defined practices</a:t>
            </a:r>
            <a:r>
              <a:rPr lang="en-US" baseline="0" dirty="0" smtClean="0"/>
              <a:t> for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Attribute Elicitation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and Technology Selection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and Prototyping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Design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Description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Evaluation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Implementation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Design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(design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conforms to architecture)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Coding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conforms to design and architecture)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Verification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Proving Properties of the Software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712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Technical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Organizations should</a:t>
            </a:r>
            <a:r>
              <a:rPr lang="en-US" baseline="0" dirty="0" smtClean="0"/>
              <a:t> have defined practices for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or Mission Goals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goals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functional requirements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Allocating Resources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architect’s workload and schedule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Funding stakeholder involvement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plan structure aligned with architecture structure.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Adequate time planned for architecture evaluation.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organization-wide architecture practices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monitoring and improvement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Collaboration with manager 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819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Organizational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Organizations should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defined practices for</a:t>
            </a:r>
            <a:endParaRPr lang="en-US" sz="3200" dirty="0" smtClean="0">
              <a:effectLst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Career track for Architects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Leadership roles for architects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Succession planning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Ongoing training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and sustaining an internal community of architects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participation in external communities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Organizational Planning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Planning and Forecasting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55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r>
              <a:rPr lang="en-US" baseline="0" dirty="0" smtClean="0"/>
              <a:t> within Competence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Within each competence category</a:t>
            </a:r>
            <a:r>
              <a:rPr lang="en-US" baseline="0" dirty="0" smtClean="0"/>
              <a:t> one can have questions to evaluate how well an organization measures against particular criteria. E.g.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ensure that the architecture is aligned with the business goals?</a:t>
            </a:r>
            <a:endParaRPr lang="en-US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input into the architecture creation process?  What inputs are provided to the architect?   </a:t>
            </a:r>
            <a:endParaRPr lang="en-US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the architect validate the information provided?  What does the architect do in case the input is insufficient or inadequate?</a:t>
            </a:r>
            <a:endParaRPr lang="en-US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926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these kinds of questions, skilled evaluators can assess the organization’s competence</a:t>
            </a:r>
          </a:p>
          <a:p>
            <a:r>
              <a:rPr lang="en-US" dirty="0" smtClean="0"/>
              <a:t>The output is a list of strengths and weaknesses. </a:t>
            </a:r>
          </a:p>
          <a:p>
            <a:r>
              <a:rPr lang="en-US" dirty="0" smtClean="0"/>
              <a:t>The weaknesses</a:t>
            </a:r>
            <a:r>
              <a:rPr lang="en-US" baseline="0" dirty="0" smtClean="0"/>
              <a:t> can lead to an improvement plan.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need to have particular knowledge and skills as architects. These lead to duties.</a:t>
            </a:r>
          </a:p>
          <a:p>
            <a:r>
              <a:rPr lang="en-US" dirty="0" smtClean="0"/>
              <a:t>Organizations</a:t>
            </a:r>
            <a:r>
              <a:rPr lang="en-US" baseline="0" dirty="0" smtClean="0"/>
              <a:t> need to provide an environment that supports architects, creates new architects, and evaluates and rewards successful architects.</a:t>
            </a:r>
          </a:p>
          <a:p>
            <a:r>
              <a:rPr lang="en-US" dirty="0" smtClean="0"/>
              <a:t>All of this can be evaluated, to help guide an organization to improve its organizational competence.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409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Competence of Individuals: Duties, Skills, and Knowledge of Architects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Competence of a Software Architecture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Competence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4400" b="0" i="0" kern="1200" baseline="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b="0" i="0" kern="1200" baseline="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1560" y="2060848"/>
            <a:ext cx="7704856" cy="3600400"/>
            <a:chOff x="755576" y="2564904"/>
            <a:chExt cx="7704856" cy="3600400"/>
          </a:xfrm>
        </p:grpSpPr>
        <p:sp>
          <p:nvSpPr>
            <p:cNvPr id="5" name="Oval 4"/>
            <p:cNvSpPr/>
            <p:nvPr/>
          </p:nvSpPr>
          <p:spPr>
            <a:xfrm>
              <a:off x="755576" y="4581128"/>
              <a:ext cx="2808312" cy="1584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Skills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508104" y="4581128"/>
              <a:ext cx="2952328" cy="1584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Knowledge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63888" y="4149080"/>
              <a:ext cx="1944216" cy="1368152"/>
              <a:chOff x="3563888" y="4293096"/>
              <a:chExt cx="1944216" cy="1368152"/>
            </a:xfrm>
          </p:grpSpPr>
          <p:sp>
            <p:nvSpPr>
              <p:cNvPr id="7" name="Bent-Up Arrow 6"/>
              <p:cNvSpPr/>
              <p:nvPr/>
            </p:nvSpPr>
            <p:spPr>
              <a:xfrm>
                <a:off x="3563888" y="4293096"/>
                <a:ext cx="1296144" cy="1368152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ent-Up Arrow 7"/>
              <p:cNvSpPr/>
              <p:nvPr/>
            </p:nvSpPr>
            <p:spPr>
              <a:xfrm flipH="1">
                <a:off x="4211960" y="4293096"/>
                <a:ext cx="1296144" cy="1368152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3131840" y="2564904"/>
              <a:ext cx="2808312" cy="1584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Duties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1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Duties of an Architect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314456"/>
              </p:ext>
            </p:extLst>
          </p:nvPr>
        </p:nvGraphicFramePr>
        <p:xfrm>
          <a:off x="457200" y="1268413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General Duty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Specific Duties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Architecting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Creating an architecture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Evaluating and analyzing an architecture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Documenting an architecture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Working with and transforming other systems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Performing other architecting duties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life cycle activities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Managing</a:t>
                      </a:r>
                      <a:r>
                        <a:rPr lang="en-US" sz="2000" baseline="0" dirty="0" smtClean="0"/>
                        <a:t> the r</a:t>
                      </a:r>
                      <a:r>
                        <a:rPr lang="en-US" sz="2000" dirty="0" smtClean="0"/>
                        <a:t>equirements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Implementing the product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Testing the product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Evaluation future technologies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Selecting tools and technology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Non-Technical Duties of an Architect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680255"/>
              </p:ext>
            </p:extLst>
          </p:nvPr>
        </p:nvGraphicFramePr>
        <p:xfrm>
          <a:off x="457200" y="1268413"/>
          <a:ext cx="8229600" cy="432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General Duty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Specific Duties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Management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Managing</a:t>
                      </a:r>
                      <a:r>
                        <a:rPr lang="en-US" sz="2000" baseline="0" dirty="0" smtClean="0"/>
                        <a:t> the project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Managing the people</a:t>
                      </a:r>
                      <a:endParaRPr lang="en-US" sz="2000" dirty="0"/>
                    </a:p>
                  </a:txBody>
                  <a:tcPr/>
                </a:tc>
              </a:tr>
              <a:tr h="5729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Supporting the management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 and business related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duties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Supporting the organization</a:t>
                      </a:r>
                      <a:endParaRPr lang="en-US" sz="2000" dirty="0"/>
                    </a:p>
                  </a:txBody>
                  <a:tcPr/>
                </a:tc>
              </a:tr>
              <a:tr h="104392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Supporting the business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Leadership and team building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Providing technical</a:t>
                      </a:r>
                      <a:r>
                        <a:rPr lang="en-US" sz="2000" baseline="0" dirty="0" smtClean="0"/>
                        <a:t> leadership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Building a team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10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Skills of an Architect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097623"/>
              </p:ext>
            </p:extLst>
          </p:nvPr>
        </p:nvGraphicFramePr>
        <p:xfrm>
          <a:off x="457200" y="1268413"/>
          <a:ext cx="8229600" cy="4734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General Skill</a:t>
                      </a:r>
                      <a:r>
                        <a:rPr lang="en-US" sz="3200" baseline="0" dirty="0" smtClean="0"/>
                        <a:t> Area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Specific Skills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Communication skills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Outward</a:t>
                      </a:r>
                      <a:endParaRPr lang="en-US" sz="2000" dirty="0"/>
                    </a:p>
                  </a:txBody>
                  <a:tcPr/>
                </a:tc>
              </a:tr>
              <a:tr h="4651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Inward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Interpersonal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skills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Within team</a:t>
                      </a:r>
                      <a:endParaRPr lang="en-US" sz="2000" dirty="0"/>
                    </a:p>
                  </a:txBody>
                  <a:tcPr/>
                </a:tc>
              </a:tr>
              <a:tr h="611872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With other</a:t>
                      </a:r>
                      <a:r>
                        <a:rPr lang="en-US" sz="2000" baseline="0" dirty="0" smtClean="0"/>
                        <a:t> people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skills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Leadership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Workload</a:t>
                      </a:r>
                      <a:r>
                        <a:rPr lang="en-US" sz="2000" baseline="0" dirty="0" smtClean="0"/>
                        <a:t> management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Skills to excel in corporate environment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Skills for handling information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Skills for handling unexpected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73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of an Architect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896422"/>
              </p:ext>
            </p:extLst>
          </p:nvPr>
        </p:nvGraphicFramePr>
        <p:xfrm>
          <a:off x="457200" y="1268413"/>
          <a:ext cx="8229600" cy="533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General Knowledge </a:t>
                      </a:r>
                      <a:r>
                        <a:rPr lang="en-US" sz="2800" baseline="0" dirty="0" smtClean="0"/>
                        <a:t>Area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Specific Knowledge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Computer</a:t>
                      </a:r>
                      <a:r>
                        <a:rPr lang="en-US" sz="2800" baseline="0" dirty="0" smtClean="0"/>
                        <a:t> Science knowledge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Architecture</a:t>
                      </a:r>
                      <a:endParaRPr lang="en-US" sz="2000" dirty="0"/>
                    </a:p>
                  </a:txBody>
                  <a:tcPr/>
                </a:tc>
              </a:tr>
              <a:tr h="4651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</a:t>
                      </a:r>
                      <a:r>
                        <a:rPr lang="en-US" sz="2000" baseline="0" dirty="0" smtClean="0"/>
                        <a:t> Engineering</a:t>
                      </a:r>
                      <a:endParaRPr lang="en-US" sz="2000" dirty="0"/>
                    </a:p>
                  </a:txBody>
                  <a:tcPr/>
                </a:tc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Design knowledge</a:t>
                      </a:r>
                      <a:endParaRPr lang="en-US" sz="2000" dirty="0"/>
                    </a:p>
                  </a:txBody>
                  <a:tcPr/>
                </a:tc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Programming knowledge</a:t>
                      </a:r>
                      <a:endParaRPr lang="en-US" sz="2000" dirty="0"/>
                    </a:p>
                  </a:txBody>
                  <a:tcPr/>
                </a:tc>
              </a:tr>
              <a:tr h="454234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Technology and Platforms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Specific knowledge</a:t>
                      </a:r>
                    </a:p>
                  </a:txBody>
                  <a:tcPr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General knowledge</a:t>
                      </a:r>
                      <a:endParaRPr lang="en-US" sz="2000" dirty="0"/>
                    </a:p>
                  </a:txBody>
                  <a:tcPr/>
                </a:tc>
              </a:tr>
              <a:tr h="539864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Organization context and management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Domain knowledge</a:t>
                      </a:r>
                      <a:endParaRPr lang="en-US" sz="2000" dirty="0"/>
                    </a:p>
                  </a:txBody>
                  <a:tcPr/>
                </a:tc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Industry knowledge</a:t>
                      </a:r>
                      <a:endParaRPr lang="en-US" sz="2000" dirty="0"/>
                    </a:p>
                  </a:txBody>
                  <a:tcPr/>
                </a:tc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Enterprise knowledge</a:t>
                      </a:r>
                      <a:endParaRPr lang="en-US" sz="2000" dirty="0"/>
                    </a:p>
                  </a:txBody>
                  <a:tcPr/>
                </a:tc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Leadership and</a:t>
                      </a:r>
                      <a:r>
                        <a:rPr lang="en-US" sz="2000" baseline="0" dirty="0" smtClean="0"/>
                        <a:t> management techniques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9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Competence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not enough for the architect to be competent</a:t>
            </a:r>
          </a:p>
          <a:p>
            <a:r>
              <a:rPr lang="en-US" baseline="0" dirty="0" smtClean="0"/>
              <a:t>The organizational setting is usually outside the control of individual architects.</a:t>
            </a:r>
          </a:p>
          <a:p>
            <a:r>
              <a:rPr lang="en-US" baseline="0" dirty="0" smtClean="0"/>
              <a:t>The architect must operate in an environment that understands how to create/nurture/reward architects.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18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 of Activities</a:t>
            </a:r>
            <a:r>
              <a:rPr lang="en-US" baseline="0" dirty="0" smtClean="0"/>
              <a:t> by a Competent </a:t>
            </a:r>
            <a:r>
              <a:rPr lang="en-US" dirty="0"/>
              <a:t>O</a:t>
            </a:r>
            <a:r>
              <a:rPr lang="en-US" baseline="0" dirty="0" smtClean="0"/>
              <a:t>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 career track for architects.</a:t>
            </a:r>
          </a:p>
          <a:p>
            <a:pPr lvl="0">
              <a:spcBef>
                <a:spcPts val="0"/>
              </a:spcBef>
            </a:pP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 clear statement of responsibilities and authority for architects. </a:t>
            </a:r>
          </a:p>
          <a:p>
            <a:pPr lvl="0">
              <a:spcBef>
                <a:spcPts val="0"/>
              </a:spcBef>
            </a:pP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 mentoring program for architects.</a:t>
            </a:r>
          </a:p>
          <a:p>
            <a:pPr lvl="0">
              <a:spcBef>
                <a:spcPts val="0"/>
              </a:spcBef>
            </a:pP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an architecture </a:t>
            </a: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training/education </a:t>
            </a: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 </a:t>
            </a:r>
          </a:p>
          <a:p>
            <a:pPr lvl="0">
              <a:spcBef>
                <a:spcPts val="0"/>
              </a:spcBef>
            </a:pP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architecture milestones in project plans.</a:t>
            </a:r>
          </a:p>
          <a:p>
            <a:pPr lvl="0">
              <a:spcBef>
                <a:spcPts val="0"/>
              </a:spcBef>
            </a:pP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architects provide input into product definition.</a:t>
            </a:r>
          </a:p>
          <a:p>
            <a:pPr lvl="0">
              <a:spcBef>
                <a:spcPts val="0"/>
              </a:spcBef>
            </a:pP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architects advise on development team structure.</a:t>
            </a:r>
          </a:p>
          <a:p>
            <a:pPr lvl="0">
              <a:spcBef>
                <a:spcPts val="0"/>
              </a:spcBef>
            </a:pP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architects influence throughout the </a:t>
            </a: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 project </a:t>
            </a: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 cycle. </a:t>
            </a:r>
          </a:p>
          <a:p>
            <a:pPr lvl="0">
              <a:spcBef>
                <a:spcPts val="0"/>
              </a:spcBef>
            </a:pPr>
            <a:r>
              <a:rPr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 or penalize architects based on project success or failure.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290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931</Words>
  <Application>Microsoft Macintosh PowerPoint</Application>
  <PresentationFormat>On-screen Show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24: Architecture Competence</vt:lpstr>
      <vt:lpstr>Chapter Outline</vt:lpstr>
      <vt:lpstr>Competence of Individuals</vt:lpstr>
      <vt:lpstr>Technical Duties of an Architect</vt:lpstr>
      <vt:lpstr>Non-Technical Duties of an Architect</vt:lpstr>
      <vt:lpstr>Skills of an Architect</vt:lpstr>
      <vt:lpstr>Knowledge of an Architect</vt:lpstr>
      <vt:lpstr>Organizational Competence</vt:lpstr>
      <vt:lpstr>Some Examples of Activities by a Competent Organization</vt:lpstr>
      <vt:lpstr>Assessing an Organization</vt:lpstr>
      <vt:lpstr>Software Engineering</vt:lpstr>
      <vt:lpstr>Technical Management</vt:lpstr>
      <vt:lpstr>Organizational Management</vt:lpstr>
      <vt:lpstr>Questions within Competence Categories</vt:lpstr>
      <vt:lpstr>Assessment in Practice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23</cp:revision>
  <dcterms:created xsi:type="dcterms:W3CDTF">2012-04-18T22:57:58Z</dcterms:created>
  <dcterms:modified xsi:type="dcterms:W3CDTF">2012-11-26T04:54:55Z</dcterms:modified>
</cp:coreProperties>
</file>