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77" r:id="rId10"/>
    <p:sldId id="266" r:id="rId11"/>
    <p:sldId id="267" r:id="rId12"/>
    <p:sldId id="268" r:id="rId13"/>
    <p:sldId id="279" r:id="rId14"/>
    <p:sldId id="271" r:id="rId15"/>
    <p:sldId id="278" r:id="rId16"/>
    <p:sldId id="280" r:id="rId17"/>
    <p:sldId id="281" r:id="rId18"/>
    <p:sldId id="273" r:id="rId19"/>
    <p:sldId id="274" r:id="rId20"/>
    <p:sldId id="28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3" autoAdjust="0"/>
    <p:restoredTop sz="92911" autoAdjust="0"/>
  </p:normalViewPr>
  <p:slideViewPr>
    <p:cSldViewPr>
      <p:cViewPr varScale="1">
        <p:scale>
          <a:sx n="110" d="100"/>
          <a:sy n="110" d="100"/>
        </p:scale>
        <p:origin x="-2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1788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12/5/12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12/5/12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12/5/12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12/5/12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12/5/12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12/5/12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12/5/12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12/5/12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12/5/12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12/5/12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12/5/12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12/5/12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Chapter </a:t>
            </a:r>
            <a:r>
              <a:rPr lang="en-AU" dirty="0" smtClean="0"/>
              <a:t>25: </a:t>
            </a:r>
            <a:r>
              <a:rPr lang="en-AU" dirty="0"/>
              <a:t>Architecture </a:t>
            </a:r>
            <a:r>
              <a:rPr lang="en-AU" dirty="0" smtClean="0"/>
              <a:t>and Product Lines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Product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</a:t>
            </a:r>
            <a:r>
              <a:rPr lang="en-US" baseline="0" dirty="0" smtClean="0"/>
              <a:t> front planning takes time.</a:t>
            </a:r>
          </a:p>
          <a:p>
            <a:r>
              <a:rPr lang="en-US" baseline="0" dirty="0" smtClean="0"/>
              <a:t>It takes 2-3</a:t>
            </a:r>
            <a:r>
              <a:rPr lang="en-US" dirty="0" smtClean="0"/>
              <a:t> </a:t>
            </a:r>
            <a:r>
              <a:rPr lang="en-US" baseline="0" dirty="0" smtClean="0"/>
              <a:t>systems to start seeing savings begin for product lines.</a:t>
            </a:r>
          </a:p>
          <a:p>
            <a:r>
              <a:rPr lang="en-US" baseline="0" dirty="0" smtClean="0"/>
              <a:t>Alternatively, the product line can be evolved when new products are defined.</a:t>
            </a:r>
            <a:r>
              <a:rPr lang="en-US" dirty="0" smtClean="0"/>
              <a:t> But this may require rework of the architecture.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458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Product 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products are in scope (white)</a:t>
            </a:r>
          </a:p>
          <a:p>
            <a:r>
              <a:rPr lang="en-US" dirty="0" smtClean="0"/>
              <a:t>Some</a:t>
            </a:r>
            <a:r>
              <a:rPr lang="en-US" baseline="0" dirty="0" smtClean="0"/>
              <a:t> products are out of scope (speckled)</a:t>
            </a:r>
          </a:p>
          <a:p>
            <a:r>
              <a:rPr lang="en-US" baseline="0" dirty="0" smtClean="0"/>
              <a:t>Some products need to be decided on a case by case basis (lined)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9" t="10095" r="27433" b="22252"/>
          <a:stretch/>
        </p:blipFill>
        <p:spPr bwMode="auto">
          <a:xfrm>
            <a:off x="2349951" y="3645024"/>
            <a:ext cx="4598313" cy="2674753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495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r>
              <a:rPr lang="en-US" baseline="0" dirty="0" smtClean="0"/>
              <a:t> is a Critical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</a:t>
            </a:r>
            <a:r>
              <a:rPr lang="en-US" baseline="0" dirty="0" smtClean="0"/>
              <a:t> broad a scope and the systems become difficult to design and construct.</a:t>
            </a:r>
          </a:p>
          <a:p>
            <a:r>
              <a:rPr lang="en-US" baseline="0" dirty="0" smtClean="0"/>
              <a:t>Too narrow a scope and there are too few systems to justify the additional expense and complexity.</a:t>
            </a:r>
          </a:p>
          <a:p>
            <a:r>
              <a:rPr lang="en-US" baseline="0" dirty="0" smtClean="0"/>
              <a:t>Scoping decisions made by </a:t>
            </a:r>
          </a:p>
          <a:p>
            <a:pPr lvl="1"/>
            <a:r>
              <a:rPr lang="en-US" dirty="0" smtClean="0"/>
              <a:t>finding </a:t>
            </a:r>
            <a:r>
              <a:rPr lang="en-US" dirty="0" smtClean="0"/>
              <a:t>commonality and variation points among potential products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 smtClean="0"/>
              <a:t>between marketing and the architect to define as broad a scope as technically feasible without introducing excessive cost when building products.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560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 General Scenario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21008"/>
              </p:ext>
            </p:extLst>
          </p:nvPr>
        </p:nvGraphicFramePr>
        <p:xfrm>
          <a:off x="539552" y="1348744"/>
          <a:ext cx="8064896" cy="524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/>
                <a:gridCol w="6696744"/>
              </a:tblGrid>
              <a:tr h="47372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Portion of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Scenario</a:t>
                      </a:r>
                      <a:endParaRPr lang="en-US" sz="18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Possible Values</a:t>
                      </a:r>
                      <a:endParaRPr lang="en-US" sz="18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864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Source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Actor requesting variability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88417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Stimulus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 to support variations in: Hardware,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sets,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Technologies, User interfaces, Quality attributes,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etc.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range of products affected, such as: </a:t>
                      </a:r>
                      <a:endParaRPr lang="en-US" dirty="0" smtClean="0"/>
                    </a:p>
                    <a:p>
                      <a:pPr marL="285750" indent="-285750" fontAlgn="auto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</a:t>
                      </a:r>
                    </a:p>
                    <a:p>
                      <a:pPr marL="285750" indent="-285750" fontAlgn="auto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specified subset </a:t>
                      </a:r>
                    </a:p>
                    <a:p>
                      <a:pPr marL="285750" indent="-285750" fontAlgn="auto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Those that include feature set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auto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products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64849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Artifacts</a:t>
                      </a:r>
                      <a:endParaRPr lang="en-US" sz="18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Requirements, architecture, component x, test suite y, project plan z… 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2729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Environment</a:t>
                      </a:r>
                      <a:endParaRPr lang="en-US" sz="18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Variants are to be created at: </a:t>
                      </a:r>
                      <a:endParaRPr lang="en-US" dirty="0" smtClean="0">
                        <a:effectLst/>
                      </a:endParaRPr>
                    </a:p>
                    <a:p>
                      <a:pPr marL="742950" lvl="1" indent="-285750" fontAlgn="auto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 </a:t>
                      </a:r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fontAlgn="auto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time </a:t>
                      </a:r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fontAlgn="auto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time </a:t>
                      </a:r>
                      <a:endParaRPr lang="en-US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192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Response</a:t>
                      </a:r>
                      <a:endParaRPr lang="en-US" sz="18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requested variants can be created. </a:t>
                      </a:r>
                      <a:endParaRPr lang="en-US" sz="18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17814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Response 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Measure</a:t>
                      </a: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specified cost and/or time to create the core assets and to create the variants using these core assets.</a:t>
                      </a:r>
                      <a:endParaRPr lang="en-US" dirty="0" smtClean="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60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Mechanisms for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lvl="0"/>
            <a:r>
              <a:rPr lang="en-US" kern="1200" dirty="0" smtClean="0">
                <a:solidFill>
                  <a:schemeClr val="tx1"/>
                </a:solidFill>
                <a:effectLst/>
              </a:rPr>
              <a:t>Inclusion or omission of elements</a:t>
            </a:r>
            <a:r>
              <a:rPr lang="en-US" dirty="0"/>
              <a:t>:</a:t>
            </a:r>
            <a:endParaRPr lang="en-US" kern="1200" dirty="0" smtClean="0">
              <a:solidFill>
                <a:schemeClr val="tx1"/>
              </a:solidFill>
              <a:effectLst/>
            </a:endParaRPr>
          </a:p>
          <a:p>
            <a:pPr lvl="1"/>
            <a:r>
              <a:rPr lang="en-US" sz="3200" kern="1200" dirty="0" smtClean="0">
                <a:solidFill>
                  <a:schemeClr val="tx1"/>
                </a:solidFill>
                <a:effectLst/>
              </a:rPr>
              <a:t>Through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</a:rPr>
              <a:t> b</a:t>
            </a:r>
            <a:r>
              <a:rPr lang="en-US" sz="3200" kern="1200" dirty="0" smtClean="0">
                <a:solidFill>
                  <a:schemeClr val="tx1"/>
                </a:solidFill>
                <a:effectLst/>
              </a:rPr>
              <a:t>uild procedures for different products, you can include a different number of replicated elements. </a:t>
            </a:r>
          </a:p>
          <a:p>
            <a:pPr lvl="1"/>
            <a:r>
              <a:rPr lang="en-US" sz="3200" kern="1200" dirty="0" smtClean="0">
                <a:solidFill>
                  <a:schemeClr val="tx1"/>
                </a:solidFill>
                <a:effectLst/>
              </a:rPr>
              <a:t>For instance, high capacity variants might be produced by adding more servers.</a:t>
            </a:r>
          </a:p>
          <a:p>
            <a:pPr lvl="1"/>
            <a:r>
              <a:rPr lang="en-US" sz="3200" dirty="0"/>
              <a:t>T</a:t>
            </a:r>
            <a:r>
              <a:rPr lang="en-US" sz="3200" kern="1200" dirty="0" smtClean="0">
                <a:solidFill>
                  <a:schemeClr val="tx1"/>
                </a:solidFill>
                <a:effectLst/>
              </a:rPr>
              <a:t>he actual number should be unspecified, as a point of variation. This may be chosen dynamically.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83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Mechanisms for Variability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</a:rPr>
              <a:t>Selection of different versions of elements that have the same interface but different behavioral or quality attribute characteristics. </a:t>
            </a:r>
          </a:p>
          <a:p>
            <a:pPr lvl="1"/>
            <a:r>
              <a:rPr lang="en-US" kern="1200" dirty="0" smtClean="0">
                <a:solidFill>
                  <a:schemeClr val="tx1"/>
                </a:solidFill>
                <a:effectLst/>
              </a:rPr>
              <a:t>Selection can occur at compile, build time, or run time. </a:t>
            </a:r>
          </a:p>
          <a:p>
            <a:pPr lvl="1"/>
            <a:r>
              <a:rPr lang="en-US" kern="1200" dirty="0" smtClean="0">
                <a:solidFill>
                  <a:schemeClr val="tx1"/>
                </a:solidFill>
                <a:effectLst/>
              </a:rPr>
              <a:t>Selection mechanisms include </a:t>
            </a: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</a:rPr>
              <a:t>static libraries, which contain external functions linked after compilation time, </a:t>
            </a: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</a:rPr>
              <a:t>dynamic link libraries, </a:t>
            </a:r>
          </a:p>
          <a:p>
            <a:pPr lvl="2"/>
            <a:r>
              <a:rPr lang="en-US" sz="2800" kern="1200" dirty="0" smtClean="0">
                <a:solidFill>
                  <a:schemeClr val="tx1"/>
                </a:solidFill>
                <a:effectLst/>
              </a:rPr>
              <a:t>add-ons (e.g. plug-ins, extensions, themes)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169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Variability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/>
            <a:r>
              <a:rPr lang="en-US" i="1" dirty="0"/>
              <a:t>Extension points. </a:t>
            </a:r>
            <a:r>
              <a:rPr lang="en-US" dirty="0"/>
              <a:t>These are identified places in the architecture where </a:t>
            </a:r>
            <a:r>
              <a:rPr lang="en-US" dirty="0" smtClean="0"/>
              <a:t>additional </a:t>
            </a:r>
            <a:r>
              <a:rPr lang="en-US" dirty="0"/>
              <a:t>behavior or functionality can be safely added. </a:t>
            </a:r>
          </a:p>
          <a:p>
            <a:pPr fontAlgn="auto"/>
            <a:r>
              <a:rPr lang="en-US" i="1" dirty="0"/>
              <a:t>Reflection. </a:t>
            </a:r>
            <a:r>
              <a:rPr lang="en-US" dirty="0"/>
              <a:t>This is the ability of a program to manipulate data on itself or its execution environment or state. Reflective programs can adjust their </a:t>
            </a:r>
            <a:r>
              <a:rPr lang="en-US" dirty="0" smtClean="0"/>
              <a:t>behavior </a:t>
            </a:r>
            <a:r>
              <a:rPr lang="en-US" dirty="0"/>
              <a:t>based on their context. </a:t>
            </a:r>
          </a:p>
          <a:p>
            <a:pPr fontAlgn="auto"/>
            <a:r>
              <a:rPr lang="en-US" i="1" dirty="0"/>
              <a:t>Overloading. </a:t>
            </a:r>
            <a:r>
              <a:rPr lang="en-US" dirty="0"/>
              <a:t>This is a means of reusing a named functionality to operate on different types. Overloading promotes code reuse, but at the cost of </a:t>
            </a:r>
            <a:r>
              <a:rPr lang="en-US" dirty="0" smtClean="0"/>
              <a:t>understandability </a:t>
            </a:r>
            <a:r>
              <a:rPr lang="en-US" dirty="0"/>
              <a:t>and code complexity.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20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Variability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Inheritance; specializing or generalizing a particular class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substitution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Add-ons, plug-ins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 (including text preprocessors)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conditionals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945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Mechanism Has a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include</a:t>
            </a:r>
          </a:p>
          <a:p>
            <a:pPr lvl="1"/>
            <a:r>
              <a:rPr lang="en-US" dirty="0" smtClean="0"/>
              <a:t>The skill set required to implement mechanism</a:t>
            </a:r>
          </a:p>
          <a:p>
            <a:pPr lvl="1"/>
            <a:r>
              <a:rPr lang="en-US" dirty="0" smtClean="0"/>
              <a:t>One time cost</a:t>
            </a:r>
            <a:r>
              <a:rPr lang="en-US" baseline="0" dirty="0" smtClean="0"/>
              <a:t> for establishing mechanism</a:t>
            </a:r>
          </a:p>
          <a:p>
            <a:pPr lvl="1"/>
            <a:r>
              <a:rPr lang="en-US" baseline="0" dirty="0" smtClean="0"/>
              <a:t>Recurring cost for each instance</a:t>
            </a:r>
          </a:p>
          <a:p>
            <a:pPr lvl="1"/>
            <a:r>
              <a:rPr lang="en-US" baseline="0" dirty="0" smtClean="0"/>
              <a:t>Impact on qualities such as</a:t>
            </a:r>
          </a:p>
          <a:p>
            <a:pPr lvl="2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Modifiability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628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</a:t>
            </a:r>
            <a:r>
              <a:rPr lang="en-US" baseline="0" dirty="0" smtClean="0"/>
              <a:t> a Product Line </a:t>
            </a:r>
            <a:r>
              <a:rPr lang="en-US" dirty="0"/>
              <a:t>A</a:t>
            </a:r>
            <a:r>
              <a:rPr lang="en-US" baseline="0" dirty="0" smtClean="0"/>
              <a:t>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the same as a normal evaluation.</a:t>
            </a:r>
          </a:p>
          <a:p>
            <a:r>
              <a:rPr lang="en-US" dirty="0" smtClean="0"/>
              <a:t>Special attention should be</a:t>
            </a:r>
            <a:r>
              <a:rPr lang="en-US" baseline="0" dirty="0" smtClean="0"/>
              <a:t> paid to variation points.</a:t>
            </a:r>
          </a:p>
          <a:p>
            <a:r>
              <a:rPr lang="en-US" baseline="0" dirty="0" smtClean="0"/>
              <a:t>Can be applied to</a:t>
            </a:r>
          </a:p>
          <a:p>
            <a:pPr lvl="1"/>
            <a:r>
              <a:rPr lang="en-US" dirty="0" smtClean="0"/>
              <a:t>core </a:t>
            </a:r>
            <a:r>
              <a:rPr lang="en-US" dirty="0" smtClean="0"/>
              <a:t>assets, to assess suitability for product line</a:t>
            </a:r>
          </a:p>
          <a:p>
            <a:pPr lvl="1"/>
            <a:r>
              <a:rPr lang="en-US" dirty="0" smtClean="0"/>
              <a:t>instance</a:t>
            </a:r>
            <a:r>
              <a:rPr lang="en-US" baseline="0" dirty="0" smtClean="0"/>
              <a:t> </a:t>
            </a:r>
            <a:r>
              <a:rPr lang="en-US" baseline="0" dirty="0" smtClean="0"/>
              <a:t>architecture, to assess suitability for a </a:t>
            </a:r>
            <a:r>
              <a:rPr lang="en-US" dirty="0"/>
              <a:t>particular </a:t>
            </a:r>
            <a:r>
              <a:rPr lang="en-US" dirty="0" smtClean="0"/>
              <a:t>desired </a:t>
            </a:r>
            <a:r>
              <a:rPr lang="en-US" dirty="0" smtClean="0"/>
              <a:t>product.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806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of Product Line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Variability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Makes a Software Product Line Work?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Line Scope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Quality Attribute of Variability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a Product Line Architecture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Variation Mechanisms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Evaluating a Product Line Architecture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Software Product Line Issues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Product Line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Adoption strategies</a:t>
            </a:r>
          </a:p>
          <a:p>
            <a:pPr lvl="1"/>
            <a:r>
              <a:rPr lang="en-US" dirty="0" smtClean="0"/>
              <a:t>Top down versus</a:t>
            </a:r>
            <a:r>
              <a:rPr lang="en-US" dirty="0"/>
              <a:t> </a:t>
            </a:r>
            <a:r>
              <a:rPr lang="en-US" dirty="0" smtClean="0"/>
              <a:t>Bottom up</a:t>
            </a:r>
          </a:p>
          <a:p>
            <a:pPr lvl="1"/>
            <a:r>
              <a:rPr lang="en-US" dirty="0" smtClean="0"/>
              <a:t>Proactive adoption versus</a:t>
            </a:r>
            <a:r>
              <a:rPr lang="en-US" baseline="0" dirty="0" smtClean="0"/>
              <a:t> reactive adoption</a:t>
            </a:r>
          </a:p>
          <a:p>
            <a:pPr lvl="1"/>
            <a:r>
              <a:rPr lang="en-US" dirty="0" smtClean="0"/>
              <a:t>Incremental versus Big-bang</a:t>
            </a:r>
            <a:endParaRPr lang="en-US" baseline="0" dirty="0" smtClean="0"/>
          </a:p>
          <a:p>
            <a:pPr lvl="0"/>
            <a:r>
              <a:rPr lang="en-US" dirty="0" smtClean="0"/>
              <a:t>Organizational structure</a:t>
            </a:r>
          </a:p>
          <a:p>
            <a:pPr lvl="1"/>
            <a:r>
              <a:rPr lang="en-US" dirty="0" smtClean="0"/>
              <a:t>Dedicated group for core assets</a:t>
            </a:r>
          </a:p>
          <a:p>
            <a:pPr lvl="1"/>
            <a:r>
              <a:rPr lang="en-US" dirty="0" smtClean="0"/>
              <a:t>Core asset group composed of various product members</a:t>
            </a:r>
          </a:p>
          <a:p>
            <a:pPr lvl="1"/>
            <a:r>
              <a:rPr lang="en-US" dirty="0" smtClean="0"/>
              <a:t>Paying for core asset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450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product line is strategic, planned reuse.</a:t>
            </a:r>
          </a:p>
          <a:p>
            <a:r>
              <a:rPr lang="en-US" dirty="0" smtClean="0"/>
              <a:t>The product</a:t>
            </a:r>
            <a:r>
              <a:rPr lang="en-US" baseline="0" dirty="0" smtClean="0"/>
              <a:t> line approach to developing software can pay huge dividends.</a:t>
            </a:r>
          </a:p>
          <a:p>
            <a:r>
              <a:rPr lang="en-US" baseline="0" dirty="0" smtClean="0"/>
              <a:t>Requires an understanding of: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Organizational issues</a:t>
            </a:r>
          </a:p>
          <a:p>
            <a:pPr lvl="1"/>
            <a:r>
              <a:rPr lang="en-US" dirty="0" smtClean="0"/>
              <a:t>Process issues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258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Lines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 line of software is:</a:t>
            </a:r>
          </a:p>
          <a:p>
            <a:pPr marL="457200" lvl="1" indent="0">
              <a:buNone/>
            </a:pPr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software-intensive systems sharing a common, managed set of features that satisfy the specific needs of a particular market segment or mission and that are developed from a common set of core assets in a prescribed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967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product line represents st</a:t>
            </a:r>
            <a:r>
              <a:rPr lang="en-US" dirty="0" smtClean="0"/>
              <a:t>rategic</a:t>
            </a:r>
            <a:r>
              <a:rPr lang="en-US" baseline="0" dirty="0" smtClean="0"/>
              <a:t> (planned) reuse. </a:t>
            </a:r>
          </a:p>
          <a:p>
            <a:r>
              <a:rPr lang="en-US" baseline="0" dirty="0" smtClean="0"/>
              <a:t>A common set of assets (core assets) that includes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Build scripts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These assets are constructed specifically to support reuse.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083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are constructing software that supports a bank loan office.</a:t>
            </a:r>
            <a:endParaRPr lang="en-US" dirty="0" smtClean="0"/>
          </a:p>
          <a:p>
            <a:r>
              <a:rPr lang="en-US" dirty="0" smtClean="0"/>
              <a:t>There are 21 products in your product line.</a:t>
            </a:r>
          </a:p>
          <a:p>
            <a:r>
              <a:rPr lang="en-US" dirty="0" smtClean="0"/>
              <a:t>An existing module calculates customer interest payment.</a:t>
            </a:r>
          </a:p>
          <a:p>
            <a:pPr lvl="1"/>
            <a:r>
              <a:rPr lang="en-US" dirty="0" smtClean="0"/>
              <a:t>Perfectly adequate for 18 of the products</a:t>
            </a:r>
          </a:p>
          <a:p>
            <a:pPr lvl="1"/>
            <a:r>
              <a:rPr lang="en-US" dirty="0" smtClean="0"/>
              <a:t>Needs 240 lines modification for Delaware.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372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</a:t>
            </a:r>
            <a:r>
              <a:rPr lang="en-US" dirty="0"/>
              <a:t>M</a:t>
            </a:r>
            <a:r>
              <a:rPr lang="en-US" dirty="0" smtClean="0"/>
              <a:t>anage the Modifications?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One strategy is to make</a:t>
            </a:r>
            <a:r>
              <a:rPr lang="en-US" baseline="0" dirty="0" smtClean="0"/>
              <a:t> another copy of the affected module and insert the necessary changes</a:t>
            </a:r>
          </a:p>
          <a:p>
            <a:pPr lvl="1"/>
            <a:r>
              <a:rPr lang="en-US" dirty="0" smtClean="0"/>
              <a:t>Called “clone and own”</a:t>
            </a:r>
          </a:p>
          <a:p>
            <a:pPr lvl="1"/>
            <a:r>
              <a:rPr lang="en-US" dirty="0" smtClean="0"/>
              <a:t>Fast and easy</a:t>
            </a:r>
          </a:p>
          <a:p>
            <a:pPr lvl="1"/>
            <a:r>
              <a:rPr lang="en-US" dirty="0" smtClean="0"/>
              <a:t>Does not scale!</a:t>
            </a:r>
          </a:p>
          <a:p>
            <a:pPr lvl="2"/>
            <a:r>
              <a:rPr lang="en-US" dirty="0" smtClean="0"/>
              <a:t>Suppose each of </a:t>
            </a:r>
            <a:r>
              <a:rPr lang="en-US" dirty="0"/>
              <a:t>the 21 products </a:t>
            </a:r>
            <a:r>
              <a:rPr lang="en-US" dirty="0" smtClean="0"/>
              <a:t>has 1000 modules.</a:t>
            </a:r>
          </a:p>
          <a:p>
            <a:pPr lvl="2"/>
            <a:r>
              <a:rPr lang="en-US" dirty="0" smtClean="0"/>
              <a:t>Potentially huge number of distinct versions of the product to maintain.</a:t>
            </a:r>
          </a:p>
          <a:p>
            <a:pPr lvl="0"/>
            <a:r>
              <a:rPr lang="en-US" dirty="0" smtClean="0"/>
              <a:t>A better strategy</a:t>
            </a:r>
            <a:r>
              <a:rPr lang="en-US" baseline="0" dirty="0" smtClean="0"/>
              <a:t> is to introduce a “variation point” in the module and manage the variation point with, e.g., a configuration parameter. </a:t>
            </a:r>
          </a:p>
          <a:p>
            <a:pPr lvl="1"/>
            <a:r>
              <a:rPr lang="en-US" dirty="0" smtClean="0"/>
              <a:t>Setting configuration parameter to “normal” will generate the 18 products as before.</a:t>
            </a:r>
          </a:p>
          <a:p>
            <a:pPr lvl="1"/>
            <a:r>
              <a:rPr lang="en-US" baseline="0" dirty="0" smtClean="0"/>
              <a:t>Setting the configuration parameter</a:t>
            </a:r>
            <a:r>
              <a:rPr lang="en-US" dirty="0" smtClean="0"/>
              <a:t> to “Delaware” will generate the new version specifically for Delaware.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34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Point (briefly)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mechanisms</a:t>
            </a:r>
            <a:r>
              <a:rPr lang="en-US" dirty="0" smtClean="0"/>
              <a:t> are</a:t>
            </a:r>
          </a:p>
          <a:p>
            <a:pPr lvl="1"/>
            <a:r>
              <a:rPr lang="en-US" dirty="0" smtClean="0"/>
              <a:t>Compiler flags</a:t>
            </a:r>
          </a:p>
          <a:p>
            <a:pPr lvl="1"/>
            <a:r>
              <a:rPr lang="en-US" dirty="0" smtClean="0"/>
              <a:t>Module</a:t>
            </a:r>
            <a:r>
              <a:rPr lang="en-US" baseline="0" dirty="0" smtClean="0"/>
              <a:t> parameters</a:t>
            </a:r>
          </a:p>
          <a:p>
            <a:pPr lvl="1"/>
            <a:r>
              <a:rPr lang="en-US" baseline="0" dirty="0" smtClean="0"/>
              <a:t>Resource file settings</a:t>
            </a:r>
          </a:p>
          <a:p>
            <a:pPr lvl="0"/>
            <a:r>
              <a:rPr lang="en-US" baseline="0" dirty="0" smtClean="0"/>
              <a:t>Configuration parameters can be managed and deployed from a data base.</a:t>
            </a:r>
          </a:p>
          <a:p>
            <a:pPr lvl="1"/>
            <a:r>
              <a:rPr lang="en-US" baseline="0" dirty="0" smtClean="0"/>
              <a:t>Ensures that a record of configuration files is maintained.</a:t>
            </a:r>
          </a:p>
          <a:p>
            <a:pPr lvl="1"/>
            <a:r>
              <a:rPr lang="en-US" baseline="0" dirty="0" smtClean="0"/>
              <a:t>Allows </a:t>
            </a:r>
            <a:r>
              <a:rPr lang="en-US" i="1" baseline="0" dirty="0" smtClean="0"/>
              <a:t>tools</a:t>
            </a:r>
            <a:r>
              <a:rPr lang="en-US" baseline="0" dirty="0" smtClean="0"/>
              <a:t> to generate various versions.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54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Product Lines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Planned reuse</a:t>
            </a:r>
            <a:r>
              <a:rPr lang="en-US" baseline="0" dirty="0" smtClean="0"/>
              <a:t> of</a:t>
            </a:r>
          </a:p>
          <a:p>
            <a:pPr lvl="1"/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Most of the requirements are common with those of earlier systems and so can be reused. </a:t>
            </a:r>
          </a:p>
          <a:p>
            <a:pPr lvl="1"/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Architectural design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a new product, if quality goals are the same then the architecture is largely the same.</a:t>
            </a:r>
          </a:p>
          <a:p>
            <a:pPr lvl="1"/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elements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Software elements are applicable across individual products because the architecture is the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across products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1"/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and analysis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Performance models,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schedulability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analysis, distributed system issues (such as proving the absence of deadlock), allocation of processes to processors, fault tolerance schemes, and network load policies all carry over from product to product.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770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848872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Makes Product Lines Work?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1764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Planned reuse</a:t>
            </a:r>
            <a:r>
              <a:rPr lang="en-US" baseline="0" dirty="0" smtClean="0"/>
              <a:t> of</a:t>
            </a:r>
          </a:p>
          <a:p>
            <a:pPr lvl="1"/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Test plans, test processes, test cases, test data, test harnesses, and the communication paths required to report and fix problems are already in place. </a:t>
            </a:r>
          </a:p>
          <a:p>
            <a:pPr lvl="1"/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planning artifacts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Budgeting and scheduling are more predictable because experience is a high-fidelity indicator of future performance. </a:t>
            </a:r>
          </a:p>
          <a:p>
            <a:pPr lvl="1"/>
            <a:r>
              <a:rPr lang="en-US" dirty="0" smtClean="0"/>
              <a:t>and more…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795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1539</Words>
  <Application>Microsoft Macintosh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Chapter 25: Architecture and Product Lines</vt:lpstr>
      <vt:lpstr>Chapter Outline</vt:lpstr>
      <vt:lpstr>Product Lines of Software</vt:lpstr>
      <vt:lpstr>Reuse</vt:lpstr>
      <vt:lpstr>An Example</vt:lpstr>
      <vt:lpstr>How to Manage the Modifications?</vt:lpstr>
      <vt:lpstr>Variation Point (briefly)</vt:lpstr>
      <vt:lpstr>What Makes Product Lines Work?</vt:lpstr>
      <vt:lpstr>What Makes Product Lines Work? - 2</vt:lpstr>
      <vt:lpstr>Costs of Product Lines</vt:lpstr>
      <vt:lpstr>Product Line Scope</vt:lpstr>
      <vt:lpstr>Scope is a Critical Decision</vt:lpstr>
      <vt:lpstr>Variability General Scenario</vt:lpstr>
      <vt:lpstr>Architectural Mechanisms for Variability</vt:lpstr>
      <vt:lpstr>Architectural Mechanisms for Variability - 2</vt:lpstr>
      <vt:lpstr>Other Variability Mechanisms</vt:lpstr>
      <vt:lpstr>Other Variability Mechanisms</vt:lpstr>
      <vt:lpstr>Each Mechanism Has a Cost</vt:lpstr>
      <vt:lpstr>Evaluating a Product Line Architecture</vt:lpstr>
      <vt:lpstr>Key Product Line Issues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32</cp:revision>
  <dcterms:created xsi:type="dcterms:W3CDTF">2012-04-18T22:57:58Z</dcterms:created>
  <dcterms:modified xsi:type="dcterms:W3CDTF">2012-12-05T04:30:42Z</dcterms:modified>
</cp:coreProperties>
</file>