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9" r:id="rId2"/>
    <p:sldId id="258" r:id="rId3"/>
    <p:sldId id="260" r:id="rId4"/>
    <p:sldId id="261" r:id="rId5"/>
    <p:sldId id="262" r:id="rId6"/>
    <p:sldId id="263" r:id="rId7"/>
    <p:sldId id="264" r:id="rId8"/>
    <p:sldId id="267" r:id="rId9"/>
    <p:sldId id="268" r:id="rId10"/>
    <p:sldId id="265" r:id="rId11"/>
    <p:sldId id="266"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91" autoAdjust="0"/>
    <p:restoredTop sz="86320" autoAdjust="0"/>
  </p:normalViewPr>
  <p:slideViewPr>
    <p:cSldViewPr>
      <p:cViewPr varScale="1">
        <p:scale>
          <a:sx n="120" d="100"/>
          <a:sy n="120" d="100"/>
        </p:scale>
        <p:origin x="-680" y="-112"/>
      </p:cViewPr>
      <p:guideLst>
        <p:guide orient="horz" pos="2160"/>
        <p:guide pos="2880"/>
      </p:guideLst>
    </p:cSldViewPr>
  </p:slideViewPr>
  <p:outlineViewPr>
    <p:cViewPr>
      <p:scale>
        <a:sx n="33" d="100"/>
        <a:sy n="33" d="100"/>
      </p:scale>
      <p:origin x="19" y="32165"/>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9B1F14-2969-4234-94C2-84FB01E3AC7A}" type="datetimeFigureOut">
              <a:rPr lang="en-AU" smtClean="0"/>
              <a:t>11/25/12</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95789E-32BF-4BCD-9509-3BAE69BCF054}" type="slidenum">
              <a:rPr lang="en-AU" smtClean="0"/>
              <a:t>‹#›</a:t>
            </a:fld>
            <a:endParaRPr lang="en-AU"/>
          </a:p>
        </p:txBody>
      </p:sp>
    </p:spTree>
    <p:extLst>
      <p:ext uri="{BB962C8B-B14F-4D97-AF65-F5344CB8AC3E}">
        <p14:creationId xmlns:p14="http://schemas.microsoft.com/office/powerpoint/2010/main" val="119235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0F0CDB67-B98A-4AC5-929D-81BD9B8E0ED5}" type="datetime1">
              <a:rPr lang="en-AU" smtClean="0"/>
              <a:t>11/25/12</a:t>
            </a:fld>
            <a:endParaRPr lang="en-AU"/>
          </a:p>
        </p:txBody>
      </p:sp>
      <p:sp>
        <p:nvSpPr>
          <p:cNvPr id="5" name="Footer Placeholder 4"/>
          <p:cNvSpPr>
            <a:spLocks noGrp="1"/>
          </p:cNvSpPr>
          <p:nvPr>
            <p:ph type="ftr" sz="quarter" idx="11"/>
          </p:nvPr>
        </p:nvSpPr>
        <p:spPr/>
        <p:txBody>
          <a:bodyPr/>
          <a:lstStyle/>
          <a:p>
            <a:r>
              <a:rPr lang="en-AU" dirty="0" smtClean="0"/>
              <a:t>© Len Bass, Paul Clements, Rick Kazman,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723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368C8F9-EC1D-4BA9-A60E-999AFF963F40}" type="datetime1">
              <a:rPr lang="en-AU" smtClean="0"/>
              <a:t>11/25/12</a:t>
            </a:fld>
            <a:endParaRPr lang="en-AU"/>
          </a:p>
        </p:txBody>
      </p:sp>
      <p:sp>
        <p:nvSpPr>
          <p:cNvPr id="5" name="Footer Placeholder 4"/>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3683115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Date Placeholder 3"/>
          <p:cNvSpPr>
            <a:spLocks noGrp="1"/>
          </p:cNvSpPr>
          <p:nvPr>
            <p:ph type="dt" sz="half" idx="10"/>
          </p:nvPr>
        </p:nvSpPr>
        <p:spPr/>
        <p:txBody>
          <a:bodyPr/>
          <a:lstStyle/>
          <a:p>
            <a:fld id="{07FB916B-826A-4DC1-AF36-AFE8D11DE3BA}" type="datetime1">
              <a:rPr lang="en-AU" smtClean="0"/>
              <a:t>11/25/12</a:t>
            </a:fld>
            <a:endParaRPr lang="en-AU"/>
          </a:p>
        </p:txBody>
      </p:sp>
      <p:sp>
        <p:nvSpPr>
          <p:cNvPr id="5" name="Footer Placeholder 4"/>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907177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p>
            <a:r>
              <a:rPr lang="en-US" dirty="0" smtClean="0"/>
              <a:t>Click to edit Master title style</a:t>
            </a:r>
            <a:endParaRPr lang="en-A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pic>
        <p:nvPicPr>
          <p:cNvPr id="102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8"/>
          <p:cNvSpPr>
            <a:spLocks noGrp="1"/>
          </p:cNvSpPr>
          <p:nvPr>
            <p:ph type="ftr" sz="quarter" idx="11"/>
          </p:nvPr>
        </p:nvSpPr>
        <p:spPr>
          <a:xfrm>
            <a:off x="1403648" y="6356350"/>
            <a:ext cx="6336704" cy="365125"/>
          </a:xfrm>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Tree>
    <p:extLst>
      <p:ext uri="{BB962C8B-B14F-4D97-AF65-F5344CB8AC3E}">
        <p14:creationId xmlns:p14="http://schemas.microsoft.com/office/powerpoint/2010/main" val="3171831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FD9AFD-92D5-4F38-81E5-3FBC268DED4A}" type="datetime1">
              <a:rPr lang="en-AU" smtClean="0"/>
              <a:t>11/25/12</a:t>
            </a:fld>
            <a:endParaRPr lang="en-AU"/>
          </a:p>
        </p:txBody>
      </p:sp>
      <p:sp>
        <p:nvSpPr>
          <p:cNvPr id="5" name="Footer Placeholder 4"/>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306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smtClean="0"/>
              <a:t>Click to edit Master title style</a:t>
            </a:r>
            <a:endParaRPr lang="en-AU" dirty="0"/>
          </a:p>
        </p:txBody>
      </p:sp>
      <p:sp>
        <p:nvSpPr>
          <p:cNvPr id="3" name="Content Placeholder 2"/>
          <p:cNvSpPr>
            <a:spLocks noGrp="1"/>
          </p:cNvSpPr>
          <p:nvPr>
            <p:ph sz="half" idx="1"/>
          </p:nvPr>
        </p:nvSpPr>
        <p:spPr>
          <a:xfrm>
            <a:off x="457200" y="1268760"/>
            <a:ext cx="40386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268760"/>
            <a:ext cx="40386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AAADA7F1-F5F6-4965-B98A-1EF216FC21E9}" type="datetime1">
              <a:rPr lang="en-AU" smtClean="0"/>
              <a:t>11/25/12</a:t>
            </a:fld>
            <a:endParaRPr lang="en-AU"/>
          </a:p>
        </p:txBody>
      </p:sp>
      <p:sp>
        <p:nvSpPr>
          <p:cNvPr id="6" name="Footer Placeholder 5"/>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pic>
        <p:nvPicPr>
          <p:cNvPr id="8"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3566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F0D0951D-1B64-4AD7-951D-395C8B37DA62}" type="datetime1">
              <a:rPr lang="en-AU" smtClean="0"/>
              <a:t>11/25/12</a:t>
            </a:fld>
            <a:endParaRPr lang="en-AU"/>
          </a:p>
        </p:txBody>
      </p:sp>
      <p:sp>
        <p:nvSpPr>
          <p:cNvPr id="8" name="Footer Placeholder 7"/>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9" name="Slide Number Placeholder 8"/>
          <p:cNvSpPr>
            <a:spLocks noGrp="1"/>
          </p:cNvSpPr>
          <p:nvPr>
            <p:ph type="sldNum" sz="quarter" idx="12"/>
          </p:nvPr>
        </p:nvSpPr>
        <p:spPr/>
        <p:txBody>
          <a:bodyPr/>
          <a:lstStyle/>
          <a:p>
            <a:fld id="{D0E8C58C-0836-46C6-8F9A-AF87B5CA09C9}" type="slidenum">
              <a:rPr lang="en-AU" smtClean="0"/>
              <a:t>‹#›</a:t>
            </a:fld>
            <a:endParaRPr lang="en-AU"/>
          </a:p>
        </p:txBody>
      </p:sp>
      <p:pic>
        <p:nvPicPr>
          <p:cNvPr id="10"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455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smtClean="0"/>
              <a:t>Click to edit Master title style</a:t>
            </a:r>
            <a:endParaRPr lang="en-AU" dirty="0"/>
          </a:p>
        </p:txBody>
      </p:sp>
      <p:sp>
        <p:nvSpPr>
          <p:cNvPr id="3" name="Date Placeholder 2"/>
          <p:cNvSpPr>
            <a:spLocks noGrp="1"/>
          </p:cNvSpPr>
          <p:nvPr>
            <p:ph type="dt" sz="half" idx="10"/>
          </p:nvPr>
        </p:nvSpPr>
        <p:spPr/>
        <p:txBody>
          <a:bodyPr/>
          <a:lstStyle/>
          <a:p>
            <a:fld id="{3054D5B1-B0B7-4FEE-A636-82BBB8DC2F24}" type="datetime1">
              <a:rPr lang="en-AU" smtClean="0"/>
              <a:t>11/25/12</a:t>
            </a:fld>
            <a:endParaRPr lang="en-AU"/>
          </a:p>
        </p:txBody>
      </p:sp>
      <p:sp>
        <p:nvSpPr>
          <p:cNvPr id="4" name="Footer Placeholder 3"/>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5" name="Slide Number Placeholder 4"/>
          <p:cNvSpPr>
            <a:spLocks noGrp="1"/>
          </p:cNvSpPr>
          <p:nvPr>
            <p:ph type="sldNum" sz="quarter" idx="12"/>
          </p:nvPr>
        </p:nvSpPr>
        <p:spPr/>
        <p:txBody>
          <a:bodyPr/>
          <a:lstStyle/>
          <a:p>
            <a:fld id="{D0E8C58C-0836-46C6-8F9A-AF87B5CA09C9}" type="slidenum">
              <a:rPr lang="en-AU" smtClean="0"/>
              <a:t>‹#›</a:t>
            </a:fld>
            <a:endParaRPr lang="en-AU"/>
          </a:p>
        </p:txBody>
      </p:sp>
      <p:pic>
        <p:nvPicPr>
          <p:cNvPr id="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95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83E332-3D0B-4932-A3B1-41A6E16690E0}" type="datetime1">
              <a:rPr lang="en-AU" smtClean="0"/>
              <a:t>11/25/12</a:t>
            </a:fld>
            <a:endParaRPr lang="en-AU"/>
          </a:p>
        </p:txBody>
      </p:sp>
      <p:sp>
        <p:nvSpPr>
          <p:cNvPr id="3" name="Footer Placeholder 2"/>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4" name="Slide Number Placeholder 3"/>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26675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EB9C4-EF48-4255-A3A3-972222EC13E9}" type="datetime1">
              <a:rPr lang="en-AU" smtClean="0"/>
              <a:t>11/25/12</a:t>
            </a:fld>
            <a:endParaRPr lang="en-AU"/>
          </a:p>
        </p:txBody>
      </p:sp>
      <p:sp>
        <p:nvSpPr>
          <p:cNvPr id="6" name="Footer Placeholder 5"/>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2500744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3C94F8-BF1B-412F-A811-124AF48AB6BD}" type="datetime1">
              <a:rPr lang="en-AU" smtClean="0"/>
              <a:t>11/25/12</a:t>
            </a:fld>
            <a:endParaRPr lang="en-AU"/>
          </a:p>
        </p:txBody>
      </p:sp>
      <p:sp>
        <p:nvSpPr>
          <p:cNvPr id="6" name="Footer Placeholder 5"/>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39904169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78098"/>
          </a:xfrm>
          <a:prstGeom prst="rect">
            <a:avLst/>
          </a:prstGeom>
        </p:spPr>
        <p:txBody>
          <a:bodyPr vert="horz" lIns="91440" tIns="45720" rIns="91440" bIns="45720" rtlCol="0" anchor="ctr">
            <a:normAutofit/>
          </a:bodyPr>
          <a:lstStyle/>
          <a:p>
            <a:r>
              <a:rPr lang="en-US" dirty="0" smtClean="0"/>
              <a:t>Click to edit Master title style</a:t>
            </a:r>
            <a:endParaRPr lang="en-AU" dirty="0"/>
          </a:p>
        </p:txBody>
      </p:sp>
      <p:sp>
        <p:nvSpPr>
          <p:cNvPr id="3" name="Text Placeholder 2"/>
          <p:cNvSpPr>
            <a:spLocks noGrp="1"/>
          </p:cNvSpPr>
          <p:nvPr>
            <p:ph type="body" idx="1"/>
          </p:nvPr>
        </p:nvSpPr>
        <p:spPr>
          <a:xfrm>
            <a:off x="457200" y="1268760"/>
            <a:ext cx="8229600" cy="485740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C3DB84-98FB-4B92-9E59-12D7CC27F3EE}" type="datetime1">
              <a:rPr lang="en-AU" smtClean="0"/>
              <a:t>11/25/12</a:t>
            </a:fld>
            <a:endParaRPr lang="en-AU"/>
          </a:p>
        </p:txBody>
      </p:sp>
      <p:sp>
        <p:nvSpPr>
          <p:cNvPr id="5" name="Footer Placeholder 4"/>
          <p:cNvSpPr>
            <a:spLocks noGrp="1"/>
          </p:cNvSpPr>
          <p:nvPr>
            <p:ph type="ftr" sz="quarter" idx="3"/>
          </p:nvPr>
        </p:nvSpPr>
        <p:spPr>
          <a:xfrm>
            <a:off x="1475656" y="6356350"/>
            <a:ext cx="633670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AU" dirty="0" smtClean="0"/>
              <a:t>© Len Bass, Paul Clements, Rick Kazman, distributed under Creative Commons Attribution License</a:t>
            </a:r>
            <a:endParaRPr lang="en-AU"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E8C58C-0836-46C6-8F9A-AF87B5CA09C9}" type="slidenum">
              <a:rPr lang="en-AU" smtClean="0"/>
              <a:t>‹#›</a:t>
            </a:fld>
            <a:endParaRPr lang="en-AU"/>
          </a:p>
        </p:txBody>
      </p:sp>
    </p:spTree>
    <p:extLst>
      <p:ext uri="{BB962C8B-B14F-4D97-AF65-F5344CB8AC3E}">
        <p14:creationId xmlns:p14="http://schemas.microsoft.com/office/powerpoint/2010/main" val="3701178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Architectures for the Cloud</a:t>
            </a:r>
            <a:endParaRPr lang="en-AU" dirty="0"/>
          </a:p>
        </p:txBody>
      </p:sp>
      <p:sp>
        <p:nvSpPr>
          <p:cNvPr id="3" name="Subtitle 2"/>
          <p:cNvSpPr>
            <a:spLocks noGrp="1"/>
          </p:cNvSpPr>
          <p:nvPr>
            <p:ph type="subTitle" idx="1"/>
          </p:nvPr>
        </p:nvSpPr>
        <p:spPr/>
        <p:txBody>
          <a:bodyPr/>
          <a:lstStyle/>
          <a:p>
            <a:endParaRPr lang="en-AU"/>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763539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Utilization of Equipment</a:t>
            </a:r>
            <a:endParaRPr lang="en-US" dirty="0"/>
          </a:p>
        </p:txBody>
      </p:sp>
      <p:sp>
        <p:nvSpPr>
          <p:cNvPr id="3" name="Content Placeholder 2"/>
          <p:cNvSpPr>
            <a:spLocks noGrp="1"/>
          </p:cNvSpPr>
          <p:nvPr>
            <p:ph idx="1"/>
          </p:nvPr>
        </p:nvSpPr>
        <p:spPr/>
        <p:txBody>
          <a:bodyPr>
            <a:noAutofit/>
          </a:bodyPr>
          <a:lstStyle/>
          <a:p>
            <a:r>
              <a:rPr lang="en-US" sz="1800" b="0" i="0" u="none" strike="noStrike" kern="1200" baseline="0" dirty="0" smtClean="0">
                <a:solidFill>
                  <a:schemeClr val="tx1"/>
                </a:solidFill>
              </a:rPr>
              <a:t>Use of virtualization technology allows for easy</a:t>
            </a:r>
            <a:r>
              <a:rPr lang="en-US" sz="1800" b="0" i="0" u="none" strike="noStrike" kern="1200" dirty="0" smtClean="0">
                <a:solidFill>
                  <a:schemeClr val="tx1"/>
                </a:solidFill>
              </a:rPr>
              <a:t> </a:t>
            </a:r>
            <a:r>
              <a:rPr lang="en-US" sz="1800" b="0" i="0" u="none" strike="noStrike" kern="1200" baseline="0" dirty="0" smtClean="0">
                <a:solidFill>
                  <a:schemeClr val="tx1"/>
                </a:solidFill>
              </a:rPr>
              <a:t>co-location of distinct applications and their associated operating systems on the same server hardware. The effect of this co-location is to increase the utilization of servers. </a:t>
            </a:r>
          </a:p>
          <a:p>
            <a:r>
              <a:rPr lang="en-US" sz="1800" b="0" i="0" u="none" strike="noStrike" kern="1200" baseline="0" dirty="0" smtClean="0">
                <a:solidFill>
                  <a:schemeClr val="tx1"/>
                </a:solidFill>
              </a:rPr>
              <a:t>Variations in workload can be managed to increase utilization.</a:t>
            </a:r>
          </a:p>
          <a:p>
            <a:pPr lvl="1"/>
            <a:r>
              <a:rPr lang="en-US" sz="1800" b="0" i="1" u="none" strike="noStrike" kern="1200" baseline="0" dirty="0" smtClean="0">
                <a:solidFill>
                  <a:schemeClr val="tx1"/>
                </a:solidFill>
              </a:rPr>
              <a:t>Random access. </a:t>
            </a:r>
            <a:r>
              <a:rPr lang="en-US" sz="1800" b="0" i="0" u="none" strike="noStrike" kern="1200" baseline="0" dirty="0" smtClean="0">
                <a:solidFill>
                  <a:schemeClr val="tx1"/>
                </a:solidFill>
              </a:rPr>
              <a:t>End users may access applications randomly. The more likely that the randomness of their accesses will end up imposing a uniform load on the server.</a:t>
            </a:r>
          </a:p>
          <a:p>
            <a:r>
              <a:rPr lang="en-US" sz="1800" b="0" i="1" u="none" strike="noStrike" kern="1200" baseline="0" dirty="0" smtClean="0">
                <a:solidFill>
                  <a:schemeClr val="tx1"/>
                </a:solidFill>
              </a:rPr>
              <a:t>Time of day. </a:t>
            </a:r>
          </a:p>
          <a:p>
            <a:pPr lvl="1"/>
            <a:r>
              <a:rPr lang="en-US" sz="1800" b="0" i="0" u="none" strike="noStrike" kern="1200" baseline="0" dirty="0" smtClean="0">
                <a:solidFill>
                  <a:schemeClr val="tx1"/>
                </a:solidFill>
              </a:rPr>
              <a:t>Co-locate those services that are workplace related with those that are consumer related.</a:t>
            </a:r>
          </a:p>
          <a:p>
            <a:pPr lvl="1"/>
            <a:r>
              <a:rPr lang="en-US" sz="1800" b="0" i="0" u="none" strike="noStrike" kern="1200" baseline="0" dirty="0" smtClean="0">
                <a:solidFill>
                  <a:schemeClr val="tx1"/>
                </a:solidFill>
              </a:rPr>
              <a:t>Consider time differences among geographically distinct locations.</a:t>
            </a:r>
          </a:p>
          <a:p>
            <a:r>
              <a:rPr lang="en-US" sz="1800" b="0" i="1" u="none" strike="noStrike" kern="1200" baseline="0" dirty="0" smtClean="0">
                <a:solidFill>
                  <a:schemeClr val="tx1"/>
                </a:solidFill>
              </a:rPr>
              <a:t>Time of year. </a:t>
            </a:r>
            <a:r>
              <a:rPr lang="en-US" sz="1800" b="0" i="0" u="none" strike="noStrike" kern="1200" baseline="0" dirty="0" smtClean="0">
                <a:solidFill>
                  <a:schemeClr val="tx1"/>
                </a:solidFill>
              </a:rPr>
              <a:t>Consider yearly fluctuations in demand.</a:t>
            </a:r>
          </a:p>
          <a:p>
            <a:pPr lvl="1"/>
            <a:r>
              <a:rPr lang="en-US" sz="1800" b="0" i="0" u="none" strike="noStrike" kern="1200" baseline="0" dirty="0" smtClean="0">
                <a:solidFill>
                  <a:schemeClr val="tx1"/>
                </a:solidFill>
              </a:rPr>
              <a:t>Holidays,</a:t>
            </a:r>
            <a:r>
              <a:rPr lang="en-US" sz="1800" b="0" i="0" u="none" strike="noStrike" kern="1200" dirty="0" smtClean="0">
                <a:solidFill>
                  <a:schemeClr val="tx1"/>
                </a:solidFill>
              </a:rPr>
              <a:t> </a:t>
            </a:r>
            <a:r>
              <a:rPr lang="en-US" sz="1800" dirty="0"/>
              <a:t>t</a:t>
            </a:r>
            <a:r>
              <a:rPr lang="en-US" sz="1800" b="0" i="0" u="none" strike="noStrike" kern="1200" baseline="0" dirty="0" smtClean="0">
                <a:solidFill>
                  <a:schemeClr val="tx1"/>
                </a:solidFill>
              </a:rPr>
              <a:t>ax preparation season</a:t>
            </a:r>
          </a:p>
          <a:p>
            <a:r>
              <a:rPr lang="en-US" sz="1800" b="0" i="1" u="none" strike="noStrike" kern="1200" baseline="0" dirty="0" smtClean="0">
                <a:solidFill>
                  <a:schemeClr val="tx1"/>
                </a:solidFill>
              </a:rPr>
              <a:t>Resource usage patterns. </a:t>
            </a:r>
            <a:r>
              <a:rPr lang="en-US" sz="1800" b="0" i="0" u="none" strike="noStrike" kern="1200" baseline="0" dirty="0" smtClean="0">
                <a:solidFill>
                  <a:schemeClr val="tx1"/>
                </a:solidFill>
              </a:rPr>
              <a:t>Co-locate heavier CPU services with heavier I/O services.</a:t>
            </a:r>
          </a:p>
          <a:p>
            <a:r>
              <a:rPr lang="en-US" sz="1800" b="0" i="1" u="none" strike="noStrike" kern="1200" baseline="0" dirty="0" smtClean="0">
                <a:solidFill>
                  <a:schemeClr val="tx1"/>
                </a:solidFill>
              </a:rPr>
              <a:t>Uncertainty. </a:t>
            </a:r>
            <a:r>
              <a:rPr lang="en-US" sz="1800" b="0" i="0" u="none" strike="noStrike" kern="1200" baseline="0" dirty="0" smtClean="0">
                <a:solidFill>
                  <a:schemeClr val="tx1"/>
                </a:solidFill>
              </a:rPr>
              <a:t>Consider spikes in usage. </a:t>
            </a:r>
          </a:p>
          <a:p>
            <a:pPr lvl="1"/>
            <a:r>
              <a:rPr lang="en-US" sz="1800" b="0" i="0" u="none" strike="noStrike" kern="1200" baseline="0" dirty="0" smtClean="0">
                <a:solidFill>
                  <a:schemeClr val="tx1"/>
                </a:solidFill>
              </a:rPr>
              <a:t>news events, marketing events,</a:t>
            </a:r>
            <a:r>
              <a:rPr lang="en-US" sz="1800" b="0" i="0" u="none" strike="noStrike" kern="1200" dirty="0" smtClean="0">
                <a:solidFill>
                  <a:schemeClr val="tx1"/>
                </a:solidFill>
              </a:rPr>
              <a:t> </a:t>
            </a:r>
            <a:r>
              <a:rPr lang="en-US" sz="1800" b="0" i="0" u="none" strike="noStrike" kern="1200" baseline="0" dirty="0" smtClean="0">
                <a:solidFill>
                  <a:schemeClr val="tx1"/>
                </a:solidFill>
              </a:rPr>
              <a:t>sporting events</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551368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Multi-tenancy</a:t>
            </a:r>
            <a:endParaRPr lang="en-US" dirty="0"/>
          </a:p>
        </p:txBody>
      </p:sp>
      <p:sp>
        <p:nvSpPr>
          <p:cNvPr id="3" name="Content Placeholder 2"/>
          <p:cNvSpPr>
            <a:spLocks noGrp="1"/>
          </p:cNvSpPr>
          <p:nvPr>
            <p:ph idx="1"/>
          </p:nvPr>
        </p:nvSpPr>
        <p:spPr/>
        <p:txBody>
          <a:bodyPr/>
          <a:lstStyle/>
          <a:p>
            <a:r>
              <a:rPr lang="en-US" dirty="0" smtClean="0"/>
              <a:t>Some applications such as salesforce.com use a single</a:t>
            </a:r>
            <a:r>
              <a:rPr lang="en-US" baseline="0" dirty="0" smtClean="0"/>
              <a:t> application for multiple different consumers.</a:t>
            </a:r>
          </a:p>
          <a:p>
            <a:r>
              <a:rPr lang="en-US" baseline="0" dirty="0" smtClean="0"/>
              <a:t>This reduces costs by reducing costs of </a:t>
            </a:r>
          </a:p>
          <a:p>
            <a:pPr lvl="1"/>
            <a:r>
              <a:rPr lang="en-US" dirty="0" smtClean="0"/>
              <a:t>Help</a:t>
            </a:r>
            <a:r>
              <a:rPr lang="en-US" baseline="0" dirty="0" smtClean="0"/>
              <a:t> desk s</a:t>
            </a:r>
            <a:r>
              <a:rPr lang="en-US" dirty="0" smtClean="0"/>
              <a:t>upport</a:t>
            </a:r>
          </a:p>
          <a:p>
            <a:pPr lvl="1"/>
            <a:r>
              <a:rPr lang="en-US" dirty="0" smtClean="0"/>
              <a:t>Upgrade o</a:t>
            </a:r>
            <a:r>
              <a:rPr lang="en-US" baseline="0" dirty="0" smtClean="0"/>
              <a:t>nce, simultaneously,  for all consumers</a:t>
            </a:r>
            <a:endParaRPr lang="en-US" dirty="0" smtClean="0"/>
          </a:p>
          <a:p>
            <a:pPr lvl="1"/>
            <a:r>
              <a:rPr lang="en-US" dirty="0" smtClean="0"/>
              <a:t>Single version of the software from a development and maintenance perspective.</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698643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Mechanisms</a:t>
            </a:r>
            <a:endParaRPr lang="en-US" dirty="0"/>
          </a:p>
        </p:txBody>
      </p:sp>
      <p:sp>
        <p:nvSpPr>
          <p:cNvPr id="3" name="Content Placeholder 2"/>
          <p:cNvSpPr>
            <a:spLocks noGrp="1"/>
          </p:cNvSpPr>
          <p:nvPr>
            <p:ph idx="1"/>
          </p:nvPr>
        </p:nvSpPr>
        <p:spPr/>
        <p:txBody>
          <a:bodyPr/>
          <a:lstStyle/>
          <a:p>
            <a:r>
              <a:rPr lang="en-US" dirty="0" smtClean="0"/>
              <a:t>Hypervisor</a:t>
            </a:r>
          </a:p>
          <a:p>
            <a:r>
              <a:rPr lang="en-US" dirty="0" smtClean="0"/>
              <a:t>Virtual Machine</a:t>
            </a:r>
          </a:p>
          <a:p>
            <a: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kern="1200" dirty="0" smtClean="0">
                <a:solidFill>
                  <a:schemeClr val="tx1"/>
                </a:solidFill>
                <a:effectLst/>
                <a:latin typeface="+mn-lt"/>
                <a:ea typeface="+mn-ea"/>
                <a:cs typeface="+mn-cs"/>
              </a:rPr>
              <a:t>File system</a:t>
            </a:r>
            <a:endParaRPr lang="en-US" sz="3200" dirty="0" smtClean="0">
              <a:effectLst/>
            </a:endParaRPr>
          </a:p>
          <a:p>
            <a:r>
              <a:rPr lang="en-US" dirty="0" smtClean="0"/>
              <a:t>Network</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37572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Memory Page Table</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pSp>
        <p:nvGrpSpPr>
          <p:cNvPr id="21" name="Group 20"/>
          <p:cNvGrpSpPr/>
          <p:nvPr/>
        </p:nvGrpSpPr>
        <p:grpSpPr>
          <a:xfrm>
            <a:off x="705272" y="1828800"/>
            <a:ext cx="7286128" cy="4472463"/>
            <a:chOff x="705272" y="1828800"/>
            <a:chExt cx="7286128" cy="4472463"/>
          </a:xfrm>
        </p:grpSpPr>
        <p:cxnSp>
          <p:nvCxnSpPr>
            <p:cNvPr id="22" name="Straight Arrow Connector 21"/>
            <p:cNvCxnSpPr/>
            <p:nvPr/>
          </p:nvCxnSpPr>
          <p:spPr bwMode="auto">
            <a:xfrm>
              <a:off x="5181600" y="3733800"/>
              <a:ext cx="1371600" cy="1588"/>
            </a:xfrm>
            <a:prstGeom prst="straightConnector1">
              <a:avLst/>
            </a:prstGeom>
            <a:solidFill>
              <a:srgbClr val="5CA1FB"/>
            </a:solidFill>
            <a:ln w="38100" cap="flat" cmpd="sng" algn="ctr">
              <a:solidFill>
                <a:schemeClr val="tx1"/>
              </a:solidFill>
              <a:prstDash val="solid"/>
              <a:round/>
              <a:headEnd type="none" w="med" len="med"/>
              <a:tailEnd type="arrow"/>
            </a:ln>
            <a:effectLst/>
          </p:spPr>
        </p:cxnSp>
        <p:sp>
          <p:nvSpPr>
            <p:cNvPr id="23" name="Rounded Rectangle 22"/>
            <p:cNvSpPr/>
            <p:nvPr/>
          </p:nvSpPr>
          <p:spPr bwMode="auto">
            <a:xfrm>
              <a:off x="3886200" y="2895600"/>
              <a:ext cx="1295400" cy="2189584"/>
            </a:xfrm>
            <a:prstGeom prst="roundRect">
              <a:avLst/>
            </a:prstGeom>
            <a:solidFill>
              <a:srgbClr val="5CA1FB"/>
            </a:solidFill>
            <a:ln w="381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b="1" i="0" u="none" strike="noStrike" cap="none" normalizeH="0" baseline="0" dirty="0" smtClean="0">
                <a:ln>
                  <a:noFill/>
                </a:ln>
                <a:solidFill>
                  <a:schemeClr val="tx1"/>
                </a:solidFill>
                <a:effectLst/>
                <a:latin typeface="Arial" charset="0"/>
                <a:ea typeface="ＭＳ Ｐゴシック" pitchFamily="1" charset="-128"/>
              </a:endParaRPr>
            </a:p>
          </p:txBody>
        </p:sp>
        <p:cxnSp>
          <p:nvCxnSpPr>
            <p:cNvPr id="24" name="Straight Arrow Connector 23"/>
            <p:cNvCxnSpPr/>
            <p:nvPr/>
          </p:nvCxnSpPr>
          <p:spPr bwMode="auto">
            <a:xfrm>
              <a:off x="1600200" y="4038600"/>
              <a:ext cx="2286000" cy="1588"/>
            </a:xfrm>
            <a:prstGeom prst="straightConnector1">
              <a:avLst/>
            </a:prstGeom>
            <a:solidFill>
              <a:srgbClr val="5CA1FB"/>
            </a:solidFill>
            <a:ln w="38100" cap="flat" cmpd="sng" algn="ctr">
              <a:solidFill>
                <a:schemeClr val="tx1"/>
              </a:solidFill>
              <a:prstDash val="solid"/>
              <a:round/>
              <a:headEnd type="none" w="med" len="med"/>
              <a:tailEnd type="arrow"/>
            </a:ln>
            <a:effectLst/>
          </p:spPr>
        </p:cxnSp>
        <p:sp>
          <p:nvSpPr>
            <p:cNvPr id="25" name="TextBox 24"/>
            <p:cNvSpPr txBox="1"/>
            <p:nvPr/>
          </p:nvSpPr>
          <p:spPr>
            <a:xfrm>
              <a:off x="1665639" y="4114800"/>
              <a:ext cx="1687161" cy="923330"/>
            </a:xfrm>
            <a:prstGeom prst="rect">
              <a:avLst/>
            </a:prstGeom>
            <a:noFill/>
          </p:spPr>
          <p:txBody>
            <a:bodyPr wrap="square" rtlCol="0">
              <a:spAutoFit/>
            </a:bodyPr>
            <a:lstStyle/>
            <a:p>
              <a:r>
                <a:rPr lang="en-US" dirty="0" smtClean="0"/>
                <a:t>Target address of next instruction</a:t>
              </a:r>
              <a:endParaRPr lang="en-US" dirty="0"/>
            </a:p>
          </p:txBody>
        </p:sp>
        <p:sp>
          <p:nvSpPr>
            <p:cNvPr id="26" name="TextBox 25"/>
            <p:cNvSpPr txBox="1"/>
            <p:nvPr/>
          </p:nvSpPr>
          <p:spPr>
            <a:xfrm>
              <a:off x="5200873" y="1828800"/>
              <a:ext cx="1352327" cy="1754326"/>
            </a:xfrm>
            <a:prstGeom prst="rect">
              <a:avLst/>
            </a:prstGeom>
            <a:noFill/>
          </p:spPr>
          <p:txBody>
            <a:bodyPr wrap="square" rtlCol="0">
              <a:spAutoFit/>
            </a:bodyPr>
            <a:lstStyle/>
            <a:p>
              <a:r>
                <a:rPr lang="en-US" dirty="0" smtClean="0"/>
                <a:t>Physical address inside current address space</a:t>
              </a:r>
            </a:p>
          </p:txBody>
        </p:sp>
        <p:cxnSp>
          <p:nvCxnSpPr>
            <p:cNvPr id="27" name="Straight Arrow Connector 26"/>
            <p:cNvCxnSpPr/>
            <p:nvPr/>
          </p:nvCxnSpPr>
          <p:spPr bwMode="auto">
            <a:xfrm>
              <a:off x="5181600" y="4495800"/>
              <a:ext cx="1371600" cy="1588"/>
            </a:xfrm>
            <a:prstGeom prst="straightConnector1">
              <a:avLst/>
            </a:prstGeom>
            <a:solidFill>
              <a:srgbClr val="5CA1FB"/>
            </a:solidFill>
            <a:ln w="38100" cap="flat" cmpd="sng" algn="ctr">
              <a:solidFill>
                <a:schemeClr val="tx1"/>
              </a:solidFill>
              <a:prstDash val="solid"/>
              <a:round/>
              <a:headEnd type="none" w="med" len="med"/>
              <a:tailEnd type="arrow"/>
            </a:ln>
            <a:effectLst/>
          </p:spPr>
        </p:cxnSp>
        <p:sp>
          <p:nvSpPr>
            <p:cNvPr id="28" name="TextBox 27"/>
            <p:cNvSpPr txBox="1"/>
            <p:nvPr/>
          </p:nvSpPr>
          <p:spPr>
            <a:xfrm>
              <a:off x="5257800" y="4546937"/>
              <a:ext cx="1295400" cy="1754326"/>
            </a:xfrm>
            <a:prstGeom prst="rect">
              <a:avLst/>
            </a:prstGeom>
            <a:noFill/>
          </p:spPr>
          <p:txBody>
            <a:bodyPr wrap="square" rtlCol="0">
              <a:spAutoFit/>
            </a:bodyPr>
            <a:lstStyle/>
            <a:p>
              <a:r>
                <a:rPr lang="en-US" dirty="0" smtClean="0"/>
                <a:t>Physical address outside current address space</a:t>
              </a:r>
            </a:p>
          </p:txBody>
        </p:sp>
        <p:sp>
          <p:nvSpPr>
            <p:cNvPr id="29" name="TextBox 28"/>
            <p:cNvSpPr txBox="1"/>
            <p:nvPr/>
          </p:nvSpPr>
          <p:spPr>
            <a:xfrm>
              <a:off x="3962400" y="2852678"/>
              <a:ext cx="1209879" cy="2031325"/>
            </a:xfrm>
            <a:prstGeom prst="rect">
              <a:avLst/>
            </a:prstGeom>
            <a:noFill/>
          </p:spPr>
          <p:txBody>
            <a:bodyPr wrap="square" rtlCol="0">
              <a:spAutoFit/>
            </a:bodyPr>
            <a:lstStyle/>
            <a:p>
              <a:pPr algn="l"/>
              <a:r>
                <a:rPr lang="en-US" dirty="0" smtClean="0">
                  <a:solidFill>
                    <a:schemeClr val="bg1"/>
                  </a:solidFill>
                </a:rPr>
                <a:t>Page table used to convert target address to physical address</a:t>
              </a:r>
              <a:endParaRPr lang="en-US" dirty="0">
                <a:solidFill>
                  <a:schemeClr val="bg1"/>
                </a:solidFill>
              </a:endParaRPr>
            </a:p>
          </p:txBody>
        </p:sp>
        <p:sp>
          <p:nvSpPr>
            <p:cNvPr id="30" name="Rectangle 29"/>
            <p:cNvSpPr/>
            <p:nvPr/>
          </p:nvSpPr>
          <p:spPr>
            <a:xfrm>
              <a:off x="705272" y="3787408"/>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CPU</a:t>
              </a:r>
              <a:endParaRPr lang="en-AU" dirty="0"/>
            </a:p>
          </p:txBody>
        </p:sp>
        <p:sp>
          <p:nvSpPr>
            <p:cNvPr id="31" name="Rectangle 30"/>
            <p:cNvSpPr/>
            <p:nvPr/>
          </p:nvSpPr>
          <p:spPr>
            <a:xfrm>
              <a:off x="6516216" y="2492896"/>
              <a:ext cx="1407647" cy="1621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Fetch next instruction from physical address</a:t>
              </a:r>
            </a:p>
          </p:txBody>
        </p:sp>
        <p:sp>
          <p:nvSpPr>
            <p:cNvPr id="32" name="Rectangle 31"/>
            <p:cNvSpPr/>
            <p:nvPr/>
          </p:nvSpPr>
          <p:spPr>
            <a:xfrm>
              <a:off x="6516216" y="4437112"/>
              <a:ext cx="1475184" cy="15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Fetch next instruction from interrupt handler</a:t>
              </a:r>
            </a:p>
          </p:txBody>
        </p:sp>
      </p:grpSp>
      <p:sp>
        <p:nvSpPr>
          <p:cNvPr id="37" name="TextBox 36"/>
          <p:cNvSpPr txBox="1"/>
          <p:nvPr/>
        </p:nvSpPr>
        <p:spPr>
          <a:xfrm>
            <a:off x="899592" y="1268760"/>
            <a:ext cx="5944512" cy="461665"/>
          </a:xfrm>
          <a:prstGeom prst="rect">
            <a:avLst/>
          </a:prstGeom>
          <a:noFill/>
        </p:spPr>
        <p:txBody>
          <a:bodyPr wrap="none" rtlCol="0">
            <a:spAutoFit/>
          </a:bodyPr>
          <a:lstStyle/>
          <a:p>
            <a:r>
              <a:rPr lang="en-US" sz="2400" dirty="0" smtClean="0"/>
              <a:t>Virtual memory for non-virtualized application</a:t>
            </a:r>
            <a:endParaRPr lang="en-US" sz="2400" dirty="0"/>
          </a:p>
        </p:txBody>
      </p:sp>
    </p:spTree>
    <p:extLst>
      <p:ext uri="{BB962C8B-B14F-4D97-AF65-F5344CB8AC3E}">
        <p14:creationId xmlns:p14="http://schemas.microsoft.com/office/powerpoint/2010/main" val="2406561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Hypervisor Manages Virtualization</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
        <p:nvSpPr>
          <p:cNvPr id="22" name="Rounded Rectangle 21"/>
          <p:cNvSpPr/>
          <p:nvPr/>
        </p:nvSpPr>
        <p:spPr bwMode="auto">
          <a:xfrm>
            <a:off x="5577136" y="1652372"/>
            <a:ext cx="1219200" cy="2848823"/>
          </a:xfrm>
          <a:prstGeom prst="roundRect">
            <a:avLst/>
          </a:prstGeom>
          <a:solidFill>
            <a:srgbClr val="5CA1FB"/>
          </a:solidFill>
          <a:ln w="381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2000" b="1" i="0" u="none" strike="noStrike" cap="none" normalizeH="0" baseline="0" dirty="0" err="1" smtClean="0">
                <a:ln>
                  <a:noFill/>
                </a:ln>
                <a:solidFill>
                  <a:schemeClr val="tx1"/>
                </a:solidFill>
                <a:effectLst/>
                <a:latin typeface="Arial" charset="0"/>
                <a:ea typeface="ＭＳ Ｐゴシック" pitchFamily="1" charset="-128"/>
              </a:rPr>
              <a:t>VM</a:t>
            </a:r>
            <a:r>
              <a:rPr kumimoji="0" lang="en-US" sz="2000" b="1" i="0" u="none" strike="noStrike" cap="none" normalizeH="0" baseline="-25000" dirty="0" err="1" smtClean="0">
                <a:ln>
                  <a:noFill/>
                </a:ln>
                <a:solidFill>
                  <a:schemeClr val="tx1"/>
                </a:solidFill>
                <a:effectLst/>
                <a:latin typeface="Arial" charset="0"/>
                <a:ea typeface="ＭＳ Ｐゴシック" pitchFamily="1" charset="-128"/>
              </a:rPr>
              <a:t>n</a:t>
            </a:r>
            <a:endParaRPr kumimoji="0" lang="en-US" sz="2000" b="1" i="0" u="none" strike="noStrike" cap="none" normalizeH="0" baseline="-25000" dirty="0" smtClean="0">
              <a:ln>
                <a:noFill/>
              </a:ln>
              <a:solidFill>
                <a:schemeClr val="tx1"/>
              </a:solidFill>
              <a:effectLst/>
              <a:latin typeface="Arial" charset="0"/>
              <a:ea typeface="ＭＳ Ｐゴシック" pitchFamily="1" charset="-128"/>
            </a:endParaRPr>
          </a:p>
        </p:txBody>
      </p:sp>
      <p:sp>
        <p:nvSpPr>
          <p:cNvPr id="23" name="Rounded Rectangle 3"/>
          <p:cNvSpPr/>
          <p:nvPr/>
        </p:nvSpPr>
        <p:spPr bwMode="auto">
          <a:xfrm>
            <a:off x="2843808" y="1581152"/>
            <a:ext cx="1666528" cy="2777602"/>
          </a:xfrm>
          <a:prstGeom prst="roundRect">
            <a:avLst/>
          </a:prstGeom>
          <a:solidFill>
            <a:srgbClr val="5CA1FB"/>
          </a:solidFill>
          <a:ln w="381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ea typeface="ＭＳ Ｐゴシック" pitchFamily="1" charset="-128"/>
              </a:rPr>
              <a:t>VM</a:t>
            </a:r>
            <a:r>
              <a:rPr kumimoji="0" lang="en-US" sz="2000" b="1" i="0" u="none" strike="noStrike" cap="none" normalizeH="0" baseline="-25000" dirty="0" smtClean="0">
                <a:ln>
                  <a:noFill/>
                </a:ln>
                <a:solidFill>
                  <a:schemeClr val="tx1"/>
                </a:solidFill>
                <a:effectLst/>
                <a:latin typeface="Arial" charset="0"/>
                <a:ea typeface="ＭＳ Ｐゴシック" pitchFamily="1" charset="-128"/>
              </a:rPr>
              <a:t>1</a:t>
            </a:r>
          </a:p>
        </p:txBody>
      </p:sp>
      <p:cxnSp>
        <p:nvCxnSpPr>
          <p:cNvPr id="24" name="Straight Arrow Connector 23"/>
          <p:cNvCxnSpPr>
            <a:stCxn id="34" idx="3"/>
          </p:cNvCxnSpPr>
          <p:nvPr/>
        </p:nvCxnSpPr>
        <p:spPr bwMode="auto">
          <a:xfrm>
            <a:off x="2410272" y="5334427"/>
            <a:ext cx="1833364" cy="8740"/>
          </a:xfrm>
          <a:prstGeom prst="straightConnector1">
            <a:avLst/>
          </a:prstGeom>
          <a:solidFill>
            <a:srgbClr val="5CA1FB"/>
          </a:solidFill>
          <a:ln w="38100" cap="flat" cmpd="sng" algn="ctr">
            <a:solidFill>
              <a:schemeClr val="tx1"/>
            </a:solidFill>
            <a:prstDash val="solid"/>
            <a:round/>
            <a:headEnd type="none" w="med" len="med"/>
            <a:tailEnd type="arrow"/>
          </a:ln>
          <a:effectLst/>
        </p:spPr>
      </p:cxnSp>
      <p:grpSp>
        <p:nvGrpSpPr>
          <p:cNvPr id="25" name="Group 25"/>
          <p:cNvGrpSpPr/>
          <p:nvPr/>
        </p:nvGrpSpPr>
        <p:grpSpPr>
          <a:xfrm>
            <a:off x="4662736" y="2507019"/>
            <a:ext cx="762000" cy="71221"/>
            <a:chOff x="6248400" y="1676400"/>
            <a:chExt cx="762000" cy="76200"/>
          </a:xfrm>
        </p:grpSpPr>
        <p:sp>
          <p:nvSpPr>
            <p:cNvPr id="43" name="Oval 42"/>
            <p:cNvSpPr/>
            <p:nvPr/>
          </p:nvSpPr>
          <p:spPr bwMode="auto">
            <a:xfrm>
              <a:off x="6248400" y="1676400"/>
              <a:ext cx="152400" cy="76200"/>
            </a:xfrm>
            <a:prstGeom prst="ellipse">
              <a:avLst/>
            </a:prstGeom>
            <a:solidFill>
              <a:srgbClr val="5CA1FB"/>
            </a:solidFill>
            <a:ln w="381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ea typeface="ＭＳ Ｐゴシック" pitchFamily="1" charset="-128"/>
              </a:endParaRPr>
            </a:p>
          </p:txBody>
        </p:sp>
        <p:sp>
          <p:nvSpPr>
            <p:cNvPr id="44" name="Oval 43"/>
            <p:cNvSpPr/>
            <p:nvPr/>
          </p:nvSpPr>
          <p:spPr bwMode="auto">
            <a:xfrm>
              <a:off x="6553200" y="1676400"/>
              <a:ext cx="152400" cy="76200"/>
            </a:xfrm>
            <a:prstGeom prst="ellipse">
              <a:avLst/>
            </a:prstGeom>
            <a:solidFill>
              <a:srgbClr val="5CA1FB"/>
            </a:solidFill>
            <a:ln w="381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ea typeface="ＭＳ Ｐゴシック" pitchFamily="1" charset="-128"/>
              </a:endParaRPr>
            </a:p>
          </p:txBody>
        </p:sp>
        <p:sp>
          <p:nvSpPr>
            <p:cNvPr id="45" name="Oval 44"/>
            <p:cNvSpPr/>
            <p:nvPr/>
          </p:nvSpPr>
          <p:spPr bwMode="auto">
            <a:xfrm>
              <a:off x="6858000" y="1676400"/>
              <a:ext cx="152400" cy="76200"/>
            </a:xfrm>
            <a:prstGeom prst="ellipse">
              <a:avLst/>
            </a:prstGeom>
            <a:solidFill>
              <a:srgbClr val="5CA1FB"/>
            </a:solidFill>
            <a:ln w="381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ea typeface="ＭＳ Ｐゴシック" pitchFamily="1" charset="-128"/>
              </a:endParaRPr>
            </a:p>
          </p:txBody>
        </p:sp>
      </p:grpSp>
      <p:sp>
        <p:nvSpPr>
          <p:cNvPr id="26" name="TextBox 25"/>
          <p:cNvSpPr txBox="1"/>
          <p:nvPr/>
        </p:nvSpPr>
        <p:spPr>
          <a:xfrm>
            <a:off x="2339752" y="4941168"/>
            <a:ext cx="1582689" cy="1323439"/>
          </a:xfrm>
          <a:prstGeom prst="rect">
            <a:avLst/>
          </a:prstGeom>
          <a:noFill/>
        </p:spPr>
        <p:txBody>
          <a:bodyPr wrap="square" rtlCol="0">
            <a:spAutoFit/>
          </a:bodyPr>
          <a:lstStyle/>
          <a:p>
            <a:r>
              <a:rPr lang="en-US" sz="2000" dirty="0" smtClean="0"/>
              <a:t>Target address of next instruction</a:t>
            </a:r>
            <a:endParaRPr lang="en-US" sz="2000" dirty="0"/>
          </a:p>
        </p:txBody>
      </p:sp>
      <p:grpSp>
        <p:nvGrpSpPr>
          <p:cNvPr id="27" name="Group 28"/>
          <p:cNvGrpSpPr/>
          <p:nvPr/>
        </p:nvGrpSpPr>
        <p:grpSpPr>
          <a:xfrm>
            <a:off x="3519736" y="3575327"/>
            <a:ext cx="771212" cy="661628"/>
            <a:chOff x="5105400" y="3276600"/>
            <a:chExt cx="771212" cy="707886"/>
          </a:xfrm>
        </p:grpSpPr>
        <p:sp>
          <p:nvSpPr>
            <p:cNvPr id="41" name="TextBox 40"/>
            <p:cNvSpPr txBox="1"/>
            <p:nvPr/>
          </p:nvSpPr>
          <p:spPr>
            <a:xfrm>
              <a:off x="5136922" y="3276600"/>
              <a:ext cx="739690" cy="707886"/>
            </a:xfrm>
            <a:prstGeom prst="rect">
              <a:avLst/>
            </a:prstGeom>
            <a:noFill/>
          </p:spPr>
          <p:txBody>
            <a:bodyPr wrap="none" rtlCol="0">
              <a:spAutoFit/>
            </a:bodyPr>
            <a:lstStyle/>
            <a:p>
              <a:r>
                <a:rPr lang="en-US" sz="2000" dirty="0" smtClean="0"/>
                <a:t>Page </a:t>
              </a:r>
            </a:p>
            <a:p>
              <a:r>
                <a:rPr lang="en-US" sz="2000" dirty="0" smtClean="0"/>
                <a:t>Table</a:t>
              </a:r>
              <a:endParaRPr lang="en-US" sz="2000" dirty="0"/>
            </a:p>
          </p:txBody>
        </p:sp>
        <p:sp>
          <p:nvSpPr>
            <p:cNvPr id="42" name="Rounded Rectangle 41"/>
            <p:cNvSpPr/>
            <p:nvPr/>
          </p:nvSpPr>
          <p:spPr bwMode="auto">
            <a:xfrm>
              <a:off x="5105400" y="3276600"/>
              <a:ext cx="762000" cy="685800"/>
            </a:xfrm>
            <a:prstGeom prst="roundRect">
              <a:avLst/>
            </a:prstGeom>
            <a:noFill/>
            <a:ln w="381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ea typeface="ＭＳ Ｐゴシック" pitchFamily="1" charset="-128"/>
              </a:endParaRPr>
            </a:p>
          </p:txBody>
        </p:sp>
      </p:grpSp>
      <p:grpSp>
        <p:nvGrpSpPr>
          <p:cNvPr id="28" name="Group 29"/>
          <p:cNvGrpSpPr/>
          <p:nvPr/>
        </p:nvGrpSpPr>
        <p:grpSpPr>
          <a:xfrm>
            <a:off x="5881124" y="3575327"/>
            <a:ext cx="771212" cy="661628"/>
            <a:chOff x="5105400" y="3276600"/>
            <a:chExt cx="771212" cy="707886"/>
          </a:xfrm>
        </p:grpSpPr>
        <p:sp>
          <p:nvSpPr>
            <p:cNvPr id="39" name="TextBox 38"/>
            <p:cNvSpPr txBox="1"/>
            <p:nvPr/>
          </p:nvSpPr>
          <p:spPr>
            <a:xfrm>
              <a:off x="5136922" y="3276600"/>
              <a:ext cx="739690" cy="707886"/>
            </a:xfrm>
            <a:prstGeom prst="rect">
              <a:avLst/>
            </a:prstGeom>
            <a:noFill/>
          </p:spPr>
          <p:txBody>
            <a:bodyPr wrap="none" rtlCol="0">
              <a:spAutoFit/>
            </a:bodyPr>
            <a:lstStyle/>
            <a:p>
              <a:r>
                <a:rPr lang="en-US" sz="2000" dirty="0" smtClean="0"/>
                <a:t>Page </a:t>
              </a:r>
            </a:p>
            <a:p>
              <a:r>
                <a:rPr lang="en-US" sz="2000" dirty="0" smtClean="0"/>
                <a:t>Table</a:t>
              </a:r>
              <a:endParaRPr lang="en-US" sz="2000" dirty="0"/>
            </a:p>
          </p:txBody>
        </p:sp>
        <p:sp>
          <p:nvSpPr>
            <p:cNvPr id="40" name="Rounded Rectangle 39"/>
            <p:cNvSpPr/>
            <p:nvPr/>
          </p:nvSpPr>
          <p:spPr bwMode="auto">
            <a:xfrm>
              <a:off x="5105400" y="3276600"/>
              <a:ext cx="762000" cy="685800"/>
            </a:xfrm>
            <a:prstGeom prst="roundRect">
              <a:avLst/>
            </a:prstGeom>
            <a:noFill/>
            <a:ln w="381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ea typeface="ＭＳ Ｐゴシック" pitchFamily="1" charset="-128"/>
              </a:endParaRPr>
            </a:p>
          </p:txBody>
        </p:sp>
      </p:grpSp>
      <p:cxnSp>
        <p:nvCxnSpPr>
          <p:cNvPr id="29" name="Straight Arrow Connector 28"/>
          <p:cNvCxnSpPr/>
          <p:nvPr/>
        </p:nvCxnSpPr>
        <p:spPr bwMode="auto">
          <a:xfrm flipH="1" flipV="1">
            <a:off x="4129336" y="4216313"/>
            <a:ext cx="304800" cy="925867"/>
          </a:xfrm>
          <a:prstGeom prst="straightConnector1">
            <a:avLst/>
          </a:prstGeom>
          <a:solidFill>
            <a:srgbClr val="5CA1FB"/>
          </a:solidFill>
          <a:ln w="38100" cap="flat" cmpd="sng" algn="ctr">
            <a:solidFill>
              <a:schemeClr val="tx1"/>
            </a:solidFill>
            <a:prstDash val="solid"/>
            <a:round/>
            <a:headEnd type="none" w="med" len="med"/>
            <a:tailEnd type="arrow"/>
          </a:ln>
          <a:effectLst/>
        </p:spPr>
      </p:cxnSp>
      <p:cxnSp>
        <p:nvCxnSpPr>
          <p:cNvPr id="30" name="Straight Arrow Connector 29"/>
          <p:cNvCxnSpPr/>
          <p:nvPr/>
        </p:nvCxnSpPr>
        <p:spPr bwMode="auto">
          <a:xfrm flipH="1" flipV="1">
            <a:off x="3563888" y="2708920"/>
            <a:ext cx="108248" cy="866407"/>
          </a:xfrm>
          <a:prstGeom prst="straightConnector1">
            <a:avLst/>
          </a:prstGeom>
          <a:solidFill>
            <a:srgbClr val="5CA1FB"/>
          </a:solidFill>
          <a:ln w="38100" cap="flat" cmpd="sng" algn="ctr">
            <a:solidFill>
              <a:schemeClr val="tx1"/>
            </a:solidFill>
            <a:prstDash val="solid"/>
            <a:round/>
            <a:headEnd type="none" w="med" len="med"/>
            <a:tailEnd type="arrow"/>
          </a:ln>
          <a:effectLst/>
        </p:spPr>
      </p:cxnSp>
      <p:sp>
        <p:nvSpPr>
          <p:cNvPr id="31" name="TextBox 30"/>
          <p:cNvSpPr txBox="1"/>
          <p:nvPr/>
        </p:nvSpPr>
        <p:spPr>
          <a:xfrm>
            <a:off x="2843808" y="2008475"/>
            <a:ext cx="1590328" cy="707886"/>
          </a:xfrm>
          <a:prstGeom prst="rect">
            <a:avLst/>
          </a:prstGeom>
          <a:noFill/>
        </p:spPr>
        <p:txBody>
          <a:bodyPr wrap="square" rtlCol="0">
            <a:spAutoFit/>
          </a:bodyPr>
          <a:lstStyle/>
          <a:p>
            <a:r>
              <a:rPr lang="en-US" sz="2000" dirty="0" smtClean="0"/>
              <a:t>next instruction</a:t>
            </a:r>
            <a:endParaRPr lang="en-US" sz="2000" dirty="0"/>
          </a:p>
        </p:txBody>
      </p:sp>
      <p:sp>
        <p:nvSpPr>
          <p:cNvPr id="32" name="Rounded Rectangle 31"/>
          <p:cNvSpPr/>
          <p:nvPr/>
        </p:nvSpPr>
        <p:spPr bwMode="auto">
          <a:xfrm>
            <a:off x="4205536" y="5142180"/>
            <a:ext cx="1981200" cy="1068308"/>
          </a:xfrm>
          <a:prstGeom prst="roundRect">
            <a:avLst/>
          </a:prstGeom>
          <a:solidFill>
            <a:srgbClr val="5CA1FB"/>
          </a:solidFill>
          <a:ln w="381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33" name="TextBox 32"/>
          <p:cNvSpPr txBox="1"/>
          <p:nvPr/>
        </p:nvSpPr>
        <p:spPr>
          <a:xfrm>
            <a:off x="4242792" y="5144739"/>
            <a:ext cx="2057400" cy="1323439"/>
          </a:xfrm>
          <a:prstGeom prst="rect">
            <a:avLst/>
          </a:prstGeom>
          <a:noFill/>
        </p:spPr>
        <p:txBody>
          <a:bodyPr wrap="square" rtlCol="0">
            <a:spAutoFit/>
          </a:bodyPr>
          <a:lstStyle/>
          <a:p>
            <a:r>
              <a:rPr lang="en-US" sz="2000" dirty="0" smtClean="0"/>
              <a:t>Host Page table points to VM page table </a:t>
            </a:r>
          </a:p>
          <a:p>
            <a:endParaRPr lang="en-US" sz="2000" dirty="0"/>
          </a:p>
        </p:txBody>
      </p:sp>
      <p:sp>
        <p:nvSpPr>
          <p:cNvPr id="34" name="Rectangle 33"/>
          <p:cNvSpPr/>
          <p:nvPr/>
        </p:nvSpPr>
        <p:spPr>
          <a:xfrm>
            <a:off x="1515850" y="5193886"/>
            <a:ext cx="894422" cy="281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50000"/>
              </a:spcBef>
              <a:spcAft>
                <a:spcPct val="0"/>
              </a:spcAft>
            </a:pPr>
            <a:r>
              <a:rPr lang="en-US" sz="2000" b="1" dirty="0">
                <a:solidFill>
                  <a:schemeClr val="bg1"/>
                </a:solidFill>
                <a:latin typeface="Arial" charset="0"/>
                <a:ea typeface="ＭＳ Ｐゴシック" pitchFamily="1" charset="-128"/>
              </a:rPr>
              <a:t>CPU</a:t>
            </a:r>
          </a:p>
        </p:txBody>
      </p:sp>
      <p:sp>
        <p:nvSpPr>
          <p:cNvPr id="35" name="Rectangle 34"/>
          <p:cNvSpPr/>
          <p:nvPr/>
        </p:nvSpPr>
        <p:spPr>
          <a:xfrm>
            <a:off x="1474168" y="1283124"/>
            <a:ext cx="5688632" cy="5114990"/>
          </a:xfrm>
          <a:prstGeom prst="rect">
            <a:avLst/>
          </a:pr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36" name="Rounded Rectangle 35"/>
          <p:cNvSpPr/>
          <p:nvPr/>
        </p:nvSpPr>
        <p:spPr>
          <a:xfrm>
            <a:off x="3634036" y="4643635"/>
            <a:ext cx="3096716" cy="17092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37" name="TextBox 36"/>
          <p:cNvSpPr txBox="1"/>
          <p:nvPr/>
        </p:nvSpPr>
        <p:spPr>
          <a:xfrm>
            <a:off x="4305133" y="4648249"/>
            <a:ext cx="1315553" cy="373964"/>
          </a:xfrm>
          <a:prstGeom prst="rect">
            <a:avLst/>
          </a:prstGeom>
          <a:noFill/>
        </p:spPr>
        <p:txBody>
          <a:bodyPr wrap="none" rtlCol="0">
            <a:spAutoFit/>
          </a:bodyPr>
          <a:lstStyle/>
          <a:p>
            <a:r>
              <a:rPr lang="en-AU" sz="2000" dirty="0" smtClean="0"/>
              <a:t>Hypervisor</a:t>
            </a:r>
            <a:endParaRPr lang="en-AU" sz="2000" dirty="0"/>
          </a:p>
        </p:txBody>
      </p:sp>
      <p:sp>
        <p:nvSpPr>
          <p:cNvPr id="38" name="TextBox 37"/>
          <p:cNvSpPr txBox="1"/>
          <p:nvPr/>
        </p:nvSpPr>
        <p:spPr>
          <a:xfrm>
            <a:off x="3850432" y="946612"/>
            <a:ext cx="1391920" cy="400110"/>
          </a:xfrm>
          <a:prstGeom prst="rect">
            <a:avLst/>
          </a:prstGeom>
          <a:noFill/>
        </p:spPr>
        <p:txBody>
          <a:bodyPr wrap="none" rtlCol="0">
            <a:spAutoFit/>
          </a:bodyPr>
          <a:lstStyle/>
          <a:p>
            <a:r>
              <a:rPr lang="en-AU" sz="2000" dirty="0" smtClean="0"/>
              <a:t>Host Server</a:t>
            </a:r>
            <a:endParaRPr lang="en-AU" sz="2000" dirty="0"/>
          </a:p>
        </p:txBody>
      </p:sp>
    </p:spTree>
    <p:extLst>
      <p:ext uri="{BB962C8B-B14F-4D97-AF65-F5344CB8AC3E}">
        <p14:creationId xmlns:p14="http://schemas.microsoft.com/office/powerpoint/2010/main" val="3694738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Machine</a:t>
            </a:r>
            <a:endParaRPr lang="en-US" dirty="0"/>
          </a:p>
        </p:txBody>
      </p:sp>
      <p:sp>
        <p:nvSpPr>
          <p:cNvPr id="3" name="Content Placeholder 2"/>
          <p:cNvSpPr>
            <a:spLocks noGrp="1"/>
          </p:cNvSpPr>
          <p:nvPr>
            <p:ph idx="1"/>
          </p:nvPr>
        </p:nvSpPr>
        <p:spPr/>
        <p:txBody>
          <a:bodyPr/>
          <a:lstStyle/>
          <a:p>
            <a:r>
              <a:rPr lang="en-US" dirty="0" smtClean="0"/>
              <a:t>A</a:t>
            </a:r>
            <a:r>
              <a:rPr lang="en-US" baseline="0" dirty="0" smtClean="0"/>
              <a:t> virtual machine has an address space isolated from any other virtual machine.</a:t>
            </a:r>
          </a:p>
          <a:p>
            <a:r>
              <a:rPr lang="en-US" baseline="0" dirty="0" smtClean="0"/>
              <a:t>Looks like a bare metal machine from the application perspective.</a:t>
            </a:r>
          </a:p>
          <a:p>
            <a:r>
              <a:rPr lang="en-US" baseline="0" dirty="0" smtClean="0"/>
              <a:t>Assigned an IP address and has network capability.</a:t>
            </a:r>
          </a:p>
          <a:p>
            <a:r>
              <a:rPr lang="en-US" baseline="0" dirty="0" smtClean="0"/>
              <a:t>Can be loaded with any operating system</a:t>
            </a:r>
            <a:r>
              <a:rPr lang="en-US" dirty="0" smtClean="0"/>
              <a:t> or </a:t>
            </a:r>
            <a:r>
              <a:rPr lang="en-US" baseline="0" dirty="0" smtClean="0"/>
              <a:t>applications that can execute on the processor of the host machine.</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4174615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System</a:t>
            </a:r>
            <a:endParaRPr lang="en-US" dirty="0"/>
          </a:p>
        </p:txBody>
      </p:sp>
      <p:sp>
        <p:nvSpPr>
          <p:cNvPr id="3" name="Content Placeholder 2"/>
          <p:cNvSpPr>
            <a:spLocks noGrp="1"/>
          </p:cNvSpPr>
          <p:nvPr>
            <p:ph idx="1"/>
          </p:nvPr>
        </p:nvSpPr>
        <p:spPr/>
        <p:txBody>
          <a:bodyPr/>
          <a:lstStyle/>
          <a:p>
            <a:r>
              <a:rPr lang="en-US" dirty="0" smtClean="0"/>
              <a:t>Each virtual machine has access to a file</a:t>
            </a:r>
            <a:r>
              <a:rPr lang="en-US" baseline="0" dirty="0" smtClean="0"/>
              <a:t> system.</a:t>
            </a:r>
          </a:p>
          <a:p>
            <a:r>
              <a:rPr lang="en-US" baseline="0" dirty="0" smtClean="0"/>
              <a:t>We will present HDFS (</a:t>
            </a:r>
            <a:r>
              <a:rPr lang="en-US" baseline="0" dirty="0" err="1" smtClean="0"/>
              <a:t>Hadoop</a:t>
            </a:r>
            <a:r>
              <a:rPr lang="en-US" baseline="0" dirty="0" smtClean="0"/>
              <a:t> Distributed File System) – a widely used open source cloud file system.</a:t>
            </a:r>
          </a:p>
          <a:p>
            <a:r>
              <a:rPr lang="en-US" dirty="0" smtClean="0"/>
              <a:t>We describe how HDFS uses redundancy to ensure availability.</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698265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Components</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290786"/>
            <a:ext cx="7433890" cy="516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7291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HDFS Write –</a:t>
            </a:r>
            <a:r>
              <a:rPr lang="en-US" baseline="0" dirty="0" smtClean="0"/>
              <a:t> Sunny </a:t>
            </a:r>
            <a:r>
              <a:rPr lang="en-US" baseline="0" dirty="0" smtClean="0"/>
              <a:t>Day Scenario</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Application writes as to any file system</a:t>
            </a:r>
          </a:p>
          <a:p>
            <a:r>
              <a:rPr lang="en-US" dirty="0" smtClean="0"/>
              <a:t>Client buffers</a:t>
            </a:r>
            <a:r>
              <a:rPr lang="en-US" baseline="0" dirty="0" smtClean="0"/>
              <a:t> until it gets 64K block</a:t>
            </a:r>
          </a:p>
          <a:p>
            <a:pPr lvl="0"/>
            <a:r>
              <a:rPr lang="en-US" dirty="0" smtClean="0"/>
              <a:t>Client informs</a:t>
            </a:r>
            <a:r>
              <a:rPr lang="en-US" baseline="0" dirty="0" smtClean="0"/>
              <a:t> </a:t>
            </a:r>
            <a:r>
              <a:rPr lang="en-US" baseline="0" dirty="0" err="1" smtClean="0"/>
              <a:t>NameNode</a:t>
            </a:r>
            <a:r>
              <a:rPr lang="en-US" baseline="0" dirty="0" smtClean="0"/>
              <a:t> it wishes to write a new block</a:t>
            </a:r>
          </a:p>
          <a:p>
            <a:pPr lvl="0"/>
            <a:r>
              <a:rPr lang="en-US" baseline="0" dirty="0" err="1" smtClean="0"/>
              <a:t>NameNode</a:t>
            </a:r>
            <a:r>
              <a:rPr lang="en-US" baseline="0" dirty="0" smtClean="0"/>
              <a:t> returns list of three </a:t>
            </a:r>
            <a:r>
              <a:rPr lang="en-US" baseline="0" dirty="0" err="1" smtClean="0"/>
              <a:t>DataNodes</a:t>
            </a:r>
            <a:r>
              <a:rPr lang="en-US" baseline="0" dirty="0" smtClean="0"/>
              <a:t> to hold block</a:t>
            </a:r>
          </a:p>
          <a:p>
            <a:pPr lvl="0"/>
            <a:r>
              <a:rPr lang="en-US" baseline="0" dirty="0" smtClean="0"/>
              <a:t>Client sends</a:t>
            </a:r>
            <a:r>
              <a:rPr lang="en-US" dirty="0" smtClean="0"/>
              <a:t> </a:t>
            </a:r>
            <a:r>
              <a:rPr lang="en-US" baseline="0" dirty="0" smtClean="0"/>
              <a:t>block to first </a:t>
            </a:r>
            <a:r>
              <a:rPr lang="en-US" baseline="0" dirty="0" err="1" smtClean="0"/>
              <a:t>DataNode</a:t>
            </a:r>
            <a:r>
              <a:rPr lang="en-US" baseline="0" dirty="0" smtClean="0"/>
              <a:t> and informs </a:t>
            </a:r>
            <a:r>
              <a:rPr lang="en-US" baseline="0" dirty="0" err="1" smtClean="0"/>
              <a:t>DataNode</a:t>
            </a:r>
            <a:r>
              <a:rPr lang="en-US" baseline="0" dirty="0" smtClean="0"/>
              <a:t> of other two replicas.</a:t>
            </a:r>
          </a:p>
          <a:p>
            <a:pPr lvl="0"/>
            <a:r>
              <a:rPr lang="en-US" baseline="0" dirty="0" smtClean="0"/>
              <a:t>First </a:t>
            </a:r>
            <a:r>
              <a:rPr lang="en-US" baseline="0" dirty="0" err="1" smtClean="0"/>
              <a:t>DataNode</a:t>
            </a:r>
            <a:r>
              <a:rPr lang="en-US" baseline="0" dirty="0" smtClean="0"/>
              <a:t> writes</a:t>
            </a:r>
            <a:r>
              <a:rPr lang="en-US" dirty="0" smtClean="0"/>
              <a:t> block and sends it to second </a:t>
            </a:r>
            <a:r>
              <a:rPr lang="en-US" dirty="0" err="1" smtClean="0"/>
              <a:t>DataNode</a:t>
            </a:r>
            <a:r>
              <a:rPr lang="en-US" dirty="0" smtClean="0"/>
              <a:t>. Second </a:t>
            </a:r>
            <a:r>
              <a:rPr lang="en-US" dirty="0" err="1" smtClean="0"/>
              <a:t>DataNode</a:t>
            </a:r>
            <a:r>
              <a:rPr lang="en-US" dirty="0" smtClean="0"/>
              <a:t> writes block and sends it to last </a:t>
            </a:r>
            <a:r>
              <a:rPr lang="en-US" dirty="0" err="1" smtClean="0"/>
              <a:t>DataNode</a:t>
            </a:r>
            <a:r>
              <a:rPr lang="en-US" dirty="0" smtClean="0"/>
              <a:t>.</a:t>
            </a:r>
          </a:p>
          <a:p>
            <a:pPr lvl="0"/>
            <a:r>
              <a:rPr lang="en-US" dirty="0" smtClean="0"/>
              <a:t>Each </a:t>
            </a:r>
            <a:r>
              <a:rPr lang="en-US" dirty="0" err="1" smtClean="0"/>
              <a:t>DataNode</a:t>
            </a:r>
            <a:r>
              <a:rPr lang="en-US" dirty="0" smtClean="0"/>
              <a:t> reports to client when it has completed its write</a:t>
            </a:r>
          </a:p>
          <a:p>
            <a:pPr lvl="0"/>
            <a:r>
              <a:rPr lang="en-US" dirty="0" smtClean="0"/>
              <a:t>Client commits write to </a:t>
            </a:r>
            <a:r>
              <a:rPr lang="en-US" dirty="0" err="1" smtClean="0"/>
              <a:t>NameNode</a:t>
            </a:r>
            <a:r>
              <a:rPr lang="en-US" dirty="0" smtClean="0"/>
              <a:t> when it has heard from all three </a:t>
            </a:r>
            <a:r>
              <a:rPr lang="en-US" dirty="0" err="1" smtClean="0"/>
              <a:t>DataNodes</a:t>
            </a:r>
            <a:r>
              <a:rPr lang="en-US" dirty="0" smtClean="0"/>
              <a:t>.</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370357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Write – </a:t>
            </a:r>
            <a:r>
              <a:rPr lang="en-US" dirty="0" smtClean="0"/>
              <a:t>Failure Cases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Client fails </a:t>
            </a:r>
          </a:p>
          <a:p>
            <a:pPr lvl="1"/>
            <a:r>
              <a:rPr lang="en-US" dirty="0"/>
              <a:t>A</a:t>
            </a:r>
            <a:r>
              <a:rPr lang="en-US" dirty="0" smtClean="0"/>
              <a:t>pplication detects and retries</a:t>
            </a:r>
          </a:p>
          <a:p>
            <a:pPr lvl="1"/>
            <a:r>
              <a:rPr lang="en-US" dirty="0" smtClean="0"/>
              <a:t>Write is not complete until</a:t>
            </a:r>
            <a:r>
              <a:rPr lang="en-US" baseline="0" dirty="0" smtClean="0"/>
              <a:t> committed by Client</a:t>
            </a:r>
            <a:endParaRPr lang="en-US" dirty="0" smtClean="0"/>
          </a:p>
          <a:p>
            <a:r>
              <a:rPr lang="en-US" dirty="0" err="1" smtClean="0"/>
              <a:t>NameNode</a:t>
            </a:r>
            <a:r>
              <a:rPr lang="en-US" dirty="0" smtClean="0"/>
              <a:t> fails</a:t>
            </a:r>
            <a:r>
              <a:rPr lang="en-US" baseline="0" dirty="0" smtClean="0"/>
              <a:t> </a:t>
            </a:r>
          </a:p>
          <a:p>
            <a:pPr lvl="1"/>
            <a:r>
              <a:rPr lang="en-US" dirty="0" smtClean="0"/>
              <a:t>Backup </a:t>
            </a:r>
            <a:r>
              <a:rPr lang="en-US" dirty="0" err="1" smtClean="0"/>
              <a:t>NameNode</a:t>
            </a:r>
            <a:r>
              <a:rPr lang="en-US" dirty="0" smtClean="0"/>
              <a:t> takes over</a:t>
            </a:r>
          </a:p>
          <a:p>
            <a:pPr lvl="1"/>
            <a:r>
              <a:rPr lang="en-US" dirty="0" smtClean="0"/>
              <a:t>Log file maintained to avoid losing information</a:t>
            </a:r>
          </a:p>
          <a:p>
            <a:pPr lvl="1"/>
            <a:r>
              <a:rPr lang="en-US" dirty="0" err="1" smtClean="0"/>
              <a:t>DataNodes</a:t>
            </a:r>
            <a:r>
              <a:rPr lang="en-US" dirty="0" smtClean="0"/>
              <a:t> maintain true list of which</a:t>
            </a:r>
            <a:r>
              <a:rPr lang="en-US" baseline="0" dirty="0" smtClean="0"/>
              <a:t> blocks they each have</a:t>
            </a:r>
            <a:endParaRPr lang="en-US" dirty="0" smtClean="0"/>
          </a:p>
          <a:p>
            <a:pPr lvl="1"/>
            <a:r>
              <a:rPr lang="en-US" dirty="0" smtClean="0"/>
              <a:t>Client detects and</a:t>
            </a:r>
            <a:r>
              <a:rPr lang="en-US" baseline="0" dirty="0" smtClean="0"/>
              <a:t> retries</a:t>
            </a:r>
          </a:p>
          <a:p>
            <a:pPr lvl="0"/>
            <a:r>
              <a:rPr lang="en-US" dirty="0" err="1" smtClean="0"/>
              <a:t>DataNode</a:t>
            </a:r>
            <a:r>
              <a:rPr lang="en-US" dirty="0" smtClean="0"/>
              <a:t> fails</a:t>
            </a:r>
          </a:p>
          <a:p>
            <a:pPr lvl="1"/>
            <a:r>
              <a:rPr lang="en-US" dirty="0" smtClean="0"/>
              <a:t>Client (or earlier </a:t>
            </a:r>
            <a:r>
              <a:rPr lang="en-US" dirty="0" err="1" smtClean="0"/>
              <a:t>DataNode</a:t>
            </a:r>
            <a:r>
              <a:rPr lang="en-US" dirty="0" smtClean="0"/>
              <a:t> in pipeline) detects</a:t>
            </a:r>
            <a:r>
              <a:rPr lang="en-US" baseline="0" dirty="0" smtClean="0"/>
              <a:t> and asks </a:t>
            </a:r>
            <a:r>
              <a:rPr lang="en-US" baseline="0" dirty="0" err="1" smtClean="0"/>
              <a:t>NameNode</a:t>
            </a:r>
            <a:r>
              <a:rPr lang="en-US" baseline="0" dirty="0" smtClean="0"/>
              <a:t> for different </a:t>
            </a:r>
            <a:r>
              <a:rPr lang="en-US" baseline="0" dirty="0" err="1" smtClean="0"/>
              <a:t>DataNode</a:t>
            </a:r>
            <a:r>
              <a:rPr lang="en-US" baseline="0" dirty="0" smtClean="0"/>
              <a:t>.</a:t>
            </a:r>
          </a:p>
          <a:p>
            <a:pPr lvl="0"/>
            <a:r>
              <a:rPr lang="en-US" dirty="0" smtClean="0"/>
              <a:t>Since each block is replicated three times, a failure in a </a:t>
            </a:r>
            <a:r>
              <a:rPr lang="en-US" dirty="0" err="1" smtClean="0"/>
              <a:t>DataNode</a:t>
            </a:r>
            <a:r>
              <a:rPr lang="en-US" dirty="0" smtClean="0"/>
              <a:t> does not lose any data.</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427213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Chapter Outline</a:t>
            </a:r>
            <a:endParaRPr lang="en-AU" dirty="0"/>
          </a:p>
        </p:txBody>
      </p:sp>
      <p:sp>
        <p:nvSpPr>
          <p:cNvPr id="3" name="Content Placeholder 2"/>
          <p:cNvSpPr>
            <a:spLocks noGrp="1"/>
          </p:cNvSpPr>
          <p:nvPr>
            <p:ph idx="1"/>
          </p:nvPr>
        </p:nvSpPr>
        <p:spPr/>
        <p:txBody>
          <a:bodyPr/>
          <a:lstStyle/>
          <a:p>
            <a:r>
              <a:rPr lang="en-US" sz="3200" b="0" i="0" u="none" strike="noStrike" kern="1200" baseline="0" dirty="0" smtClean="0">
                <a:solidFill>
                  <a:schemeClr val="tx1"/>
                </a:solidFill>
                <a:latin typeface="+mn-lt"/>
                <a:ea typeface="+mn-ea"/>
                <a:cs typeface="+mn-cs"/>
              </a:rPr>
              <a:t>Basic Cloud Definitions </a:t>
            </a:r>
          </a:p>
          <a:p>
            <a:r>
              <a:rPr lang="en-US" sz="3200" b="0" i="0" u="none" strike="noStrike" kern="1200" baseline="0" dirty="0" smtClean="0">
                <a:solidFill>
                  <a:schemeClr val="tx1"/>
                </a:solidFill>
                <a:latin typeface="+mn-lt"/>
                <a:ea typeface="+mn-ea"/>
                <a:cs typeface="+mn-cs"/>
              </a:rPr>
              <a:t>Service Models and Deployment Options </a:t>
            </a:r>
          </a:p>
          <a:p>
            <a:r>
              <a:rPr lang="en-US" sz="3200" b="0" i="0" u="none" strike="noStrike" kern="1200" baseline="0" dirty="0" smtClean="0">
                <a:solidFill>
                  <a:schemeClr val="tx1"/>
                </a:solidFill>
                <a:latin typeface="+mn-lt"/>
                <a:ea typeface="+mn-ea"/>
                <a:cs typeface="+mn-cs"/>
              </a:rPr>
              <a:t>Economic Justification </a:t>
            </a:r>
          </a:p>
          <a:p>
            <a:r>
              <a:rPr lang="en-US" sz="3200" b="0" i="0" u="none" strike="noStrike" kern="1200" baseline="0" dirty="0" smtClean="0">
                <a:solidFill>
                  <a:schemeClr val="tx1"/>
                </a:solidFill>
                <a:latin typeface="+mn-lt"/>
                <a:ea typeface="+mn-ea"/>
                <a:cs typeface="+mn-cs"/>
              </a:rPr>
              <a:t>Base Mechanisms</a:t>
            </a:r>
          </a:p>
          <a:p>
            <a:r>
              <a:rPr lang="en-US" sz="3200" b="0" i="0" u="none" strike="noStrike" kern="1200" baseline="0" dirty="0" smtClean="0">
                <a:solidFill>
                  <a:schemeClr val="tx1"/>
                </a:solidFill>
                <a:latin typeface="+mn-lt"/>
                <a:ea typeface="+mn-ea"/>
                <a:cs typeface="+mn-cs"/>
              </a:rPr>
              <a:t>Sample Technologies</a:t>
            </a:r>
          </a:p>
          <a:p>
            <a:r>
              <a:rPr lang="en-US" sz="3200" b="0" i="0" u="none" strike="noStrike" kern="1200" baseline="0" dirty="0" smtClean="0">
                <a:solidFill>
                  <a:schemeClr val="tx1"/>
                </a:solidFill>
                <a:latin typeface="+mn-lt"/>
                <a:ea typeface="+mn-ea"/>
                <a:cs typeface="+mn-cs"/>
              </a:rPr>
              <a:t>Architecting in a Cloud Environment </a:t>
            </a:r>
          </a:p>
          <a:p>
            <a:r>
              <a:rPr lang="en-US" sz="3200" b="0" i="0" u="none" strike="noStrike" kern="1200" baseline="0" dirty="0" smtClean="0">
                <a:solidFill>
                  <a:schemeClr val="tx1"/>
                </a:solidFill>
                <a:latin typeface="+mn-lt"/>
                <a:ea typeface="+mn-ea"/>
                <a:cs typeface="+mn-cs"/>
              </a:rPr>
              <a:t>Summary</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293940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a:t>
            </a:r>
            <a:endParaRPr lang="en-US" dirty="0"/>
          </a:p>
        </p:txBody>
      </p:sp>
      <p:sp>
        <p:nvSpPr>
          <p:cNvPr id="3" name="Content Placeholder 2"/>
          <p:cNvSpPr>
            <a:spLocks noGrp="1"/>
          </p:cNvSpPr>
          <p:nvPr>
            <p:ph idx="1"/>
          </p:nvPr>
        </p:nvSpPr>
        <p:spPr/>
        <p:txBody>
          <a:bodyPr/>
          <a:lstStyle/>
          <a:p>
            <a:r>
              <a:rPr lang="en-US" dirty="0" smtClean="0"/>
              <a:t>Every Virtual Machine is assigned an</a:t>
            </a:r>
            <a:r>
              <a:rPr lang="en-US" baseline="0" dirty="0" smtClean="0"/>
              <a:t> IP address.</a:t>
            </a:r>
          </a:p>
          <a:p>
            <a:r>
              <a:rPr lang="en-US" baseline="0" dirty="0" smtClean="0"/>
              <a:t>Every message using TCP/IP includes IP address in header.</a:t>
            </a:r>
          </a:p>
          <a:p>
            <a:r>
              <a:rPr lang="en-US" baseline="0" dirty="0" smtClean="0"/>
              <a:t>Gateway for cloud can adjust IP address for various purposes.</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43970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Technologies</a:t>
            </a:r>
            <a:endParaRPr lang="en-US" dirty="0"/>
          </a:p>
        </p:txBody>
      </p:sp>
      <p:sp>
        <p:nvSpPr>
          <p:cNvPr id="3" name="Content Placeholder 2"/>
          <p:cNvSpPr>
            <a:spLocks noGrp="1"/>
          </p:cNvSpPr>
          <p:nvPr>
            <p:ph idx="1"/>
          </p:nvPr>
        </p:nvSpPr>
        <p:spPr/>
        <p:txBody>
          <a:bodyPr/>
          <a:lstStyle/>
          <a:p>
            <a:r>
              <a:rPr lang="en-US" dirty="0" err="1" smtClean="0"/>
              <a:t>IaaS</a:t>
            </a:r>
            <a:endParaRPr lang="en-US" dirty="0" smtClean="0"/>
          </a:p>
          <a:p>
            <a:r>
              <a:rPr lang="en-US" dirty="0" err="1" smtClean="0"/>
              <a:t>PaaS</a:t>
            </a:r>
            <a:endParaRPr lang="en-US" dirty="0" smtClean="0"/>
          </a:p>
          <a:p>
            <a:r>
              <a:rPr lang="en-US" dirty="0" err="1" smtClean="0"/>
              <a:t>DataBases</a:t>
            </a:r>
            <a:endParaRPr lang="en-US" dirty="0" smtClean="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850608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IaaS</a:t>
            </a:r>
            <a:endParaRPr lang="en-US" dirty="0"/>
          </a:p>
        </p:txBody>
      </p:sp>
      <p:sp>
        <p:nvSpPr>
          <p:cNvPr id="3" name="Content Placeholder 2"/>
          <p:cNvSpPr>
            <a:spLocks noGrp="1"/>
          </p:cNvSpPr>
          <p:nvPr>
            <p:ph idx="1"/>
          </p:nvPr>
        </p:nvSpPr>
        <p:spPr/>
        <p:txBody>
          <a:bodyPr/>
          <a:lstStyle/>
          <a:p>
            <a:r>
              <a:rPr lang="en-US" dirty="0" smtClean="0"/>
              <a:t>An arrangement of servers that manages the base technologies.</a:t>
            </a:r>
          </a:p>
          <a:p>
            <a:pPr lvl="1"/>
            <a:r>
              <a:rPr lang="en-US" dirty="0" smtClean="0"/>
              <a:t>Servers are arranged in clusters</a:t>
            </a:r>
          </a:p>
          <a:p>
            <a:pPr lvl="1"/>
            <a:r>
              <a:rPr lang="en-US" dirty="0" smtClean="0"/>
              <a:t>May</a:t>
            </a:r>
            <a:r>
              <a:rPr lang="en-US" baseline="0" dirty="0" smtClean="0"/>
              <a:t>  be thousands of servers in a cluster</a:t>
            </a:r>
          </a:p>
          <a:p>
            <a:pPr lvl="1"/>
            <a:r>
              <a:rPr lang="en-US" dirty="0" smtClean="0"/>
              <a:t>Some servers</a:t>
            </a:r>
            <a:r>
              <a:rPr lang="en-US" baseline="0" dirty="0" smtClean="0"/>
              <a:t> are used as the infrastructure of the </a:t>
            </a:r>
            <a:r>
              <a:rPr lang="en-US" baseline="0" dirty="0" err="1" smtClean="0"/>
              <a:t>IaaS</a:t>
            </a:r>
            <a:endParaRPr lang="en-US" baseline="0" dirty="0" smtClean="0"/>
          </a:p>
          <a:p>
            <a:pPr lvl="1"/>
            <a:r>
              <a:rPr lang="en-US" baseline="0" dirty="0" smtClean="0"/>
              <a:t>Every server has a hypervisor as its base.</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757744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IaaS</a:t>
            </a:r>
            <a:r>
              <a:rPr lang="en-US" dirty="0" smtClean="0"/>
              <a:t> Architecture</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231230"/>
            <a:ext cx="7602289" cy="5234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31790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IaaS</a:t>
            </a:r>
            <a:r>
              <a:rPr lang="en-US" dirty="0" smtClean="0"/>
              <a:t> Architecture Components</a:t>
            </a:r>
            <a:endParaRPr lang="en-US" dirty="0"/>
          </a:p>
        </p:txBody>
      </p:sp>
      <p:sp>
        <p:nvSpPr>
          <p:cNvPr id="3" name="Content Placeholder 2"/>
          <p:cNvSpPr>
            <a:spLocks noGrp="1"/>
          </p:cNvSpPr>
          <p:nvPr>
            <p:ph idx="1"/>
          </p:nvPr>
        </p:nvSpPr>
        <p:spPr/>
        <p:txBody>
          <a:bodyPr/>
          <a:lstStyle/>
          <a:p>
            <a:r>
              <a:rPr lang="en-US" dirty="0" smtClean="0"/>
              <a:t>Cluster Manager responsible for managing each cluster</a:t>
            </a:r>
          </a:p>
          <a:p>
            <a:r>
              <a:rPr lang="en-US" dirty="0" smtClean="0"/>
              <a:t>Persistent</a:t>
            </a:r>
            <a:r>
              <a:rPr lang="en-US" baseline="0" dirty="0" smtClean="0"/>
              <a:t> Object Manager manages persistence</a:t>
            </a:r>
          </a:p>
          <a:p>
            <a:r>
              <a:rPr lang="en-US" baseline="0" dirty="0" smtClean="0"/>
              <a:t>Virtual Resource Manager manages other resources. It acts as a gateway for messages.</a:t>
            </a:r>
          </a:p>
          <a:p>
            <a:r>
              <a:rPr lang="en-US" baseline="0" dirty="0" smtClean="0"/>
              <a:t>The File System Manager is similar to HDFS. It manages the network wide file system.</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3817940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 </a:t>
            </a:r>
            <a:r>
              <a:rPr lang="en-US" dirty="0" smtClean="0"/>
              <a:t>Provided</a:t>
            </a:r>
            <a:r>
              <a:rPr lang="en-US" baseline="0" dirty="0" smtClean="0"/>
              <a:t> </a:t>
            </a:r>
            <a:r>
              <a:rPr lang="en-US" baseline="0" dirty="0" smtClean="0"/>
              <a:t>by </a:t>
            </a:r>
            <a:r>
              <a:rPr lang="en-US" baseline="0" dirty="0" err="1" smtClean="0"/>
              <a:t>IaaS</a:t>
            </a:r>
            <a:endParaRPr lang="en-US" dirty="0"/>
          </a:p>
        </p:txBody>
      </p:sp>
      <p:sp>
        <p:nvSpPr>
          <p:cNvPr id="3" name="Content Placeholder 2"/>
          <p:cNvSpPr>
            <a:spLocks noGrp="1"/>
          </p:cNvSpPr>
          <p:nvPr>
            <p:ph idx="1"/>
          </p:nvPr>
        </p:nvSpPr>
        <p:spPr/>
        <p:txBody>
          <a:bodyPr>
            <a:normAutofit/>
          </a:bodyPr>
          <a:lstStyle/>
          <a:p>
            <a:pPr lvl="0"/>
            <a:r>
              <a:rPr lang="en-US" sz="3200" kern="1200" dirty="0" smtClean="0">
                <a:solidFill>
                  <a:schemeClr val="tx1"/>
                </a:solidFill>
                <a:effectLst/>
                <a:latin typeface="+mn-lt"/>
                <a:ea typeface="+mn-ea"/>
                <a:cs typeface="+mn-cs"/>
              </a:rPr>
              <a:t>Automatic reallocation of IP addresses in the case of a failure of the underlying virtual machine instance. </a:t>
            </a:r>
          </a:p>
          <a:p>
            <a:pPr lvl="0"/>
            <a:r>
              <a:rPr lang="en-US" sz="3200" kern="1200" dirty="0" smtClean="0">
                <a:solidFill>
                  <a:schemeClr val="tx1"/>
                </a:solidFill>
                <a:effectLst/>
                <a:latin typeface="+mn-lt"/>
                <a:ea typeface="+mn-ea"/>
                <a:cs typeface="+mn-cs"/>
              </a:rPr>
              <a:t>Automatic Scaling. Create or delete new virtual machines depending on load.</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0596198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PaaS</a:t>
            </a:r>
            <a:endParaRPr lang="en-US" dirty="0"/>
          </a:p>
        </p:txBody>
      </p:sp>
      <p:sp>
        <p:nvSpPr>
          <p:cNvPr id="3" name="Content Placeholder 2"/>
          <p:cNvSpPr>
            <a:spLocks noGrp="1"/>
          </p:cNvSpPr>
          <p:nvPr>
            <p:ph idx="1"/>
          </p:nvPr>
        </p:nvSpPr>
        <p:spPr/>
        <p:txBody>
          <a:bodyPr/>
          <a:lstStyle/>
          <a:p>
            <a:pPr lvl="0"/>
            <a:r>
              <a:rPr lang="en-US" sz="3200" kern="1200" dirty="0" smtClean="0">
                <a:solidFill>
                  <a:schemeClr val="tx1"/>
                </a:solidFill>
                <a:effectLst/>
                <a:latin typeface="+mn-lt"/>
                <a:ea typeface="+mn-ea"/>
                <a:cs typeface="+mn-cs"/>
              </a:rPr>
              <a:t>Provides an integrated stack</a:t>
            </a:r>
            <a:r>
              <a:rPr lang="en-US" sz="3200" kern="1200" baseline="0" dirty="0" smtClean="0">
                <a:solidFill>
                  <a:schemeClr val="tx1"/>
                </a:solidFill>
                <a:effectLst/>
                <a:latin typeface="+mn-lt"/>
                <a:ea typeface="+mn-ea"/>
                <a:cs typeface="+mn-cs"/>
              </a:rPr>
              <a:t> for developer.</a:t>
            </a:r>
          </a:p>
          <a:p>
            <a:pPr lvl="0"/>
            <a:r>
              <a:rPr lang="en-US" sz="3200" kern="1200" baseline="0" dirty="0" smtClean="0">
                <a:solidFill>
                  <a:schemeClr val="tx1"/>
                </a:solidFill>
                <a:effectLst/>
                <a:latin typeface="+mn-lt"/>
                <a:ea typeface="+mn-ea"/>
                <a:cs typeface="+mn-cs"/>
              </a:rPr>
              <a:t>E.g. LAMP stack</a:t>
            </a:r>
          </a:p>
          <a:p>
            <a:pPr lvl="1"/>
            <a:r>
              <a:rPr lang="en-US" sz="2800" kern="1200" dirty="0" smtClean="0">
                <a:solidFill>
                  <a:schemeClr val="tx1"/>
                </a:solidFill>
                <a:effectLst/>
                <a:latin typeface="+mn-lt"/>
                <a:ea typeface="+mn-ea"/>
                <a:cs typeface="+mn-cs"/>
              </a:rPr>
              <a:t>Linux, Apache, MySQL, Python</a:t>
            </a:r>
          </a:p>
          <a:p>
            <a:pPr lvl="0"/>
            <a:r>
              <a:rPr lang="en-US" sz="3200" kern="1200" dirty="0" smtClean="0">
                <a:solidFill>
                  <a:schemeClr val="tx1"/>
                </a:solidFill>
                <a:effectLst/>
                <a:latin typeface="+mn-lt"/>
                <a:ea typeface="+mn-ea"/>
                <a:cs typeface="+mn-cs"/>
              </a:rPr>
              <a:t>The developer writes code in Python and the</a:t>
            </a:r>
            <a:r>
              <a:rPr lang="en-US" sz="3200" kern="1200" baseline="0" dirty="0" smtClean="0">
                <a:solidFill>
                  <a:schemeClr val="tx1"/>
                </a:solidFill>
                <a:effectLst/>
                <a:latin typeface="+mn-lt"/>
                <a:ea typeface="+mn-ea"/>
                <a:cs typeface="+mn-cs"/>
              </a:rPr>
              <a:t> </a:t>
            </a:r>
            <a:r>
              <a:rPr lang="en-US" sz="3200" kern="1200" baseline="0" dirty="0" err="1" smtClean="0">
                <a:solidFill>
                  <a:schemeClr val="tx1"/>
                </a:solidFill>
                <a:effectLst/>
                <a:latin typeface="+mn-lt"/>
                <a:ea typeface="+mn-ea"/>
                <a:cs typeface="+mn-cs"/>
              </a:rPr>
              <a:t>PaaS</a:t>
            </a:r>
            <a:r>
              <a:rPr lang="en-US" sz="3200" kern="1200" baseline="0" dirty="0" smtClean="0">
                <a:solidFill>
                  <a:schemeClr val="tx1"/>
                </a:solidFill>
                <a:effectLst/>
                <a:latin typeface="+mn-lt"/>
                <a:ea typeface="+mn-ea"/>
                <a:cs typeface="+mn-cs"/>
              </a:rPr>
              <a:t> manages assignment to underlying layers of the stack.</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605684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Why relational databases</a:t>
            </a:r>
            <a:r>
              <a:rPr lang="en-US" baseline="0" dirty="0" smtClean="0"/>
              <a:t> came into question</a:t>
            </a:r>
          </a:p>
          <a:p>
            <a:pPr lvl="1"/>
            <a:r>
              <a:rPr lang="en-US" sz="2800" kern="1200" dirty="0" smtClean="0">
                <a:solidFill>
                  <a:schemeClr val="tx1"/>
                </a:solidFill>
                <a:effectLst/>
                <a:latin typeface="+mn-lt"/>
                <a:ea typeface="+mn-ea"/>
                <a:cs typeface="+mn-cs"/>
              </a:rPr>
              <a:t>Massive amounts of data are collected from web systems. Much of this data</a:t>
            </a:r>
            <a:r>
              <a:rPr lang="en-US" sz="2800" kern="1200" baseline="0" dirty="0" smtClean="0">
                <a:solidFill>
                  <a:schemeClr val="tx1"/>
                </a:solidFill>
                <a:effectLst/>
                <a:latin typeface="+mn-lt"/>
                <a:ea typeface="+mn-ea"/>
                <a:cs typeface="+mn-cs"/>
              </a:rPr>
              <a:t> is processed sequentially and so RDBMSs introduce overhead, especially during creation and maintenance.</a:t>
            </a:r>
          </a:p>
          <a:p>
            <a:pPr lvl="1"/>
            <a:r>
              <a:rPr lang="en-US" sz="2800" kern="1200" dirty="0" smtClean="0">
                <a:solidFill>
                  <a:schemeClr val="tx1"/>
                </a:solidFill>
                <a:effectLst/>
                <a:latin typeface="+mn-lt"/>
                <a:ea typeface="+mn-ea"/>
                <a:cs typeface="+mn-cs"/>
              </a:rPr>
              <a:t>The</a:t>
            </a:r>
            <a:r>
              <a:rPr lang="en-US" sz="2800" kern="1200" baseline="0" dirty="0" smtClean="0">
                <a:solidFill>
                  <a:schemeClr val="tx1"/>
                </a:solidFill>
                <a:effectLst/>
                <a:latin typeface="+mn-lt"/>
                <a:ea typeface="+mn-ea"/>
                <a:cs typeface="+mn-cs"/>
              </a:rPr>
              <a:t> </a:t>
            </a:r>
            <a:r>
              <a:rPr lang="en-US" sz="2800" kern="1200" dirty="0" smtClean="0">
                <a:solidFill>
                  <a:schemeClr val="tx1"/>
                </a:solidFill>
                <a:effectLst/>
                <a:latin typeface="+mn-lt"/>
                <a:ea typeface="+mn-ea"/>
                <a:cs typeface="+mn-cs"/>
              </a:rPr>
              <a:t>CAP Theorem shows that it is not possible to simultaneously achieve consistency, availability, and partitioning. </a:t>
            </a:r>
          </a:p>
          <a:p>
            <a:pPr lvl="1"/>
            <a:r>
              <a:rPr lang="en-US" sz="2800" kern="1200" dirty="0" smtClean="0">
                <a:solidFill>
                  <a:schemeClr val="tx1"/>
                </a:solidFill>
                <a:effectLst/>
                <a:latin typeface="+mn-lt"/>
                <a:ea typeface="+mn-ea"/>
                <a:cs typeface="+mn-cs"/>
              </a:rPr>
              <a:t>The relational model is not the best model for some applications. </a:t>
            </a:r>
          </a:p>
          <a:p>
            <a:pPr lvl="0"/>
            <a:r>
              <a:rPr lang="en-US" dirty="0" smtClean="0"/>
              <a:t>Caused the introduction of new data models</a:t>
            </a:r>
          </a:p>
          <a:p>
            <a:pPr lvl="1"/>
            <a:r>
              <a:rPr lang="en-US" dirty="0" smtClean="0"/>
              <a:t>Key-value</a:t>
            </a:r>
          </a:p>
          <a:p>
            <a:pPr lvl="1"/>
            <a:r>
              <a:rPr lang="en-US" dirty="0" smtClean="0"/>
              <a:t>Document centric</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2516398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Value – </a:t>
            </a:r>
            <a:r>
              <a:rPr lang="en-US" dirty="0" err="1" smtClean="0"/>
              <a:t>HBase</a:t>
            </a:r>
            <a:endParaRPr lang="en-US" dirty="0"/>
          </a:p>
        </p:txBody>
      </p:sp>
      <p:sp>
        <p:nvSpPr>
          <p:cNvPr id="3" name="Content Placeholder 2"/>
          <p:cNvSpPr>
            <a:spLocks noGrp="1"/>
          </p:cNvSpPr>
          <p:nvPr>
            <p:ph idx="1"/>
          </p:nvPr>
        </p:nvSpPr>
        <p:spPr/>
        <p:txBody>
          <a:bodyPr/>
          <a:lstStyle/>
          <a:p>
            <a:r>
              <a:rPr lang="en-US" dirty="0" smtClean="0"/>
              <a:t>One column designated as a key. The others are all values</a:t>
            </a:r>
          </a:p>
          <a:p>
            <a:r>
              <a:rPr lang="en-US" dirty="0" smtClean="0"/>
              <a:t>No schema so data can have key + any other values.</a:t>
            </a:r>
            <a:r>
              <a:rPr lang="en-US" baseline="0" dirty="0" smtClean="0"/>
              <a:t> The values are identified by their variable name.</a:t>
            </a:r>
          </a:p>
          <a:p>
            <a:r>
              <a:rPr lang="en-US" baseline="0" dirty="0" smtClean="0"/>
              <a:t>Data values are also time stamped</a:t>
            </a:r>
          </a:p>
          <a:p>
            <a:pPr lvl="1"/>
            <a:r>
              <a:rPr lang="en-US" dirty="0" err="1" smtClean="0"/>
              <a:t>Hbase</a:t>
            </a:r>
            <a:r>
              <a:rPr lang="en-US" dirty="0" smtClean="0"/>
              <a:t> does not support transactions. Time stamps are used to detect collisions after the fact.</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6482024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
            </a:r>
            <a:r>
              <a:rPr lang="en-US" baseline="0" dirty="0" smtClean="0"/>
              <a:t> Centric – </a:t>
            </a:r>
            <a:r>
              <a:rPr lang="en-US" baseline="0" dirty="0" err="1" smtClean="0"/>
              <a:t>MongoDB</a:t>
            </a:r>
            <a:endParaRPr lang="en-US" dirty="0"/>
          </a:p>
        </p:txBody>
      </p:sp>
      <p:sp>
        <p:nvSpPr>
          <p:cNvPr id="3" name="Content Placeholder 2"/>
          <p:cNvSpPr>
            <a:spLocks noGrp="1"/>
          </p:cNvSpPr>
          <p:nvPr>
            <p:ph idx="1"/>
          </p:nvPr>
        </p:nvSpPr>
        <p:spPr/>
        <p:txBody>
          <a:bodyPr/>
          <a:lstStyle/>
          <a:p>
            <a:r>
              <a:rPr lang="en-US" dirty="0" smtClean="0"/>
              <a:t>Stores objects rather than data</a:t>
            </a:r>
          </a:p>
          <a:p>
            <a:r>
              <a:rPr lang="en-US" dirty="0" smtClean="0"/>
              <a:t>Access data through containing object</a:t>
            </a:r>
          </a:p>
          <a:p>
            <a:r>
              <a:rPr lang="en-US" dirty="0" smtClean="0"/>
              <a:t>Objects can also contain</a:t>
            </a:r>
            <a:r>
              <a:rPr lang="en-US" baseline="0" dirty="0" smtClean="0"/>
              <a:t> links to other objects</a:t>
            </a:r>
          </a:p>
          <a:p>
            <a:r>
              <a:rPr lang="en-US" baseline="0" dirty="0" smtClean="0"/>
              <a:t>No concept of primary or secondary index. A field is indexed or it is not.</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885767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 Cloud Definitions</a:t>
            </a:r>
            <a:r>
              <a:rPr lang="en-US" baseline="0" dirty="0" smtClean="0"/>
              <a:t> (from NIST)</a:t>
            </a:r>
            <a:endParaRPr lang="en-US" dirty="0"/>
          </a:p>
        </p:txBody>
      </p:sp>
      <p:sp>
        <p:nvSpPr>
          <p:cNvPr id="3" name="Content Placeholder 2"/>
          <p:cNvSpPr>
            <a:spLocks noGrp="1"/>
          </p:cNvSpPr>
          <p:nvPr>
            <p:ph idx="1"/>
          </p:nvPr>
        </p:nvSpPr>
        <p:spPr/>
        <p:txBody>
          <a:bodyPr>
            <a:normAutofit fontScale="62500" lnSpcReduction="20000"/>
          </a:bodyPr>
          <a:lstStyle/>
          <a:p>
            <a:r>
              <a:rPr lang="en-US" sz="3200" b="0" i="1" u="none" strike="noStrike" kern="1200" baseline="0" dirty="0" smtClean="0">
                <a:solidFill>
                  <a:schemeClr val="tx1"/>
                </a:solidFill>
                <a:latin typeface="+mn-lt"/>
                <a:ea typeface="+mn-ea"/>
                <a:cs typeface="+mn-cs"/>
              </a:rPr>
              <a:t>On-demand self-service. </a:t>
            </a:r>
            <a:r>
              <a:rPr lang="en-US" sz="3200" b="0" i="0" u="none" strike="noStrike" kern="1200" baseline="0" dirty="0" smtClean="0">
                <a:solidFill>
                  <a:schemeClr val="tx1"/>
                </a:solidFill>
                <a:latin typeface="+mn-lt"/>
                <a:ea typeface="+mn-ea"/>
                <a:cs typeface="+mn-cs"/>
              </a:rPr>
              <a:t>A resource consumer can unilaterally provision computing services, such as server time and network storage, as needed automatically without requiring human interaction with each service’s provider.</a:t>
            </a:r>
          </a:p>
          <a:p>
            <a:r>
              <a:rPr lang="en-US" sz="3200" b="0" i="1" u="none" strike="noStrike" kern="1200" baseline="0" dirty="0" smtClean="0">
                <a:solidFill>
                  <a:schemeClr val="tx1"/>
                </a:solidFill>
                <a:latin typeface="+mn-lt"/>
                <a:ea typeface="+mn-ea"/>
                <a:cs typeface="+mn-cs"/>
              </a:rPr>
              <a:t>Ubiquitous network access. </a:t>
            </a:r>
            <a:r>
              <a:rPr lang="en-US" sz="3200" b="0" i="0" u="none" strike="noStrike" kern="1200" baseline="0" dirty="0" smtClean="0">
                <a:solidFill>
                  <a:schemeClr val="tx1"/>
                </a:solidFill>
                <a:latin typeface="+mn-lt"/>
                <a:ea typeface="+mn-ea"/>
                <a:cs typeface="+mn-cs"/>
              </a:rPr>
              <a:t>Cloud services and resources are available over the network and accessed through standard networking mechanisms that promote use by a heterogeneous collection of clients. </a:t>
            </a:r>
          </a:p>
          <a:p>
            <a:r>
              <a:rPr lang="en-US" sz="3200" b="0" i="1" u="none" strike="noStrike" kern="1200" baseline="0" dirty="0" smtClean="0">
                <a:solidFill>
                  <a:schemeClr val="tx1"/>
                </a:solidFill>
                <a:latin typeface="+mn-lt"/>
                <a:ea typeface="+mn-ea"/>
                <a:cs typeface="+mn-cs"/>
              </a:rPr>
              <a:t>Resource pooling. </a:t>
            </a:r>
            <a:r>
              <a:rPr lang="en-US" sz="3200" b="0" i="0" u="none" strike="noStrike" kern="1200" baseline="0" dirty="0" smtClean="0">
                <a:solidFill>
                  <a:schemeClr val="tx1"/>
                </a:solidFill>
                <a:latin typeface="+mn-lt"/>
                <a:ea typeface="+mn-ea"/>
                <a:cs typeface="+mn-cs"/>
              </a:rPr>
              <a:t>The cloud provider’s computing resources are pooled.</a:t>
            </a:r>
          </a:p>
          <a:p>
            <a:r>
              <a:rPr lang="en-US" sz="3200" b="0" i="1" u="none" strike="noStrike" kern="1200" baseline="0" dirty="0" smtClean="0">
                <a:solidFill>
                  <a:schemeClr val="tx1"/>
                </a:solidFill>
                <a:latin typeface="+mn-lt"/>
                <a:ea typeface="+mn-ea"/>
                <a:cs typeface="+mn-cs"/>
              </a:rPr>
              <a:t>Location independence. </a:t>
            </a:r>
            <a:r>
              <a:rPr lang="en-US" sz="3200" b="0" i="0" u="none" strike="noStrike" kern="1200" baseline="0" dirty="0" smtClean="0">
                <a:solidFill>
                  <a:schemeClr val="tx1"/>
                </a:solidFill>
                <a:latin typeface="+mn-lt"/>
                <a:ea typeface="+mn-ea"/>
                <a:cs typeface="+mn-cs"/>
              </a:rPr>
              <a:t>The location of the resources need not be of concern to the consumer of the resources.</a:t>
            </a:r>
          </a:p>
          <a:p>
            <a:r>
              <a:rPr lang="en-US" sz="3200" b="0" i="1" u="none" strike="noStrike" kern="1200" baseline="0" dirty="0" smtClean="0">
                <a:solidFill>
                  <a:schemeClr val="tx1"/>
                </a:solidFill>
                <a:latin typeface="+mn-lt"/>
                <a:ea typeface="+mn-ea"/>
                <a:cs typeface="+mn-cs"/>
              </a:rPr>
              <a:t>Rapid elasticity.  C</a:t>
            </a:r>
            <a:r>
              <a:rPr lang="en-US" sz="3200" b="0" i="0" u="none" strike="noStrike" kern="1200" baseline="0" dirty="0" smtClean="0">
                <a:solidFill>
                  <a:schemeClr val="tx1"/>
                </a:solidFill>
                <a:latin typeface="+mn-lt"/>
                <a:ea typeface="+mn-ea"/>
                <a:cs typeface="+mn-cs"/>
              </a:rPr>
              <a:t>apabilities can be rapidly and elastically provisioned.</a:t>
            </a:r>
          </a:p>
          <a:p>
            <a:r>
              <a:rPr lang="en-US" sz="3200" b="0" i="1" u="none" strike="noStrike" kern="1200" baseline="0" dirty="0" smtClean="0">
                <a:solidFill>
                  <a:schemeClr val="tx1"/>
                </a:solidFill>
                <a:latin typeface="+mn-lt"/>
                <a:ea typeface="+mn-ea"/>
                <a:cs typeface="+mn-cs"/>
              </a:rPr>
              <a:t>Measured service. </a:t>
            </a:r>
            <a:r>
              <a:rPr lang="en-US" sz="3200" b="0" i="0" u="none" strike="noStrike" kern="1200" baseline="0" dirty="0" smtClean="0">
                <a:solidFill>
                  <a:schemeClr val="tx1"/>
                </a:solidFill>
                <a:latin typeface="+mn-lt"/>
                <a:ea typeface="+mn-ea"/>
                <a:cs typeface="+mn-cs"/>
              </a:rPr>
              <a:t>Resource usage can be monitored, controlled, and reported so that consumers of the services are billed only for what they use.</a:t>
            </a:r>
          </a:p>
          <a:p>
            <a:r>
              <a:rPr lang="en-US" sz="3200" b="0" i="1" u="none" strike="noStrike" kern="1200" baseline="0" dirty="0" smtClean="0">
                <a:solidFill>
                  <a:schemeClr val="tx1"/>
                </a:solidFill>
                <a:latin typeface="+mn-lt"/>
                <a:ea typeface="+mn-ea"/>
                <a:cs typeface="+mn-cs"/>
              </a:rPr>
              <a:t>Multi-tenancy. </a:t>
            </a:r>
            <a:r>
              <a:rPr lang="en-US" sz="3200" b="0" i="0" u="none" strike="noStrike" kern="1200" baseline="0" dirty="0" smtClean="0">
                <a:solidFill>
                  <a:schemeClr val="tx1"/>
                </a:solidFill>
                <a:latin typeface="+mn-lt"/>
                <a:ea typeface="+mn-ea"/>
                <a:cs typeface="+mn-cs"/>
              </a:rPr>
              <a:t>Applications and resources can be shared among multiple consumers who are unaware of each other.</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7805679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a:t>O</a:t>
            </a:r>
            <a:r>
              <a:rPr lang="en-US" dirty="0" smtClean="0"/>
              <a:t>mitted From These </a:t>
            </a:r>
            <a:r>
              <a:rPr lang="en-US" dirty="0" smtClean="0"/>
              <a:t>DBs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Transactions. No locking is performed. The application must detect interference with other users.</a:t>
            </a:r>
          </a:p>
          <a:p>
            <a:r>
              <a:rPr lang="en-US" dirty="0" smtClean="0"/>
              <a:t>Schemas. No predefined schemas. The application must use correct name.</a:t>
            </a:r>
          </a:p>
          <a:p>
            <a:r>
              <a:rPr lang="en-US" dirty="0" smtClean="0"/>
              <a:t>Consistency. The CAP theorem says something must give. Usually consistency is replaced by “eventual consistency”</a:t>
            </a:r>
          </a:p>
          <a:p>
            <a:r>
              <a:rPr lang="en-US" dirty="0" smtClean="0"/>
              <a:t>Normalization and Joins. Performing a join requires that the join field is indexed. Because there is not a guaranteed index field, joins cannot </a:t>
            </a:r>
            <a:r>
              <a:rPr lang="en-US" smtClean="0"/>
              <a:t>be performed. </a:t>
            </a:r>
            <a:r>
              <a:rPr lang="en-US" dirty="0" smtClean="0"/>
              <a:t>This means normalization of tables is not supported.</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5399367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Architecting in a Cloud Environment</a:t>
            </a:r>
            <a:endParaRPr lang="en-US" dirty="0"/>
          </a:p>
        </p:txBody>
      </p:sp>
      <p:sp>
        <p:nvSpPr>
          <p:cNvPr id="3" name="Content Placeholder 2"/>
          <p:cNvSpPr>
            <a:spLocks noGrp="1"/>
          </p:cNvSpPr>
          <p:nvPr>
            <p:ph idx="1"/>
          </p:nvPr>
        </p:nvSpPr>
        <p:spPr/>
        <p:txBody>
          <a:bodyPr/>
          <a:lstStyle/>
          <a:p>
            <a:r>
              <a:rPr lang="en-US" dirty="0" smtClean="0"/>
              <a:t>Quality</a:t>
            </a:r>
            <a:r>
              <a:rPr lang="en-US" baseline="0" dirty="0" smtClean="0"/>
              <a:t> attributes that are different in a cloud</a:t>
            </a:r>
          </a:p>
          <a:p>
            <a:pPr lvl="1"/>
            <a:r>
              <a:rPr lang="en-US" dirty="0" smtClean="0"/>
              <a:t>Security</a:t>
            </a:r>
          </a:p>
          <a:p>
            <a:pPr lvl="1"/>
            <a:r>
              <a:rPr lang="en-US" dirty="0" smtClean="0"/>
              <a:t>Performance</a:t>
            </a:r>
          </a:p>
          <a:p>
            <a:pPr lvl="1"/>
            <a:r>
              <a:rPr lang="en-US" dirty="0" smtClean="0"/>
              <a:t>Availability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9082803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Multi-tenancy introduces</a:t>
            </a:r>
            <a:r>
              <a:rPr lang="en-US" baseline="0" dirty="0" smtClean="0"/>
              <a:t> additional concerns over non-cloud environments.</a:t>
            </a:r>
          </a:p>
          <a:p>
            <a:pPr lvl="1"/>
            <a:r>
              <a:rPr lang="en-US" sz="2800" kern="1200" dirty="0" smtClean="0">
                <a:solidFill>
                  <a:schemeClr val="tx1"/>
                </a:solidFill>
                <a:effectLst/>
                <a:latin typeface="+mn-lt"/>
                <a:ea typeface="+mn-ea"/>
                <a:cs typeface="+mn-cs"/>
              </a:rPr>
              <a:t>Inadvertent information sharing. Possible that information may be shared because of shared use of resources. E.g. information on a disk may remain if the disk is reallocated.</a:t>
            </a:r>
          </a:p>
          <a:p>
            <a:pPr lvl="1"/>
            <a:r>
              <a:rPr lang="en-US" sz="2800" kern="1200" dirty="0" smtClean="0">
                <a:solidFill>
                  <a:schemeClr val="tx1"/>
                </a:solidFill>
                <a:effectLst/>
                <a:latin typeface="+mn-lt"/>
                <a:ea typeface="+mn-ea"/>
                <a:cs typeface="+mn-cs"/>
              </a:rPr>
              <a:t>A virtual machine “escape”. One user can break the hypervisor. So far, purely academic.</a:t>
            </a:r>
          </a:p>
          <a:p>
            <a:pPr lvl="1"/>
            <a:r>
              <a:rPr lang="en-US" sz="2800" kern="1200" dirty="0" smtClean="0">
                <a:solidFill>
                  <a:schemeClr val="tx1"/>
                </a:solidFill>
                <a:effectLst/>
                <a:latin typeface="+mn-lt"/>
                <a:ea typeface="+mn-ea"/>
                <a:cs typeface="+mn-cs"/>
              </a:rPr>
              <a:t> Side channel attacks. One user can detect information through monitoring cache, for example. Again, so far, purely academic.</a:t>
            </a:r>
          </a:p>
          <a:p>
            <a:pPr lvl="1"/>
            <a:r>
              <a:rPr lang="en-US" sz="2800" kern="1200" dirty="0" smtClean="0">
                <a:solidFill>
                  <a:schemeClr val="tx1"/>
                </a:solidFill>
                <a:effectLst/>
                <a:latin typeface="+mn-lt"/>
                <a:ea typeface="+mn-ea"/>
                <a:cs typeface="+mn-cs"/>
              </a:rPr>
              <a:t>Denial of Service attacks. One users can consume resources and  deny them to other users.</a:t>
            </a:r>
          </a:p>
          <a:p>
            <a:pPr lvl="0"/>
            <a:r>
              <a:rPr lang="en-US" dirty="0" smtClean="0"/>
              <a:t>Organizations</a:t>
            </a:r>
            <a:r>
              <a:rPr lang="en-US" baseline="0" dirty="0" smtClean="0"/>
              <a:t> need to consider risks when deciding what applications to host in the cloud.</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2170630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a:t>
            </a:r>
            <a:endParaRPr lang="en-US" dirty="0"/>
          </a:p>
        </p:txBody>
      </p:sp>
      <p:sp>
        <p:nvSpPr>
          <p:cNvPr id="3" name="Content Placeholder 2"/>
          <p:cNvSpPr>
            <a:spLocks noGrp="1"/>
          </p:cNvSpPr>
          <p:nvPr>
            <p:ph idx="1"/>
          </p:nvPr>
        </p:nvSpPr>
        <p:spPr/>
        <p:txBody>
          <a:bodyPr/>
          <a:lstStyle/>
          <a:p>
            <a:r>
              <a:rPr lang="en-US" dirty="0" smtClean="0"/>
              <a:t>Auto-scaling provides additional performance when load grows.</a:t>
            </a:r>
          </a:p>
          <a:p>
            <a:pPr lvl="1"/>
            <a:r>
              <a:rPr lang="en-US" dirty="0" smtClean="0"/>
              <a:t>Response</a:t>
            </a:r>
            <a:r>
              <a:rPr lang="en-US" baseline="0" dirty="0" smtClean="0"/>
              <a:t> time for new resources may not be adequate</a:t>
            </a:r>
          </a:p>
          <a:p>
            <a:pPr lvl="1"/>
            <a:r>
              <a:rPr lang="en-US" baseline="0" dirty="0" smtClean="0"/>
              <a:t>Architects need to be aware of resource requirements for applications</a:t>
            </a:r>
          </a:p>
          <a:p>
            <a:pPr lvl="2"/>
            <a:r>
              <a:rPr lang="en-US" dirty="0" smtClean="0"/>
              <a:t>Build that knowledge into the applications</a:t>
            </a:r>
          </a:p>
          <a:p>
            <a:pPr lvl="2"/>
            <a:r>
              <a:rPr lang="en-US" dirty="0" smtClean="0"/>
              <a:t>May applications self</a:t>
            </a:r>
            <a:r>
              <a:rPr lang="en-US" baseline="0" dirty="0" smtClean="0"/>
              <a:t> aware so that they can be proactive with respect to resource needs.</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0955845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Availability</a:t>
            </a:r>
            <a:endParaRPr lang="en-US" dirty="0"/>
          </a:p>
        </p:txBody>
      </p:sp>
      <p:sp>
        <p:nvSpPr>
          <p:cNvPr id="3" name="Content Placeholder 2"/>
          <p:cNvSpPr>
            <a:spLocks noGrp="1"/>
          </p:cNvSpPr>
          <p:nvPr>
            <p:ph idx="1"/>
          </p:nvPr>
        </p:nvSpPr>
        <p:spPr/>
        <p:txBody>
          <a:bodyPr/>
          <a:lstStyle/>
          <a:p>
            <a:r>
              <a:rPr lang="en-US" dirty="0" smtClean="0"/>
              <a:t>Failure</a:t>
            </a:r>
            <a:r>
              <a:rPr lang="en-US" baseline="0" dirty="0" smtClean="0"/>
              <a:t> is a common occurrence in the cloud</a:t>
            </a:r>
          </a:p>
          <a:p>
            <a:pPr lvl="1"/>
            <a:r>
              <a:rPr lang="en-US" dirty="0" smtClean="0"/>
              <a:t>With 1000s of servers,</a:t>
            </a:r>
            <a:r>
              <a:rPr lang="en-US" baseline="0" dirty="0" smtClean="0"/>
              <a:t> failure is to be expected</a:t>
            </a:r>
          </a:p>
          <a:p>
            <a:pPr lvl="0"/>
            <a:r>
              <a:rPr lang="en-US" dirty="0" smtClean="0"/>
              <a:t>Cloud providers ensure</a:t>
            </a:r>
            <a:r>
              <a:rPr lang="en-US" baseline="0" dirty="0" smtClean="0"/>
              <a:t> that the cloud itself will remain available with some notable exceptions.</a:t>
            </a:r>
          </a:p>
          <a:p>
            <a:pPr lvl="0"/>
            <a:r>
              <a:rPr lang="en-US" baseline="0" dirty="0" smtClean="0"/>
              <a:t>Application developers must assume instances will fail</a:t>
            </a:r>
            <a:r>
              <a:rPr lang="en-US" dirty="0" smtClean="0"/>
              <a:t> and build in detection and correction mechanisms in case of failure.</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0460650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The cloud provides</a:t>
            </a:r>
            <a:r>
              <a:rPr lang="en-US" baseline="0" dirty="0" smtClean="0"/>
              <a:t> a new platform for applications with some different characteristics.</a:t>
            </a:r>
          </a:p>
          <a:p>
            <a:r>
              <a:rPr lang="en-US" dirty="0" smtClean="0"/>
              <a:t>Architect needs to know how a cloud cluster works and pay special attention to</a:t>
            </a:r>
          </a:p>
          <a:p>
            <a:pPr lvl="1"/>
            <a:r>
              <a:rPr lang="en-US" dirty="0" smtClean="0"/>
              <a:t>Security</a:t>
            </a:r>
          </a:p>
          <a:p>
            <a:pPr lvl="1"/>
            <a:r>
              <a:rPr lang="en-US" dirty="0" smtClean="0"/>
              <a:t>Performance</a:t>
            </a:r>
          </a:p>
          <a:p>
            <a:pPr lvl="1"/>
            <a:r>
              <a:rPr lang="en-US" smtClean="0"/>
              <a:t>Availability</a:t>
            </a:r>
          </a:p>
          <a:p>
            <a:endParaRPr lang="en-US" smtClean="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736987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Service Models</a:t>
            </a:r>
            <a:endParaRPr lang="en-US" dirty="0"/>
          </a:p>
        </p:txBody>
      </p:sp>
      <p:sp>
        <p:nvSpPr>
          <p:cNvPr id="3" name="Content Placeholder 2"/>
          <p:cNvSpPr>
            <a:spLocks noGrp="1"/>
          </p:cNvSpPr>
          <p:nvPr>
            <p:ph idx="1"/>
          </p:nvPr>
        </p:nvSpPr>
        <p:spPr/>
        <p:txBody>
          <a:bodyPr>
            <a:normAutofit lnSpcReduction="10000"/>
          </a:bodyPr>
          <a:lstStyle/>
          <a:p>
            <a:r>
              <a:rPr lang="en-US" sz="2400" b="1" i="0" u="none" strike="noStrike" kern="1200" baseline="0" dirty="0" smtClean="0">
                <a:solidFill>
                  <a:schemeClr val="tx1"/>
                </a:solidFill>
                <a:latin typeface="+mn-lt"/>
                <a:ea typeface="+mn-ea"/>
                <a:cs typeface="+mn-cs"/>
              </a:rPr>
              <a:t>Software as a Service (</a:t>
            </a:r>
            <a:r>
              <a:rPr lang="en-US" sz="2400" b="1" i="0" u="none" strike="noStrike" kern="1200" baseline="0" dirty="0" err="1" smtClean="0">
                <a:solidFill>
                  <a:schemeClr val="tx1"/>
                </a:solidFill>
                <a:latin typeface="+mn-lt"/>
                <a:ea typeface="+mn-ea"/>
                <a:cs typeface="+mn-cs"/>
              </a:rPr>
              <a:t>SaaS</a:t>
            </a:r>
            <a:r>
              <a:rPr lang="en-US" sz="2400" b="1" i="0" u="none" strike="noStrike" kern="1200" baseline="0" dirty="0" smtClean="0">
                <a:solidFill>
                  <a:schemeClr val="tx1"/>
                </a:solidFill>
                <a:latin typeface="+mn-lt"/>
                <a:ea typeface="+mn-ea"/>
                <a:cs typeface="+mn-cs"/>
              </a:rPr>
              <a:t>). </a:t>
            </a:r>
            <a:r>
              <a:rPr lang="en-US" sz="2400" b="0" i="0" u="none" strike="noStrike" kern="1200" baseline="0" dirty="0" smtClean="0">
                <a:solidFill>
                  <a:schemeClr val="tx1"/>
                </a:solidFill>
                <a:latin typeface="+mn-lt"/>
                <a:ea typeface="+mn-ea"/>
                <a:cs typeface="+mn-cs"/>
              </a:rPr>
              <a:t>The consumer in this case is an end user. The consumer uses applications that happen to be running on a cloud. E.g. mail services or data storage services.</a:t>
            </a:r>
          </a:p>
          <a:p>
            <a:r>
              <a:rPr lang="en-US" sz="2400" b="1" i="0" u="none" strike="noStrike" kern="1200" baseline="0" dirty="0" smtClean="0">
                <a:solidFill>
                  <a:schemeClr val="tx1"/>
                </a:solidFill>
                <a:latin typeface="+mn-lt"/>
                <a:ea typeface="+mn-ea"/>
                <a:cs typeface="+mn-cs"/>
              </a:rPr>
              <a:t>Platform as a Service (</a:t>
            </a:r>
            <a:r>
              <a:rPr lang="en-US" sz="2400" b="1" i="0" u="none" strike="noStrike" kern="1200" baseline="0" dirty="0" err="1" smtClean="0">
                <a:solidFill>
                  <a:schemeClr val="tx1"/>
                </a:solidFill>
                <a:latin typeface="+mn-lt"/>
                <a:ea typeface="+mn-ea"/>
                <a:cs typeface="+mn-cs"/>
              </a:rPr>
              <a:t>PaaS</a:t>
            </a:r>
            <a:r>
              <a:rPr lang="en-US" sz="2400" b="1" i="0" u="none" strike="noStrike" kern="1200" baseline="0" dirty="0" smtClean="0">
                <a:solidFill>
                  <a:schemeClr val="tx1"/>
                </a:solidFill>
                <a:latin typeface="+mn-lt"/>
                <a:ea typeface="+mn-ea"/>
                <a:cs typeface="+mn-cs"/>
              </a:rPr>
              <a:t>). </a:t>
            </a:r>
            <a:r>
              <a:rPr lang="en-US" sz="2400" b="0" i="0" u="none" strike="noStrike" kern="1200" baseline="0" dirty="0" smtClean="0">
                <a:solidFill>
                  <a:schemeClr val="tx1"/>
                </a:solidFill>
                <a:latin typeface="+mn-lt"/>
                <a:ea typeface="+mn-ea"/>
                <a:cs typeface="+mn-cs"/>
              </a:rPr>
              <a:t>The consumer in this case is a developer or system administrator. The</a:t>
            </a:r>
            <a:r>
              <a:rPr lang="en-US" sz="2400" b="0" i="0" u="none" strike="noStrike" kern="1200" dirty="0" smtClean="0">
                <a:solidFill>
                  <a:schemeClr val="tx1"/>
                </a:solidFill>
                <a:latin typeface="+mn-lt"/>
                <a:ea typeface="+mn-ea"/>
                <a:cs typeface="+mn-cs"/>
              </a:rPr>
              <a:t> </a:t>
            </a:r>
            <a:r>
              <a:rPr lang="en-US" sz="2400" b="0" i="0" u="none" strike="noStrike" kern="1200" baseline="0" dirty="0" smtClean="0">
                <a:solidFill>
                  <a:schemeClr val="tx1"/>
                </a:solidFill>
                <a:latin typeface="+mn-lt"/>
                <a:ea typeface="+mn-ea"/>
                <a:cs typeface="+mn-cs"/>
              </a:rPr>
              <a:t>consumer deploys applications onto the cloud infrastructure using programming languages and tools supported by the provider. </a:t>
            </a:r>
          </a:p>
          <a:p>
            <a:r>
              <a:rPr lang="en-US" sz="2400" b="1" i="0" u="none" strike="noStrike" kern="1200" baseline="0" dirty="0" smtClean="0">
                <a:solidFill>
                  <a:schemeClr val="tx1"/>
                </a:solidFill>
                <a:latin typeface="+mn-lt"/>
                <a:ea typeface="+mn-ea"/>
                <a:cs typeface="+mn-cs"/>
              </a:rPr>
              <a:t>Infrastructure as a Service (</a:t>
            </a:r>
            <a:r>
              <a:rPr lang="en-US" sz="2400" b="1" i="0" u="none" strike="noStrike" kern="1200" baseline="0" dirty="0" err="1" smtClean="0">
                <a:solidFill>
                  <a:schemeClr val="tx1"/>
                </a:solidFill>
                <a:latin typeface="+mn-lt"/>
                <a:ea typeface="+mn-ea"/>
                <a:cs typeface="+mn-cs"/>
              </a:rPr>
              <a:t>IaaS</a:t>
            </a:r>
            <a:r>
              <a:rPr lang="en-US" sz="2400" b="1" i="0" u="none" strike="noStrike" kern="1200" baseline="0" dirty="0" smtClean="0">
                <a:solidFill>
                  <a:schemeClr val="tx1"/>
                </a:solidFill>
                <a:latin typeface="+mn-lt"/>
                <a:ea typeface="+mn-ea"/>
                <a:cs typeface="+mn-cs"/>
              </a:rPr>
              <a:t>). </a:t>
            </a:r>
            <a:r>
              <a:rPr lang="en-US" sz="2400" b="0" i="0" u="none" strike="noStrike" kern="1200" baseline="0" dirty="0" smtClean="0">
                <a:solidFill>
                  <a:schemeClr val="tx1"/>
                </a:solidFill>
                <a:latin typeface="+mn-lt"/>
                <a:ea typeface="+mn-ea"/>
                <a:cs typeface="+mn-cs"/>
              </a:rPr>
              <a:t>The consumer in this case is a developer or system administrator. The capability provided to the consumer is to provision processing, storage, networks, and other fundamental computing resources where the  consumer is able to deploy and run arbitrary software, which can include operating systems and applications.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258767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Models</a:t>
            </a:r>
            <a:endParaRPr lang="en-US" dirty="0"/>
          </a:p>
        </p:txBody>
      </p:sp>
      <p:sp>
        <p:nvSpPr>
          <p:cNvPr id="3" name="Content Placeholder 2"/>
          <p:cNvSpPr>
            <a:spLocks noGrp="1"/>
          </p:cNvSpPr>
          <p:nvPr>
            <p:ph idx="1"/>
          </p:nvPr>
        </p:nvSpPr>
        <p:spPr/>
        <p:txBody>
          <a:bodyPr>
            <a:normAutofit fontScale="85000" lnSpcReduction="10000"/>
          </a:bodyPr>
          <a:lstStyle/>
          <a:p>
            <a:r>
              <a:rPr lang="en-US" sz="3200" b="0" i="1" u="none" strike="noStrike" kern="1200" baseline="0" dirty="0" smtClean="0">
                <a:solidFill>
                  <a:schemeClr val="tx1"/>
                </a:solidFill>
                <a:latin typeface="+mn-lt"/>
                <a:ea typeface="+mn-ea"/>
                <a:cs typeface="+mn-cs"/>
              </a:rPr>
              <a:t>Private cloud. </a:t>
            </a:r>
            <a:r>
              <a:rPr lang="en-US" sz="3200" b="0" i="0" u="none" strike="noStrike" kern="1200" baseline="0" dirty="0" smtClean="0">
                <a:solidFill>
                  <a:schemeClr val="tx1"/>
                </a:solidFill>
                <a:latin typeface="+mn-lt"/>
                <a:ea typeface="+mn-ea"/>
                <a:cs typeface="+mn-cs"/>
              </a:rPr>
              <a:t>The cloud infrastructure is owned solely by a single organization and operated solely for applications owned by that organization. </a:t>
            </a:r>
          </a:p>
          <a:p>
            <a:r>
              <a:rPr lang="en-US" sz="3200" b="0" i="1" u="none" strike="noStrike" kern="1200" baseline="0" dirty="0" smtClean="0">
                <a:solidFill>
                  <a:schemeClr val="tx1"/>
                </a:solidFill>
                <a:latin typeface="+mn-lt"/>
                <a:ea typeface="+mn-ea"/>
                <a:cs typeface="+mn-cs"/>
              </a:rPr>
              <a:t>Public cloud. </a:t>
            </a:r>
            <a:r>
              <a:rPr lang="en-US" sz="3200" b="0" i="0" u="none" strike="noStrike" kern="1200" baseline="0" dirty="0" smtClean="0">
                <a:solidFill>
                  <a:schemeClr val="tx1"/>
                </a:solidFill>
                <a:latin typeface="+mn-lt"/>
                <a:ea typeface="+mn-ea"/>
                <a:cs typeface="+mn-cs"/>
              </a:rPr>
              <a:t>The cloud infrastructure is made available to the general public or a large industry group and is owned by an organization selling cloud services.</a:t>
            </a:r>
          </a:p>
          <a:p>
            <a:r>
              <a:rPr lang="en-US" sz="3200" b="0" i="1" u="none" strike="noStrike" kern="1200" baseline="0" dirty="0" smtClean="0">
                <a:solidFill>
                  <a:schemeClr val="tx1"/>
                </a:solidFill>
                <a:latin typeface="+mn-lt"/>
                <a:ea typeface="+mn-ea"/>
                <a:cs typeface="+mn-cs"/>
              </a:rPr>
              <a:t>Community cloud. </a:t>
            </a:r>
            <a:r>
              <a:rPr lang="en-US" sz="3200" b="0" i="0" u="none" strike="noStrike" kern="1200" baseline="0" dirty="0" smtClean="0">
                <a:solidFill>
                  <a:schemeClr val="tx1"/>
                </a:solidFill>
                <a:latin typeface="+mn-lt"/>
                <a:ea typeface="+mn-ea"/>
                <a:cs typeface="+mn-cs"/>
              </a:rPr>
              <a:t>The cloud infrastructure is shared by several organizations and supports a specific community that has shared concerns.</a:t>
            </a:r>
          </a:p>
          <a:p>
            <a:r>
              <a:rPr lang="en-US" sz="3200" b="0" i="1" u="none" strike="noStrike" kern="1200" baseline="0" dirty="0" smtClean="0">
                <a:solidFill>
                  <a:schemeClr val="tx1"/>
                </a:solidFill>
                <a:latin typeface="+mn-lt"/>
                <a:ea typeface="+mn-ea"/>
                <a:cs typeface="+mn-cs"/>
              </a:rPr>
              <a:t>Hybrid cloud. </a:t>
            </a:r>
            <a:r>
              <a:rPr lang="en-US" sz="3200" b="0" i="0" u="none" strike="noStrike" kern="1200" baseline="0" dirty="0" smtClean="0">
                <a:solidFill>
                  <a:schemeClr val="tx1"/>
                </a:solidFill>
                <a:latin typeface="+mn-lt"/>
                <a:ea typeface="+mn-ea"/>
                <a:cs typeface="+mn-cs"/>
              </a:rPr>
              <a:t>The cloud infrastructure is a composition of two or more clouds (private, community, or public) that remain unique entities.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38884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Economic Justification</a:t>
            </a:r>
            <a:endParaRPr lang="en-US" dirty="0"/>
          </a:p>
        </p:txBody>
      </p:sp>
      <p:sp>
        <p:nvSpPr>
          <p:cNvPr id="3" name="Content Placeholder 2"/>
          <p:cNvSpPr>
            <a:spLocks noGrp="1"/>
          </p:cNvSpPr>
          <p:nvPr>
            <p:ph idx="1"/>
          </p:nvPr>
        </p:nvSpPr>
        <p:spPr/>
        <p:txBody>
          <a:bodyPr/>
          <a:lstStyle/>
          <a:p>
            <a:r>
              <a:rPr lang="en-US" sz="3200" b="0" i="0" u="none" strike="noStrike" kern="1200" baseline="0" dirty="0" smtClean="0">
                <a:solidFill>
                  <a:schemeClr val="tx1"/>
                </a:solidFill>
                <a:latin typeface="+mn-lt"/>
                <a:ea typeface="+mn-ea"/>
                <a:cs typeface="+mn-cs"/>
              </a:rPr>
              <a:t>Economies of scale</a:t>
            </a:r>
          </a:p>
          <a:p>
            <a:r>
              <a:rPr lang="en-US" sz="3200" b="0" i="0" u="none" strike="noStrike" kern="1200" baseline="0" dirty="0" smtClean="0">
                <a:solidFill>
                  <a:schemeClr val="tx1"/>
                </a:solidFill>
                <a:latin typeface="+mn-lt"/>
                <a:ea typeface="+mn-ea"/>
                <a:cs typeface="+mn-cs"/>
              </a:rPr>
              <a:t>Utilization of equipment</a:t>
            </a:r>
          </a:p>
          <a:p>
            <a:r>
              <a:rPr lang="en-US" sz="3200" b="0" i="0" u="none" strike="noStrike" kern="1200" baseline="0" dirty="0" smtClean="0">
                <a:solidFill>
                  <a:schemeClr val="tx1"/>
                </a:solidFill>
                <a:latin typeface="+mn-lt"/>
                <a:ea typeface="+mn-ea"/>
                <a:cs typeface="+mn-cs"/>
              </a:rPr>
              <a:t>Multi-tenancy</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522071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Economies of Scale</a:t>
            </a:r>
            <a:endParaRPr lang="en-US" dirty="0"/>
          </a:p>
        </p:txBody>
      </p:sp>
      <p:sp>
        <p:nvSpPr>
          <p:cNvPr id="3" name="Content Placeholder 2"/>
          <p:cNvSpPr>
            <a:spLocks noGrp="1"/>
          </p:cNvSpPr>
          <p:nvPr>
            <p:ph idx="1"/>
          </p:nvPr>
        </p:nvSpPr>
        <p:spPr/>
        <p:txBody>
          <a:bodyPr/>
          <a:lstStyle/>
          <a:p>
            <a:r>
              <a:rPr lang="en-US" dirty="0" smtClean="0"/>
              <a:t>Large data centers are cheaper to operate (per unit measure) than small data centers.</a:t>
            </a:r>
          </a:p>
          <a:p>
            <a:r>
              <a:rPr lang="en-US" i="1" dirty="0" smtClean="0"/>
              <a:t>Large</a:t>
            </a:r>
            <a:r>
              <a:rPr lang="en-US" dirty="0" smtClean="0"/>
              <a:t> in this context means 100,000+ servers</a:t>
            </a:r>
          </a:p>
          <a:p>
            <a:r>
              <a:rPr lang="en-US" i="1" dirty="0" smtClean="0"/>
              <a:t>Small</a:t>
            </a:r>
            <a:r>
              <a:rPr lang="en-US" dirty="0" smtClean="0"/>
              <a:t> in</a:t>
            </a:r>
            <a:r>
              <a:rPr lang="en-US" baseline="0" dirty="0" smtClean="0"/>
              <a:t> this context means  &lt;10,000 servers.</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321927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Reasons for </a:t>
            </a:r>
            <a:r>
              <a:rPr lang="en-US" dirty="0" smtClean="0"/>
              <a:t>Economies </a:t>
            </a:r>
            <a:r>
              <a:rPr lang="en-US" dirty="0" smtClean="0"/>
              <a:t>of </a:t>
            </a:r>
            <a:r>
              <a:rPr lang="en-US" dirty="0" smtClean="0"/>
              <a:t>Scale</a:t>
            </a:r>
            <a:endParaRPr lang="en-US" dirty="0"/>
          </a:p>
        </p:txBody>
      </p:sp>
      <p:sp>
        <p:nvSpPr>
          <p:cNvPr id="3" name="Content Placeholder 2"/>
          <p:cNvSpPr>
            <a:spLocks noGrp="1"/>
          </p:cNvSpPr>
          <p:nvPr>
            <p:ph idx="1"/>
          </p:nvPr>
        </p:nvSpPr>
        <p:spPr/>
        <p:txBody>
          <a:bodyPr>
            <a:normAutofit fontScale="70000" lnSpcReduction="20000"/>
          </a:bodyPr>
          <a:lstStyle/>
          <a:p>
            <a:r>
              <a:rPr lang="en-US" sz="3200" b="0" i="1" u="none" strike="noStrike" kern="1200" baseline="0" dirty="0" smtClean="0">
                <a:solidFill>
                  <a:schemeClr val="tx1"/>
                </a:solidFill>
                <a:latin typeface="+mn-lt"/>
                <a:ea typeface="+mn-ea"/>
                <a:cs typeface="+mn-cs"/>
              </a:rPr>
              <a:t>Cost of power. </a:t>
            </a:r>
            <a:r>
              <a:rPr lang="en-US" sz="3200" b="0" i="0" u="none" strike="noStrike" kern="1200" baseline="0" dirty="0" smtClean="0">
                <a:solidFill>
                  <a:schemeClr val="tx1"/>
                </a:solidFill>
                <a:latin typeface="+mn-lt"/>
                <a:ea typeface="+mn-ea"/>
                <a:cs typeface="+mn-cs"/>
              </a:rPr>
              <a:t>The cost of electricity to operate a data center currently is 15 to 20 percent of the total cost of operation. </a:t>
            </a:r>
          </a:p>
          <a:p>
            <a:r>
              <a:rPr lang="en-US" sz="3200" b="0" i="0" u="none" strike="noStrike" kern="1200" baseline="0" dirty="0" smtClean="0">
                <a:solidFill>
                  <a:schemeClr val="tx1"/>
                </a:solidFill>
                <a:latin typeface="+mn-lt"/>
                <a:ea typeface="+mn-ea"/>
                <a:cs typeface="+mn-cs"/>
              </a:rPr>
              <a:t>Per-server power costs are lower in large data centers</a:t>
            </a:r>
          </a:p>
          <a:p>
            <a:pPr lvl="1"/>
            <a:r>
              <a:rPr lang="en-US" sz="2800" b="0" i="0" u="none" strike="noStrike" kern="1200" baseline="0" dirty="0" smtClean="0">
                <a:solidFill>
                  <a:schemeClr val="tx1"/>
                </a:solidFill>
                <a:latin typeface="+mn-lt"/>
                <a:ea typeface="+mn-ea"/>
                <a:cs typeface="+mn-cs"/>
              </a:rPr>
              <a:t>Sharing of items such as racks and switches. </a:t>
            </a:r>
          </a:p>
          <a:p>
            <a:pPr lvl="1"/>
            <a:r>
              <a:rPr lang="en-US" sz="2800" b="0" i="0" u="none" strike="noStrike" kern="1200" baseline="0" dirty="0" smtClean="0">
                <a:solidFill>
                  <a:schemeClr val="tx1"/>
                </a:solidFill>
                <a:latin typeface="+mn-lt"/>
                <a:ea typeface="+mn-ea"/>
                <a:cs typeface="+mn-cs"/>
              </a:rPr>
              <a:t>Negotiated prices. L</a:t>
            </a:r>
            <a:r>
              <a:rPr lang="en-US" sz="3200" b="0" i="0" u="none" strike="noStrike" kern="1200" baseline="0" dirty="0" smtClean="0">
                <a:solidFill>
                  <a:schemeClr val="tx1"/>
                </a:solidFill>
                <a:latin typeface="+mn-lt"/>
                <a:ea typeface="+mn-ea"/>
                <a:cs typeface="+mn-cs"/>
              </a:rPr>
              <a:t>arge power users can negotiate significant discounts.</a:t>
            </a:r>
          </a:p>
          <a:p>
            <a:pPr lvl="1"/>
            <a:r>
              <a:rPr lang="en-US" sz="3200" b="0" i="0" u="none" strike="noStrike" kern="1200" baseline="0" dirty="0" smtClean="0">
                <a:solidFill>
                  <a:schemeClr val="tx1"/>
                </a:solidFill>
                <a:latin typeface="+mn-lt"/>
                <a:ea typeface="+mn-ea"/>
                <a:cs typeface="+mn-cs"/>
              </a:rPr>
              <a:t>Geographic choice. Large data centers can be located where power costs are lowest.</a:t>
            </a:r>
          </a:p>
          <a:p>
            <a:pPr lvl="1"/>
            <a:r>
              <a:rPr lang="en-US" sz="3200" b="0" i="0" u="none" strike="noStrike" kern="1200" baseline="0" dirty="0" smtClean="0">
                <a:solidFill>
                  <a:schemeClr val="tx1"/>
                </a:solidFill>
                <a:latin typeface="+mn-lt"/>
                <a:ea typeface="+mn-ea"/>
                <a:cs typeface="+mn-cs"/>
              </a:rPr>
              <a:t>Acquisition of cheaper power sources such as wind farms and rooftop solar energy.</a:t>
            </a:r>
          </a:p>
          <a:p>
            <a:r>
              <a:rPr lang="en-US" sz="3200" b="0" i="1" u="none" strike="noStrike" kern="1200" baseline="0" dirty="0" smtClean="0">
                <a:solidFill>
                  <a:schemeClr val="tx1"/>
                </a:solidFill>
                <a:latin typeface="+mn-lt"/>
                <a:ea typeface="+mn-ea"/>
                <a:cs typeface="+mn-cs"/>
              </a:rPr>
              <a:t>Infrastructure labor costs. More efficient utilization of system administrators</a:t>
            </a:r>
          </a:p>
          <a:p>
            <a:pPr lvl="1"/>
            <a:r>
              <a:rPr lang="en-US" sz="2800" b="0" i="0" u="none" strike="noStrike" kern="1200" baseline="0" dirty="0" smtClean="0">
                <a:solidFill>
                  <a:schemeClr val="tx1"/>
                </a:solidFill>
                <a:latin typeface="+mn-lt"/>
                <a:ea typeface="+mn-ea"/>
                <a:cs typeface="+mn-cs"/>
              </a:rPr>
              <a:t>Small data center administrators service ~150 servers.</a:t>
            </a:r>
          </a:p>
          <a:p>
            <a:pPr lvl="1"/>
            <a:r>
              <a:rPr lang="en-US" sz="2800" b="0" i="0" u="none" strike="noStrike" kern="1200" baseline="0" dirty="0" smtClean="0">
                <a:solidFill>
                  <a:schemeClr val="tx1"/>
                </a:solidFill>
                <a:latin typeface="+mn-lt"/>
                <a:ea typeface="+mn-ea"/>
                <a:cs typeface="+mn-cs"/>
              </a:rPr>
              <a:t>Large data center administrators service &gt;1000 servers.</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654389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More </a:t>
            </a:r>
            <a:r>
              <a:rPr lang="en-US" dirty="0" smtClean="0"/>
              <a:t>Reasons</a:t>
            </a:r>
            <a:r>
              <a:rPr lang="en-US" baseline="0" dirty="0" smtClean="0"/>
              <a:t> </a:t>
            </a:r>
            <a:r>
              <a:rPr lang="en-US" baseline="0" dirty="0" smtClean="0"/>
              <a:t>for </a:t>
            </a:r>
            <a:r>
              <a:rPr lang="en-US" baseline="0" dirty="0" smtClean="0"/>
              <a:t>Economies </a:t>
            </a:r>
            <a:r>
              <a:rPr lang="en-US" baseline="0" dirty="0" smtClean="0"/>
              <a:t>of </a:t>
            </a:r>
            <a:r>
              <a:rPr lang="en-US" baseline="0" dirty="0" smtClean="0"/>
              <a:t>Scale</a:t>
            </a:r>
            <a:endParaRPr lang="en-US" dirty="0"/>
          </a:p>
        </p:txBody>
      </p:sp>
      <p:sp>
        <p:nvSpPr>
          <p:cNvPr id="3" name="Content Placeholder 2"/>
          <p:cNvSpPr>
            <a:spLocks noGrp="1"/>
          </p:cNvSpPr>
          <p:nvPr>
            <p:ph idx="1"/>
          </p:nvPr>
        </p:nvSpPr>
        <p:spPr>
          <a:xfrm>
            <a:off x="457200" y="1772816"/>
            <a:ext cx="8229600" cy="4353347"/>
          </a:xfrm>
        </p:spPr>
        <p:txBody>
          <a:bodyPr>
            <a:normAutofit fontScale="92500"/>
          </a:bodyPr>
          <a:lstStyle/>
          <a:p>
            <a:r>
              <a:rPr lang="en-US" sz="3200" b="0" i="1" u="none" strike="noStrike" kern="1200" baseline="0" dirty="0" smtClean="0">
                <a:solidFill>
                  <a:schemeClr val="tx1"/>
                </a:solidFill>
                <a:latin typeface="+mn-lt"/>
                <a:ea typeface="+mn-ea"/>
                <a:cs typeface="+mn-cs"/>
              </a:rPr>
              <a:t>Security and reliability. </a:t>
            </a:r>
            <a:r>
              <a:rPr lang="en-US" sz="3200" b="0" i="0" u="none" strike="noStrike" kern="1200" baseline="0" dirty="0" smtClean="0">
                <a:solidFill>
                  <a:schemeClr val="tx1"/>
                </a:solidFill>
                <a:latin typeface="+mn-lt"/>
                <a:ea typeface="+mn-ea"/>
                <a:cs typeface="+mn-cs"/>
              </a:rPr>
              <a:t>Maintaining a given level of security, redundancy, and disaster recovery essentially requires a fixed level of investment. Larger data centers can amortize that investment over their larger number of servers.</a:t>
            </a:r>
          </a:p>
          <a:p>
            <a:r>
              <a:rPr lang="en-US" sz="3200" b="0" i="1" u="none" strike="noStrike" kern="1200" baseline="0" dirty="0" smtClean="0">
                <a:solidFill>
                  <a:schemeClr val="tx1"/>
                </a:solidFill>
                <a:latin typeface="+mn-lt"/>
                <a:ea typeface="+mn-ea"/>
                <a:cs typeface="+mn-cs"/>
              </a:rPr>
              <a:t>Hardware costs. </a:t>
            </a:r>
            <a:r>
              <a:rPr lang="en-US" sz="3200" b="0" i="0" u="none" strike="noStrike" kern="1200" baseline="0" dirty="0" smtClean="0">
                <a:solidFill>
                  <a:schemeClr val="tx1"/>
                </a:solidFill>
                <a:latin typeface="+mn-lt"/>
                <a:ea typeface="+mn-ea"/>
                <a:cs typeface="+mn-cs"/>
              </a:rPr>
              <a:t>Operators of large data centers can get discounts on hardware purchases of up to 30 percent over smaller buyers.</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8677147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TotalTime>
  <Words>2542</Words>
  <Application>Microsoft Macintosh PowerPoint</Application>
  <PresentationFormat>On-screen Show (4:3)</PresentationFormat>
  <Paragraphs>238</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Architectures for the Cloud</vt:lpstr>
      <vt:lpstr>Chapter Outline</vt:lpstr>
      <vt:lpstr>Basic Cloud Definitions (from NIST)</vt:lpstr>
      <vt:lpstr>Basic Service Models</vt:lpstr>
      <vt:lpstr>Deployment Models</vt:lpstr>
      <vt:lpstr>Economic Justification</vt:lpstr>
      <vt:lpstr>Economies of Scale</vt:lpstr>
      <vt:lpstr>Reasons for Economies of Scale</vt:lpstr>
      <vt:lpstr>More Reasons for Economies of Scale</vt:lpstr>
      <vt:lpstr>Utilization of Equipment</vt:lpstr>
      <vt:lpstr>Multi-tenancy</vt:lpstr>
      <vt:lpstr>Basic Mechanisms</vt:lpstr>
      <vt:lpstr>Virtual Memory Page Table</vt:lpstr>
      <vt:lpstr>Hypervisor Manages Virtualization</vt:lpstr>
      <vt:lpstr>Virtual Machine</vt:lpstr>
      <vt:lpstr>File System</vt:lpstr>
      <vt:lpstr>HDFS Components</vt:lpstr>
      <vt:lpstr>HDFS Write – Sunny Day Scenario</vt:lpstr>
      <vt:lpstr>HDFS Write – Failure Cases</vt:lpstr>
      <vt:lpstr>Network</vt:lpstr>
      <vt:lpstr>Sample Technologies</vt:lpstr>
      <vt:lpstr>IaaS</vt:lpstr>
      <vt:lpstr>IaaS Architecture</vt:lpstr>
      <vt:lpstr>IaaS Architecture Components</vt:lpstr>
      <vt:lpstr>Services Provided by IaaS</vt:lpstr>
      <vt:lpstr>PaaS</vt:lpstr>
      <vt:lpstr>Databases</vt:lpstr>
      <vt:lpstr>Key Value – HBase</vt:lpstr>
      <vt:lpstr>Document Centric – MongoDB</vt:lpstr>
      <vt:lpstr>What is Omitted From These DBs</vt:lpstr>
      <vt:lpstr>Architecting in a Cloud Environment</vt:lpstr>
      <vt:lpstr>Security</vt:lpstr>
      <vt:lpstr>Performance</vt:lpstr>
      <vt:lpstr>Availability</vt:lpstr>
      <vt:lpstr>Summary</vt:lpstr>
    </vt:vector>
  </TitlesOfParts>
  <Company>NICTA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 Bass</dc:creator>
  <cp:lastModifiedBy>Rick Kazman</cp:lastModifiedBy>
  <cp:revision>40</cp:revision>
  <dcterms:created xsi:type="dcterms:W3CDTF">2012-04-18T22:57:58Z</dcterms:created>
  <dcterms:modified xsi:type="dcterms:W3CDTF">2012-11-26T08:06:20Z</dcterms:modified>
</cp:coreProperties>
</file>