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9" r:id="rId2"/>
    <p:sldId id="274" r:id="rId3"/>
    <p:sldId id="260" r:id="rId4"/>
    <p:sldId id="261" r:id="rId5"/>
    <p:sldId id="262" r:id="rId6"/>
    <p:sldId id="263" r:id="rId7"/>
    <p:sldId id="266" r:id="rId8"/>
    <p:sldId id="264" r:id="rId9"/>
    <p:sldId id="276" r:id="rId10"/>
    <p:sldId id="267" r:id="rId11"/>
    <p:sldId id="275" r:id="rId12"/>
    <p:sldId id="268" r:id="rId13"/>
    <p:sldId id="277" r:id="rId14"/>
    <p:sldId id="278" r:id="rId15"/>
    <p:sldId id="271" r:id="rId16"/>
    <p:sldId id="270" r:id="rId17"/>
    <p:sldId id="279" r:id="rId18"/>
    <p:sldId id="265" r:id="rId19"/>
    <p:sldId id="280" r:id="rId20"/>
    <p:sldId id="281" r:id="rId21"/>
    <p:sldId id="282" r:id="rId22"/>
    <p:sldId id="283" r:id="rId23"/>
    <p:sldId id="284" r:id="rId24"/>
    <p:sldId id="285" r:id="rId25"/>
    <p:sldId id="272" r:id="rId26"/>
    <p:sldId id="27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118" d="100"/>
          <a:sy n="118" d="100"/>
        </p:scale>
        <p:origin x="-112" y="-2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9B1F14-2969-4234-94C2-84FB01E3AC7A}" type="datetimeFigureOut">
              <a:rPr lang="en-AU" smtClean="0"/>
              <a:t>11/29/12</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95789E-32BF-4BCD-9509-3BAE69BCF054}" type="slidenum">
              <a:rPr lang="en-AU" smtClean="0"/>
              <a:t>‹#›</a:t>
            </a:fld>
            <a:endParaRPr lang="en-AU"/>
          </a:p>
        </p:txBody>
      </p:sp>
    </p:spTree>
    <p:extLst>
      <p:ext uri="{BB962C8B-B14F-4D97-AF65-F5344CB8AC3E}">
        <p14:creationId xmlns:p14="http://schemas.microsoft.com/office/powerpoint/2010/main" val="119235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0F0CDB67-B98A-4AC5-929D-81BD9B8E0ED5}" type="datetime1">
              <a:rPr lang="en-AU" smtClean="0"/>
              <a:t>11/29/12</a:t>
            </a:fld>
            <a:endParaRPr lang="en-AU"/>
          </a:p>
        </p:txBody>
      </p:sp>
      <p:sp>
        <p:nvSpPr>
          <p:cNvPr id="5" name="Footer Placeholder 4"/>
          <p:cNvSpPr>
            <a:spLocks noGrp="1"/>
          </p:cNvSpPr>
          <p:nvPr>
            <p:ph type="ftr" sz="quarter" idx="11"/>
          </p:nvPr>
        </p:nvSpPr>
        <p:spPr/>
        <p:txBody>
          <a:bodyPr/>
          <a:lstStyle/>
          <a:p>
            <a:r>
              <a:rPr lang="en-AU" dirty="0" smtClean="0"/>
              <a:t>© Len Bass, Paul Clements, Rick Kazman,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72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368C8F9-EC1D-4BA9-A60E-999AFF963F40}" type="datetime1">
              <a:rPr lang="en-AU" smtClean="0"/>
              <a:t>11/29/12</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68311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10"/>
          </p:nvPr>
        </p:nvSpPr>
        <p:spPr/>
        <p:txBody>
          <a:bodyPr/>
          <a:lstStyle/>
          <a:p>
            <a:fld id="{07FB916B-826A-4DC1-AF36-AFE8D11DE3BA}" type="datetime1">
              <a:rPr lang="en-AU" smtClean="0"/>
              <a:t>11/29/12</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907177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smtClean="0"/>
              <a:t>Click to edit Master title style</a:t>
            </a:r>
            <a:endParaRPr lang="en-AU"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Tree>
    <p:extLst>
      <p:ext uri="{BB962C8B-B14F-4D97-AF65-F5344CB8AC3E}">
        <p14:creationId xmlns:p14="http://schemas.microsoft.com/office/powerpoint/2010/main" val="317183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FD9AFD-92D5-4F38-81E5-3FBC268DED4A}" type="datetime1">
              <a:rPr lang="en-AU" smtClean="0"/>
              <a:t>11/29/12</a:t>
            </a:fld>
            <a:endParaRPr lang="en-AU"/>
          </a:p>
        </p:txBody>
      </p:sp>
      <p:sp>
        <p:nvSpPr>
          <p:cNvPr id="5" name="Footer Placeholder 4"/>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06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Content Placeholder 2"/>
          <p:cNvSpPr>
            <a:spLocks noGrp="1"/>
          </p:cNvSpPr>
          <p:nvPr>
            <p:ph sz="half" idx="1"/>
          </p:nvPr>
        </p:nvSpPr>
        <p:spPr>
          <a:xfrm>
            <a:off x="457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268760"/>
            <a:ext cx="4038600" cy="48574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AAADA7F1-F5F6-4965-B98A-1EF216FC21E9}" type="datetime1">
              <a:rPr lang="en-AU" smtClean="0"/>
              <a:t>11/29/12</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pic>
        <p:nvPicPr>
          <p:cNvPr id="8"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566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F0D0951D-1B64-4AD7-951D-395C8B37DA62}" type="datetime1">
              <a:rPr lang="en-AU" smtClean="0"/>
              <a:t>11/29/12</a:t>
            </a:fld>
            <a:endParaRPr lang="en-AU"/>
          </a:p>
        </p:txBody>
      </p:sp>
      <p:sp>
        <p:nvSpPr>
          <p:cNvPr id="8" name="Footer Placeholder 7"/>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9" name="Slide Number Placeholder 8"/>
          <p:cNvSpPr>
            <a:spLocks noGrp="1"/>
          </p:cNvSpPr>
          <p:nvPr>
            <p:ph type="sldNum" sz="quarter" idx="12"/>
          </p:nvPr>
        </p:nvSpPr>
        <p:spPr/>
        <p:txBody>
          <a:bodyPr/>
          <a:lstStyle/>
          <a:p>
            <a:fld id="{D0E8C58C-0836-46C6-8F9A-AF87B5CA09C9}" type="slidenum">
              <a:rPr lang="en-AU" smtClean="0"/>
              <a:t>‹#›</a:t>
            </a:fld>
            <a:endParaRPr lang="en-AU"/>
          </a:p>
        </p:txBody>
      </p:sp>
      <p:pic>
        <p:nvPicPr>
          <p:cNvPr id="10"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45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smtClean="0"/>
              <a:t>Click to edit Master title style</a:t>
            </a:r>
            <a:endParaRPr lang="en-AU" dirty="0"/>
          </a:p>
        </p:txBody>
      </p:sp>
      <p:sp>
        <p:nvSpPr>
          <p:cNvPr id="3" name="Date Placeholder 2"/>
          <p:cNvSpPr>
            <a:spLocks noGrp="1"/>
          </p:cNvSpPr>
          <p:nvPr>
            <p:ph type="dt" sz="half" idx="10"/>
          </p:nvPr>
        </p:nvSpPr>
        <p:spPr/>
        <p:txBody>
          <a:bodyPr/>
          <a:lstStyle/>
          <a:p>
            <a:fld id="{3054D5B1-B0B7-4FEE-A636-82BBB8DC2F24}" type="datetime1">
              <a:rPr lang="en-AU" smtClean="0"/>
              <a:t>11/29/12</a:t>
            </a:fld>
            <a:endParaRPr lang="en-AU"/>
          </a:p>
        </p:txBody>
      </p:sp>
      <p:sp>
        <p:nvSpPr>
          <p:cNvPr id="4" name="Footer Placeholder 3"/>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5" name="Slide Number Placeholder 4"/>
          <p:cNvSpPr>
            <a:spLocks noGrp="1"/>
          </p:cNvSpPr>
          <p:nvPr>
            <p:ph type="sldNum" sz="quarter" idx="12"/>
          </p:nvPr>
        </p:nvSpPr>
        <p:spPr/>
        <p:txBody>
          <a:bodyPr/>
          <a:lstStyle/>
          <a:p>
            <a:fld id="{D0E8C58C-0836-46C6-8F9A-AF87B5CA09C9}" type="slidenum">
              <a:rPr lang="en-AU" smtClean="0"/>
              <a:t>‹#›</a:t>
            </a:fld>
            <a:endParaRPr lang="en-AU"/>
          </a:p>
        </p:txBody>
      </p:sp>
      <p:pic>
        <p:nvPicPr>
          <p:cNvPr id="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9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3E332-3D0B-4932-A3B1-41A6E16690E0}" type="datetime1">
              <a:rPr lang="en-AU" smtClean="0"/>
              <a:t>11/29/12</a:t>
            </a:fld>
            <a:endParaRPr lang="en-AU"/>
          </a:p>
        </p:txBody>
      </p:sp>
      <p:sp>
        <p:nvSpPr>
          <p:cNvPr id="3" name="Footer Placeholder 2"/>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4" name="Slide Number Placeholder 3"/>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6675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EB9C4-EF48-4255-A3A3-972222EC13E9}" type="datetime1">
              <a:rPr lang="en-AU" smtClean="0"/>
              <a:t>11/29/12</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2500744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3C94F8-BF1B-412F-A811-124AF48AB6BD}" type="datetime1">
              <a:rPr lang="en-AU" smtClean="0"/>
              <a:t>11/29/12</a:t>
            </a:fld>
            <a:endParaRPr lang="en-AU"/>
          </a:p>
        </p:txBody>
      </p:sp>
      <p:sp>
        <p:nvSpPr>
          <p:cNvPr id="6" name="Footer Placeholder 5"/>
          <p:cNvSpPr>
            <a:spLocks noGrp="1"/>
          </p:cNvSpPr>
          <p:nvPr>
            <p:ph type="ftr" sz="quarter" idx="11"/>
          </p:nvPr>
        </p:nvSpPr>
        <p:spPr/>
        <p:txBody>
          <a:bodyPr/>
          <a:lstStyle/>
          <a:p>
            <a:r>
              <a:rPr lang="en-AU" dirty="0" smtClean="0"/>
              <a:t>© Len Bass, Paul Clements, Rick </a:t>
            </a:r>
            <a:r>
              <a:rPr lang="en-AU" dirty="0" err="1" smtClean="0"/>
              <a:t>Kazman</a:t>
            </a:r>
            <a:r>
              <a:rPr lang="en-AU" dirty="0" smtClean="0"/>
              <a:t>, distributed under Creative Commons Attribution License</a:t>
            </a:r>
            <a:endParaRPr lang="en-AU" dirty="0"/>
          </a:p>
        </p:txBody>
      </p:sp>
      <p:sp>
        <p:nvSpPr>
          <p:cNvPr id="7" name="Slide Number Placeholder 6"/>
          <p:cNvSpPr>
            <a:spLocks noGrp="1"/>
          </p:cNvSpPr>
          <p:nvPr>
            <p:ph type="sldNum" sz="quarter" idx="12"/>
          </p:nvPr>
        </p:nvSpPr>
        <p:spPr/>
        <p:txBody>
          <a:bodyPr/>
          <a:lstStyle/>
          <a:p>
            <a:fld id="{D0E8C58C-0836-46C6-8F9A-AF87B5CA09C9}" type="slidenum">
              <a:rPr lang="en-AU" smtClean="0"/>
              <a:t>‹#›</a:t>
            </a:fld>
            <a:endParaRPr lang="en-AU"/>
          </a:p>
        </p:txBody>
      </p:sp>
    </p:spTree>
    <p:extLst>
      <p:ext uri="{BB962C8B-B14F-4D97-AF65-F5344CB8AC3E}">
        <p14:creationId xmlns:p14="http://schemas.microsoft.com/office/powerpoint/2010/main" val="39904169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8098"/>
          </a:xfrm>
          <a:prstGeom prst="rect">
            <a:avLst/>
          </a:prstGeom>
        </p:spPr>
        <p:txBody>
          <a:bodyPr vert="horz" lIns="91440" tIns="45720" rIns="91440" bIns="45720" rtlCol="0" anchor="ctr">
            <a:normAutofit/>
          </a:bodyPr>
          <a:lstStyle/>
          <a:p>
            <a:r>
              <a:rPr lang="en-US" dirty="0" smtClean="0"/>
              <a:t>Click to edit Master title style</a:t>
            </a:r>
            <a:endParaRPr lang="en-AU" dirty="0"/>
          </a:p>
        </p:txBody>
      </p:sp>
      <p:sp>
        <p:nvSpPr>
          <p:cNvPr id="3" name="Text Placeholder 2"/>
          <p:cNvSpPr>
            <a:spLocks noGrp="1"/>
          </p:cNvSpPr>
          <p:nvPr>
            <p:ph type="body" idx="1"/>
          </p:nvPr>
        </p:nvSpPr>
        <p:spPr>
          <a:xfrm>
            <a:off x="457200" y="1268760"/>
            <a:ext cx="8229600" cy="485740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3DB84-98FB-4B92-9E59-12D7CC27F3EE}" type="datetime1">
              <a:rPr lang="en-AU" smtClean="0"/>
              <a:t>11/29/12</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smtClean="0"/>
              <a:t>© Len Bass</a:t>
            </a:r>
            <a:r>
              <a:rPr lang="en-AU" smtClean="0"/>
              <a:t>, Paul </a:t>
            </a:r>
            <a:r>
              <a:rPr lang="en-AU" dirty="0" smtClean="0"/>
              <a:t>Clements, Rick </a:t>
            </a:r>
            <a:r>
              <a:rPr lang="en-AU" dirty="0" err="1" smtClean="0"/>
              <a:t>Kazman</a:t>
            </a:r>
            <a:r>
              <a:rPr lang="en-AU" dirty="0" smtClean="0"/>
              <a:t>, distributed under Creative Commons Attribution License</a:t>
            </a:r>
            <a:endParaRPr lang="en-A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8C58C-0836-46C6-8F9A-AF87B5CA09C9}" type="slidenum">
              <a:rPr lang="en-AU" smtClean="0"/>
              <a:t>‹#›</a:t>
            </a:fld>
            <a:endParaRPr lang="en-AU"/>
          </a:p>
        </p:txBody>
      </p:sp>
    </p:spTree>
    <p:extLst>
      <p:ext uri="{BB962C8B-B14F-4D97-AF65-F5344CB8AC3E}">
        <p14:creationId xmlns:p14="http://schemas.microsoft.com/office/powerpoint/2010/main" val="3701178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Chapter 5: Availability</a:t>
            </a:r>
            <a:endParaRPr lang="en-AU" dirty="0"/>
          </a:p>
        </p:txBody>
      </p:sp>
      <p:sp>
        <p:nvSpPr>
          <p:cNvPr id="3" name="Subtitle 2"/>
          <p:cNvSpPr>
            <a:spLocks noGrp="1"/>
          </p:cNvSpPr>
          <p:nvPr>
            <p:ph type="subTitle" idx="1"/>
          </p:nvPr>
        </p:nvSpPr>
        <p:spPr/>
        <p:txBody>
          <a:bodyPr/>
          <a:lstStyle/>
          <a:p>
            <a:endParaRPr lang="en-AU"/>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763539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Detect Faults</a:t>
            </a:r>
            <a:endParaRPr lang="en-US" dirty="0"/>
          </a:p>
        </p:txBody>
      </p:sp>
      <p:sp>
        <p:nvSpPr>
          <p:cNvPr id="3" name="Content Placeholder 2"/>
          <p:cNvSpPr>
            <a:spLocks noGrp="1"/>
          </p:cNvSpPr>
          <p:nvPr>
            <p:ph idx="1"/>
          </p:nvPr>
        </p:nvSpPr>
        <p:spPr>
          <a:xfrm>
            <a:off x="457200" y="1235893"/>
            <a:ext cx="8229600" cy="4857403"/>
          </a:xfrm>
        </p:spPr>
        <p:txBody>
          <a:bodyPr>
            <a:normAutofit fontScale="92500" lnSpcReduction="10000"/>
          </a:bodyPr>
          <a:lstStyle/>
          <a:p>
            <a:r>
              <a:rPr lang="en-US" dirty="0" smtClean="0"/>
              <a:t>Timestamp: </a:t>
            </a:r>
            <a:r>
              <a:rPr lang="en-US" dirty="0"/>
              <a:t>used to detect incorrect sequences of events, primarily in distributed message-passing </a:t>
            </a:r>
            <a:r>
              <a:rPr lang="en-US" dirty="0" smtClean="0"/>
              <a:t>systems. </a:t>
            </a:r>
          </a:p>
          <a:p>
            <a:r>
              <a:rPr lang="en-US" dirty="0" smtClean="0"/>
              <a:t>Sanity Checking: </a:t>
            </a:r>
            <a:r>
              <a:rPr lang="en-US" dirty="0"/>
              <a:t>checks the validity or reasonableness of </a:t>
            </a:r>
            <a:r>
              <a:rPr lang="en-US" dirty="0" smtClean="0"/>
              <a:t>a component’s operations </a:t>
            </a:r>
            <a:r>
              <a:rPr lang="en-US" dirty="0"/>
              <a:t>or </a:t>
            </a:r>
            <a:r>
              <a:rPr lang="en-US" dirty="0" smtClean="0"/>
              <a:t>outputs; typically </a:t>
            </a:r>
            <a:r>
              <a:rPr lang="en-US" dirty="0"/>
              <a:t>based on a knowledge of the internal design, the state of the system, or the nature of the information under </a:t>
            </a:r>
            <a:r>
              <a:rPr lang="en-US" dirty="0" smtClean="0"/>
              <a:t>scrutiny. </a:t>
            </a:r>
          </a:p>
          <a:p>
            <a:r>
              <a:rPr lang="en-US" dirty="0" smtClean="0"/>
              <a:t>Condition Monitoring: </a:t>
            </a:r>
            <a:r>
              <a:rPr lang="en-US" dirty="0"/>
              <a:t>checking conditions in a process or device, or validating assumptions made during the </a:t>
            </a:r>
            <a:r>
              <a:rPr lang="en-US" dirty="0" smtClean="0"/>
              <a:t>design.</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601889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Detect Faults</a:t>
            </a:r>
            <a:endParaRPr lang="en-US" dirty="0"/>
          </a:p>
        </p:txBody>
      </p:sp>
      <p:sp>
        <p:nvSpPr>
          <p:cNvPr id="3" name="Content Placeholder 2"/>
          <p:cNvSpPr>
            <a:spLocks noGrp="1"/>
          </p:cNvSpPr>
          <p:nvPr>
            <p:ph idx="1"/>
          </p:nvPr>
        </p:nvSpPr>
        <p:spPr/>
        <p:txBody>
          <a:bodyPr>
            <a:normAutofit lnSpcReduction="10000"/>
          </a:bodyPr>
          <a:lstStyle/>
          <a:p>
            <a:r>
              <a:rPr lang="en-US" dirty="0" smtClean="0"/>
              <a:t>Voting: to check that replicated components are producing the same results. Comes in various flavors: replication, functional redundancy, analytic redundancy.</a:t>
            </a:r>
          </a:p>
          <a:p>
            <a:r>
              <a:rPr lang="en-US" dirty="0" smtClean="0"/>
              <a:t>Exception Detection: </a:t>
            </a:r>
            <a:r>
              <a:rPr lang="en-US" dirty="0"/>
              <a:t>detection of a system condition that alters the normal flow of </a:t>
            </a:r>
            <a:r>
              <a:rPr lang="en-US" dirty="0" smtClean="0"/>
              <a:t>execution, e.g. system exception, parameter fence, parameter typing, timeout.</a:t>
            </a:r>
          </a:p>
          <a:p>
            <a:r>
              <a:rPr lang="en-US" dirty="0" smtClean="0"/>
              <a:t>Self-test: procedure for a component to </a:t>
            </a:r>
            <a:r>
              <a:rPr lang="en-US" dirty="0"/>
              <a:t>test </a:t>
            </a:r>
            <a:r>
              <a:rPr lang="en-US" dirty="0" smtClean="0"/>
              <a:t>itself for </a:t>
            </a:r>
            <a:r>
              <a:rPr lang="en-US" dirty="0"/>
              <a:t>correct </a:t>
            </a:r>
            <a:r>
              <a:rPr lang="en-US" dirty="0" smtClean="0"/>
              <a:t>operation.</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75239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Recover from Faults </a:t>
            </a:r>
            <a:br>
              <a:rPr lang="en-US" dirty="0" smtClean="0"/>
            </a:br>
            <a:r>
              <a:rPr lang="en-US" dirty="0" smtClean="0"/>
              <a:t>(Preparation &amp; Repair)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Active Redundancy (hot spare): </a:t>
            </a:r>
            <a:r>
              <a:rPr lang="en-US" dirty="0"/>
              <a:t>all </a:t>
            </a:r>
            <a:r>
              <a:rPr lang="en-US" dirty="0" smtClean="0"/>
              <a:t>nodes in </a:t>
            </a:r>
            <a:r>
              <a:rPr lang="en-US" dirty="0"/>
              <a:t>a </a:t>
            </a:r>
            <a:r>
              <a:rPr lang="en-US" i="1" dirty="0"/>
              <a:t>protection group </a:t>
            </a:r>
            <a:r>
              <a:rPr lang="en-US" dirty="0"/>
              <a:t>receive and process identical inputs in parallel, allowing </a:t>
            </a:r>
            <a:r>
              <a:rPr lang="en-US" dirty="0" smtClean="0"/>
              <a:t>redundant </a:t>
            </a:r>
            <a:r>
              <a:rPr lang="en-US" dirty="0"/>
              <a:t>spare(s) to maintain synchronous state with the active node(s). 	</a:t>
            </a:r>
            <a:endParaRPr lang="en-US" dirty="0" smtClean="0"/>
          </a:p>
          <a:p>
            <a:pPr lvl="1"/>
            <a:r>
              <a:rPr lang="en-US" dirty="0" smtClean="0"/>
              <a:t>A </a:t>
            </a:r>
            <a:r>
              <a:rPr lang="en-US" dirty="0"/>
              <a:t>protection group is a group of </a:t>
            </a:r>
            <a:r>
              <a:rPr lang="en-US" dirty="0" smtClean="0"/>
              <a:t>nodes </a:t>
            </a:r>
            <a:r>
              <a:rPr lang="en-US" dirty="0"/>
              <a:t>where one or more nodes are “active,” with the </a:t>
            </a:r>
            <a:r>
              <a:rPr lang="en-US" dirty="0" smtClean="0"/>
              <a:t>remainder serving </a:t>
            </a:r>
            <a:r>
              <a:rPr lang="en-US" dirty="0"/>
              <a:t>as redundant spares</a:t>
            </a:r>
            <a:r>
              <a:rPr lang="en-US" dirty="0" smtClean="0"/>
              <a:t>.</a:t>
            </a:r>
          </a:p>
          <a:p>
            <a:r>
              <a:rPr lang="en-US" dirty="0" smtClean="0"/>
              <a:t>Passive Redundancy (warm spare): </a:t>
            </a:r>
            <a:r>
              <a:rPr lang="en-US" dirty="0"/>
              <a:t>only the active members of the protection group process input traffic; one of their duties is to provide the redundant spare(s) with periodic state </a:t>
            </a:r>
            <a:r>
              <a:rPr lang="en-US" dirty="0" smtClean="0"/>
              <a:t>updates. </a:t>
            </a:r>
          </a:p>
          <a:p>
            <a:r>
              <a:rPr lang="en-US" dirty="0" smtClean="0"/>
              <a:t>Spare (cold spare): </a:t>
            </a:r>
            <a:r>
              <a:rPr lang="en-US" dirty="0"/>
              <a:t>redundant spares of a protection group remain out of service until a fail-over occurs, at which point a power-on-reset procedure is initiated on the redundant spare prior to its being placed in </a:t>
            </a:r>
            <a:r>
              <a:rPr lang="en-US" dirty="0" smtClean="0"/>
              <a:t>service. </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987263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Recover from Faults </a:t>
            </a:r>
            <a:br>
              <a:rPr lang="en-US" dirty="0" smtClean="0"/>
            </a:br>
            <a:r>
              <a:rPr lang="en-US" dirty="0" smtClean="0"/>
              <a:t>(Preparation &amp; Repair)</a:t>
            </a:r>
            <a:endParaRPr lang="en-US" dirty="0"/>
          </a:p>
        </p:txBody>
      </p:sp>
      <p:sp>
        <p:nvSpPr>
          <p:cNvPr id="3" name="Content Placeholder 2"/>
          <p:cNvSpPr>
            <a:spLocks noGrp="1"/>
          </p:cNvSpPr>
          <p:nvPr>
            <p:ph idx="1"/>
          </p:nvPr>
        </p:nvSpPr>
        <p:spPr/>
        <p:txBody>
          <a:bodyPr>
            <a:normAutofit/>
          </a:bodyPr>
          <a:lstStyle/>
          <a:p>
            <a:pPr>
              <a:lnSpc>
                <a:spcPct val="90000"/>
              </a:lnSpc>
            </a:pPr>
            <a:r>
              <a:rPr lang="en-US" dirty="0" smtClean="0"/>
              <a:t>Exception Handling: dealing with the exception by reporting it or handling it, potentially masking </a:t>
            </a:r>
            <a:r>
              <a:rPr lang="en-US" dirty="0"/>
              <a:t>the </a:t>
            </a:r>
            <a:r>
              <a:rPr lang="en-US" dirty="0" smtClean="0"/>
              <a:t>fault by </a:t>
            </a:r>
            <a:r>
              <a:rPr lang="en-US" dirty="0"/>
              <a:t>correcting the cause of the exception and </a:t>
            </a:r>
            <a:r>
              <a:rPr lang="en-US" dirty="0" smtClean="0"/>
              <a:t>retrying.</a:t>
            </a:r>
          </a:p>
          <a:p>
            <a:pPr>
              <a:lnSpc>
                <a:spcPct val="90000"/>
              </a:lnSpc>
            </a:pPr>
            <a:r>
              <a:rPr lang="en-US" dirty="0" smtClean="0"/>
              <a:t>Rollback: </a:t>
            </a:r>
            <a:r>
              <a:rPr lang="en-US" dirty="0"/>
              <a:t>revert to a previous known good state, referred to as the “rollback line</a:t>
            </a:r>
            <a:r>
              <a:rPr lang="en-US" dirty="0" smtClean="0"/>
              <a:t>”</a:t>
            </a:r>
            <a:r>
              <a:rPr lang="en-US" dirty="0"/>
              <a:t>.</a:t>
            </a:r>
            <a:endParaRPr lang="en-US" dirty="0" smtClean="0"/>
          </a:p>
          <a:p>
            <a:pPr>
              <a:lnSpc>
                <a:spcPct val="90000"/>
              </a:lnSpc>
            </a:pPr>
            <a:r>
              <a:rPr lang="en-US" dirty="0" smtClean="0"/>
              <a:t>Software </a:t>
            </a:r>
            <a:r>
              <a:rPr lang="en-US" dirty="0"/>
              <a:t>U</a:t>
            </a:r>
            <a:r>
              <a:rPr lang="en-US" dirty="0" smtClean="0"/>
              <a:t>pgrade: </a:t>
            </a:r>
            <a:r>
              <a:rPr lang="en-US" dirty="0"/>
              <a:t>in-service upgrades to executable code images in a non-service-affecting </a:t>
            </a:r>
            <a:r>
              <a:rPr lang="en-US" dirty="0" smtClean="0"/>
              <a:t>manner.</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795885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Recover from Faults </a:t>
            </a:r>
            <a:br>
              <a:rPr lang="en-US" dirty="0" smtClean="0"/>
            </a:br>
            <a:r>
              <a:rPr lang="en-US" dirty="0" smtClean="0"/>
              <a:t>(Preparation &amp; Repair)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Retry: where a failure </a:t>
            </a:r>
            <a:r>
              <a:rPr lang="en-US" dirty="0"/>
              <a:t>is transient </a:t>
            </a:r>
            <a:r>
              <a:rPr lang="en-US" dirty="0" smtClean="0"/>
              <a:t>retrying </a:t>
            </a:r>
            <a:r>
              <a:rPr lang="en-US" dirty="0"/>
              <a:t>the operation may lead to </a:t>
            </a:r>
            <a:r>
              <a:rPr lang="en-US" dirty="0" smtClean="0"/>
              <a:t>success.</a:t>
            </a:r>
          </a:p>
          <a:p>
            <a:r>
              <a:rPr lang="en-US" dirty="0" smtClean="0"/>
              <a:t>Ignore Faulty Behavior: </a:t>
            </a:r>
            <a:r>
              <a:rPr lang="en-US" dirty="0"/>
              <a:t>ignoring messages sent from a </a:t>
            </a:r>
            <a:r>
              <a:rPr lang="en-US" dirty="0" smtClean="0"/>
              <a:t>source </a:t>
            </a:r>
            <a:r>
              <a:rPr lang="en-US" dirty="0"/>
              <a:t>when </a:t>
            </a:r>
            <a:r>
              <a:rPr lang="en-US" dirty="0" smtClean="0"/>
              <a:t>it is determined </a:t>
            </a:r>
            <a:r>
              <a:rPr lang="en-US" dirty="0"/>
              <a:t>that those messages are </a:t>
            </a:r>
            <a:r>
              <a:rPr lang="en-US" dirty="0" smtClean="0"/>
              <a:t>spurious.</a:t>
            </a:r>
          </a:p>
          <a:p>
            <a:r>
              <a:rPr lang="en-US" dirty="0" smtClean="0"/>
              <a:t>Degradation: </a:t>
            </a:r>
            <a:r>
              <a:rPr lang="en-US" dirty="0"/>
              <a:t>maintains the most critical system functions in the presence of component failures, dropping less critical </a:t>
            </a:r>
            <a:r>
              <a:rPr lang="en-US" dirty="0" smtClean="0"/>
              <a:t>functions.</a:t>
            </a:r>
          </a:p>
          <a:p>
            <a:r>
              <a:rPr lang="en-US" dirty="0" smtClean="0"/>
              <a:t>Reconfiguration: </a:t>
            </a:r>
            <a:r>
              <a:rPr lang="en-US" dirty="0"/>
              <a:t>reassigning responsibilities to </a:t>
            </a:r>
            <a:r>
              <a:rPr lang="en-US" dirty="0" smtClean="0"/>
              <a:t>the </a:t>
            </a:r>
            <a:r>
              <a:rPr lang="en-US" dirty="0"/>
              <a:t>resources left functioning, while maintaining as much functionality as </a:t>
            </a:r>
            <a:r>
              <a:rPr lang="en-US" dirty="0" smtClean="0"/>
              <a:t>possible</a:t>
            </a:r>
            <a:r>
              <a:rPr lang="en-US" dirty="0" smtClean="0"/>
              <a:t>.</a:t>
            </a:r>
            <a:endParaRPr lang="en-US" dirty="0" smtClean="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078780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Recover from Faults </a:t>
            </a:r>
            <a:br>
              <a:rPr lang="en-US" dirty="0" smtClean="0"/>
            </a:br>
            <a:r>
              <a:rPr lang="en-US" dirty="0" smtClean="0"/>
              <a:t>(Reintroduction)</a:t>
            </a:r>
            <a:endParaRPr lang="en-US" dirty="0"/>
          </a:p>
        </p:txBody>
      </p:sp>
      <p:sp>
        <p:nvSpPr>
          <p:cNvPr id="3" name="Content Placeholder 2"/>
          <p:cNvSpPr>
            <a:spLocks noGrp="1"/>
          </p:cNvSpPr>
          <p:nvPr>
            <p:ph idx="1"/>
          </p:nvPr>
        </p:nvSpPr>
        <p:spPr/>
        <p:txBody>
          <a:bodyPr>
            <a:noAutofit/>
          </a:bodyPr>
          <a:lstStyle/>
          <a:p>
            <a:r>
              <a:rPr lang="en-US" sz="2400" dirty="0" smtClean="0"/>
              <a:t>Shadow: </a:t>
            </a:r>
            <a:r>
              <a:rPr lang="en-US" sz="2400" dirty="0"/>
              <a:t>operating a previously failed or in-service upgraded component in a “shadow mode” for a predefined </a:t>
            </a:r>
            <a:r>
              <a:rPr lang="en-US" sz="2400" dirty="0" smtClean="0"/>
              <a:t>time </a:t>
            </a:r>
            <a:r>
              <a:rPr lang="en-US" sz="2400" dirty="0"/>
              <a:t>prior to reverting the component back to an active </a:t>
            </a:r>
            <a:r>
              <a:rPr lang="en-US" sz="2400" dirty="0" smtClean="0"/>
              <a:t>role.</a:t>
            </a:r>
          </a:p>
          <a:p>
            <a:r>
              <a:rPr lang="en-US" sz="2400" dirty="0" smtClean="0"/>
              <a:t>State Resynchronization: </a:t>
            </a:r>
            <a:r>
              <a:rPr lang="en-US" sz="2400" dirty="0"/>
              <a:t>partner to </a:t>
            </a:r>
            <a:r>
              <a:rPr lang="en-US" sz="2400" dirty="0" smtClean="0"/>
              <a:t>active </a:t>
            </a:r>
            <a:r>
              <a:rPr lang="en-US" sz="2400" dirty="0"/>
              <a:t>redundancy and passive </a:t>
            </a:r>
            <a:r>
              <a:rPr lang="en-US" sz="2400" dirty="0" smtClean="0"/>
              <a:t>redundancy where state information is sent from active to standby components.</a:t>
            </a:r>
          </a:p>
          <a:p>
            <a:r>
              <a:rPr lang="en-US" sz="2400" dirty="0" smtClean="0"/>
              <a:t>Escalating Restart: </a:t>
            </a:r>
            <a:r>
              <a:rPr lang="en-US" sz="2400" dirty="0"/>
              <a:t>recover from faults by varying the granularity of the component(s) restarted and minimizing the level of service </a:t>
            </a:r>
            <a:r>
              <a:rPr lang="en-US" sz="2400" dirty="0" smtClean="0"/>
              <a:t>affected.</a:t>
            </a:r>
          </a:p>
          <a:p>
            <a:r>
              <a:rPr lang="en-US" sz="2400" dirty="0" smtClean="0"/>
              <a:t>Non-stop Forwarding: functionality </a:t>
            </a:r>
            <a:r>
              <a:rPr lang="en-US" sz="2400" dirty="0"/>
              <a:t>is split into </a:t>
            </a:r>
            <a:r>
              <a:rPr lang="en-US" sz="2400" dirty="0" smtClean="0"/>
              <a:t>supervisory and data. If a supervisor fails, a router continues </a:t>
            </a:r>
            <a:r>
              <a:rPr lang="en-US" sz="2400" dirty="0"/>
              <a:t>forwarding packets along known </a:t>
            </a:r>
            <a:r>
              <a:rPr lang="en-US" sz="2400" dirty="0" smtClean="0"/>
              <a:t>routes while protocol </a:t>
            </a:r>
            <a:r>
              <a:rPr lang="en-US" sz="2400" dirty="0"/>
              <a:t>information is recovered and </a:t>
            </a:r>
            <a:r>
              <a:rPr lang="en-US" sz="2400" dirty="0" smtClean="0"/>
              <a:t>validated. </a:t>
            </a:r>
            <a:endParaRPr lang="en-US" sz="2400"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120267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Prevent Faults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Removal From </a:t>
            </a:r>
            <a:r>
              <a:rPr lang="en-US" dirty="0"/>
              <a:t>S</a:t>
            </a:r>
            <a:r>
              <a:rPr lang="en-US" dirty="0" smtClean="0"/>
              <a:t>ervice: </a:t>
            </a:r>
            <a:r>
              <a:rPr lang="en-US" dirty="0"/>
              <a:t>temporarily placing a system component in an out-of-service state for the purpose of mitigating potential system failures </a:t>
            </a:r>
            <a:endParaRPr lang="en-US" dirty="0" smtClean="0"/>
          </a:p>
          <a:p>
            <a:r>
              <a:rPr lang="en-US" dirty="0" smtClean="0"/>
              <a:t>Transactions: bundling state updates so that asynchronous </a:t>
            </a:r>
            <a:r>
              <a:rPr lang="en-US" dirty="0"/>
              <a:t>messages exchanged between distributed components are </a:t>
            </a:r>
            <a:r>
              <a:rPr lang="en-US" i="1" dirty="0"/>
              <a:t>atomic</a:t>
            </a:r>
            <a:r>
              <a:rPr lang="en-US" dirty="0"/>
              <a:t>, </a:t>
            </a:r>
            <a:r>
              <a:rPr lang="en-US" i="1" dirty="0"/>
              <a:t>consistent</a:t>
            </a:r>
            <a:r>
              <a:rPr lang="en-US" dirty="0"/>
              <a:t>, </a:t>
            </a:r>
            <a:r>
              <a:rPr lang="en-US" i="1" dirty="0"/>
              <a:t>isolated</a:t>
            </a:r>
            <a:r>
              <a:rPr lang="en-US" dirty="0"/>
              <a:t>, and </a:t>
            </a:r>
            <a:r>
              <a:rPr lang="en-US" i="1" dirty="0"/>
              <a:t>durable</a:t>
            </a:r>
            <a:r>
              <a:rPr lang="en-US" dirty="0"/>
              <a:t>. </a:t>
            </a:r>
            <a:endParaRPr lang="en-US" dirty="0" smtClean="0"/>
          </a:p>
          <a:p>
            <a:r>
              <a:rPr lang="en-US" dirty="0" smtClean="0"/>
              <a:t>Predictive Model: </a:t>
            </a:r>
            <a:r>
              <a:rPr lang="en-US" dirty="0"/>
              <a:t>monitor the state of health of a </a:t>
            </a:r>
            <a:r>
              <a:rPr lang="en-US" dirty="0" smtClean="0"/>
              <a:t>process </a:t>
            </a:r>
            <a:r>
              <a:rPr lang="en-US" dirty="0"/>
              <a:t>to ensure that the system is operating within </a:t>
            </a:r>
            <a:r>
              <a:rPr lang="en-US" dirty="0" smtClean="0"/>
              <a:t>nominal parameters; take corrective action </a:t>
            </a:r>
            <a:r>
              <a:rPr lang="en-US" dirty="0"/>
              <a:t>when conditions are detected that are predictive of likely future </a:t>
            </a:r>
            <a:r>
              <a:rPr lang="en-US" dirty="0" smtClean="0"/>
              <a:t>faults.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53121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Prevent Faults</a:t>
            </a:r>
            <a:endParaRPr lang="en-US" dirty="0"/>
          </a:p>
        </p:txBody>
      </p:sp>
      <p:sp>
        <p:nvSpPr>
          <p:cNvPr id="3" name="Content Placeholder 2"/>
          <p:cNvSpPr>
            <a:spLocks noGrp="1"/>
          </p:cNvSpPr>
          <p:nvPr>
            <p:ph idx="1"/>
          </p:nvPr>
        </p:nvSpPr>
        <p:spPr/>
        <p:txBody>
          <a:bodyPr/>
          <a:lstStyle/>
          <a:p>
            <a:r>
              <a:rPr lang="en-US" dirty="0" smtClean="0"/>
              <a:t>Exception Prevention: </a:t>
            </a:r>
            <a:r>
              <a:rPr lang="en-US" dirty="0"/>
              <a:t>preventing system exceptions from occurring </a:t>
            </a:r>
            <a:r>
              <a:rPr lang="en-US" dirty="0" smtClean="0"/>
              <a:t>by masking a fault, or preventing it via smart pointers, abstract data types, wrappers.</a:t>
            </a:r>
          </a:p>
          <a:p>
            <a:r>
              <a:rPr lang="en-US" dirty="0" smtClean="0"/>
              <a:t>Increase Competence Set: </a:t>
            </a:r>
            <a:r>
              <a:rPr lang="en-US" dirty="0"/>
              <a:t>designing </a:t>
            </a:r>
            <a:r>
              <a:rPr lang="en-US" dirty="0" smtClean="0"/>
              <a:t>a component to </a:t>
            </a:r>
            <a:r>
              <a:rPr lang="en-US" dirty="0"/>
              <a:t>handle more cases—faults—as part of its normal </a:t>
            </a:r>
            <a:r>
              <a:rPr lang="en-US" dirty="0" smtClean="0"/>
              <a:t>operation.</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668490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Checklist for Availability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3593088383"/>
              </p:ext>
            </p:extLst>
          </p:nvPr>
        </p:nvGraphicFramePr>
        <p:xfrm>
          <a:off x="395536" y="1700808"/>
          <a:ext cx="8136904" cy="4176464"/>
        </p:xfrm>
        <a:graphic>
          <a:graphicData uri="http://schemas.openxmlformats.org/drawingml/2006/table">
            <a:tbl>
              <a:tblPr firstRow="1" firstCol="1" bandRow="1">
                <a:tableStyleId>{5C22544A-7EE6-4342-B048-85BDC9FD1C3A}</a:tableStyleId>
              </a:tblPr>
              <a:tblGrid>
                <a:gridCol w="2160240"/>
                <a:gridCol w="5976664"/>
              </a:tblGrid>
              <a:tr h="4176464">
                <a:tc>
                  <a:txBody>
                    <a:bodyPr/>
                    <a:lstStyle/>
                    <a:p>
                      <a:pPr marL="0" marR="0">
                        <a:lnSpc>
                          <a:spcPct val="80000"/>
                        </a:lnSpc>
                        <a:spcBef>
                          <a:spcPts val="2200"/>
                        </a:spcBef>
                        <a:spcAft>
                          <a:spcPts val="400"/>
                        </a:spcAft>
                      </a:pPr>
                      <a:r>
                        <a:rPr lang="en-US" sz="2400" b="1" kern="1200" dirty="0">
                          <a:solidFill>
                            <a:schemeClr val="lt1"/>
                          </a:solidFill>
                          <a:effectLst/>
                          <a:latin typeface="+mn-lt"/>
                          <a:ea typeface="+mn-ea"/>
                          <a:cs typeface="+mn-cs"/>
                        </a:rPr>
                        <a:t>Allocation</a:t>
                      </a:r>
                      <a:r>
                        <a:rPr lang="en-US" sz="1600" dirty="0">
                          <a:effectLst/>
                        </a:rPr>
                        <a:t> </a:t>
                      </a:r>
                      <a:r>
                        <a:rPr lang="en-US" sz="2400" b="1" kern="1200" dirty="0">
                          <a:solidFill>
                            <a:schemeClr val="lt1"/>
                          </a:solidFill>
                          <a:effectLst/>
                          <a:latin typeface="+mn-lt"/>
                          <a:ea typeface="+mn-ea"/>
                          <a:cs typeface="+mn-cs"/>
                        </a:rPr>
                        <a:t>of</a:t>
                      </a:r>
                      <a:r>
                        <a:rPr lang="en-US" sz="1600" dirty="0">
                          <a:effectLst/>
                        </a:rPr>
                        <a:t> </a:t>
                      </a:r>
                      <a:r>
                        <a:rPr lang="en-US" sz="2400" b="1" kern="1200" dirty="0">
                          <a:solidFill>
                            <a:schemeClr val="lt1"/>
                          </a:solidFill>
                          <a:effectLst/>
                          <a:latin typeface="+mn-lt"/>
                          <a:ea typeface="+mn-ea"/>
                          <a:cs typeface="+mn-cs"/>
                        </a:rPr>
                        <a:t>Responsibilities</a:t>
                      </a:r>
                    </a:p>
                  </a:txBody>
                  <a:tcPr marL="68580" marR="68580" marT="91440" marB="0"/>
                </a:tc>
                <a:tc>
                  <a:txBody>
                    <a:bodyPr/>
                    <a:lstStyle/>
                    <a:p>
                      <a:pPr marL="0" marR="0">
                        <a:lnSpc>
                          <a:spcPct val="80000"/>
                        </a:lnSpc>
                        <a:spcBef>
                          <a:spcPts val="400"/>
                        </a:spcBef>
                        <a:spcAft>
                          <a:spcPts val="400"/>
                        </a:spcAft>
                      </a:pPr>
                      <a:r>
                        <a:rPr lang="en-US" sz="2400" dirty="0">
                          <a:effectLst/>
                        </a:rPr>
                        <a:t>Determine the system responsibilities that need to be highly available</a:t>
                      </a:r>
                      <a:r>
                        <a:rPr lang="en-US" sz="2400" dirty="0" smtClean="0">
                          <a:effectLst/>
                        </a:rPr>
                        <a:t>.  Ensure </a:t>
                      </a:r>
                      <a:r>
                        <a:rPr lang="en-US" sz="2400" dirty="0">
                          <a:effectLst/>
                        </a:rPr>
                        <a:t>that </a:t>
                      </a:r>
                      <a:r>
                        <a:rPr lang="en-US" sz="2400" b="1" kern="1200" dirty="0">
                          <a:solidFill>
                            <a:schemeClr val="lt1"/>
                          </a:solidFill>
                          <a:effectLst/>
                          <a:latin typeface="+mn-lt"/>
                          <a:ea typeface="+mn-ea"/>
                          <a:cs typeface="+mn-cs"/>
                        </a:rPr>
                        <a:t>additional</a:t>
                      </a:r>
                      <a:r>
                        <a:rPr lang="en-US" sz="2400" dirty="0">
                          <a:effectLst/>
                        </a:rPr>
                        <a:t> responsibilities have been allocated to detect an omission, crash, incorrect timing, or incorrect response. </a:t>
                      </a:r>
                      <a:endParaRPr lang="en-US" sz="2400" dirty="0" smtClean="0">
                        <a:effectLst/>
                      </a:endParaRPr>
                    </a:p>
                    <a:p>
                      <a:pPr marL="0" marR="0">
                        <a:lnSpc>
                          <a:spcPct val="80000"/>
                        </a:lnSpc>
                        <a:spcBef>
                          <a:spcPts val="400"/>
                        </a:spcBef>
                        <a:spcAft>
                          <a:spcPts val="400"/>
                        </a:spcAft>
                      </a:pPr>
                      <a:r>
                        <a:rPr lang="en-US" sz="2400" dirty="0" smtClean="0">
                          <a:effectLst/>
                        </a:rPr>
                        <a:t>Ensure </a:t>
                      </a:r>
                      <a:r>
                        <a:rPr lang="en-US" sz="2400" dirty="0">
                          <a:effectLst/>
                        </a:rPr>
                        <a:t>that there are responsibilities to:</a:t>
                      </a:r>
                    </a:p>
                    <a:p>
                      <a:pPr marL="342900" marR="0" lvl="0" indent="-342900">
                        <a:lnSpc>
                          <a:spcPts val="2000"/>
                        </a:lnSpc>
                        <a:spcBef>
                          <a:spcPts val="100"/>
                        </a:spcBef>
                        <a:spcAft>
                          <a:spcPts val="300"/>
                        </a:spcAft>
                        <a:buSzPts val="800"/>
                        <a:buFont typeface="Symbol"/>
                        <a:buChar char=""/>
                        <a:tabLst>
                          <a:tab pos="228600" algn="l"/>
                          <a:tab pos="274320" algn="l"/>
                        </a:tabLst>
                      </a:pPr>
                      <a:r>
                        <a:rPr lang="en-US" sz="2400" b="1" kern="1200" dirty="0" smtClean="0">
                          <a:solidFill>
                            <a:schemeClr val="lt1"/>
                          </a:solidFill>
                          <a:effectLst/>
                          <a:latin typeface="+mn-lt"/>
                          <a:ea typeface="+mn-ea"/>
                          <a:cs typeface="+mn-cs"/>
                        </a:rPr>
                        <a:t>log</a:t>
                      </a:r>
                      <a:r>
                        <a:rPr lang="en-US" sz="1600" kern="1100" dirty="0" smtClean="0">
                          <a:effectLst/>
                        </a:rPr>
                        <a:t> </a:t>
                      </a:r>
                      <a:r>
                        <a:rPr lang="en-US" sz="2400" b="1" kern="1200" dirty="0" smtClean="0">
                          <a:solidFill>
                            <a:schemeClr val="lt1"/>
                          </a:solidFill>
                          <a:effectLst/>
                          <a:latin typeface="+mn-lt"/>
                          <a:ea typeface="+mn-ea"/>
                          <a:cs typeface="+mn-cs"/>
                        </a:rPr>
                        <a:t>the</a:t>
                      </a:r>
                      <a:r>
                        <a:rPr lang="en-US" sz="1600" kern="1100" dirty="0" smtClean="0">
                          <a:effectLst/>
                        </a:rPr>
                        <a:t> </a:t>
                      </a:r>
                      <a:r>
                        <a:rPr lang="en-US" sz="2400" b="1" kern="1200" dirty="0" smtClean="0">
                          <a:solidFill>
                            <a:schemeClr val="lt1"/>
                          </a:solidFill>
                          <a:effectLst/>
                          <a:latin typeface="+mn-lt"/>
                          <a:ea typeface="+mn-ea"/>
                          <a:cs typeface="+mn-cs"/>
                        </a:rPr>
                        <a:t>fault</a:t>
                      </a:r>
                    </a:p>
                    <a:p>
                      <a:pPr marL="342900" marR="0" lvl="0" indent="-342900">
                        <a:lnSpc>
                          <a:spcPts val="2000"/>
                        </a:lnSpc>
                        <a:spcBef>
                          <a:spcPts val="100"/>
                        </a:spcBef>
                        <a:spcAft>
                          <a:spcPts val="300"/>
                        </a:spcAft>
                        <a:buSzPts val="800"/>
                        <a:buFont typeface="Symbol"/>
                        <a:buChar char=""/>
                        <a:tabLst>
                          <a:tab pos="228600" algn="l"/>
                          <a:tab pos="274320" algn="l"/>
                        </a:tabLst>
                      </a:pPr>
                      <a:r>
                        <a:rPr lang="en-US" sz="2400" b="1" kern="1200" dirty="0" smtClean="0">
                          <a:solidFill>
                            <a:schemeClr val="lt1"/>
                          </a:solidFill>
                          <a:effectLst/>
                          <a:latin typeface="+mn-lt"/>
                          <a:ea typeface="+mn-ea"/>
                          <a:cs typeface="+mn-cs"/>
                        </a:rPr>
                        <a:t>notify</a:t>
                      </a:r>
                      <a:r>
                        <a:rPr lang="en-US" sz="1600" kern="1100" dirty="0" smtClean="0">
                          <a:effectLst/>
                        </a:rPr>
                        <a:t> </a:t>
                      </a:r>
                      <a:r>
                        <a:rPr lang="en-US" sz="2400" b="1" kern="1200" dirty="0" smtClean="0">
                          <a:solidFill>
                            <a:schemeClr val="lt1"/>
                          </a:solidFill>
                          <a:effectLst/>
                          <a:latin typeface="+mn-lt"/>
                          <a:ea typeface="+mn-ea"/>
                          <a:cs typeface="+mn-cs"/>
                        </a:rPr>
                        <a:t>appropriate</a:t>
                      </a:r>
                      <a:r>
                        <a:rPr lang="en-US" sz="1600" kern="1100" dirty="0" smtClean="0">
                          <a:effectLst/>
                        </a:rPr>
                        <a:t> </a:t>
                      </a:r>
                      <a:r>
                        <a:rPr lang="en-US" sz="2400" b="1" kern="1200" dirty="0" smtClean="0">
                          <a:solidFill>
                            <a:schemeClr val="lt1"/>
                          </a:solidFill>
                          <a:effectLst/>
                          <a:latin typeface="+mn-lt"/>
                          <a:ea typeface="+mn-ea"/>
                          <a:cs typeface="+mn-cs"/>
                        </a:rPr>
                        <a:t>entities</a:t>
                      </a:r>
                      <a:r>
                        <a:rPr lang="en-US" sz="1600" kern="1100" dirty="0" smtClean="0">
                          <a:effectLst/>
                        </a:rPr>
                        <a:t> (</a:t>
                      </a:r>
                      <a:r>
                        <a:rPr lang="en-US" sz="2400" b="1" kern="1200" dirty="0" smtClean="0">
                          <a:solidFill>
                            <a:schemeClr val="lt1"/>
                          </a:solidFill>
                          <a:effectLst/>
                          <a:latin typeface="+mn-lt"/>
                          <a:ea typeface="+mn-ea"/>
                          <a:cs typeface="+mn-cs"/>
                        </a:rPr>
                        <a:t>people</a:t>
                      </a:r>
                      <a:r>
                        <a:rPr lang="en-US" sz="1600" kern="1100" dirty="0" smtClean="0">
                          <a:effectLst/>
                        </a:rPr>
                        <a:t> </a:t>
                      </a:r>
                      <a:r>
                        <a:rPr lang="en-US" sz="2400" b="1" kern="1200" dirty="0" smtClean="0">
                          <a:solidFill>
                            <a:schemeClr val="lt1"/>
                          </a:solidFill>
                          <a:effectLst/>
                          <a:latin typeface="+mn-lt"/>
                          <a:ea typeface="+mn-ea"/>
                          <a:cs typeface="+mn-cs"/>
                        </a:rPr>
                        <a:t>or</a:t>
                      </a:r>
                      <a:r>
                        <a:rPr lang="en-US" sz="1600" kern="1100" dirty="0" smtClean="0">
                          <a:effectLst/>
                        </a:rPr>
                        <a:t> </a:t>
                      </a:r>
                      <a:r>
                        <a:rPr lang="en-US" sz="2400" b="1" kern="1200" dirty="0" smtClean="0">
                          <a:solidFill>
                            <a:schemeClr val="lt1"/>
                          </a:solidFill>
                          <a:effectLst/>
                          <a:latin typeface="+mn-lt"/>
                          <a:ea typeface="+mn-ea"/>
                          <a:cs typeface="+mn-cs"/>
                        </a:rPr>
                        <a:t>systems</a:t>
                      </a:r>
                      <a:r>
                        <a:rPr lang="en-US" sz="1600" kern="1100" dirty="0" smtClean="0">
                          <a:effectLst/>
                        </a:rPr>
                        <a:t>)</a:t>
                      </a:r>
                    </a:p>
                    <a:p>
                      <a:pPr marL="342900" marR="0" lvl="0" indent="-342900">
                        <a:lnSpc>
                          <a:spcPts val="2000"/>
                        </a:lnSpc>
                        <a:spcBef>
                          <a:spcPts val="100"/>
                        </a:spcBef>
                        <a:spcAft>
                          <a:spcPts val="300"/>
                        </a:spcAft>
                        <a:buSzPts val="800"/>
                        <a:buFont typeface="Symbol"/>
                        <a:buChar char=""/>
                        <a:tabLst>
                          <a:tab pos="228600" algn="l"/>
                          <a:tab pos="274320" algn="l"/>
                        </a:tabLst>
                      </a:pPr>
                      <a:r>
                        <a:rPr lang="en-US" sz="2400" b="1" kern="1200" dirty="0" smtClean="0">
                          <a:solidFill>
                            <a:schemeClr val="lt1"/>
                          </a:solidFill>
                          <a:effectLst/>
                          <a:latin typeface="+mn-lt"/>
                          <a:ea typeface="+mn-ea"/>
                          <a:cs typeface="+mn-cs"/>
                        </a:rPr>
                        <a:t>disable</a:t>
                      </a:r>
                      <a:r>
                        <a:rPr lang="en-US" sz="1600" kern="1100" dirty="0" smtClean="0">
                          <a:effectLst/>
                        </a:rPr>
                        <a:t> </a:t>
                      </a:r>
                      <a:r>
                        <a:rPr lang="en-US" sz="2400" b="1" kern="1200" dirty="0" smtClean="0">
                          <a:solidFill>
                            <a:schemeClr val="lt1"/>
                          </a:solidFill>
                          <a:effectLst/>
                          <a:latin typeface="+mn-lt"/>
                          <a:ea typeface="+mn-ea"/>
                          <a:cs typeface="+mn-cs"/>
                        </a:rPr>
                        <a:t>source</a:t>
                      </a:r>
                      <a:r>
                        <a:rPr lang="en-US" sz="1600" kern="1100" dirty="0" smtClean="0">
                          <a:effectLst/>
                        </a:rPr>
                        <a:t> </a:t>
                      </a:r>
                      <a:r>
                        <a:rPr lang="en-US" sz="2400" b="1" kern="1200" dirty="0" smtClean="0">
                          <a:solidFill>
                            <a:schemeClr val="lt1"/>
                          </a:solidFill>
                          <a:effectLst/>
                          <a:latin typeface="+mn-lt"/>
                          <a:ea typeface="+mn-ea"/>
                          <a:cs typeface="+mn-cs"/>
                        </a:rPr>
                        <a:t>of</a:t>
                      </a:r>
                      <a:r>
                        <a:rPr lang="en-US" sz="1600" kern="1100" dirty="0" smtClean="0">
                          <a:effectLst/>
                        </a:rPr>
                        <a:t> </a:t>
                      </a:r>
                      <a:r>
                        <a:rPr lang="en-US" sz="2400" b="1" kern="1200" dirty="0" smtClean="0">
                          <a:solidFill>
                            <a:schemeClr val="lt1"/>
                          </a:solidFill>
                          <a:effectLst/>
                          <a:latin typeface="+mn-lt"/>
                          <a:ea typeface="+mn-ea"/>
                          <a:cs typeface="+mn-cs"/>
                        </a:rPr>
                        <a:t>events</a:t>
                      </a:r>
                      <a:r>
                        <a:rPr lang="en-US" sz="1600" kern="1100" dirty="0" smtClean="0">
                          <a:effectLst/>
                        </a:rPr>
                        <a:t> </a:t>
                      </a:r>
                      <a:r>
                        <a:rPr lang="en-US" sz="2400" b="1" kern="1200" dirty="0" smtClean="0">
                          <a:solidFill>
                            <a:schemeClr val="lt1"/>
                          </a:solidFill>
                          <a:effectLst/>
                          <a:latin typeface="+mn-lt"/>
                          <a:ea typeface="+mn-ea"/>
                          <a:cs typeface="+mn-cs"/>
                        </a:rPr>
                        <a:t>causing</a:t>
                      </a:r>
                      <a:r>
                        <a:rPr lang="en-US" sz="1600" kern="1100" dirty="0" smtClean="0">
                          <a:effectLst/>
                        </a:rPr>
                        <a:t> </a:t>
                      </a:r>
                      <a:r>
                        <a:rPr lang="en-US" sz="2400" b="1" kern="1200" dirty="0" smtClean="0">
                          <a:solidFill>
                            <a:schemeClr val="lt1"/>
                          </a:solidFill>
                          <a:effectLst/>
                          <a:latin typeface="+mn-lt"/>
                          <a:ea typeface="+mn-ea"/>
                          <a:cs typeface="+mn-cs"/>
                        </a:rPr>
                        <a:t>the</a:t>
                      </a:r>
                      <a:r>
                        <a:rPr lang="en-US" sz="1600" kern="1100" dirty="0" smtClean="0">
                          <a:effectLst/>
                        </a:rPr>
                        <a:t> </a:t>
                      </a:r>
                      <a:r>
                        <a:rPr lang="en-US" sz="2400" b="1" kern="1200" dirty="0" smtClean="0">
                          <a:solidFill>
                            <a:schemeClr val="lt1"/>
                          </a:solidFill>
                          <a:effectLst/>
                          <a:latin typeface="+mn-lt"/>
                          <a:ea typeface="+mn-ea"/>
                          <a:cs typeface="+mn-cs"/>
                        </a:rPr>
                        <a:t>fault</a:t>
                      </a:r>
                    </a:p>
                    <a:p>
                      <a:pPr marL="342900" marR="0" lvl="0" indent="-342900">
                        <a:lnSpc>
                          <a:spcPts val="2000"/>
                        </a:lnSpc>
                        <a:spcBef>
                          <a:spcPts val="100"/>
                        </a:spcBef>
                        <a:spcAft>
                          <a:spcPts val="300"/>
                        </a:spcAft>
                        <a:buSzPts val="800"/>
                        <a:buFont typeface="Symbol"/>
                        <a:buChar char=""/>
                        <a:tabLst>
                          <a:tab pos="228600" algn="l"/>
                          <a:tab pos="274320" algn="l"/>
                        </a:tabLst>
                      </a:pPr>
                      <a:r>
                        <a:rPr lang="en-US" sz="2400" b="1" kern="1200" dirty="0" smtClean="0">
                          <a:solidFill>
                            <a:schemeClr val="lt1"/>
                          </a:solidFill>
                          <a:effectLst/>
                          <a:latin typeface="+mn-lt"/>
                          <a:ea typeface="+mn-ea"/>
                          <a:cs typeface="+mn-cs"/>
                        </a:rPr>
                        <a:t>be</a:t>
                      </a:r>
                      <a:r>
                        <a:rPr lang="en-US" sz="1600" kern="1100" dirty="0" smtClean="0">
                          <a:effectLst/>
                        </a:rPr>
                        <a:t> </a:t>
                      </a:r>
                      <a:r>
                        <a:rPr lang="en-US" sz="2400" b="1" kern="1200" dirty="0" smtClean="0">
                          <a:solidFill>
                            <a:schemeClr val="lt1"/>
                          </a:solidFill>
                          <a:effectLst/>
                          <a:latin typeface="+mn-lt"/>
                          <a:ea typeface="+mn-ea"/>
                          <a:cs typeface="+mn-cs"/>
                        </a:rPr>
                        <a:t>temporarily</a:t>
                      </a:r>
                      <a:r>
                        <a:rPr lang="en-US" sz="1600" kern="1100" dirty="0" smtClean="0">
                          <a:effectLst/>
                        </a:rPr>
                        <a:t> </a:t>
                      </a:r>
                      <a:r>
                        <a:rPr lang="en-US" sz="2400" b="1" kern="1200" dirty="0" smtClean="0">
                          <a:solidFill>
                            <a:schemeClr val="lt1"/>
                          </a:solidFill>
                          <a:effectLst/>
                          <a:latin typeface="+mn-lt"/>
                          <a:ea typeface="+mn-ea"/>
                          <a:cs typeface="+mn-cs"/>
                        </a:rPr>
                        <a:t>unavailable</a:t>
                      </a:r>
                    </a:p>
                    <a:p>
                      <a:pPr marL="342900" marR="0" lvl="0" indent="-342900">
                        <a:lnSpc>
                          <a:spcPts val="2000"/>
                        </a:lnSpc>
                        <a:spcBef>
                          <a:spcPts val="100"/>
                        </a:spcBef>
                        <a:spcAft>
                          <a:spcPts val="300"/>
                        </a:spcAft>
                        <a:buSzPts val="800"/>
                        <a:buFont typeface="Symbol"/>
                        <a:buChar char=""/>
                        <a:tabLst>
                          <a:tab pos="228600" algn="l"/>
                          <a:tab pos="274320" algn="l"/>
                        </a:tabLst>
                      </a:pPr>
                      <a:r>
                        <a:rPr lang="en-US" sz="2400" b="1" kern="1200" dirty="0" smtClean="0">
                          <a:solidFill>
                            <a:schemeClr val="lt1"/>
                          </a:solidFill>
                          <a:effectLst/>
                          <a:latin typeface="+mn-lt"/>
                          <a:ea typeface="+mn-ea"/>
                          <a:cs typeface="+mn-cs"/>
                        </a:rPr>
                        <a:t>fix</a:t>
                      </a:r>
                      <a:r>
                        <a:rPr lang="en-US" sz="1600" kern="1100" dirty="0" smtClean="0">
                          <a:effectLst/>
                        </a:rPr>
                        <a:t> </a:t>
                      </a:r>
                      <a:r>
                        <a:rPr lang="en-US" sz="2400" b="1" kern="1200" dirty="0" smtClean="0">
                          <a:solidFill>
                            <a:schemeClr val="lt1"/>
                          </a:solidFill>
                          <a:effectLst/>
                          <a:latin typeface="+mn-lt"/>
                          <a:ea typeface="+mn-ea"/>
                          <a:cs typeface="+mn-cs"/>
                        </a:rPr>
                        <a:t>or</a:t>
                      </a:r>
                      <a:r>
                        <a:rPr lang="en-US" sz="1600" kern="1100" dirty="0" smtClean="0">
                          <a:effectLst/>
                        </a:rPr>
                        <a:t> </a:t>
                      </a:r>
                      <a:r>
                        <a:rPr lang="en-US" sz="2400" kern="1100" dirty="0" smtClean="0">
                          <a:effectLst/>
                        </a:rPr>
                        <a:t>mask</a:t>
                      </a:r>
                      <a:r>
                        <a:rPr lang="en-US" sz="1600" kern="1100" dirty="0" smtClean="0">
                          <a:effectLst/>
                        </a:rPr>
                        <a:t> </a:t>
                      </a:r>
                      <a:r>
                        <a:rPr lang="en-US" sz="2400" b="1" kern="1200" dirty="0" smtClean="0">
                          <a:solidFill>
                            <a:schemeClr val="lt1"/>
                          </a:solidFill>
                          <a:effectLst/>
                          <a:latin typeface="+mn-lt"/>
                          <a:ea typeface="+mn-ea"/>
                          <a:cs typeface="+mn-cs"/>
                        </a:rPr>
                        <a:t>the</a:t>
                      </a:r>
                      <a:r>
                        <a:rPr lang="en-US" sz="1600" kern="1100" dirty="0" smtClean="0">
                          <a:effectLst/>
                        </a:rPr>
                        <a:t> </a:t>
                      </a:r>
                      <a:r>
                        <a:rPr lang="en-US" sz="2400" b="1" kern="1200" dirty="0" smtClean="0">
                          <a:solidFill>
                            <a:schemeClr val="lt1"/>
                          </a:solidFill>
                          <a:effectLst/>
                          <a:latin typeface="+mn-lt"/>
                          <a:ea typeface="+mn-ea"/>
                          <a:cs typeface="+mn-cs"/>
                        </a:rPr>
                        <a:t>fault</a:t>
                      </a:r>
                      <a:r>
                        <a:rPr lang="en-US" sz="1600" kern="1100" dirty="0" smtClean="0">
                          <a:effectLst/>
                        </a:rPr>
                        <a:t>/</a:t>
                      </a:r>
                      <a:r>
                        <a:rPr lang="en-US" sz="2400" b="1" kern="1200" dirty="0" smtClean="0">
                          <a:solidFill>
                            <a:schemeClr val="lt1"/>
                          </a:solidFill>
                          <a:effectLst/>
                          <a:latin typeface="+mn-lt"/>
                          <a:ea typeface="+mn-ea"/>
                          <a:cs typeface="+mn-cs"/>
                        </a:rPr>
                        <a:t>failure</a:t>
                      </a:r>
                    </a:p>
                    <a:p>
                      <a:pPr marL="342900" marR="0" lvl="0" indent="-342900">
                        <a:lnSpc>
                          <a:spcPts val="2000"/>
                        </a:lnSpc>
                        <a:spcBef>
                          <a:spcPts val="100"/>
                        </a:spcBef>
                        <a:spcAft>
                          <a:spcPts val="300"/>
                        </a:spcAft>
                        <a:buSzPts val="800"/>
                        <a:buFont typeface="Symbol"/>
                        <a:buChar char=""/>
                        <a:tabLst>
                          <a:tab pos="228600" algn="l"/>
                          <a:tab pos="274320" algn="l"/>
                        </a:tabLst>
                      </a:pPr>
                      <a:r>
                        <a:rPr lang="en-US" sz="2400" b="1" kern="1200" dirty="0" smtClean="0">
                          <a:solidFill>
                            <a:schemeClr val="lt1"/>
                          </a:solidFill>
                          <a:effectLst/>
                          <a:latin typeface="+mn-lt"/>
                          <a:ea typeface="+mn-ea"/>
                          <a:cs typeface="+mn-cs"/>
                        </a:rPr>
                        <a:t>operate</a:t>
                      </a:r>
                      <a:r>
                        <a:rPr lang="en-US" sz="1600" kern="1100" dirty="0" smtClean="0">
                          <a:effectLst/>
                        </a:rPr>
                        <a:t> </a:t>
                      </a:r>
                      <a:r>
                        <a:rPr lang="en-US" sz="2400" b="1" kern="1200" dirty="0" smtClean="0">
                          <a:solidFill>
                            <a:schemeClr val="lt1"/>
                          </a:solidFill>
                          <a:effectLst/>
                          <a:latin typeface="+mn-lt"/>
                          <a:ea typeface="+mn-ea"/>
                          <a:cs typeface="+mn-cs"/>
                        </a:rPr>
                        <a:t>in</a:t>
                      </a:r>
                      <a:r>
                        <a:rPr lang="en-US" sz="1600" kern="1100" dirty="0" smtClean="0">
                          <a:effectLst/>
                        </a:rPr>
                        <a:t> </a:t>
                      </a:r>
                      <a:r>
                        <a:rPr lang="en-US" sz="2400" kern="1100" dirty="0" smtClean="0">
                          <a:effectLst/>
                        </a:rPr>
                        <a:t>a</a:t>
                      </a:r>
                      <a:r>
                        <a:rPr lang="en-US" sz="1600" kern="1100" dirty="0" smtClean="0">
                          <a:effectLst/>
                        </a:rPr>
                        <a:t> </a:t>
                      </a:r>
                      <a:r>
                        <a:rPr lang="en-US" sz="2400" b="1" kern="1200" dirty="0" smtClean="0">
                          <a:solidFill>
                            <a:schemeClr val="lt1"/>
                          </a:solidFill>
                          <a:effectLst/>
                          <a:latin typeface="+mn-lt"/>
                          <a:ea typeface="+mn-ea"/>
                          <a:cs typeface="+mn-cs"/>
                        </a:rPr>
                        <a:t>degraded</a:t>
                      </a:r>
                      <a:r>
                        <a:rPr lang="en-US" sz="1600" kern="1100" dirty="0" smtClean="0">
                          <a:effectLst/>
                        </a:rPr>
                        <a:t> </a:t>
                      </a:r>
                      <a:r>
                        <a:rPr lang="en-US" sz="2400" b="1" kern="1200" dirty="0" smtClean="0">
                          <a:solidFill>
                            <a:schemeClr val="lt1"/>
                          </a:solidFill>
                          <a:effectLst/>
                          <a:latin typeface="+mn-lt"/>
                          <a:ea typeface="+mn-ea"/>
                          <a:cs typeface="+mn-cs"/>
                        </a:rPr>
                        <a:t>mode</a:t>
                      </a:r>
                      <a:endParaRPr lang="en-US" sz="2400" b="1" kern="1200" dirty="0">
                        <a:solidFill>
                          <a:schemeClr val="lt1"/>
                        </a:solidFill>
                        <a:effectLst/>
                        <a:latin typeface="+mn-lt"/>
                        <a:ea typeface="+mn-ea"/>
                        <a:cs typeface="+mn-cs"/>
                      </a:endParaRPr>
                    </a:p>
                  </a:txBody>
                  <a:tcPr marL="68580" marR="68580" marT="0" marB="0"/>
                </a:tc>
              </a:tr>
            </a:tbl>
          </a:graphicData>
        </a:graphic>
      </p:graphicFrame>
    </p:spTree>
    <p:extLst>
      <p:ext uri="{BB962C8B-B14F-4D97-AF65-F5344CB8AC3E}">
        <p14:creationId xmlns:p14="http://schemas.microsoft.com/office/powerpoint/2010/main" val="3547581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Checklist for </a:t>
            </a:r>
            <a:r>
              <a:rPr lang="en-US" dirty="0" smtClean="0"/>
              <a:t>Availability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2292231973"/>
              </p:ext>
            </p:extLst>
          </p:nvPr>
        </p:nvGraphicFramePr>
        <p:xfrm>
          <a:off x="251520" y="1484784"/>
          <a:ext cx="8640960" cy="5184576"/>
        </p:xfrm>
        <a:graphic>
          <a:graphicData uri="http://schemas.openxmlformats.org/drawingml/2006/table">
            <a:tbl>
              <a:tblPr firstRow="1" firstCol="1" bandRow="1">
                <a:tableStyleId>{5C22544A-7EE6-4342-B048-85BDC9FD1C3A}</a:tableStyleId>
              </a:tblPr>
              <a:tblGrid>
                <a:gridCol w="1584176"/>
                <a:gridCol w="7056784"/>
              </a:tblGrid>
              <a:tr h="5184576">
                <a:tc>
                  <a:txBody>
                    <a:bodyPr/>
                    <a:lstStyle/>
                    <a:p>
                      <a:pPr marL="0" marR="0" algn="l" defTabSz="914400" rtl="0" eaLnBrk="1" latinLnBrk="0" hangingPunct="1">
                        <a:lnSpc>
                          <a:spcPct val="80000"/>
                        </a:lnSpc>
                        <a:spcBef>
                          <a:spcPts val="400"/>
                        </a:spcBef>
                        <a:spcAft>
                          <a:spcPts val="400"/>
                        </a:spcAft>
                      </a:pPr>
                      <a:r>
                        <a:rPr lang="en-US" sz="2000" b="1" kern="1200" dirty="0" smtClean="0">
                          <a:solidFill>
                            <a:schemeClr val="lt1"/>
                          </a:solidFill>
                          <a:effectLst/>
                          <a:latin typeface="+mn-lt"/>
                          <a:ea typeface="+mn-ea"/>
                          <a:cs typeface="+mn-cs"/>
                        </a:rPr>
                        <a:t>Coordination </a:t>
                      </a:r>
                      <a:r>
                        <a:rPr lang="en-US" sz="2000" b="1" kern="1200" dirty="0">
                          <a:solidFill>
                            <a:schemeClr val="lt1"/>
                          </a:solidFill>
                          <a:effectLst/>
                          <a:latin typeface="+mn-lt"/>
                          <a:ea typeface="+mn-ea"/>
                          <a:cs typeface="+mn-cs"/>
                        </a:rPr>
                        <a:t>Model</a:t>
                      </a:r>
                    </a:p>
                  </a:txBody>
                  <a:tcPr marL="68580" marR="68580" marB="0"/>
                </a:tc>
                <a:tc>
                  <a:txBody>
                    <a:bodyPr/>
                    <a:lstStyle/>
                    <a:p>
                      <a:pPr marL="0" marR="0">
                        <a:lnSpc>
                          <a:spcPct val="80000"/>
                        </a:lnSpc>
                        <a:spcBef>
                          <a:spcPts val="400"/>
                        </a:spcBef>
                        <a:spcAft>
                          <a:spcPts val="400"/>
                        </a:spcAft>
                      </a:pPr>
                      <a:r>
                        <a:rPr lang="en-US" sz="2000" dirty="0">
                          <a:effectLst/>
                        </a:rPr>
                        <a:t>Determine the system responsibilities that need to be highly available. With respect to those responsibilities </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Ensure that coordination mechanisms can detect an omission, crash, incorrect timing, or incorrect response.  Consider, </a:t>
                      </a:r>
                      <a:r>
                        <a:rPr lang="en-US" sz="2000" kern="1100" dirty="0" smtClean="0">
                          <a:effectLst/>
                        </a:rPr>
                        <a:t>e.g., </a:t>
                      </a:r>
                      <a:r>
                        <a:rPr lang="en-US" sz="2000" kern="1100" dirty="0">
                          <a:effectLst/>
                        </a:rPr>
                        <a:t>whether guaranteed delivery is necessary. Will the coordination work under </a:t>
                      </a:r>
                      <a:r>
                        <a:rPr lang="en-US" sz="2000" kern="1100" dirty="0" smtClean="0">
                          <a:effectLst/>
                        </a:rPr>
                        <a:t>degraded </a:t>
                      </a:r>
                      <a:r>
                        <a:rPr lang="en-US" sz="2000" kern="1100" dirty="0">
                          <a:effectLst/>
                        </a:rPr>
                        <a:t>communication?</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Ensure that coordination mechanisms enable the logging of the fault, notification of appropriate entities, disabling of the source of the events causing the fault, fixing or masking the fault, or operating in a degraded mode</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Ensure that the coordination model supports the replacement of the artifacts </a:t>
                      </a:r>
                      <a:r>
                        <a:rPr lang="en-US" sz="2000" kern="1100" dirty="0" smtClean="0">
                          <a:effectLst/>
                        </a:rPr>
                        <a:t>(</a:t>
                      </a:r>
                      <a:r>
                        <a:rPr lang="en-US" sz="2000" kern="1100" dirty="0">
                          <a:effectLst/>
                        </a:rPr>
                        <a:t>processors, communications channels, persistent storage, and processes).  </a:t>
                      </a:r>
                      <a:r>
                        <a:rPr lang="en-US" sz="2000" kern="1100" dirty="0" smtClean="0">
                          <a:effectLst/>
                        </a:rPr>
                        <a:t>E.g., </a:t>
                      </a:r>
                      <a:r>
                        <a:rPr lang="en-US" sz="2000" kern="1100" dirty="0">
                          <a:effectLst/>
                        </a:rPr>
                        <a:t>does replacement of a server allow the system to continue to operate? </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000" kern="1100" dirty="0">
                          <a:effectLst/>
                        </a:rPr>
                        <a:t>Determine if the coordination will work under conditions of degraded communication, at startup/shutdown, in repair mode, or under overloaded operation. </a:t>
                      </a:r>
                      <a:r>
                        <a:rPr lang="en-US" sz="2000" kern="1100" dirty="0" smtClean="0">
                          <a:effectLst/>
                        </a:rPr>
                        <a:t>E.g., </a:t>
                      </a:r>
                      <a:r>
                        <a:rPr lang="en-US" sz="2000" kern="1100" dirty="0">
                          <a:effectLst/>
                        </a:rPr>
                        <a:t>how much lost information can the coordination model withstand and with what consequences?</a:t>
                      </a:r>
                      <a:endParaRPr lang="en-US" sz="2000" kern="1100" dirty="0">
                        <a:solidFill>
                          <a:srgbClr val="000080"/>
                        </a:solidFill>
                        <a:effectLst/>
                        <a:latin typeface="Times New Roman"/>
                        <a:ea typeface="Times New Roman"/>
                      </a:endParaRPr>
                    </a:p>
                  </a:txBody>
                  <a:tcPr marL="68580" marR="68580" marB="0"/>
                </a:tc>
              </a:tr>
            </a:tbl>
          </a:graphicData>
        </a:graphic>
      </p:graphicFrame>
    </p:spTree>
    <p:extLst>
      <p:ext uri="{BB962C8B-B14F-4D97-AF65-F5344CB8AC3E}">
        <p14:creationId xmlns:p14="http://schemas.microsoft.com/office/powerpoint/2010/main" val="1522201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Chapter Outline</a:t>
            </a:r>
            <a:endParaRPr lang="en-AU" dirty="0"/>
          </a:p>
        </p:txBody>
      </p:sp>
      <p:sp>
        <p:nvSpPr>
          <p:cNvPr id="3" name="Content Placeholder 2"/>
          <p:cNvSpPr>
            <a:spLocks noGrp="1"/>
          </p:cNvSpPr>
          <p:nvPr>
            <p:ph idx="1"/>
          </p:nvPr>
        </p:nvSpPr>
        <p:spPr/>
        <p:txBody>
          <a:bodyPr/>
          <a:lstStyle/>
          <a:p>
            <a:r>
              <a:rPr lang="en-US" sz="3200" b="0" i="0" u="none" strike="noStrike" kern="1200" baseline="0" dirty="0" smtClean="0">
                <a:solidFill>
                  <a:schemeClr val="tx1"/>
                </a:solidFill>
                <a:latin typeface="+mn-lt"/>
                <a:ea typeface="+mn-ea"/>
                <a:cs typeface="+mn-cs"/>
              </a:rPr>
              <a:t>What is Availability?</a:t>
            </a:r>
          </a:p>
          <a:p>
            <a:r>
              <a:rPr lang="en-US" sz="3200" b="0" i="0" u="none" strike="noStrike" kern="1200" baseline="0" dirty="0" smtClean="0">
                <a:solidFill>
                  <a:schemeClr val="tx1"/>
                </a:solidFill>
                <a:latin typeface="+mn-lt"/>
                <a:ea typeface="+mn-ea"/>
                <a:cs typeface="+mn-cs"/>
              </a:rPr>
              <a:t>Availability General Scenario</a:t>
            </a:r>
          </a:p>
          <a:p>
            <a:r>
              <a:rPr lang="en-US" sz="3200" b="0" i="0" u="none" strike="noStrike" kern="1200" baseline="0" dirty="0" smtClean="0">
                <a:solidFill>
                  <a:schemeClr val="tx1"/>
                </a:solidFill>
                <a:latin typeface="+mn-lt"/>
                <a:ea typeface="+mn-ea"/>
                <a:cs typeface="+mn-cs"/>
              </a:rPr>
              <a:t>Tactics for Availability</a:t>
            </a:r>
          </a:p>
          <a:p>
            <a:r>
              <a:rPr lang="en-US" dirty="0" smtClean="0"/>
              <a:t>A Design Checklist for Availability</a:t>
            </a:r>
            <a:endParaRPr lang="en-US" sz="3200" b="0" i="0" u="none" strike="noStrike" kern="1200" baseline="0" dirty="0" smtClean="0">
              <a:solidFill>
                <a:schemeClr val="tx1"/>
              </a:solidFill>
              <a:latin typeface="+mn-lt"/>
              <a:ea typeface="+mn-ea"/>
              <a:cs typeface="+mn-cs"/>
            </a:endParaRPr>
          </a:p>
          <a:p>
            <a:r>
              <a:rPr lang="en-US" sz="3200" b="0" i="0" u="none" strike="noStrike" kern="1200" baseline="0" dirty="0" smtClean="0">
                <a:solidFill>
                  <a:schemeClr val="tx1"/>
                </a:solidFill>
                <a:latin typeface="+mn-lt"/>
                <a:ea typeface="+mn-ea"/>
                <a:cs typeface="+mn-cs"/>
              </a:rPr>
              <a:t>Summary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966861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Checklist for Availability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2957381652"/>
              </p:ext>
            </p:extLst>
          </p:nvPr>
        </p:nvGraphicFramePr>
        <p:xfrm>
          <a:off x="506368" y="1628799"/>
          <a:ext cx="8170088" cy="4367144"/>
        </p:xfrm>
        <a:graphic>
          <a:graphicData uri="http://schemas.openxmlformats.org/drawingml/2006/table">
            <a:tbl>
              <a:tblPr firstRow="1" firstCol="1" bandRow="1">
                <a:tableStyleId>{5C22544A-7EE6-4342-B048-85BDC9FD1C3A}</a:tableStyleId>
              </a:tblPr>
              <a:tblGrid>
                <a:gridCol w="1055459"/>
                <a:gridCol w="7114629"/>
              </a:tblGrid>
              <a:tr h="4367144">
                <a:tc>
                  <a:txBody>
                    <a:bodyPr/>
                    <a:lstStyle/>
                    <a:p>
                      <a:pPr marL="0" marR="0">
                        <a:lnSpc>
                          <a:spcPct val="80000"/>
                        </a:lnSpc>
                        <a:spcBef>
                          <a:spcPts val="400"/>
                        </a:spcBef>
                        <a:spcAft>
                          <a:spcPts val="400"/>
                        </a:spcAft>
                      </a:pPr>
                      <a:r>
                        <a:rPr lang="en-US" sz="2400" dirty="0">
                          <a:effectLst/>
                        </a:rPr>
                        <a:t>Data Model</a:t>
                      </a:r>
                      <a:endParaRPr lang="en-US" sz="24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400" dirty="0">
                          <a:effectLst/>
                        </a:rPr>
                        <a:t>Determine which portions of the system need to be highly available. Within those portions, determine which data </a:t>
                      </a:r>
                      <a:r>
                        <a:rPr lang="en-US" sz="2400" dirty="0" smtClean="0">
                          <a:effectLst/>
                        </a:rPr>
                        <a:t>abstractions </a:t>
                      </a:r>
                      <a:r>
                        <a:rPr lang="en-US" sz="2400" dirty="0">
                          <a:effectLst/>
                        </a:rPr>
                        <a:t>could cause a fault of omission, a crash, incorrect timing behavior, or an incorrect response.</a:t>
                      </a:r>
                    </a:p>
                    <a:p>
                      <a:pPr marL="0" marR="0">
                        <a:lnSpc>
                          <a:spcPct val="80000"/>
                        </a:lnSpc>
                        <a:spcBef>
                          <a:spcPts val="400"/>
                        </a:spcBef>
                        <a:spcAft>
                          <a:spcPts val="400"/>
                        </a:spcAft>
                      </a:pPr>
                      <a:r>
                        <a:rPr lang="en-US" sz="2400" dirty="0">
                          <a:effectLst/>
                        </a:rPr>
                        <a:t>For those data abstractions, operations, and properties, ensure that they can be disabled, be temporarily unavailable, or be fixed or masked in the event of a fault.</a:t>
                      </a:r>
                    </a:p>
                    <a:p>
                      <a:pPr marL="0" marR="0">
                        <a:lnSpc>
                          <a:spcPct val="80000"/>
                        </a:lnSpc>
                        <a:spcBef>
                          <a:spcPts val="400"/>
                        </a:spcBef>
                        <a:spcAft>
                          <a:spcPts val="400"/>
                        </a:spcAft>
                      </a:pPr>
                      <a:r>
                        <a:rPr lang="en-US" sz="2400" dirty="0" smtClean="0">
                          <a:effectLst/>
                        </a:rPr>
                        <a:t>E.g., </a:t>
                      </a:r>
                      <a:r>
                        <a:rPr lang="en-US" sz="2400" dirty="0">
                          <a:effectLst/>
                        </a:rPr>
                        <a:t>ensure that write requests are cached if a server is temporarily unavailable and performed when the server is returned to service.</a:t>
                      </a:r>
                      <a:endParaRPr lang="en-US" sz="2400" dirty="0">
                        <a:solidFill>
                          <a:srgbClr val="000080"/>
                        </a:solidFill>
                        <a:effectLst/>
                        <a:latin typeface="Times"/>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4021620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Checklist for Availability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368492774"/>
              </p:ext>
            </p:extLst>
          </p:nvPr>
        </p:nvGraphicFramePr>
        <p:xfrm>
          <a:off x="179512" y="1484784"/>
          <a:ext cx="8712968" cy="5112568"/>
        </p:xfrm>
        <a:graphic>
          <a:graphicData uri="http://schemas.openxmlformats.org/drawingml/2006/table">
            <a:tbl>
              <a:tblPr firstRow="1" firstCol="1" bandRow="1">
                <a:tableStyleId>{5C22544A-7EE6-4342-B048-85BDC9FD1C3A}</a:tableStyleId>
              </a:tblPr>
              <a:tblGrid>
                <a:gridCol w="1769162"/>
                <a:gridCol w="6943806"/>
              </a:tblGrid>
              <a:tr h="5112568">
                <a:tc>
                  <a:txBody>
                    <a:bodyPr/>
                    <a:lstStyle/>
                    <a:p>
                      <a:pPr marL="0" marR="0">
                        <a:lnSpc>
                          <a:spcPts val="2000"/>
                        </a:lnSpc>
                        <a:spcBef>
                          <a:spcPts val="400"/>
                        </a:spcBef>
                        <a:spcAft>
                          <a:spcPts val="400"/>
                        </a:spcAft>
                      </a:pPr>
                      <a:r>
                        <a:rPr lang="en-US" sz="2200" dirty="0">
                          <a:effectLst/>
                        </a:rPr>
                        <a:t>Mapping Among Architectural Elements</a:t>
                      </a:r>
                      <a:endParaRPr lang="en-US" sz="2200" dirty="0">
                        <a:solidFill>
                          <a:srgbClr val="000080"/>
                        </a:solidFill>
                        <a:effectLst/>
                        <a:latin typeface="Times"/>
                        <a:ea typeface="Times New Roman"/>
                        <a:cs typeface="Times New Roman"/>
                      </a:endParaRPr>
                    </a:p>
                  </a:txBody>
                  <a:tcPr marL="65580" marR="65580" marT="0" marB="0"/>
                </a:tc>
                <a:tc>
                  <a:txBody>
                    <a:bodyPr/>
                    <a:lstStyle/>
                    <a:p>
                      <a:pPr marL="0" marR="0">
                        <a:lnSpc>
                          <a:spcPts val="1700"/>
                        </a:lnSpc>
                        <a:spcBef>
                          <a:spcPts val="400"/>
                        </a:spcBef>
                        <a:spcAft>
                          <a:spcPts val="400"/>
                        </a:spcAft>
                      </a:pPr>
                      <a:r>
                        <a:rPr lang="en-US" sz="2200" dirty="0">
                          <a:effectLst/>
                        </a:rPr>
                        <a:t>Determine which artifacts</a:t>
                      </a:r>
                      <a:r>
                        <a:rPr lang="fr-FR" sz="2200" dirty="0">
                          <a:effectLst/>
                        </a:rPr>
                        <a:t> (processors, communication </a:t>
                      </a:r>
                      <a:r>
                        <a:rPr lang="fr-FR" sz="2200" dirty="0" err="1">
                          <a:effectLst/>
                        </a:rPr>
                        <a:t>channels</a:t>
                      </a:r>
                      <a:r>
                        <a:rPr lang="fr-FR" sz="2200" dirty="0">
                          <a:effectLst/>
                        </a:rPr>
                        <a:t>, </a:t>
                      </a:r>
                      <a:r>
                        <a:rPr lang="fr-FR" sz="2200" dirty="0" err="1" smtClean="0">
                          <a:effectLst/>
                        </a:rPr>
                        <a:t>storage</a:t>
                      </a:r>
                      <a:r>
                        <a:rPr lang="fr-FR" sz="2200" dirty="0">
                          <a:effectLst/>
                        </a:rPr>
                        <a:t>, </a:t>
                      </a:r>
                      <a:r>
                        <a:rPr lang="fr-FR" sz="2200" dirty="0" err="1" smtClean="0">
                          <a:effectLst/>
                        </a:rPr>
                        <a:t>processes</a:t>
                      </a:r>
                      <a:r>
                        <a:rPr lang="fr-FR" sz="2200" dirty="0">
                          <a:effectLst/>
                        </a:rPr>
                        <a:t>) </a:t>
                      </a:r>
                      <a:r>
                        <a:rPr lang="en-US" sz="2200" dirty="0">
                          <a:effectLst/>
                        </a:rPr>
                        <a:t>may produce a fault: omission, crash, incorrect timing, or incorrect response. </a:t>
                      </a:r>
                    </a:p>
                    <a:p>
                      <a:pPr marL="0" marR="0">
                        <a:lnSpc>
                          <a:spcPts val="1700"/>
                        </a:lnSpc>
                        <a:spcBef>
                          <a:spcPts val="400"/>
                        </a:spcBef>
                        <a:spcAft>
                          <a:spcPts val="400"/>
                        </a:spcAft>
                      </a:pPr>
                      <a:r>
                        <a:rPr lang="en-US" sz="2200" dirty="0">
                          <a:effectLst/>
                        </a:rPr>
                        <a:t>Ensure that the mapping (or re-mapping) of architectural elements is flexible enough to permit the recovery from the fault. This may involve a consideration of</a:t>
                      </a:r>
                    </a:p>
                    <a:p>
                      <a:pPr marL="342900" marR="0" lvl="0" indent="-342900">
                        <a:lnSpc>
                          <a:spcPts val="1700"/>
                        </a:lnSpc>
                        <a:spcBef>
                          <a:spcPts val="100"/>
                        </a:spcBef>
                        <a:spcAft>
                          <a:spcPts val="300"/>
                        </a:spcAft>
                        <a:buSzPts val="800"/>
                        <a:buFont typeface="Symbol"/>
                        <a:buChar char=""/>
                        <a:tabLst>
                          <a:tab pos="228600" algn="l"/>
                          <a:tab pos="274320" algn="l"/>
                        </a:tabLst>
                      </a:pPr>
                      <a:r>
                        <a:rPr lang="en-US" sz="2200" kern="1100" dirty="0">
                          <a:effectLst/>
                        </a:rPr>
                        <a:t>which processes on failed processors need to be re-assigned at runtime  </a:t>
                      </a:r>
                    </a:p>
                    <a:p>
                      <a:pPr marL="342900" marR="0" lvl="0" indent="-342900">
                        <a:lnSpc>
                          <a:spcPts val="1700"/>
                        </a:lnSpc>
                        <a:spcBef>
                          <a:spcPts val="100"/>
                        </a:spcBef>
                        <a:spcAft>
                          <a:spcPts val="300"/>
                        </a:spcAft>
                        <a:buSzPts val="800"/>
                        <a:buFont typeface="Symbol"/>
                        <a:buChar char=""/>
                        <a:tabLst>
                          <a:tab pos="228600" algn="l"/>
                          <a:tab pos="274320" algn="l"/>
                        </a:tabLst>
                      </a:pPr>
                      <a:r>
                        <a:rPr lang="en-US" sz="2200" kern="1100" dirty="0">
                          <a:effectLst/>
                        </a:rPr>
                        <a:t>which processors, data stores, or communication channels can be activated or re-assigned at runtime</a:t>
                      </a:r>
                    </a:p>
                    <a:p>
                      <a:pPr marL="342900" marR="0" lvl="0" indent="-342900">
                        <a:lnSpc>
                          <a:spcPts val="1700"/>
                        </a:lnSpc>
                        <a:spcBef>
                          <a:spcPts val="100"/>
                        </a:spcBef>
                        <a:spcAft>
                          <a:spcPts val="300"/>
                        </a:spcAft>
                        <a:buSzPts val="800"/>
                        <a:buFont typeface="Symbol"/>
                        <a:buChar char=""/>
                        <a:tabLst>
                          <a:tab pos="228600" algn="l"/>
                          <a:tab pos="274320" algn="l"/>
                        </a:tabLst>
                      </a:pPr>
                      <a:r>
                        <a:rPr lang="en-US" sz="2200" kern="1100" dirty="0">
                          <a:effectLst/>
                        </a:rPr>
                        <a:t>how data on failed processors or storage can be served by replacement units</a:t>
                      </a:r>
                    </a:p>
                    <a:p>
                      <a:pPr marL="342900" marR="0" lvl="0" indent="-342900">
                        <a:lnSpc>
                          <a:spcPts val="1700"/>
                        </a:lnSpc>
                        <a:spcBef>
                          <a:spcPts val="100"/>
                        </a:spcBef>
                        <a:spcAft>
                          <a:spcPts val="300"/>
                        </a:spcAft>
                        <a:buSzPts val="800"/>
                        <a:buFont typeface="Symbol"/>
                        <a:buChar char=""/>
                        <a:tabLst>
                          <a:tab pos="228600" algn="l"/>
                          <a:tab pos="274320" algn="l"/>
                        </a:tabLst>
                      </a:pPr>
                      <a:r>
                        <a:rPr lang="en-US" sz="2200" kern="1100" dirty="0">
                          <a:effectLst/>
                        </a:rPr>
                        <a:t>how quickly the system can be re-installed based on the units of delivery provided</a:t>
                      </a:r>
                    </a:p>
                    <a:p>
                      <a:pPr marL="342900" marR="0" lvl="0" indent="-342900">
                        <a:lnSpc>
                          <a:spcPts val="1700"/>
                        </a:lnSpc>
                        <a:spcBef>
                          <a:spcPts val="100"/>
                        </a:spcBef>
                        <a:spcAft>
                          <a:spcPts val="300"/>
                        </a:spcAft>
                        <a:buSzPts val="800"/>
                        <a:buFont typeface="Symbol"/>
                        <a:buChar char=""/>
                        <a:tabLst>
                          <a:tab pos="228600" algn="l"/>
                          <a:tab pos="274320" algn="l"/>
                        </a:tabLst>
                      </a:pPr>
                      <a:r>
                        <a:rPr lang="en-US" sz="2200" kern="1100" dirty="0">
                          <a:effectLst/>
                        </a:rPr>
                        <a:t>how to (re-) assign runtime elements to processors, communication channels, and data stores</a:t>
                      </a:r>
                    </a:p>
                    <a:p>
                      <a:pPr marL="0" marR="0" indent="0">
                        <a:lnSpc>
                          <a:spcPts val="1700"/>
                        </a:lnSpc>
                        <a:spcBef>
                          <a:spcPts val="100"/>
                        </a:spcBef>
                        <a:spcAft>
                          <a:spcPts val="300"/>
                        </a:spcAft>
                        <a:tabLst>
                          <a:tab pos="228600" algn="l"/>
                          <a:tab pos="274320" algn="l"/>
                          <a:tab pos="274320" algn="l"/>
                        </a:tabLst>
                      </a:pPr>
                      <a:r>
                        <a:rPr lang="en-US" sz="2200" kern="1100" dirty="0">
                          <a:effectLst/>
                        </a:rPr>
                        <a:t>When employing tactics that depend on redundancy of functionality, the mapping from modules to redundant components is important.  </a:t>
                      </a:r>
                      <a:r>
                        <a:rPr lang="en-US" sz="2200" kern="1100" dirty="0" smtClean="0">
                          <a:effectLst/>
                        </a:rPr>
                        <a:t>E.g., </a:t>
                      </a:r>
                      <a:r>
                        <a:rPr lang="en-US" sz="2200" kern="1100" dirty="0">
                          <a:effectLst/>
                        </a:rPr>
                        <a:t>it is possible to write </a:t>
                      </a:r>
                      <a:r>
                        <a:rPr lang="en-US" sz="2200" kern="1100" dirty="0" smtClean="0">
                          <a:effectLst/>
                        </a:rPr>
                        <a:t>a module </a:t>
                      </a:r>
                      <a:r>
                        <a:rPr lang="en-US" sz="2200" kern="1100" dirty="0">
                          <a:effectLst/>
                        </a:rPr>
                        <a:t>that contains code appropriate for both the active </a:t>
                      </a:r>
                      <a:r>
                        <a:rPr lang="en-US" sz="2200" kern="1100" dirty="0" smtClean="0">
                          <a:effectLst/>
                        </a:rPr>
                        <a:t>and </a:t>
                      </a:r>
                      <a:r>
                        <a:rPr lang="en-US" sz="2200" kern="1100" dirty="0">
                          <a:effectLst/>
                        </a:rPr>
                        <a:t>back-up components in a protection group.  </a:t>
                      </a:r>
                    </a:p>
                  </a:txBody>
                  <a:tcPr marL="65580" marR="65580" marT="0" marB="0"/>
                </a:tc>
              </a:tr>
            </a:tbl>
          </a:graphicData>
        </a:graphic>
      </p:graphicFrame>
    </p:spTree>
    <p:extLst>
      <p:ext uri="{BB962C8B-B14F-4D97-AF65-F5344CB8AC3E}">
        <p14:creationId xmlns:p14="http://schemas.microsoft.com/office/powerpoint/2010/main" val="3511111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Checklist for Availability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2659677192"/>
              </p:ext>
            </p:extLst>
          </p:nvPr>
        </p:nvGraphicFramePr>
        <p:xfrm>
          <a:off x="323528" y="1566121"/>
          <a:ext cx="8424936" cy="5031231"/>
        </p:xfrm>
        <a:graphic>
          <a:graphicData uri="http://schemas.openxmlformats.org/drawingml/2006/table">
            <a:tbl>
              <a:tblPr firstRow="1" firstCol="1" bandRow="1">
                <a:tableStyleId>{5C22544A-7EE6-4342-B048-85BDC9FD1C3A}</a:tableStyleId>
              </a:tblPr>
              <a:tblGrid>
                <a:gridCol w="1757511"/>
                <a:gridCol w="6667425"/>
              </a:tblGrid>
              <a:tr h="0">
                <a:tc>
                  <a:txBody>
                    <a:bodyPr/>
                    <a:lstStyle/>
                    <a:p>
                      <a:pPr marL="0" marR="0">
                        <a:lnSpc>
                          <a:spcPct val="80000"/>
                        </a:lnSpc>
                        <a:spcBef>
                          <a:spcPts val="400"/>
                        </a:spcBef>
                        <a:spcAft>
                          <a:spcPts val="400"/>
                        </a:spcAft>
                      </a:pPr>
                      <a:r>
                        <a:rPr lang="en-US" sz="2200" dirty="0">
                          <a:effectLst/>
                        </a:rPr>
                        <a:t>Resource Management</a:t>
                      </a:r>
                      <a:endParaRPr lang="en-US" sz="22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200" dirty="0">
                          <a:effectLst/>
                        </a:rPr>
                        <a:t>Determine what critical resources are necessary to continue operating in the presence of a fault: omission, crash, incorrect timing, or incorrect response. Ensure there are sufficient remaining resources in the event of a fault to log the fault; notify appropriate entities (people or systems); disable source of events causing the fault; </a:t>
                      </a:r>
                      <a:r>
                        <a:rPr lang="en-US" sz="2200" dirty="0" smtClean="0">
                          <a:effectLst/>
                        </a:rPr>
                        <a:t>fix </a:t>
                      </a:r>
                      <a:r>
                        <a:rPr lang="en-US" sz="2200" dirty="0">
                          <a:effectLst/>
                        </a:rPr>
                        <a:t>or mask the fault/failure; operate normally, in startup, shutdown, repair mode, degraded operation, and overloaded operation.</a:t>
                      </a:r>
                    </a:p>
                    <a:p>
                      <a:pPr marL="0" marR="0">
                        <a:lnSpc>
                          <a:spcPct val="80000"/>
                        </a:lnSpc>
                        <a:spcBef>
                          <a:spcPts val="400"/>
                        </a:spcBef>
                        <a:spcAft>
                          <a:spcPts val="400"/>
                        </a:spcAft>
                      </a:pPr>
                      <a:r>
                        <a:rPr lang="en-US" sz="2200" dirty="0">
                          <a:effectLst/>
                        </a:rPr>
                        <a:t>Determine the availability time for critical resources, what critical resources must be available during specified time intervals, time intervals during which the critical resources may be in a degraded mode, and repair time for critical resources. Ensure that the critical resources are available during these time intervals.</a:t>
                      </a:r>
                    </a:p>
                    <a:p>
                      <a:pPr marL="0" marR="0">
                        <a:lnSpc>
                          <a:spcPct val="80000"/>
                        </a:lnSpc>
                        <a:spcBef>
                          <a:spcPts val="400"/>
                        </a:spcBef>
                        <a:spcAft>
                          <a:spcPts val="400"/>
                        </a:spcAft>
                      </a:pPr>
                      <a:r>
                        <a:rPr lang="en-US" sz="2200" dirty="0">
                          <a:effectLst/>
                        </a:rPr>
                        <a:t>For example, ensure that input queues are large enough to buffer anticipated messages if a server fails so that the messages are not permanently lost.</a:t>
                      </a:r>
                      <a:endParaRPr lang="en-US" sz="2200" dirty="0">
                        <a:solidFill>
                          <a:srgbClr val="000080"/>
                        </a:solidFill>
                        <a:effectLst/>
                        <a:latin typeface="Times"/>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899076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Checklist for Availability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1297979944"/>
              </p:ext>
            </p:extLst>
          </p:nvPr>
        </p:nvGraphicFramePr>
        <p:xfrm>
          <a:off x="395536" y="1604221"/>
          <a:ext cx="8352928" cy="4993131"/>
        </p:xfrm>
        <a:graphic>
          <a:graphicData uri="http://schemas.openxmlformats.org/drawingml/2006/table">
            <a:tbl>
              <a:tblPr firstRow="1" firstCol="1" bandRow="1">
                <a:tableStyleId>{5C22544A-7EE6-4342-B048-85BDC9FD1C3A}</a:tableStyleId>
              </a:tblPr>
              <a:tblGrid>
                <a:gridCol w="1199435"/>
                <a:gridCol w="7153493"/>
              </a:tblGrid>
              <a:tr h="4886445">
                <a:tc>
                  <a:txBody>
                    <a:bodyPr/>
                    <a:lstStyle/>
                    <a:p>
                      <a:pPr marL="0" marR="0">
                        <a:lnSpc>
                          <a:spcPct val="80000"/>
                        </a:lnSpc>
                        <a:spcBef>
                          <a:spcPts val="400"/>
                        </a:spcBef>
                        <a:spcAft>
                          <a:spcPts val="400"/>
                        </a:spcAft>
                      </a:pPr>
                      <a:r>
                        <a:rPr lang="en-US" sz="2400" dirty="0">
                          <a:effectLst/>
                        </a:rPr>
                        <a:t>Binding Time</a:t>
                      </a:r>
                      <a:endParaRPr lang="en-US" sz="24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200" dirty="0">
                          <a:effectLst/>
                        </a:rPr>
                        <a:t>Determine how and when architectural elements are bound.  If late binding is used to alternate between components that can themselves be sources of faults (e.g. processes, processors, communication channels), ensure the chosen availability strategy is sufficient to cover faults introduced by all sources. </a:t>
                      </a:r>
                      <a:r>
                        <a:rPr lang="en-US" sz="2200" dirty="0" smtClean="0">
                          <a:effectLst/>
                        </a:rPr>
                        <a:t>E.g.</a:t>
                      </a:r>
                      <a:endParaRPr lang="en-US" sz="2200" dirty="0">
                        <a:effectLst/>
                      </a:endParaRPr>
                    </a:p>
                    <a:p>
                      <a:pPr marL="342900" marR="0" lvl="0" indent="-342900">
                        <a:lnSpc>
                          <a:spcPct val="80000"/>
                        </a:lnSpc>
                        <a:spcBef>
                          <a:spcPts val="100"/>
                        </a:spcBef>
                        <a:spcAft>
                          <a:spcPts val="300"/>
                        </a:spcAft>
                        <a:buSzPts val="800"/>
                        <a:buFont typeface="Symbol"/>
                        <a:buChar char=""/>
                        <a:tabLst>
                          <a:tab pos="228600" algn="l"/>
                          <a:tab pos="274320" algn="l"/>
                        </a:tabLst>
                      </a:pPr>
                      <a:r>
                        <a:rPr lang="en-US" sz="2200" kern="1100" dirty="0">
                          <a:effectLst/>
                        </a:rPr>
                        <a:t>If late binding is used to switch between </a:t>
                      </a:r>
                      <a:r>
                        <a:rPr lang="en-US" sz="2200" kern="1100" dirty="0" smtClean="0">
                          <a:effectLst/>
                        </a:rPr>
                        <a:t>processors </a:t>
                      </a:r>
                      <a:r>
                        <a:rPr lang="en-US" sz="2200" kern="1100" dirty="0">
                          <a:effectLst/>
                        </a:rPr>
                        <a:t>that will </a:t>
                      </a:r>
                      <a:r>
                        <a:rPr lang="en-US" sz="2200" kern="1100" dirty="0" smtClean="0">
                          <a:effectLst/>
                        </a:rPr>
                        <a:t>be </a:t>
                      </a:r>
                      <a:r>
                        <a:rPr lang="en-US" sz="2200" kern="1100" dirty="0">
                          <a:effectLst/>
                        </a:rPr>
                        <a:t>the subject of faults, will the </a:t>
                      </a:r>
                      <a:r>
                        <a:rPr lang="en-US" sz="2200" kern="1100" dirty="0" smtClean="0">
                          <a:effectLst/>
                        </a:rPr>
                        <a:t>fault </a:t>
                      </a:r>
                      <a:r>
                        <a:rPr lang="en-US" sz="2200" kern="1100" dirty="0">
                          <a:effectLst/>
                        </a:rPr>
                        <a:t>detection and recovery mechanisms work for all possible bindings?</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200" kern="1100" dirty="0">
                          <a:effectLst/>
                        </a:rPr>
                        <a:t>If late binding is used to change the definition or tolerance of what constitutes a fault (e.g., how long a process can go without responding before a fault is assumed), is the recovery strategy chosen sufficient to handle all cases?  For example, if a fault is flagged after 0.1 </a:t>
                      </a:r>
                      <a:r>
                        <a:rPr lang="en-US" sz="2200" kern="1100" dirty="0" err="1">
                          <a:effectLst/>
                        </a:rPr>
                        <a:t>ms</a:t>
                      </a:r>
                      <a:r>
                        <a:rPr lang="en-US" sz="2200" kern="1100" dirty="0">
                          <a:effectLst/>
                        </a:rPr>
                        <a:t>, but the recovery mechanism takes 1.5 seconds to work, that might be an unacceptable mismatch.</a:t>
                      </a:r>
                    </a:p>
                    <a:p>
                      <a:pPr marL="342900" marR="0" lvl="0" indent="-342900">
                        <a:lnSpc>
                          <a:spcPct val="80000"/>
                        </a:lnSpc>
                        <a:spcBef>
                          <a:spcPts val="100"/>
                        </a:spcBef>
                        <a:spcAft>
                          <a:spcPts val="300"/>
                        </a:spcAft>
                        <a:buSzPts val="800"/>
                        <a:buFont typeface="Symbol"/>
                        <a:buChar char=""/>
                        <a:tabLst>
                          <a:tab pos="228600" algn="l"/>
                          <a:tab pos="274320" algn="l"/>
                        </a:tabLst>
                      </a:pPr>
                      <a:r>
                        <a:rPr lang="en-US" sz="2200" kern="1100" dirty="0">
                          <a:effectLst/>
                        </a:rPr>
                        <a:t>What are the availability characteristics of the late binding mechanism itself?  Can it fail?</a:t>
                      </a:r>
                      <a:endParaRPr lang="en-US" sz="2200" kern="1100" dirty="0">
                        <a:solidFill>
                          <a:srgbClr val="000080"/>
                        </a:solidFill>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1361380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Checklist for Availability</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311568234"/>
              </p:ext>
            </p:extLst>
          </p:nvPr>
        </p:nvGraphicFramePr>
        <p:xfrm>
          <a:off x="539552" y="2132856"/>
          <a:ext cx="8136904" cy="3240360"/>
        </p:xfrm>
        <a:graphic>
          <a:graphicData uri="http://schemas.openxmlformats.org/drawingml/2006/table">
            <a:tbl>
              <a:tblPr firstRow="1" firstCol="1" bandRow="1">
                <a:tableStyleId>{5C22544A-7EE6-4342-B048-85BDC9FD1C3A}</a:tableStyleId>
              </a:tblPr>
              <a:tblGrid>
                <a:gridCol w="1627381"/>
                <a:gridCol w="6509523"/>
              </a:tblGrid>
              <a:tr h="3240360">
                <a:tc>
                  <a:txBody>
                    <a:bodyPr/>
                    <a:lstStyle/>
                    <a:p>
                      <a:pPr marL="0" marR="0">
                        <a:lnSpc>
                          <a:spcPct val="80000"/>
                        </a:lnSpc>
                        <a:spcBef>
                          <a:spcPts val="400"/>
                        </a:spcBef>
                        <a:spcAft>
                          <a:spcPts val="400"/>
                        </a:spcAft>
                      </a:pPr>
                      <a:r>
                        <a:rPr lang="en-US" sz="2400" dirty="0">
                          <a:effectLst/>
                        </a:rPr>
                        <a:t>Choice of </a:t>
                      </a:r>
                      <a:r>
                        <a:rPr lang="en-US" sz="2400" dirty="0" smtClean="0">
                          <a:effectLst/>
                        </a:rPr>
                        <a:t>Technology</a:t>
                      </a:r>
                      <a:endParaRPr lang="en-US" sz="24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400" dirty="0">
                          <a:effectLst/>
                        </a:rPr>
                        <a:t>Determine the available technologies that can (help) detect faults, recover from faults, re-introduce failed components. </a:t>
                      </a:r>
                    </a:p>
                    <a:p>
                      <a:pPr marL="0" marR="0">
                        <a:lnSpc>
                          <a:spcPct val="80000"/>
                        </a:lnSpc>
                        <a:spcBef>
                          <a:spcPts val="400"/>
                        </a:spcBef>
                        <a:spcAft>
                          <a:spcPts val="400"/>
                        </a:spcAft>
                      </a:pPr>
                      <a:r>
                        <a:rPr lang="en-US" sz="2400" dirty="0">
                          <a:effectLst/>
                        </a:rPr>
                        <a:t>Determine what technologies are available that help the response to a fault (e.g., event loggers). </a:t>
                      </a:r>
                    </a:p>
                    <a:p>
                      <a:pPr marL="0" marR="0">
                        <a:lnSpc>
                          <a:spcPct val="80000"/>
                        </a:lnSpc>
                        <a:spcBef>
                          <a:spcPts val="400"/>
                        </a:spcBef>
                        <a:spcAft>
                          <a:spcPts val="400"/>
                        </a:spcAft>
                      </a:pPr>
                      <a:r>
                        <a:rPr lang="en-US" sz="2400" dirty="0">
                          <a:effectLst/>
                        </a:rPr>
                        <a:t>Determine the availability characteristics of chosen technologies themselves:  What faults can they recover from?  What faults might they introduce into the system? </a:t>
                      </a:r>
                      <a:endParaRPr lang="en-US" sz="2400" dirty="0">
                        <a:solidFill>
                          <a:srgbClr val="000080"/>
                        </a:solidFill>
                        <a:effectLst/>
                        <a:latin typeface="Times"/>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442661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a:t>Availability refers to the ability of the system to be available for </a:t>
            </a:r>
            <a:r>
              <a:rPr lang="en-US" dirty="0" smtClean="0"/>
              <a:t>use</a:t>
            </a:r>
            <a:r>
              <a:rPr lang="en-US" dirty="0"/>
              <a:t> </a:t>
            </a:r>
            <a:r>
              <a:rPr lang="en-US" dirty="0" smtClean="0"/>
              <a:t>when a </a:t>
            </a:r>
            <a:r>
              <a:rPr lang="en-US" dirty="0"/>
              <a:t>fault occurs. </a:t>
            </a:r>
          </a:p>
          <a:p>
            <a:r>
              <a:rPr lang="en-US" dirty="0"/>
              <a:t>The fault must be recognized (or prevented) and then the system must </a:t>
            </a:r>
            <a:r>
              <a:rPr lang="en-US" dirty="0" smtClean="0"/>
              <a:t>respond. </a:t>
            </a:r>
          </a:p>
          <a:p>
            <a:r>
              <a:rPr lang="en-US" dirty="0" smtClean="0"/>
              <a:t>The </a:t>
            </a:r>
            <a:r>
              <a:rPr lang="en-US" dirty="0"/>
              <a:t>response </a:t>
            </a:r>
            <a:r>
              <a:rPr lang="en-US" dirty="0" smtClean="0"/>
              <a:t>will </a:t>
            </a:r>
            <a:r>
              <a:rPr lang="en-US" dirty="0"/>
              <a:t>depend on the criticality of the application and the type of </a:t>
            </a:r>
            <a:r>
              <a:rPr lang="en-US" dirty="0" smtClean="0"/>
              <a:t>fault</a:t>
            </a:r>
          </a:p>
          <a:p>
            <a:pPr lvl="1"/>
            <a:r>
              <a:rPr lang="en-US" dirty="0" smtClean="0"/>
              <a:t>can </a:t>
            </a:r>
            <a:r>
              <a:rPr lang="en-US" dirty="0"/>
              <a:t>range from “ignore it” to “keep on going as if it didn’t occur.” </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420907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lnSpcReduction="10000"/>
          </a:bodyPr>
          <a:lstStyle/>
          <a:p>
            <a:r>
              <a:rPr lang="en-US" dirty="0"/>
              <a:t>Tactics for availability are categorized into detect faults, recover from faults and prevent faults. </a:t>
            </a:r>
            <a:endParaRPr lang="en-US" dirty="0" smtClean="0"/>
          </a:p>
          <a:p>
            <a:r>
              <a:rPr lang="en-US" dirty="0" smtClean="0"/>
              <a:t>Detection </a:t>
            </a:r>
            <a:r>
              <a:rPr lang="en-US" dirty="0"/>
              <a:t>tactics </a:t>
            </a:r>
            <a:r>
              <a:rPr lang="en-US" dirty="0" smtClean="0"/>
              <a:t>depend </a:t>
            </a:r>
            <a:r>
              <a:rPr lang="en-US" dirty="0"/>
              <a:t>on detecting signs of life from various components. </a:t>
            </a:r>
            <a:endParaRPr lang="en-US" dirty="0" smtClean="0"/>
          </a:p>
          <a:p>
            <a:r>
              <a:rPr lang="en-US" dirty="0" smtClean="0"/>
              <a:t>Recovery </a:t>
            </a:r>
            <a:r>
              <a:rPr lang="en-US" dirty="0"/>
              <a:t>tactics are </a:t>
            </a:r>
            <a:r>
              <a:rPr lang="en-US" dirty="0" smtClean="0"/>
              <a:t>retrying </a:t>
            </a:r>
            <a:r>
              <a:rPr lang="en-US" dirty="0"/>
              <a:t>an operation or maintaining redundant data or computations. </a:t>
            </a:r>
            <a:endParaRPr lang="en-US" dirty="0" smtClean="0"/>
          </a:p>
          <a:p>
            <a:r>
              <a:rPr lang="en-US" dirty="0" smtClean="0"/>
              <a:t>Prevention </a:t>
            </a:r>
            <a:r>
              <a:rPr lang="en-US" dirty="0"/>
              <a:t>tactics </a:t>
            </a:r>
            <a:r>
              <a:rPr lang="en-US" dirty="0" smtClean="0"/>
              <a:t>depend on </a:t>
            </a:r>
            <a:r>
              <a:rPr lang="en-US" dirty="0"/>
              <a:t>removing elements from service or </a:t>
            </a:r>
            <a:r>
              <a:rPr lang="en-US" dirty="0" smtClean="0"/>
              <a:t>limiting </a:t>
            </a:r>
            <a:r>
              <a:rPr lang="en-US" dirty="0"/>
              <a:t>the scope of faults. </a:t>
            </a:r>
            <a:endParaRPr lang="en-US" dirty="0" smtClean="0"/>
          </a:p>
          <a:p>
            <a:r>
              <a:rPr lang="en-US" dirty="0"/>
              <a:t>All </a:t>
            </a:r>
            <a:r>
              <a:rPr lang="en-US" dirty="0" smtClean="0"/>
              <a:t>availability </a:t>
            </a:r>
            <a:r>
              <a:rPr lang="en-US" dirty="0"/>
              <a:t>tactics involve the coordination </a:t>
            </a:r>
            <a:r>
              <a:rPr lang="en-US" dirty="0" smtClean="0"/>
              <a:t>model.</a:t>
            </a:r>
            <a:endParaRPr lang="en-US" dirty="0"/>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2061145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Availability?</a:t>
            </a:r>
            <a:endParaRPr lang="en-US" dirty="0"/>
          </a:p>
        </p:txBody>
      </p:sp>
      <p:sp>
        <p:nvSpPr>
          <p:cNvPr id="3" name="Content Placeholder 2"/>
          <p:cNvSpPr>
            <a:spLocks noGrp="1"/>
          </p:cNvSpPr>
          <p:nvPr>
            <p:ph idx="1"/>
          </p:nvPr>
        </p:nvSpPr>
        <p:spPr/>
        <p:txBody>
          <a:bodyPr>
            <a:normAutofit lnSpcReduction="10000"/>
          </a:bodyPr>
          <a:lstStyle/>
          <a:p>
            <a:r>
              <a:rPr lang="en-US" dirty="0" smtClean="0"/>
              <a:t>Availability </a:t>
            </a:r>
            <a:r>
              <a:rPr lang="en-US" dirty="0"/>
              <a:t>refers to a property of software that it is there and ready to carry </a:t>
            </a:r>
            <a:r>
              <a:rPr lang="en-US" dirty="0" smtClean="0"/>
              <a:t>out </a:t>
            </a:r>
            <a:r>
              <a:rPr lang="en-US" dirty="0"/>
              <a:t>its task when you need it to be. </a:t>
            </a:r>
            <a:endParaRPr lang="en-US" dirty="0" smtClean="0"/>
          </a:p>
          <a:p>
            <a:r>
              <a:rPr lang="en-US" dirty="0"/>
              <a:t>This is a broad perspective and </a:t>
            </a:r>
            <a:r>
              <a:rPr lang="en-US" dirty="0" smtClean="0"/>
              <a:t>encompasses what </a:t>
            </a:r>
            <a:r>
              <a:rPr lang="en-US" dirty="0"/>
              <a:t>is normally called </a:t>
            </a:r>
            <a:r>
              <a:rPr lang="en-US" dirty="0" smtClean="0"/>
              <a:t>reliability.</a:t>
            </a:r>
          </a:p>
          <a:p>
            <a:r>
              <a:rPr lang="en-US" dirty="0" smtClean="0"/>
              <a:t>Availability builds on reliability by adding the notion of recovery (repair).</a:t>
            </a:r>
          </a:p>
          <a:p>
            <a:r>
              <a:rPr lang="en-US" dirty="0"/>
              <a:t>Fundamentally, availability is about minimizing service outage time by </a:t>
            </a:r>
            <a:r>
              <a:rPr lang="en-US" dirty="0" smtClean="0"/>
              <a:t>mitigating </a:t>
            </a:r>
            <a:r>
              <a:rPr lang="en-US" dirty="0"/>
              <a:t>faults. </a:t>
            </a:r>
          </a:p>
          <a:p>
            <a:endParaRPr lang="en-US" dirty="0"/>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138173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 General Scenario</a:t>
            </a:r>
            <a:endParaRPr lang="en-US" dirty="0"/>
          </a:p>
        </p:txBody>
      </p:sp>
      <p:sp>
        <p:nvSpPr>
          <p:cNvPr id="4" name="Footer Placeholder 3"/>
          <p:cNvSpPr>
            <a:spLocks noGrp="1"/>
          </p:cNvSpPr>
          <p:nvPr>
            <p:ph type="ftr" sz="quarter" idx="11"/>
          </p:nvPr>
        </p:nvSpPr>
        <p:spPr>
          <a:xfrm>
            <a:off x="1403648" y="6376243"/>
            <a:ext cx="6336704" cy="365125"/>
          </a:xfrm>
        </p:spPr>
        <p:txBody>
          <a:bodyPr/>
          <a:lstStyle/>
          <a:p>
            <a:r>
              <a:rPr lang="en-AU" smtClean="0"/>
              <a:t>© Len Bass, Paul Clements, Rick Kazman, distributed under Creative Commons Attribution License</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1779214810"/>
              </p:ext>
            </p:extLst>
          </p:nvPr>
        </p:nvGraphicFramePr>
        <p:xfrm>
          <a:off x="467544" y="1407346"/>
          <a:ext cx="8316416" cy="5262014"/>
        </p:xfrm>
        <a:graphic>
          <a:graphicData uri="http://schemas.openxmlformats.org/drawingml/2006/table">
            <a:tbl>
              <a:tblPr>
                <a:tableStyleId>{5C22544A-7EE6-4342-B048-85BDC9FD1C3A}</a:tableStyleId>
              </a:tblPr>
              <a:tblGrid>
                <a:gridCol w="1108925"/>
                <a:gridCol w="7207491"/>
              </a:tblGrid>
              <a:tr h="348640">
                <a:tc>
                  <a:txBody>
                    <a:bodyPr/>
                    <a:lstStyle/>
                    <a:p>
                      <a:pPr marL="0" marR="0">
                        <a:lnSpc>
                          <a:spcPts val="1450"/>
                        </a:lnSpc>
                        <a:spcBef>
                          <a:spcPts val="400"/>
                        </a:spcBef>
                        <a:spcAft>
                          <a:spcPts val="400"/>
                        </a:spcAft>
                      </a:pPr>
                      <a:r>
                        <a:rPr lang="en-US" sz="1400" b="1" dirty="0">
                          <a:effectLst/>
                        </a:rPr>
                        <a:t>Portion of </a:t>
                      </a:r>
                      <a:br>
                        <a:rPr lang="en-US" sz="1400" b="1" dirty="0">
                          <a:effectLst/>
                        </a:rPr>
                      </a:br>
                      <a:r>
                        <a:rPr lang="en-US" sz="1400" b="1" dirty="0">
                          <a:effectLst/>
                        </a:rPr>
                        <a:t>Scenario</a:t>
                      </a:r>
                      <a:endParaRPr lang="en-US" sz="1400" b="1" dirty="0">
                        <a:effectLst/>
                        <a:latin typeface="Times"/>
                        <a:ea typeface="Times New Roman"/>
                        <a:cs typeface="Times New Roman"/>
                      </a:endParaRPr>
                    </a:p>
                  </a:txBody>
                  <a:tcPr marL="58684" marR="58684" marT="0" marB="0"/>
                </a:tc>
                <a:tc>
                  <a:txBody>
                    <a:bodyPr/>
                    <a:lstStyle/>
                    <a:p>
                      <a:pPr marL="0" marR="0">
                        <a:lnSpc>
                          <a:spcPts val="1450"/>
                        </a:lnSpc>
                        <a:spcBef>
                          <a:spcPts val="400"/>
                        </a:spcBef>
                        <a:spcAft>
                          <a:spcPts val="400"/>
                        </a:spcAft>
                      </a:pPr>
                      <a:r>
                        <a:rPr lang="en-US" sz="1400" b="1" dirty="0">
                          <a:effectLst/>
                        </a:rPr>
                        <a:t>Possible Values	</a:t>
                      </a:r>
                      <a:endParaRPr lang="en-US" sz="1400" b="1" dirty="0">
                        <a:effectLst/>
                        <a:latin typeface="Times"/>
                        <a:ea typeface="Times New Roman"/>
                        <a:cs typeface="Times New Roman"/>
                      </a:endParaRPr>
                    </a:p>
                  </a:txBody>
                  <a:tcPr marL="58684" marR="58684" marT="0" marB="0"/>
                </a:tc>
              </a:tr>
              <a:tr h="294063">
                <a:tc>
                  <a:txBody>
                    <a:bodyPr/>
                    <a:lstStyle/>
                    <a:p>
                      <a:pPr marL="0" marR="0">
                        <a:lnSpc>
                          <a:spcPts val="1450"/>
                        </a:lnSpc>
                        <a:spcBef>
                          <a:spcPts val="400"/>
                        </a:spcBef>
                        <a:spcAft>
                          <a:spcPts val="400"/>
                        </a:spcAft>
                      </a:pPr>
                      <a:r>
                        <a:rPr lang="en-US" sz="1400">
                          <a:effectLst/>
                        </a:rPr>
                        <a:t>Source</a:t>
                      </a:r>
                      <a:endParaRPr lang="en-US" sz="1400">
                        <a:effectLst/>
                        <a:latin typeface="Times"/>
                        <a:ea typeface="Times New Roman"/>
                        <a:cs typeface="Times New Roman"/>
                      </a:endParaRPr>
                    </a:p>
                  </a:txBody>
                  <a:tcPr marL="58684" marR="58684" marT="0" marB="0"/>
                </a:tc>
                <a:tc>
                  <a:txBody>
                    <a:bodyPr/>
                    <a:lstStyle/>
                    <a:p>
                      <a:pPr marL="0" marR="0">
                        <a:lnSpc>
                          <a:spcPts val="1450"/>
                        </a:lnSpc>
                        <a:spcBef>
                          <a:spcPts val="400"/>
                        </a:spcBef>
                        <a:spcAft>
                          <a:spcPts val="400"/>
                        </a:spcAft>
                      </a:pPr>
                      <a:r>
                        <a:rPr lang="en-US" sz="1400">
                          <a:effectLst/>
                        </a:rPr>
                        <a:t>Internal/external: people, hardware, software, physical infrastructure, physical environment</a:t>
                      </a:r>
                      <a:endParaRPr lang="en-US" sz="1400">
                        <a:effectLst/>
                        <a:latin typeface="Times"/>
                        <a:ea typeface="Times New Roman"/>
                        <a:cs typeface="Times New Roman"/>
                      </a:endParaRPr>
                    </a:p>
                  </a:txBody>
                  <a:tcPr marL="58684" marR="58684" marT="0" marB="0"/>
                </a:tc>
              </a:tr>
              <a:tr h="171825">
                <a:tc>
                  <a:txBody>
                    <a:bodyPr/>
                    <a:lstStyle/>
                    <a:p>
                      <a:pPr marL="0" marR="0">
                        <a:lnSpc>
                          <a:spcPts val="1450"/>
                        </a:lnSpc>
                        <a:spcBef>
                          <a:spcPts val="400"/>
                        </a:spcBef>
                        <a:spcAft>
                          <a:spcPts val="400"/>
                        </a:spcAft>
                      </a:pPr>
                      <a:r>
                        <a:rPr lang="en-US" sz="1400">
                          <a:effectLst/>
                        </a:rPr>
                        <a:t>Stimulus</a:t>
                      </a:r>
                      <a:endParaRPr lang="en-US" sz="1400">
                        <a:effectLst/>
                        <a:latin typeface="Times"/>
                        <a:ea typeface="Times New Roman"/>
                        <a:cs typeface="Times New Roman"/>
                      </a:endParaRPr>
                    </a:p>
                  </a:txBody>
                  <a:tcPr marL="58684" marR="58684" marT="0" marB="0"/>
                </a:tc>
                <a:tc>
                  <a:txBody>
                    <a:bodyPr/>
                    <a:lstStyle/>
                    <a:p>
                      <a:pPr marL="0" marR="0">
                        <a:lnSpc>
                          <a:spcPts val="1450"/>
                        </a:lnSpc>
                        <a:spcBef>
                          <a:spcPts val="400"/>
                        </a:spcBef>
                        <a:spcAft>
                          <a:spcPts val="400"/>
                        </a:spcAft>
                      </a:pPr>
                      <a:r>
                        <a:rPr lang="en-US" sz="1400">
                          <a:effectLst/>
                        </a:rPr>
                        <a:t>Fault: omission, crash, incorrect timing, incorrect response</a:t>
                      </a:r>
                      <a:endParaRPr lang="en-US" sz="1400">
                        <a:effectLst/>
                        <a:latin typeface="Times"/>
                        <a:ea typeface="Times New Roman"/>
                        <a:cs typeface="Times New Roman"/>
                      </a:endParaRPr>
                    </a:p>
                  </a:txBody>
                  <a:tcPr marL="58684" marR="58684" marT="0" marB="0"/>
                </a:tc>
              </a:tr>
              <a:tr h="294063">
                <a:tc>
                  <a:txBody>
                    <a:bodyPr/>
                    <a:lstStyle/>
                    <a:p>
                      <a:pPr marL="0" marR="0">
                        <a:lnSpc>
                          <a:spcPts val="1450"/>
                        </a:lnSpc>
                        <a:spcBef>
                          <a:spcPts val="400"/>
                        </a:spcBef>
                        <a:spcAft>
                          <a:spcPts val="400"/>
                        </a:spcAft>
                      </a:pPr>
                      <a:r>
                        <a:rPr lang="en-US" sz="1400">
                          <a:effectLst/>
                        </a:rPr>
                        <a:t>Artifact</a:t>
                      </a:r>
                      <a:endParaRPr lang="en-US" sz="1400">
                        <a:effectLst/>
                        <a:latin typeface="Times"/>
                        <a:ea typeface="Times New Roman"/>
                        <a:cs typeface="Times New Roman"/>
                      </a:endParaRPr>
                    </a:p>
                  </a:txBody>
                  <a:tcPr marL="58684" marR="58684" marT="0" marB="0"/>
                </a:tc>
                <a:tc>
                  <a:txBody>
                    <a:bodyPr/>
                    <a:lstStyle/>
                    <a:p>
                      <a:pPr marL="0" marR="0">
                        <a:lnSpc>
                          <a:spcPts val="1450"/>
                        </a:lnSpc>
                        <a:spcBef>
                          <a:spcPts val="400"/>
                        </a:spcBef>
                        <a:spcAft>
                          <a:spcPts val="400"/>
                        </a:spcAft>
                      </a:pPr>
                      <a:r>
                        <a:rPr lang="en-US" sz="1400">
                          <a:effectLst/>
                        </a:rPr>
                        <a:t>System’s processors, communication channels, persistent storage, processes</a:t>
                      </a:r>
                      <a:endParaRPr lang="en-US" sz="1400">
                        <a:effectLst/>
                        <a:latin typeface="Times"/>
                        <a:ea typeface="Times New Roman"/>
                        <a:cs typeface="Times New Roman"/>
                      </a:endParaRPr>
                    </a:p>
                  </a:txBody>
                  <a:tcPr marL="58684" marR="58684" marT="0" marB="0"/>
                </a:tc>
              </a:tr>
              <a:tr h="294063">
                <a:tc>
                  <a:txBody>
                    <a:bodyPr/>
                    <a:lstStyle/>
                    <a:p>
                      <a:pPr marL="0" marR="0">
                        <a:lnSpc>
                          <a:spcPts val="1450"/>
                        </a:lnSpc>
                        <a:spcBef>
                          <a:spcPts val="400"/>
                        </a:spcBef>
                        <a:spcAft>
                          <a:spcPts val="400"/>
                        </a:spcAft>
                      </a:pPr>
                      <a:r>
                        <a:rPr lang="en-US" sz="1400">
                          <a:effectLst/>
                        </a:rPr>
                        <a:t>Environment</a:t>
                      </a:r>
                      <a:endParaRPr lang="en-US" sz="1400">
                        <a:effectLst/>
                        <a:latin typeface="Times"/>
                        <a:ea typeface="Times New Roman"/>
                        <a:cs typeface="Times New Roman"/>
                      </a:endParaRPr>
                    </a:p>
                  </a:txBody>
                  <a:tcPr marL="58684" marR="58684" marT="0" marB="0"/>
                </a:tc>
                <a:tc>
                  <a:txBody>
                    <a:bodyPr/>
                    <a:lstStyle/>
                    <a:p>
                      <a:pPr marL="0" marR="0">
                        <a:lnSpc>
                          <a:spcPts val="1450"/>
                        </a:lnSpc>
                        <a:spcBef>
                          <a:spcPts val="400"/>
                        </a:spcBef>
                        <a:spcAft>
                          <a:spcPts val="400"/>
                        </a:spcAft>
                      </a:pPr>
                      <a:r>
                        <a:rPr lang="en-US" sz="1400">
                          <a:effectLst/>
                        </a:rPr>
                        <a:t>Normal operation, startup, shutdown, repair mode, degraded operation, overloaded operation</a:t>
                      </a:r>
                      <a:endParaRPr lang="en-US" sz="1400">
                        <a:effectLst/>
                        <a:latin typeface="Times"/>
                        <a:ea typeface="Times New Roman"/>
                        <a:cs typeface="Times New Roman"/>
                      </a:endParaRPr>
                    </a:p>
                  </a:txBody>
                  <a:tcPr marL="58684" marR="58684" marT="0" marB="0"/>
                </a:tc>
              </a:tr>
              <a:tr h="2020450">
                <a:tc>
                  <a:txBody>
                    <a:bodyPr/>
                    <a:lstStyle/>
                    <a:p>
                      <a:pPr marL="0" marR="0">
                        <a:lnSpc>
                          <a:spcPts val="1450"/>
                        </a:lnSpc>
                        <a:spcBef>
                          <a:spcPts val="400"/>
                        </a:spcBef>
                        <a:spcAft>
                          <a:spcPts val="400"/>
                        </a:spcAft>
                      </a:pPr>
                      <a:r>
                        <a:rPr lang="en-US" sz="1400">
                          <a:effectLst/>
                        </a:rPr>
                        <a:t>Response</a:t>
                      </a:r>
                      <a:endParaRPr lang="en-US" sz="1400">
                        <a:effectLst/>
                        <a:latin typeface="Times"/>
                        <a:ea typeface="Times New Roman"/>
                        <a:cs typeface="Times New Roman"/>
                      </a:endParaRPr>
                    </a:p>
                  </a:txBody>
                  <a:tcPr marL="58684" marR="58684" marT="0" marB="0"/>
                </a:tc>
                <a:tc>
                  <a:txBody>
                    <a:bodyPr/>
                    <a:lstStyle/>
                    <a:p>
                      <a:pPr marL="0" marR="0" indent="0">
                        <a:lnSpc>
                          <a:spcPts val="1450"/>
                        </a:lnSpc>
                        <a:spcBef>
                          <a:spcPts val="100"/>
                        </a:spcBef>
                        <a:spcAft>
                          <a:spcPts val="300"/>
                        </a:spcAft>
                        <a:tabLst>
                          <a:tab pos="228600" algn="l"/>
                          <a:tab pos="274320" algn="l"/>
                          <a:tab pos="274320" algn="l"/>
                        </a:tabLst>
                      </a:pPr>
                      <a:r>
                        <a:rPr lang="en-US" sz="1400" kern="1100" dirty="0">
                          <a:effectLst/>
                        </a:rPr>
                        <a:t>Prevent the fault from becoming a failure</a:t>
                      </a:r>
                    </a:p>
                    <a:p>
                      <a:pPr marL="0" marR="0" indent="0">
                        <a:lnSpc>
                          <a:spcPts val="1450"/>
                        </a:lnSpc>
                        <a:spcBef>
                          <a:spcPts val="100"/>
                        </a:spcBef>
                        <a:spcAft>
                          <a:spcPts val="300"/>
                        </a:spcAft>
                        <a:tabLst>
                          <a:tab pos="228600" algn="l"/>
                          <a:tab pos="274320" algn="l"/>
                          <a:tab pos="274320" algn="l"/>
                        </a:tabLst>
                      </a:pPr>
                      <a:r>
                        <a:rPr lang="en-US" sz="1400" kern="1100" dirty="0">
                          <a:effectLst/>
                        </a:rPr>
                        <a:t>Detect the fault:</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 log the fault</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 notify appropriate entities (people or systems)</a:t>
                      </a:r>
                    </a:p>
                    <a:p>
                      <a:pPr marL="0" marR="0" indent="0">
                        <a:lnSpc>
                          <a:spcPts val="1450"/>
                        </a:lnSpc>
                        <a:spcBef>
                          <a:spcPts val="100"/>
                        </a:spcBef>
                        <a:spcAft>
                          <a:spcPts val="300"/>
                        </a:spcAft>
                        <a:tabLst>
                          <a:tab pos="228600" algn="l"/>
                          <a:tab pos="274320" algn="l"/>
                          <a:tab pos="274320" algn="l"/>
                        </a:tabLst>
                      </a:pPr>
                      <a:r>
                        <a:rPr lang="en-US" sz="1400" kern="1100" dirty="0">
                          <a:effectLst/>
                        </a:rPr>
                        <a:t>Recover from the fault</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 disable source of events causing the fault</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 be temporarily unavailable while repair is being effected</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 fix or mask the fault/failure or contain the damage it causes</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 operate in a degraded mode while repair is being effected</a:t>
                      </a:r>
                      <a:endParaRPr lang="en-US" sz="1400" kern="1100" dirty="0">
                        <a:effectLst/>
                        <a:latin typeface="Times New Roman"/>
                        <a:ea typeface="Times New Roman"/>
                      </a:endParaRPr>
                    </a:p>
                  </a:txBody>
                  <a:tcPr marL="58684" marR="58684" marT="0" marB="0"/>
                </a:tc>
              </a:tr>
              <a:tr h="1751984">
                <a:tc>
                  <a:txBody>
                    <a:bodyPr/>
                    <a:lstStyle/>
                    <a:p>
                      <a:pPr marL="0" marR="0">
                        <a:lnSpc>
                          <a:spcPts val="1450"/>
                        </a:lnSpc>
                        <a:spcBef>
                          <a:spcPts val="400"/>
                        </a:spcBef>
                        <a:spcAft>
                          <a:spcPts val="400"/>
                        </a:spcAft>
                      </a:pPr>
                      <a:r>
                        <a:rPr lang="en-US" sz="1400">
                          <a:effectLst/>
                        </a:rPr>
                        <a:t>Response </a:t>
                      </a:r>
                      <a:br>
                        <a:rPr lang="en-US" sz="1400">
                          <a:effectLst/>
                        </a:rPr>
                      </a:br>
                      <a:r>
                        <a:rPr lang="en-US" sz="1400">
                          <a:effectLst/>
                        </a:rPr>
                        <a:t>Measure</a:t>
                      </a:r>
                      <a:endParaRPr lang="en-US" sz="1400">
                        <a:effectLst/>
                        <a:latin typeface="Times"/>
                        <a:ea typeface="Times New Roman"/>
                        <a:cs typeface="Times New Roman"/>
                      </a:endParaRPr>
                    </a:p>
                  </a:txBody>
                  <a:tcPr marL="58684" marR="58684" marT="0" marB="0"/>
                </a:tc>
                <a:tc>
                  <a:txBody>
                    <a:bodyPr/>
                    <a:lstStyle/>
                    <a:p>
                      <a:pPr marL="0" marR="0">
                        <a:lnSpc>
                          <a:spcPts val="1450"/>
                        </a:lnSpc>
                        <a:spcBef>
                          <a:spcPts val="400"/>
                        </a:spcBef>
                        <a:spcAft>
                          <a:spcPts val="0"/>
                        </a:spcAft>
                      </a:pPr>
                      <a:r>
                        <a:rPr lang="en-US" sz="1400" dirty="0">
                          <a:effectLst/>
                        </a:rPr>
                        <a:t>Time or time interval when the system must be available</a:t>
                      </a:r>
                    </a:p>
                    <a:p>
                      <a:pPr marL="0" marR="0">
                        <a:lnSpc>
                          <a:spcPts val="1450"/>
                        </a:lnSpc>
                        <a:spcBef>
                          <a:spcPts val="400"/>
                        </a:spcBef>
                        <a:spcAft>
                          <a:spcPts val="0"/>
                        </a:spcAft>
                      </a:pPr>
                      <a:r>
                        <a:rPr lang="en-US" sz="1400" dirty="0">
                          <a:effectLst/>
                        </a:rPr>
                        <a:t>Availability percentage (e.g. 99.999%)</a:t>
                      </a:r>
                    </a:p>
                    <a:p>
                      <a:pPr marL="0" marR="0">
                        <a:lnSpc>
                          <a:spcPts val="1450"/>
                        </a:lnSpc>
                        <a:spcBef>
                          <a:spcPts val="400"/>
                        </a:spcBef>
                        <a:spcAft>
                          <a:spcPts val="0"/>
                        </a:spcAft>
                      </a:pPr>
                      <a:r>
                        <a:rPr lang="en-US" sz="1400" dirty="0">
                          <a:effectLst/>
                        </a:rPr>
                        <a:t>Time to detect the fault</a:t>
                      </a:r>
                    </a:p>
                    <a:p>
                      <a:pPr marL="0" marR="0">
                        <a:lnSpc>
                          <a:spcPts val="1450"/>
                        </a:lnSpc>
                        <a:spcBef>
                          <a:spcPts val="400"/>
                        </a:spcBef>
                        <a:spcAft>
                          <a:spcPts val="0"/>
                        </a:spcAft>
                      </a:pPr>
                      <a:r>
                        <a:rPr lang="en-US" sz="1400" dirty="0">
                          <a:effectLst/>
                        </a:rPr>
                        <a:t>Time to repair the fault</a:t>
                      </a:r>
                    </a:p>
                    <a:p>
                      <a:pPr marL="0" marR="0">
                        <a:lnSpc>
                          <a:spcPts val="1450"/>
                        </a:lnSpc>
                        <a:spcBef>
                          <a:spcPts val="400"/>
                        </a:spcBef>
                        <a:spcAft>
                          <a:spcPts val="0"/>
                        </a:spcAft>
                      </a:pPr>
                      <a:r>
                        <a:rPr lang="en-US" sz="1400" dirty="0">
                          <a:effectLst/>
                        </a:rPr>
                        <a:t>Time or time interval in which system can be in degraded mode</a:t>
                      </a:r>
                    </a:p>
                    <a:p>
                      <a:pPr marL="0" marR="0">
                        <a:lnSpc>
                          <a:spcPts val="1450"/>
                        </a:lnSpc>
                        <a:spcBef>
                          <a:spcPts val="400"/>
                        </a:spcBef>
                        <a:spcAft>
                          <a:spcPts val="400"/>
                        </a:spcAft>
                      </a:pPr>
                      <a:r>
                        <a:rPr lang="en-US" sz="1400" dirty="0">
                          <a:effectLst/>
                        </a:rPr>
                        <a:t>Proportion (e.g., 99%) or rate (e.g., up to 100 per second) of a certain class of faults that the system prevents, or handles without failing</a:t>
                      </a:r>
                      <a:endParaRPr lang="en-US" sz="1400" dirty="0">
                        <a:effectLst/>
                        <a:latin typeface="Times"/>
                        <a:ea typeface="Times New Roman"/>
                        <a:cs typeface="Times New Roman"/>
                      </a:endParaRPr>
                    </a:p>
                  </a:txBody>
                  <a:tcPr marL="58684" marR="58684" marT="0" marB="0"/>
                </a:tc>
              </a:tr>
            </a:tbl>
          </a:graphicData>
        </a:graphic>
      </p:graphicFrame>
    </p:spTree>
    <p:extLst>
      <p:ext uri="{BB962C8B-B14F-4D97-AF65-F5344CB8AC3E}">
        <p14:creationId xmlns:p14="http://schemas.microsoft.com/office/powerpoint/2010/main" val="380022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Sample </a:t>
            </a:r>
            <a:r>
              <a:rPr lang="en-US" dirty="0"/>
              <a:t>Concrete </a:t>
            </a:r>
            <a:r>
              <a:rPr lang="en-US" dirty="0" smtClean="0"/>
              <a:t>Availability Scenario</a:t>
            </a:r>
            <a:endParaRPr lang="en-US" dirty="0"/>
          </a:p>
        </p:txBody>
      </p:sp>
      <p:sp>
        <p:nvSpPr>
          <p:cNvPr id="3" name="Content Placeholder 2"/>
          <p:cNvSpPr>
            <a:spLocks noGrp="1"/>
          </p:cNvSpPr>
          <p:nvPr>
            <p:ph idx="1"/>
          </p:nvPr>
        </p:nvSpPr>
        <p:spPr/>
        <p:txBody>
          <a:bodyPr/>
          <a:lstStyle/>
          <a:p>
            <a:r>
              <a:rPr lang="en-US" dirty="0"/>
              <a:t>The heartbeat monitor determines that the server is nonresponsive during normal operations. The system informs the operator and continues to operate with no downtime. </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470384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Availability Tactics</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failure occurs when the system no longer delivers a service </a:t>
            </a:r>
            <a:r>
              <a:rPr lang="en-US" dirty="0" smtClean="0"/>
              <a:t>consistent </a:t>
            </a:r>
            <a:r>
              <a:rPr lang="en-US" dirty="0"/>
              <a:t>with its </a:t>
            </a:r>
            <a:r>
              <a:rPr lang="en-US" dirty="0" smtClean="0"/>
              <a:t>specification</a:t>
            </a:r>
          </a:p>
          <a:p>
            <a:pPr lvl="1"/>
            <a:r>
              <a:rPr lang="en-US" dirty="0" smtClean="0"/>
              <a:t>this </a:t>
            </a:r>
            <a:r>
              <a:rPr lang="en-US" dirty="0"/>
              <a:t>failure is observable by the system’s actors. </a:t>
            </a:r>
            <a:endParaRPr lang="en-US" dirty="0" smtClean="0"/>
          </a:p>
          <a:p>
            <a:r>
              <a:rPr lang="en-US" dirty="0" smtClean="0"/>
              <a:t>A </a:t>
            </a:r>
            <a:r>
              <a:rPr lang="en-US" dirty="0"/>
              <a:t>fault (or combination of faults) has the potential to cause a failure. </a:t>
            </a:r>
            <a:endParaRPr lang="en-US" dirty="0" smtClean="0"/>
          </a:p>
          <a:p>
            <a:r>
              <a:rPr lang="en-US" dirty="0" smtClean="0"/>
              <a:t>Availability tactics enable </a:t>
            </a:r>
            <a:r>
              <a:rPr lang="en-US" dirty="0"/>
              <a:t>a system to endure </a:t>
            </a:r>
            <a:r>
              <a:rPr lang="en-US" dirty="0" smtClean="0"/>
              <a:t>faults </a:t>
            </a:r>
            <a:r>
              <a:rPr lang="en-US" dirty="0"/>
              <a:t>so that </a:t>
            </a:r>
            <a:r>
              <a:rPr lang="en-US" dirty="0" smtClean="0"/>
              <a:t>services remain </a:t>
            </a:r>
            <a:r>
              <a:rPr lang="en-US" dirty="0"/>
              <a:t>compliant with </a:t>
            </a:r>
            <a:r>
              <a:rPr lang="en-US" dirty="0" smtClean="0"/>
              <a:t>their specifications. </a:t>
            </a:r>
          </a:p>
          <a:p>
            <a:r>
              <a:rPr lang="en-US" dirty="0" smtClean="0"/>
              <a:t>The </a:t>
            </a:r>
            <a:r>
              <a:rPr lang="en-US" dirty="0"/>
              <a:t>tactics </a:t>
            </a:r>
            <a:r>
              <a:rPr lang="en-US" dirty="0" smtClean="0"/>
              <a:t>keep </a:t>
            </a:r>
            <a:r>
              <a:rPr lang="en-US" dirty="0"/>
              <a:t>faults from becoming failures or at least bound the effects of the fault and make repair possible. </a:t>
            </a:r>
          </a:p>
          <a:p>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3778358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Availability Tactics</a:t>
            </a:r>
            <a:endParaRPr lang="en-US" dirty="0"/>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pic>
        <p:nvPicPr>
          <p:cNvPr id="6" name="Picture 5"/>
          <p:cNvPicPr>
            <a:picLocks noChangeAspect="1"/>
          </p:cNvPicPr>
          <p:nvPr/>
        </p:nvPicPr>
        <p:blipFill rotWithShape="1">
          <a:blip r:embed="rId2"/>
          <a:srcRect l="21697" t="39182" r="22295" b="38011"/>
          <a:stretch/>
        </p:blipFill>
        <p:spPr>
          <a:xfrm>
            <a:off x="1691680" y="2060848"/>
            <a:ext cx="5677698" cy="2880320"/>
          </a:xfrm>
          <a:prstGeom prst="rect">
            <a:avLst/>
          </a:prstGeom>
        </p:spPr>
      </p:pic>
    </p:spTree>
    <p:extLst>
      <p:ext uri="{BB962C8B-B14F-4D97-AF65-F5344CB8AC3E}">
        <p14:creationId xmlns:p14="http://schemas.microsoft.com/office/powerpoint/2010/main" val="2042988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Availability Tactics</a:t>
            </a:r>
            <a:endParaRPr lang="en-US" dirty="0"/>
          </a:p>
        </p:txBody>
      </p:sp>
      <p:sp>
        <p:nvSpPr>
          <p:cNvPr id="4" name="Footer Placeholder 3"/>
          <p:cNvSpPr>
            <a:spLocks noGrp="1"/>
          </p:cNvSpPr>
          <p:nvPr>
            <p:ph type="ftr" sz="quarter" idx="11"/>
          </p:nvPr>
        </p:nvSpPr>
        <p:spPr>
          <a:xfrm>
            <a:off x="1403648" y="6448251"/>
            <a:ext cx="6336704" cy="365125"/>
          </a:xfrm>
        </p:spPr>
        <p:txBody>
          <a:bodyPr/>
          <a:lstStyle/>
          <a:p>
            <a:r>
              <a:rPr lang="en-AU" dirty="0" smtClean="0"/>
              <a:t>© Len Bass, Paul Clements, Rick Kazman, distributed under Creative Commons Attribution License</a:t>
            </a:r>
            <a:endParaRPr lang="en-AU" dirty="0"/>
          </a:p>
        </p:txBody>
      </p:sp>
      <p:pic>
        <p:nvPicPr>
          <p:cNvPr id="6" name="Picture 5"/>
          <p:cNvPicPr>
            <a:picLocks noChangeAspect="1"/>
          </p:cNvPicPr>
          <p:nvPr/>
        </p:nvPicPr>
        <p:blipFill>
          <a:blip r:embed="rId2"/>
          <a:stretch>
            <a:fillRect/>
          </a:stretch>
        </p:blipFill>
        <p:spPr>
          <a:xfrm>
            <a:off x="1259632" y="1035496"/>
            <a:ext cx="6264696" cy="6858000"/>
          </a:xfrm>
          <a:prstGeom prst="rect">
            <a:avLst/>
          </a:prstGeom>
        </p:spPr>
      </p:pic>
    </p:spTree>
    <p:extLst>
      <p:ext uri="{BB962C8B-B14F-4D97-AF65-F5344CB8AC3E}">
        <p14:creationId xmlns:p14="http://schemas.microsoft.com/office/powerpoint/2010/main" val="4266928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Detect Faults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Ping/echo: </a:t>
            </a:r>
            <a:r>
              <a:rPr lang="en-US" dirty="0"/>
              <a:t>asynchronous request/response message pair exchanged between nodes, used to determine reachability and the round-trip delay through the associated network </a:t>
            </a:r>
            <a:r>
              <a:rPr lang="en-US" dirty="0" smtClean="0"/>
              <a:t>path. </a:t>
            </a:r>
          </a:p>
          <a:p>
            <a:r>
              <a:rPr lang="en-US" dirty="0" smtClean="0"/>
              <a:t>Monitor: </a:t>
            </a:r>
            <a:r>
              <a:rPr lang="en-US" dirty="0"/>
              <a:t>a component </a:t>
            </a:r>
            <a:r>
              <a:rPr lang="en-US" dirty="0" smtClean="0"/>
              <a:t>used </a:t>
            </a:r>
            <a:r>
              <a:rPr lang="en-US" dirty="0"/>
              <a:t>to monitor the state of health of </a:t>
            </a:r>
            <a:r>
              <a:rPr lang="en-US" dirty="0" smtClean="0"/>
              <a:t>other </a:t>
            </a:r>
            <a:r>
              <a:rPr lang="en-US" dirty="0"/>
              <a:t>parts of the </a:t>
            </a:r>
            <a:r>
              <a:rPr lang="en-US" dirty="0" smtClean="0"/>
              <a:t>system. </a:t>
            </a:r>
            <a:r>
              <a:rPr lang="en-US" dirty="0"/>
              <a:t>A system monitor can detect failure or congestion in the network or other shared resources, such as from a denial-of-service </a:t>
            </a:r>
            <a:r>
              <a:rPr lang="en-US" dirty="0" smtClean="0"/>
              <a:t>attack. </a:t>
            </a:r>
          </a:p>
          <a:p>
            <a:r>
              <a:rPr lang="en-US" dirty="0" smtClean="0"/>
              <a:t>Heartbeat: </a:t>
            </a:r>
            <a:r>
              <a:rPr lang="en-US" dirty="0"/>
              <a:t>a periodic message exchange between a system monitor and a process being </a:t>
            </a:r>
            <a:r>
              <a:rPr lang="en-US" dirty="0" smtClean="0"/>
              <a:t>monitored.</a:t>
            </a:r>
          </a:p>
        </p:txBody>
      </p:sp>
      <p:sp>
        <p:nvSpPr>
          <p:cNvPr id="4" name="Footer Placeholder 3"/>
          <p:cNvSpPr>
            <a:spLocks noGrp="1"/>
          </p:cNvSpPr>
          <p:nvPr>
            <p:ph type="ftr" sz="quarter" idx="11"/>
          </p:nvPr>
        </p:nvSpPr>
        <p:spPr/>
        <p:txBody>
          <a:bodyPr/>
          <a:lstStyle/>
          <a:p>
            <a:r>
              <a:rPr lang="en-AU" smtClean="0"/>
              <a:t>© Len Bass, Paul Clements, Rick Kazman, distributed under Creative Commons Attribution License</a:t>
            </a:r>
            <a:endParaRPr lang="en-AU" dirty="0"/>
          </a:p>
        </p:txBody>
      </p:sp>
    </p:spTree>
    <p:extLst>
      <p:ext uri="{BB962C8B-B14F-4D97-AF65-F5344CB8AC3E}">
        <p14:creationId xmlns:p14="http://schemas.microsoft.com/office/powerpoint/2010/main" val="1711429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2355</TotalTime>
  <Words>2634</Words>
  <Application>Microsoft Macintosh PowerPoint</Application>
  <PresentationFormat>On-screen Show (4:3)</PresentationFormat>
  <Paragraphs>173</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Chapter 5: Availability</vt:lpstr>
      <vt:lpstr>Chapter Outline</vt:lpstr>
      <vt:lpstr>What is Availability?</vt:lpstr>
      <vt:lpstr>Availability General Scenario</vt:lpstr>
      <vt:lpstr>Sample Concrete Availability Scenario</vt:lpstr>
      <vt:lpstr>Goal of Availability Tactics</vt:lpstr>
      <vt:lpstr>Goal of Availability Tactics</vt:lpstr>
      <vt:lpstr>Availability Tactics</vt:lpstr>
      <vt:lpstr>Detect Faults</vt:lpstr>
      <vt:lpstr>Detect Faults</vt:lpstr>
      <vt:lpstr>Detect Faults</vt:lpstr>
      <vt:lpstr>Recover from Faults  (Preparation &amp; Repair)</vt:lpstr>
      <vt:lpstr>Recover from Faults  (Preparation &amp; Repair)</vt:lpstr>
      <vt:lpstr>Recover from Faults  (Preparation &amp; Repair)</vt:lpstr>
      <vt:lpstr>Recover from Faults  (Reintroduction)</vt:lpstr>
      <vt:lpstr>Prevent Faults</vt:lpstr>
      <vt:lpstr>Prevent Faults</vt:lpstr>
      <vt:lpstr>Design Checklist for Availability</vt:lpstr>
      <vt:lpstr>Design Checklist for Availability</vt:lpstr>
      <vt:lpstr>Design Checklist for Availability</vt:lpstr>
      <vt:lpstr>Design Checklist for Availability</vt:lpstr>
      <vt:lpstr>Design Checklist for Availability</vt:lpstr>
      <vt:lpstr>Design Checklist for Availability</vt:lpstr>
      <vt:lpstr>Design Checklist for Availability</vt:lpstr>
      <vt:lpstr>Summary</vt:lpstr>
      <vt:lpstr>Summary</vt:lpstr>
    </vt:vector>
  </TitlesOfParts>
  <Company>NICTA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 Bass</dc:creator>
  <cp:lastModifiedBy>Rick Kazman</cp:lastModifiedBy>
  <cp:revision>34</cp:revision>
  <dcterms:created xsi:type="dcterms:W3CDTF">2012-04-18T22:57:58Z</dcterms:created>
  <dcterms:modified xsi:type="dcterms:W3CDTF">2012-11-30T00:00:42Z</dcterms:modified>
</cp:coreProperties>
</file>