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74" r:id="rId3"/>
    <p:sldId id="260" r:id="rId4"/>
    <p:sldId id="261" r:id="rId5"/>
    <p:sldId id="262" r:id="rId6"/>
    <p:sldId id="263" r:id="rId7"/>
    <p:sldId id="266" r:id="rId8"/>
    <p:sldId id="264" r:id="rId9"/>
    <p:sldId id="267" r:id="rId10"/>
    <p:sldId id="268" r:id="rId11"/>
    <p:sldId id="275" r:id="rId12"/>
    <p:sldId id="276" r:id="rId13"/>
    <p:sldId id="277" r:id="rId14"/>
    <p:sldId id="278" r:id="rId15"/>
    <p:sldId id="279" r:id="rId16"/>
    <p:sldId id="280" r:id="rId17"/>
    <p:sldId id="28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09" autoAdjust="0"/>
    <p:restoredTop sz="86446" autoAdjust="0"/>
  </p:normalViewPr>
  <p:slideViewPr>
    <p:cSldViewPr>
      <p:cViewPr varScale="1">
        <p:scale>
          <a:sx n="111" d="100"/>
          <a:sy n="111" d="100"/>
        </p:scale>
        <p:origin x="-104" y="-344"/>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6: Interoperability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Interfaces</a:t>
            </a:r>
            <a:endParaRPr lang="en-US" dirty="0"/>
          </a:p>
        </p:txBody>
      </p:sp>
      <p:sp>
        <p:nvSpPr>
          <p:cNvPr id="3" name="Content Placeholder 2"/>
          <p:cNvSpPr>
            <a:spLocks noGrp="1"/>
          </p:cNvSpPr>
          <p:nvPr>
            <p:ph idx="1"/>
          </p:nvPr>
        </p:nvSpPr>
        <p:spPr/>
        <p:txBody>
          <a:bodyPr/>
          <a:lstStyle/>
          <a:p>
            <a:r>
              <a:rPr lang="en-US" dirty="0" smtClean="0"/>
              <a:t>Orchestrate: </a:t>
            </a:r>
            <a:r>
              <a:rPr lang="en-US" dirty="0"/>
              <a:t>uses a control mechanism to </a:t>
            </a:r>
            <a:r>
              <a:rPr lang="en-US" dirty="0" smtClean="0"/>
              <a:t>coordinate, manage </a:t>
            </a:r>
            <a:r>
              <a:rPr lang="en-US" dirty="0"/>
              <a:t>and sequence the invocation of </a:t>
            </a:r>
            <a:r>
              <a:rPr lang="en-US" dirty="0" smtClean="0"/>
              <a:t>services.  </a:t>
            </a:r>
            <a:r>
              <a:rPr lang="en-US" dirty="0"/>
              <a:t>Orchestration is used when </a:t>
            </a:r>
            <a:r>
              <a:rPr lang="en-US" dirty="0" smtClean="0"/>
              <a:t>systems </a:t>
            </a:r>
            <a:r>
              <a:rPr lang="en-US" dirty="0"/>
              <a:t>must interact in a complex fashion to accomplish a complex </a:t>
            </a:r>
            <a:r>
              <a:rPr lang="en-US" dirty="0" smtClean="0"/>
              <a:t>task.</a:t>
            </a:r>
          </a:p>
          <a:p>
            <a:r>
              <a:rPr lang="en-US" dirty="0" smtClean="0"/>
              <a:t>Tailor Interface: add </a:t>
            </a:r>
            <a:r>
              <a:rPr lang="en-US" dirty="0"/>
              <a:t>or </a:t>
            </a:r>
            <a:r>
              <a:rPr lang="en-US" dirty="0" smtClean="0"/>
              <a:t>remove </a:t>
            </a:r>
            <a:r>
              <a:rPr lang="en-US" dirty="0"/>
              <a:t>capabilities to an </a:t>
            </a:r>
            <a:r>
              <a:rPr lang="en-US" dirty="0" smtClean="0"/>
              <a:t>interface such </a:t>
            </a:r>
            <a:r>
              <a:rPr lang="en-US" dirty="0"/>
              <a:t>as translation, </a:t>
            </a:r>
            <a:r>
              <a:rPr lang="en-US" dirty="0" smtClean="0"/>
              <a:t>buffering</a:t>
            </a:r>
            <a:r>
              <a:rPr lang="en-US" dirty="0"/>
              <a:t>, or </a:t>
            </a:r>
            <a:r>
              <a:rPr lang="en-US" dirty="0" smtClean="0"/>
              <a:t>data-smoothing.</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142846092"/>
              </p:ext>
            </p:extLst>
          </p:nvPr>
        </p:nvGraphicFramePr>
        <p:xfrm>
          <a:off x="395537" y="1772815"/>
          <a:ext cx="8352928" cy="4338061"/>
        </p:xfrm>
        <a:graphic>
          <a:graphicData uri="http://schemas.openxmlformats.org/drawingml/2006/table">
            <a:tbl>
              <a:tblPr firstRow="1" firstCol="1" bandRow="1">
                <a:tableStyleId>{5C22544A-7EE6-4342-B048-85BDC9FD1C3A}</a:tableStyleId>
              </a:tblPr>
              <a:tblGrid>
                <a:gridCol w="2016223"/>
                <a:gridCol w="6336705"/>
              </a:tblGrid>
              <a:tr h="4338061">
                <a:tc>
                  <a:txBody>
                    <a:bodyPr/>
                    <a:lstStyle/>
                    <a:p>
                      <a:pPr marL="0" marR="0">
                        <a:lnSpc>
                          <a:spcPct val="90000"/>
                        </a:lnSpc>
                        <a:spcBef>
                          <a:spcPts val="400"/>
                        </a:spcBef>
                        <a:spcAft>
                          <a:spcPts val="400"/>
                        </a:spcAft>
                      </a:pPr>
                      <a:r>
                        <a:rPr lang="en-US" sz="2200" dirty="0">
                          <a:effectLst/>
                        </a:rPr>
                        <a:t>Allocation of </a:t>
                      </a:r>
                      <a:r>
                        <a:rPr lang="en-US" sz="2200" dirty="0" smtClean="0">
                          <a:effectLst/>
                        </a:rPr>
                        <a:t>Responsibilities</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which of your system responsibilities will need to interoperate with other systems.</a:t>
                      </a:r>
                    </a:p>
                    <a:p>
                      <a:pPr marL="0" marR="0">
                        <a:lnSpc>
                          <a:spcPct val="80000"/>
                        </a:lnSpc>
                        <a:spcBef>
                          <a:spcPts val="400"/>
                        </a:spcBef>
                        <a:spcAft>
                          <a:spcPts val="400"/>
                        </a:spcAft>
                      </a:pPr>
                      <a:r>
                        <a:rPr lang="en-US" sz="2200" dirty="0">
                          <a:effectLst/>
                        </a:rPr>
                        <a:t>Ensure that responsibilities have been allocated to detect a request to interoperate with known or unknown external systems </a:t>
                      </a:r>
                    </a:p>
                    <a:p>
                      <a:pPr marL="0" marR="0" indent="0">
                        <a:lnSpc>
                          <a:spcPct val="80000"/>
                        </a:lnSpc>
                        <a:spcBef>
                          <a:spcPts val="100"/>
                        </a:spcBef>
                        <a:spcAft>
                          <a:spcPts val="300"/>
                        </a:spcAft>
                        <a:tabLst>
                          <a:tab pos="228600" algn="l"/>
                          <a:tab pos="274320" algn="l"/>
                          <a:tab pos="274320" algn="l"/>
                        </a:tabLst>
                      </a:pPr>
                      <a:r>
                        <a:rPr lang="en-US" sz="2200" kern="1100" dirty="0">
                          <a:effectLst/>
                        </a:rPr>
                        <a:t>Ensure that responsibilities have been allocated to </a:t>
                      </a:r>
                    </a:p>
                    <a:p>
                      <a:pPr marL="342900" marR="0" lvl="0" indent="-342900">
                        <a:lnSpc>
                          <a:spcPct val="80000"/>
                        </a:lnSpc>
                        <a:spcBef>
                          <a:spcPts val="100"/>
                        </a:spcBef>
                        <a:spcAft>
                          <a:spcPts val="300"/>
                        </a:spcAft>
                        <a:buFont typeface="Symbol"/>
                        <a:buChar char=""/>
                        <a:tabLst>
                          <a:tab pos="228600" algn="l"/>
                          <a:tab pos="274320" algn="l"/>
                          <a:tab pos="274320" algn="l"/>
                        </a:tabLst>
                      </a:pPr>
                      <a:r>
                        <a:rPr lang="en-US" sz="2200" kern="1100" dirty="0">
                          <a:effectLst/>
                        </a:rPr>
                        <a:t>accept the </a:t>
                      </a:r>
                      <a:r>
                        <a:rPr lang="en-US" sz="2200" kern="1100" dirty="0" smtClean="0">
                          <a:effectLst/>
                        </a:rPr>
                        <a:t>request </a:t>
                      </a:r>
                      <a:endParaRPr lang="en-US" sz="2200" kern="1100" dirty="0">
                        <a:effectLst/>
                      </a:endParaRPr>
                    </a:p>
                    <a:p>
                      <a:pPr marL="342900" marR="0" lvl="0" indent="-342900">
                        <a:lnSpc>
                          <a:spcPct val="80000"/>
                        </a:lnSpc>
                        <a:spcBef>
                          <a:spcPts val="100"/>
                        </a:spcBef>
                        <a:spcAft>
                          <a:spcPts val="300"/>
                        </a:spcAft>
                        <a:buFont typeface="Symbol"/>
                        <a:buChar char=""/>
                        <a:tabLst>
                          <a:tab pos="228600" algn="l"/>
                          <a:tab pos="274320" algn="l"/>
                          <a:tab pos="274320" algn="l"/>
                        </a:tabLst>
                      </a:pPr>
                      <a:r>
                        <a:rPr lang="en-US" sz="2200" kern="1100" dirty="0">
                          <a:effectLst/>
                        </a:rPr>
                        <a:t>exchange information</a:t>
                      </a:r>
                    </a:p>
                    <a:p>
                      <a:pPr marL="342900" marR="0" lvl="0" indent="-342900">
                        <a:lnSpc>
                          <a:spcPct val="80000"/>
                        </a:lnSpc>
                        <a:spcBef>
                          <a:spcPts val="100"/>
                        </a:spcBef>
                        <a:spcAft>
                          <a:spcPts val="300"/>
                        </a:spcAft>
                        <a:buFont typeface="Symbol"/>
                        <a:buChar char=""/>
                        <a:tabLst>
                          <a:tab pos="228600" algn="l"/>
                          <a:tab pos="274320" algn="l"/>
                          <a:tab pos="274320" algn="l"/>
                        </a:tabLst>
                      </a:pPr>
                      <a:r>
                        <a:rPr lang="en-US" sz="2200" kern="1100" dirty="0">
                          <a:effectLst/>
                        </a:rPr>
                        <a:t>reject the request</a:t>
                      </a:r>
                    </a:p>
                    <a:p>
                      <a:pPr marL="342900" marR="0" lvl="0" indent="-342900">
                        <a:lnSpc>
                          <a:spcPct val="80000"/>
                        </a:lnSpc>
                        <a:spcBef>
                          <a:spcPts val="100"/>
                        </a:spcBef>
                        <a:spcAft>
                          <a:spcPts val="300"/>
                        </a:spcAft>
                        <a:buFont typeface="Symbol"/>
                        <a:buChar char=""/>
                        <a:tabLst>
                          <a:tab pos="228600" algn="l"/>
                          <a:tab pos="274320" algn="l"/>
                          <a:tab pos="274320" algn="l"/>
                        </a:tabLst>
                      </a:pPr>
                      <a:r>
                        <a:rPr lang="en-US" sz="2200" kern="1100" dirty="0">
                          <a:effectLst/>
                        </a:rPr>
                        <a:t>notify appropriate entities (people or systems)</a:t>
                      </a:r>
                    </a:p>
                    <a:p>
                      <a:pPr marL="342900" marR="0" lvl="0" indent="-342900">
                        <a:lnSpc>
                          <a:spcPct val="80000"/>
                        </a:lnSpc>
                        <a:spcBef>
                          <a:spcPts val="100"/>
                        </a:spcBef>
                        <a:spcAft>
                          <a:spcPts val="300"/>
                        </a:spcAft>
                        <a:buFont typeface="Symbol"/>
                        <a:buChar char=""/>
                        <a:tabLst>
                          <a:tab pos="228600" algn="l"/>
                          <a:tab pos="274320" algn="l"/>
                          <a:tab pos="274320" algn="l"/>
                        </a:tabLst>
                      </a:pPr>
                      <a:r>
                        <a:rPr lang="en-US" sz="2200" kern="1100" dirty="0">
                          <a:effectLst/>
                        </a:rPr>
                        <a:t>log the request (for interoperability in an untrusted environment, logging for non-repudiation is essential) </a:t>
                      </a:r>
                      <a:endParaRPr lang="en-US" sz="22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64582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908945698"/>
              </p:ext>
            </p:extLst>
          </p:nvPr>
        </p:nvGraphicFramePr>
        <p:xfrm>
          <a:off x="539552" y="1772816"/>
          <a:ext cx="8064896" cy="4392488"/>
        </p:xfrm>
        <a:graphic>
          <a:graphicData uri="http://schemas.openxmlformats.org/drawingml/2006/table">
            <a:tbl>
              <a:tblPr firstRow="1" firstCol="1" bandRow="1">
                <a:tableStyleId>{5C22544A-7EE6-4342-B048-85BDC9FD1C3A}</a:tableStyleId>
              </a:tblPr>
              <a:tblGrid>
                <a:gridCol w="1512168"/>
                <a:gridCol w="6552728"/>
              </a:tblGrid>
              <a:tr h="4392488">
                <a:tc>
                  <a:txBody>
                    <a:bodyPr/>
                    <a:lstStyle/>
                    <a:p>
                      <a:pPr marL="0" marR="0">
                        <a:lnSpc>
                          <a:spcPct val="9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Ensure that the coordination mechanisms can meet the critical quality attribute requirements. Considerations for performance include</a:t>
                      </a:r>
                      <a:r>
                        <a:rPr lang="en-US" sz="2200" dirty="0" smtClean="0">
                          <a:effectLst/>
                        </a:rPr>
                        <a:t>:  </a:t>
                      </a:r>
                      <a:endParaRPr lang="en-US" sz="2200" dirty="0">
                        <a:effectLst/>
                      </a:endParaRPr>
                    </a:p>
                    <a:p>
                      <a:pPr marL="342900" marR="0" lvl="0" indent="-342900">
                        <a:lnSpc>
                          <a:spcPct val="80000"/>
                        </a:lnSpc>
                        <a:spcBef>
                          <a:spcPts val="400"/>
                        </a:spcBef>
                        <a:spcAft>
                          <a:spcPts val="0"/>
                        </a:spcAft>
                        <a:buFont typeface="Symbol"/>
                        <a:buChar char=""/>
                      </a:pPr>
                      <a:r>
                        <a:rPr lang="en-US" sz="2200" dirty="0">
                          <a:effectLst/>
                        </a:rPr>
                        <a:t>Volume of traffic on the network both created by the systems under your control and generated by systems not under your control.</a:t>
                      </a:r>
                    </a:p>
                    <a:p>
                      <a:pPr marL="342900" marR="0" lvl="0" indent="-342900">
                        <a:lnSpc>
                          <a:spcPct val="80000"/>
                        </a:lnSpc>
                        <a:spcBef>
                          <a:spcPts val="0"/>
                        </a:spcBef>
                        <a:spcAft>
                          <a:spcPts val="0"/>
                        </a:spcAft>
                        <a:buFont typeface="Symbol"/>
                        <a:buChar char=""/>
                      </a:pPr>
                      <a:r>
                        <a:rPr lang="en-US" sz="2200" dirty="0">
                          <a:effectLst/>
                        </a:rPr>
                        <a:t>Timeliness of the messages being sent by your systems</a:t>
                      </a:r>
                    </a:p>
                    <a:p>
                      <a:pPr marL="342900" marR="0" lvl="0" indent="-342900">
                        <a:lnSpc>
                          <a:spcPct val="80000"/>
                        </a:lnSpc>
                        <a:spcBef>
                          <a:spcPts val="0"/>
                        </a:spcBef>
                        <a:spcAft>
                          <a:spcPts val="0"/>
                        </a:spcAft>
                        <a:buFont typeface="Symbol"/>
                        <a:buChar char=""/>
                      </a:pPr>
                      <a:r>
                        <a:rPr lang="en-US" sz="2200" dirty="0">
                          <a:effectLst/>
                        </a:rPr>
                        <a:t>Currency of the messages being sent by your systems</a:t>
                      </a:r>
                    </a:p>
                    <a:p>
                      <a:pPr marL="342900" marR="0" lvl="0" indent="-342900">
                        <a:lnSpc>
                          <a:spcPct val="80000"/>
                        </a:lnSpc>
                        <a:spcBef>
                          <a:spcPts val="0"/>
                        </a:spcBef>
                        <a:spcAft>
                          <a:spcPts val="400"/>
                        </a:spcAft>
                        <a:buFont typeface="Symbol"/>
                        <a:buChar char=""/>
                      </a:pPr>
                      <a:r>
                        <a:rPr lang="en-US" sz="2200" dirty="0">
                          <a:effectLst/>
                        </a:rPr>
                        <a:t>Jitter of the messages arrival times.</a:t>
                      </a:r>
                    </a:p>
                    <a:p>
                      <a:pPr marL="0" marR="0">
                        <a:lnSpc>
                          <a:spcPct val="80000"/>
                        </a:lnSpc>
                        <a:spcBef>
                          <a:spcPts val="400"/>
                        </a:spcBef>
                        <a:spcAft>
                          <a:spcPts val="400"/>
                        </a:spcAft>
                      </a:pPr>
                      <a:r>
                        <a:rPr lang="en-US" sz="2200" dirty="0">
                          <a:effectLst/>
                        </a:rPr>
                        <a:t>Ensure that all of the systems under your control make assumptions about protocols and underlying networks that are consistent with the systems not under your control.</a:t>
                      </a:r>
                      <a:endParaRPr lang="en-US" sz="22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14364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07247324"/>
              </p:ext>
            </p:extLst>
          </p:nvPr>
        </p:nvGraphicFramePr>
        <p:xfrm>
          <a:off x="611560" y="2420889"/>
          <a:ext cx="7773536" cy="2880320"/>
        </p:xfrm>
        <a:graphic>
          <a:graphicData uri="http://schemas.openxmlformats.org/drawingml/2006/table">
            <a:tbl>
              <a:tblPr firstRow="1" firstCol="1" bandRow="1">
                <a:tableStyleId>{5C22544A-7EE6-4342-B048-85BDC9FD1C3A}</a:tableStyleId>
              </a:tblPr>
              <a:tblGrid>
                <a:gridCol w="1155014"/>
                <a:gridCol w="6618522"/>
              </a:tblGrid>
              <a:tr h="2880320">
                <a:tc>
                  <a:txBody>
                    <a:bodyPr/>
                    <a:lstStyle/>
                    <a:p>
                      <a:pPr marL="0" marR="0">
                        <a:lnSpc>
                          <a:spcPct val="90000"/>
                        </a:lnSpc>
                        <a:spcBef>
                          <a:spcPts val="400"/>
                        </a:spcBef>
                        <a:spcAft>
                          <a:spcPts val="400"/>
                        </a:spcAft>
                      </a:pPr>
                      <a:r>
                        <a:rPr lang="en-US" sz="2200" dirty="0" smtClean="0">
                          <a:effectLst/>
                        </a:rPr>
                        <a:t>Data Model</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the syntax and semantics of the major data abstractions that may be exchanged among interoperating systems.</a:t>
                      </a:r>
                    </a:p>
                    <a:p>
                      <a:pPr marL="0" marR="0">
                        <a:lnSpc>
                          <a:spcPct val="80000"/>
                        </a:lnSpc>
                        <a:spcBef>
                          <a:spcPts val="400"/>
                        </a:spcBef>
                        <a:spcAft>
                          <a:spcPts val="400"/>
                        </a:spcAft>
                      </a:pPr>
                      <a:r>
                        <a:rPr lang="en-US" sz="2200" dirty="0">
                          <a:effectLst/>
                        </a:rPr>
                        <a:t>Ensure that these major data abstractions are consistent with data from the interoperating systems.  (If your system’s data model is confidential and must not be made public, you may have to apply transformations to and from the data abstractions of systems with which yours interoperates.)</a:t>
                      </a:r>
                      <a:endParaRPr lang="en-US" sz="22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16687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83722074"/>
              </p:ext>
            </p:extLst>
          </p:nvPr>
        </p:nvGraphicFramePr>
        <p:xfrm>
          <a:off x="539552" y="2636912"/>
          <a:ext cx="8136904" cy="2808312"/>
        </p:xfrm>
        <a:graphic>
          <a:graphicData uri="http://schemas.openxmlformats.org/drawingml/2006/table">
            <a:tbl>
              <a:tblPr firstRow="1" firstCol="1" bandRow="1">
                <a:tableStyleId>{5C22544A-7EE6-4342-B048-85BDC9FD1C3A}</a:tableStyleId>
              </a:tblPr>
              <a:tblGrid>
                <a:gridCol w="1728192"/>
                <a:gridCol w="6408712"/>
              </a:tblGrid>
              <a:tr h="2808312">
                <a:tc>
                  <a:txBody>
                    <a:bodyPr/>
                    <a:lstStyle/>
                    <a:p>
                      <a:pPr marL="0" marR="0">
                        <a:lnSpc>
                          <a:spcPct val="80000"/>
                        </a:lnSpc>
                        <a:spcBef>
                          <a:spcPts val="400"/>
                        </a:spcBef>
                        <a:spcAft>
                          <a:spcPts val="400"/>
                        </a:spcAft>
                      </a:pPr>
                      <a:r>
                        <a:rPr lang="en-US" sz="2200" dirty="0">
                          <a:effectLst/>
                        </a:rPr>
                        <a:t>Mapping Among Architectural Elements</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For interoperability, the critical mapping is that of components to processors. Beyond the necessity of making sure that components that communicate externally are hosted on processors that can reach the network, the primary considerations deal with meeting the security, availability, and performance requirements for the communication.  </a:t>
                      </a:r>
                      <a:endParaRPr lang="en-US" sz="2200" dirty="0" smtClean="0">
                        <a:effectLst/>
                      </a:endParaRPr>
                    </a:p>
                    <a:p>
                      <a:pPr marL="0" marR="0">
                        <a:lnSpc>
                          <a:spcPct val="80000"/>
                        </a:lnSpc>
                        <a:spcBef>
                          <a:spcPts val="400"/>
                        </a:spcBef>
                        <a:spcAft>
                          <a:spcPts val="400"/>
                        </a:spcAft>
                      </a:pPr>
                      <a:r>
                        <a:rPr lang="en-US" sz="2200" dirty="0" smtClean="0">
                          <a:effectLst/>
                        </a:rPr>
                        <a:t>These </a:t>
                      </a:r>
                      <a:r>
                        <a:rPr lang="en-US" sz="2200" dirty="0">
                          <a:effectLst/>
                        </a:rPr>
                        <a:t>will be dealt with in their respective chapters.</a:t>
                      </a:r>
                      <a:endParaRPr lang="en-US" sz="22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4921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211828190"/>
              </p:ext>
            </p:extLst>
          </p:nvPr>
        </p:nvGraphicFramePr>
        <p:xfrm>
          <a:off x="539552" y="2276872"/>
          <a:ext cx="8208912" cy="3600401"/>
        </p:xfrm>
        <a:graphic>
          <a:graphicData uri="http://schemas.openxmlformats.org/drawingml/2006/table">
            <a:tbl>
              <a:tblPr firstRow="1" firstCol="1" bandRow="1">
                <a:tableStyleId>{5C22544A-7EE6-4342-B048-85BDC9FD1C3A}</a:tableStyleId>
              </a:tblPr>
              <a:tblGrid>
                <a:gridCol w="1800200"/>
                <a:gridCol w="6408712"/>
              </a:tblGrid>
              <a:tr h="3600401">
                <a:tc>
                  <a:txBody>
                    <a:bodyPr/>
                    <a:lstStyle/>
                    <a:p>
                      <a:pPr marL="0" marR="0">
                        <a:lnSpc>
                          <a:spcPct val="80000"/>
                        </a:lnSpc>
                        <a:spcBef>
                          <a:spcPts val="400"/>
                        </a:spcBef>
                        <a:spcAft>
                          <a:spcPts val="400"/>
                        </a:spcAft>
                      </a:pPr>
                      <a:r>
                        <a:rPr lang="en-US" sz="2200" dirty="0">
                          <a:effectLst/>
                        </a:rPr>
                        <a:t>Resource Management</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Ensure that interoperation with another system (accepting a request and/or rejecting a request) can never exhaust critical system resources (e.g., can a flood of such requests cause service to be denied to legitimate users?).</a:t>
                      </a:r>
                    </a:p>
                    <a:p>
                      <a:pPr marL="0" marR="0">
                        <a:lnSpc>
                          <a:spcPct val="80000"/>
                        </a:lnSpc>
                        <a:spcBef>
                          <a:spcPts val="400"/>
                        </a:spcBef>
                        <a:spcAft>
                          <a:spcPts val="400"/>
                        </a:spcAft>
                      </a:pPr>
                      <a:r>
                        <a:rPr lang="en-US" sz="2200" dirty="0">
                          <a:effectLst/>
                        </a:rPr>
                        <a:t>Ensure that the resource load imposed by the communication requirements of interoperation is acceptable.</a:t>
                      </a:r>
                    </a:p>
                    <a:p>
                      <a:pPr marL="0" marR="0">
                        <a:lnSpc>
                          <a:spcPct val="80000"/>
                        </a:lnSpc>
                        <a:spcBef>
                          <a:spcPts val="400"/>
                        </a:spcBef>
                        <a:spcAft>
                          <a:spcPts val="400"/>
                        </a:spcAft>
                      </a:pPr>
                      <a:r>
                        <a:rPr lang="en-US" sz="2200" dirty="0">
                          <a:effectLst/>
                        </a:rPr>
                        <a:t>Ensure that if interoperation requires that resources be shared among the participating systems, an adequate arbitration policy is in place.</a:t>
                      </a:r>
                      <a:endParaRPr lang="en-US" sz="22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2249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769095115"/>
              </p:ext>
            </p:extLst>
          </p:nvPr>
        </p:nvGraphicFramePr>
        <p:xfrm>
          <a:off x="539552" y="2348880"/>
          <a:ext cx="7920880" cy="3456385"/>
        </p:xfrm>
        <a:graphic>
          <a:graphicData uri="http://schemas.openxmlformats.org/drawingml/2006/table">
            <a:tbl>
              <a:tblPr firstRow="1" firstCol="1" bandRow="1">
                <a:tableStyleId>{5C22544A-7EE6-4342-B048-85BDC9FD1C3A}</a:tableStyleId>
              </a:tblPr>
              <a:tblGrid>
                <a:gridCol w="1333828"/>
                <a:gridCol w="6587052"/>
              </a:tblGrid>
              <a:tr h="3456385">
                <a:tc>
                  <a:txBody>
                    <a:bodyPr/>
                    <a:lstStyle/>
                    <a:p>
                      <a:pPr marL="0" marR="0">
                        <a:lnSpc>
                          <a:spcPct val="80000"/>
                        </a:lnSpc>
                        <a:spcBef>
                          <a:spcPts val="400"/>
                        </a:spcBef>
                        <a:spcAft>
                          <a:spcPts val="400"/>
                        </a:spcAft>
                      </a:pPr>
                      <a:r>
                        <a:rPr lang="en-US" sz="2200" dirty="0">
                          <a:effectLst/>
                        </a:rPr>
                        <a:t>Binding Time</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the systems that may interoperate, and when they become known to each other.    For </a:t>
                      </a:r>
                      <a:r>
                        <a:rPr lang="en-US" sz="2200" dirty="0" smtClean="0">
                          <a:effectLst/>
                        </a:rPr>
                        <a:t>each </a:t>
                      </a:r>
                      <a:r>
                        <a:rPr lang="en-US" sz="2200" dirty="0">
                          <a:effectLst/>
                        </a:rPr>
                        <a:t>system over which you have control</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Ensure that it has a policy for dealing with binding to both known and unknown external systems.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Ensure that it has mechanisms in place to reject unacceptable bindings and to log such requests.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In the case of late binding, ensure that mechanisms will support the discovery of relevant new services or protocols, or the sending of information using chosen protocols.</a:t>
                      </a:r>
                      <a:endParaRPr lang="en-US" sz="22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53020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Checklist for </a:t>
            </a:r>
            <a:r>
              <a:rPr lang="en-US" dirty="0"/>
              <a:t>Interoperability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120514943"/>
              </p:ext>
            </p:extLst>
          </p:nvPr>
        </p:nvGraphicFramePr>
        <p:xfrm>
          <a:off x="611560" y="2420888"/>
          <a:ext cx="7920880" cy="3240361"/>
        </p:xfrm>
        <a:graphic>
          <a:graphicData uri="http://schemas.openxmlformats.org/drawingml/2006/table">
            <a:tbl>
              <a:tblPr firstRow="1" firstCol="1" bandRow="1">
                <a:tableStyleId>{5C22544A-7EE6-4342-B048-85BDC9FD1C3A}</a:tableStyleId>
              </a:tblPr>
              <a:tblGrid>
                <a:gridCol w="1516526"/>
                <a:gridCol w="6404354"/>
              </a:tblGrid>
              <a:tr h="3240361">
                <a:tc>
                  <a:txBody>
                    <a:bodyPr/>
                    <a:lstStyle/>
                    <a:p>
                      <a:pPr marL="0" marR="0">
                        <a:lnSpc>
                          <a:spcPct val="80000"/>
                        </a:lnSpc>
                        <a:spcBef>
                          <a:spcPts val="400"/>
                        </a:spcBef>
                        <a:spcAft>
                          <a:spcPts val="400"/>
                        </a:spcAft>
                      </a:pPr>
                      <a:r>
                        <a:rPr lang="en-US" sz="2200" dirty="0">
                          <a:effectLst/>
                        </a:rPr>
                        <a:t>Choice of Technology</a:t>
                      </a:r>
                      <a:endParaRPr lang="en-US" sz="22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spc="-10" dirty="0" smtClean="0">
                          <a:effectLst/>
                        </a:rPr>
                        <a:t>For </a:t>
                      </a:r>
                      <a:r>
                        <a:rPr lang="en-US" sz="2200" spc="-10" dirty="0">
                          <a:effectLst/>
                        </a:rPr>
                        <a:t>any of your chosen technologies, are they “visible” at interface boundary of a system?  If so, what interoperability effects do they have?  Do they support, undercut, or have no effect on the interoperability scenarios that apply to your system? Ensure the effects they have are acceptable.</a:t>
                      </a:r>
                      <a:endParaRPr lang="en-US" sz="2200" dirty="0">
                        <a:effectLst/>
                      </a:endParaRPr>
                    </a:p>
                    <a:p>
                      <a:pPr marL="0" marR="0">
                        <a:lnSpc>
                          <a:spcPct val="80000"/>
                        </a:lnSpc>
                        <a:spcBef>
                          <a:spcPts val="400"/>
                        </a:spcBef>
                        <a:spcAft>
                          <a:spcPts val="400"/>
                        </a:spcAft>
                      </a:pPr>
                      <a:r>
                        <a:rPr lang="en-US" sz="2200" spc="-10" dirty="0">
                          <a:effectLst/>
                        </a:rPr>
                        <a:t>Consider technologies that are designed to support interoperability, e.g. Web Services. Can they be used to satisfy the interoperability requirements for the systems under your control?</a:t>
                      </a:r>
                      <a:endParaRPr lang="en-US" sz="22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2319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Interoperability refers to the ability of systems to usefully exchange information. </a:t>
            </a:r>
            <a:endParaRPr lang="en-US" dirty="0" smtClean="0"/>
          </a:p>
          <a:p>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Interoperability?</a:t>
            </a:r>
          </a:p>
          <a:p>
            <a:r>
              <a:rPr lang="en-US" dirty="0" smtClean="0"/>
              <a:t>Interoperability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a:t>Interoperability</a:t>
            </a:r>
            <a:endParaRPr lang="en-US" sz="3200" b="0" i="0" u="none" strike="noStrike" kern="1200" baseline="0" dirty="0" smtClean="0">
              <a:solidFill>
                <a:schemeClr val="tx1"/>
              </a:solidFill>
              <a:latin typeface="+mn-lt"/>
              <a:ea typeface="+mn-ea"/>
              <a:cs typeface="+mn-cs"/>
            </a:endParaRPr>
          </a:p>
          <a:p>
            <a:r>
              <a:rPr lang="en-US" dirty="0" smtClean="0"/>
              <a:t>A Design Checklist for </a:t>
            </a:r>
            <a:r>
              <a:rPr lang="en-US" dirty="0"/>
              <a:t>Interoperability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Interoperability</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Interoperability is about the degree to which two or more systems can usefully </a:t>
            </a:r>
            <a:r>
              <a:rPr lang="en-US" dirty="0" smtClean="0"/>
              <a:t>exchange </a:t>
            </a:r>
            <a:r>
              <a:rPr lang="en-US" dirty="0"/>
              <a:t>meaningful </a:t>
            </a:r>
            <a:r>
              <a:rPr lang="en-US" dirty="0" smtClean="0"/>
              <a:t>information. </a:t>
            </a:r>
            <a:endParaRPr lang="en-US" dirty="0"/>
          </a:p>
          <a:p>
            <a:r>
              <a:rPr lang="en-US" dirty="0" smtClean="0"/>
              <a:t>Like all quality attributes, interoperability is not a yes-or-no proposition but has </a:t>
            </a:r>
            <a:r>
              <a:rPr lang="en-US" dirty="0"/>
              <a:t>shades of meaning. </a:t>
            </a:r>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162198409"/>
              </p:ext>
            </p:extLst>
          </p:nvPr>
        </p:nvGraphicFramePr>
        <p:xfrm>
          <a:off x="539517" y="1916832"/>
          <a:ext cx="8064931" cy="3318933"/>
        </p:xfrm>
        <a:graphic>
          <a:graphicData uri="http://schemas.openxmlformats.org/drawingml/2006/table">
            <a:tbl>
              <a:tblPr>
                <a:tableStyleId>{5C22544A-7EE6-4342-B048-85BDC9FD1C3A}</a:tableStyleId>
              </a:tblPr>
              <a:tblGrid>
                <a:gridCol w="1440160"/>
                <a:gridCol w="6624771"/>
              </a:tblGrid>
              <a:tr h="19050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68580" marR="68580" marT="0" marB="0"/>
                </a:tc>
              </a:tr>
              <a:tr h="190500">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68580" marR="68580"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A </a:t>
                      </a:r>
                      <a:r>
                        <a:rPr lang="en-US" sz="1400" kern="1100" dirty="0" smtClean="0">
                          <a:effectLst/>
                        </a:rPr>
                        <a:t>system</a:t>
                      </a:r>
                      <a:endParaRPr lang="en-US" sz="1400" kern="1100" dirty="0">
                        <a:effectLst/>
                        <a:latin typeface="Times New Roman"/>
                        <a:ea typeface="Times New Roman"/>
                      </a:endParaRPr>
                    </a:p>
                  </a:txBody>
                  <a:tcPr marL="68580" marR="68580" marT="0" marB="0"/>
                </a:tc>
              </a:tr>
              <a:tr h="15240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A request to exchange information among system(s).</a:t>
                      </a:r>
                      <a:endParaRPr lang="en-US" sz="1400" dirty="0">
                        <a:effectLst/>
                        <a:latin typeface="Times"/>
                        <a:ea typeface="Times New Roman"/>
                        <a:cs typeface="Times New Roman"/>
                      </a:endParaRPr>
                    </a:p>
                  </a:txBody>
                  <a:tcPr marL="68580" marR="68580" marT="0" marB="0"/>
                </a:tc>
              </a:tr>
              <a:tr h="152400">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The systems that wish to interoperate</a:t>
                      </a:r>
                      <a:endParaRPr lang="en-US" sz="1400">
                        <a:effectLst/>
                        <a:latin typeface="Times"/>
                        <a:ea typeface="Times New Roman"/>
                        <a:cs typeface="Times New Roman"/>
                      </a:endParaRPr>
                    </a:p>
                  </a:txBody>
                  <a:tcPr marL="68580" marR="68580" marT="0" marB="0"/>
                </a:tc>
              </a:tr>
              <a:tr h="381000">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System(s) wishing to interoperate are discovered at run time or known prior to run time.</a:t>
                      </a:r>
                      <a:endParaRPr lang="en-US" sz="1400">
                        <a:effectLst/>
                        <a:latin typeface="Times"/>
                        <a:ea typeface="Times New Roman"/>
                        <a:cs typeface="Times New Roman"/>
                      </a:endParaRPr>
                    </a:p>
                  </a:txBody>
                  <a:tcPr marL="68580" marR="68580" marT="0" marB="0"/>
                </a:tc>
              </a:tr>
              <a:tr h="26670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a:effectLst/>
                        </a:rPr>
                        <a:t>the request is (appropriately) rejected and appropriate entities (people or systems) are notified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a:effectLst/>
                        </a:rPr>
                        <a:t>the request is (appropriately) accepted and information is exchanged successfully</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a:effectLst/>
                        </a:rPr>
                        <a:t>the request is logged by one or more of the involved systems</a:t>
                      </a:r>
                      <a:endParaRPr lang="en-US" sz="1400" kern="1100">
                        <a:effectLst/>
                        <a:latin typeface="Times New Roman"/>
                        <a:ea typeface="Times New Roman"/>
                      </a:endParaRPr>
                    </a:p>
                  </a:txBody>
                  <a:tcPr marL="68580" marR="68580" marT="0" marB="0"/>
                </a:tc>
              </a:tr>
              <a:tr h="266700">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processed </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rejected </a:t>
                      </a:r>
                    </a:p>
                    <a:p>
                      <a:pPr marL="0" marR="0" indent="0">
                        <a:lnSpc>
                          <a:spcPts val="1450"/>
                        </a:lnSpc>
                        <a:spcBef>
                          <a:spcPts val="100"/>
                        </a:spcBef>
                        <a:spcAft>
                          <a:spcPts val="300"/>
                        </a:spcAft>
                        <a:tabLst>
                          <a:tab pos="228600" algn="l"/>
                          <a:tab pos="274320" algn="l"/>
                          <a:tab pos="274320" algn="l"/>
                        </a:tabLst>
                      </a:pPr>
                      <a:r>
                        <a:rPr lang="en-US" sz="1400" kern="1100" dirty="0">
                          <a:effectLst/>
                        </a:rPr>
                        <a:t> </a:t>
                      </a:r>
                      <a:endParaRPr lang="en-US" sz="14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Interoperability Scenario</a:t>
            </a:r>
            <a:endParaRPr lang="en-US" dirty="0"/>
          </a:p>
        </p:txBody>
      </p:sp>
      <p:sp>
        <p:nvSpPr>
          <p:cNvPr id="3" name="Content Placeholder 2"/>
          <p:cNvSpPr>
            <a:spLocks noGrp="1"/>
          </p:cNvSpPr>
          <p:nvPr>
            <p:ph idx="1"/>
          </p:nvPr>
        </p:nvSpPr>
        <p:spPr/>
        <p:txBody>
          <a:bodyPr/>
          <a:lstStyle/>
          <a:p>
            <a:r>
              <a:rPr lang="en-US" dirty="0"/>
              <a:t>Our vehicle information system sends our current location to the traffic monitoring system. The traffic monitoring system combines our location with other information, overlays this information on a Google Map, and broadcasts it. Our location information is correctly included with a probability of 99.9%.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Interoperability Tactics</a:t>
            </a:r>
            <a:endParaRPr lang="en-US" dirty="0"/>
          </a:p>
        </p:txBody>
      </p:sp>
      <p:sp>
        <p:nvSpPr>
          <p:cNvPr id="3" name="Content Placeholder 2"/>
          <p:cNvSpPr>
            <a:spLocks noGrp="1"/>
          </p:cNvSpPr>
          <p:nvPr>
            <p:ph idx="1"/>
          </p:nvPr>
        </p:nvSpPr>
        <p:spPr/>
        <p:txBody>
          <a:bodyPr>
            <a:normAutofit lnSpcReduction="10000"/>
          </a:bodyPr>
          <a:lstStyle/>
          <a:p>
            <a:r>
              <a:rPr lang="en-US" dirty="0" smtClean="0"/>
              <a:t>F</a:t>
            </a:r>
            <a:r>
              <a:rPr lang="en-US" baseline="0" dirty="0" smtClean="0"/>
              <a:t>or two or more systems to usefully exchange information they must</a:t>
            </a:r>
          </a:p>
          <a:p>
            <a:pPr lvl="1"/>
            <a:r>
              <a:rPr lang="en-US" dirty="0" smtClean="0"/>
              <a:t>Know about each other. That is the purpose behind the locate</a:t>
            </a:r>
            <a:r>
              <a:rPr lang="en-US" baseline="0" dirty="0" smtClean="0"/>
              <a:t> tactics.</a:t>
            </a:r>
          </a:p>
          <a:p>
            <a:pPr lvl="1"/>
            <a:r>
              <a:rPr lang="en-US" baseline="0" dirty="0" smtClean="0"/>
              <a:t>Exchange information in a semantically meaningful fashion. That is the purpose behind the manage interfaces tactics. Two aspects of the exchange are</a:t>
            </a:r>
          </a:p>
          <a:p>
            <a:pPr lvl="2"/>
            <a:r>
              <a:rPr lang="en-US" dirty="0" smtClean="0"/>
              <a:t>Provide services in the correct sequence</a:t>
            </a:r>
          </a:p>
          <a:p>
            <a:pPr lvl="2"/>
            <a:r>
              <a:rPr lang="en-US" dirty="0" smtClean="0"/>
              <a:t>Modify information produced by one actor to a form acceptable to the second actor.</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Interoperability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a:picLocks noChangeAspect="1"/>
          </p:cNvPicPr>
          <p:nvPr/>
        </p:nvPicPr>
        <p:blipFill rotWithShape="1">
          <a:blip r:embed="rId2"/>
          <a:srcRect l="18387" t="40432" r="21557" b="37809"/>
          <a:stretch/>
        </p:blipFill>
        <p:spPr>
          <a:xfrm>
            <a:off x="1763689" y="2132856"/>
            <a:ext cx="5904656" cy="3027481"/>
          </a:xfrm>
          <a:prstGeom prst="rect">
            <a:avLst/>
          </a:prstGeom>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Interoperability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a:picLocks noChangeAspect="1"/>
          </p:cNvPicPr>
          <p:nvPr/>
        </p:nvPicPr>
        <p:blipFill rotWithShape="1">
          <a:blip r:embed="rId2"/>
          <a:srcRect t="3903" b="50663"/>
          <a:stretch/>
        </p:blipFill>
        <p:spPr>
          <a:xfrm>
            <a:off x="1187624" y="1700808"/>
            <a:ext cx="6771508" cy="3979945"/>
          </a:xfrm>
          <a:prstGeom prst="rect">
            <a:avLst/>
          </a:prstGeom>
        </p:spPr>
      </p:pic>
    </p:spTree>
    <p:extLst>
      <p:ext uri="{BB962C8B-B14F-4D97-AF65-F5344CB8AC3E}">
        <p14:creationId xmlns:p14="http://schemas.microsoft.com/office/powerpoint/2010/main" val="42669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Locate</a:t>
            </a:r>
            <a:endParaRPr lang="en-US" dirty="0"/>
          </a:p>
        </p:txBody>
      </p:sp>
      <p:sp>
        <p:nvSpPr>
          <p:cNvPr id="3" name="Content Placeholder 2"/>
          <p:cNvSpPr>
            <a:spLocks noGrp="1"/>
          </p:cNvSpPr>
          <p:nvPr>
            <p:ph idx="1"/>
          </p:nvPr>
        </p:nvSpPr>
        <p:spPr/>
        <p:txBody>
          <a:bodyPr/>
          <a:lstStyle/>
          <a:p>
            <a:r>
              <a:rPr lang="en-US" dirty="0" smtClean="0"/>
              <a:t>Discover service: </a:t>
            </a:r>
            <a:r>
              <a:rPr lang="en-US" dirty="0"/>
              <a:t>Locate a service through searching a known directory </a:t>
            </a:r>
            <a:r>
              <a:rPr lang="en-US" dirty="0" smtClean="0"/>
              <a:t>service. </a:t>
            </a:r>
            <a:r>
              <a:rPr lang="en-US" dirty="0"/>
              <a:t>There may be multiple levels of indirection in this location process – i.e. a known location points to another location that in turn can be searched for the service.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2252</TotalTime>
  <Words>1340</Words>
  <Application>Microsoft Macintosh PowerPoint</Application>
  <PresentationFormat>On-screen Show (4:3)</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Chapter 6: Interoperability</vt:lpstr>
      <vt:lpstr>Chapter Outline</vt:lpstr>
      <vt:lpstr>What is Interoperability?</vt:lpstr>
      <vt:lpstr>Interoperability General Scenario</vt:lpstr>
      <vt:lpstr>Sample Concrete Interoperability Scenario</vt:lpstr>
      <vt:lpstr>Goal of Interoperability Tactics</vt:lpstr>
      <vt:lpstr>Goal of Interoperability Tactics</vt:lpstr>
      <vt:lpstr>Interoperability Tactics</vt:lpstr>
      <vt:lpstr>Locate</vt:lpstr>
      <vt:lpstr>Manage Interfaces</vt:lpstr>
      <vt:lpstr>Design Checklist for Interoperability</vt:lpstr>
      <vt:lpstr>Design Checklist for Interoperability</vt:lpstr>
      <vt:lpstr>Design Checklist for Interoperability</vt:lpstr>
      <vt:lpstr>Design Checklist for Interoperability</vt:lpstr>
      <vt:lpstr>Design Checklist for Interoperability</vt:lpstr>
      <vt:lpstr>Design Checklist for Interoperability</vt:lpstr>
      <vt:lpstr>Design Checklist for Interoperability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27</cp:revision>
  <dcterms:created xsi:type="dcterms:W3CDTF">2012-04-18T22:57:58Z</dcterms:created>
  <dcterms:modified xsi:type="dcterms:W3CDTF">2012-12-03T22:58:55Z</dcterms:modified>
</cp:coreProperties>
</file>