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embeddings/oleObject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9" r:id="rId2"/>
    <p:sldId id="274" r:id="rId3"/>
    <p:sldId id="260" r:id="rId4"/>
    <p:sldId id="283" r:id="rId5"/>
    <p:sldId id="261" r:id="rId6"/>
    <p:sldId id="262" r:id="rId7"/>
    <p:sldId id="263" r:id="rId8"/>
    <p:sldId id="266" r:id="rId9"/>
    <p:sldId id="264" r:id="rId10"/>
    <p:sldId id="267" r:id="rId11"/>
    <p:sldId id="284" r:id="rId12"/>
    <p:sldId id="287" r:id="rId13"/>
    <p:sldId id="285" r:id="rId14"/>
    <p:sldId id="286" r:id="rId15"/>
    <p:sldId id="288" r:id="rId16"/>
    <p:sldId id="289" r:id="rId17"/>
    <p:sldId id="290" r:id="rId18"/>
    <p:sldId id="291" r:id="rId19"/>
    <p:sldId id="292" r:id="rId20"/>
    <p:sldId id="293" r:id="rId21"/>
    <p:sldId id="294" r:id="rId22"/>
    <p:sldId id="27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72" d="100"/>
          <a:sy n="72" d="100"/>
        </p:scale>
        <p:origin x="-368" y="-10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9B1F14-2969-4234-94C2-84FB01E3AC7A}" type="datetimeFigureOut">
              <a:rPr lang="en-AU" smtClean="0"/>
              <a:t>12/4/12</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5789E-32BF-4BCD-9509-3BAE69BCF054}" type="slidenum">
              <a:rPr lang="en-AU" smtClean="0"/>
              <a:t>‹#›</a:t>
            </a:fld>
            <a:endParaRPr lang="en-AU"/>
          </a:p>
        </p:txBody>
      </p:sp>
    </p:spTree>
    <p:extLst>
      <p:ext uri="{BB962C8B-B14F-4D97-AF65-F5344CB8AC3E}">
        <p14:creationId xmlns:p14="http://schemas.microsoft.com/office/powerpoint/2010/main" val="119235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0F0CDB67-B98A-4AC5-929D-81BD9B8E0ED5}" type="datetime1">
              <a:rPr lang="en-AU" smtClean="0"/>
              <a:t>12/4/12</a:t>
            </a:fld>
            <a:endParaRPr lang="en-AU"/>
          </a:p>
        </p:txBody>
      </p:sp>
      <p:sp>
        <p:nvSpPr>
          <p:cNvPr id="5" name="Footer Placeholder 4"/>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72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368C8F9-EC1D-4BA9-A60E-999AFF963F40}" type="datetime1">
              <a:rPr lang="en-AU" smtClean="0"/>
              <a:t>12/4/12</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68311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07FB916B-826A-4DC1-AF36-AFE8D11DE3BA}" type="datetime1">
              <a:rPr lang="en-AU" smtClean="0"/>
              <a:t>12/4/12</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90717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smtClean="0"/>
              <a:t>Click to edit Master title style</a:t>
            </a:r>
            <a:endParaRPr lang="en-A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Tree>
    <p:extLst>
      <p:ext uri="{BB962C8B-B14F-4D97-AF65-F5344CB8AC3E}">
        <p14:creationId xmlns:p14="http://schemas.microsoft.com/office/powerpoint/2010/main" val="317183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FD9AFD-92D5-4F38-81E5-3FBC268DED4A}" type="datetime1">
              <a:rPr lang="en-AU" smtClean="0"/>
              <a:t>12/4/12</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06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Content Placeholder 2"/>
          <p:cNvSpPr>
            <a:spLocks noGrp="1"/>
          </p:cNvSpPr>
          <p:nvPr>
            <p:ph sz="half" idx="1"/>
          </p:nvPr>
        </p:nvSpPr>
        <p:spPr>
          <a:xfrm>
            <a:off x="457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AAADA7F1-F5F6-4965-B98A-1EF216FC21E9}" type="datetime1">
              <a:rPr lang="en-AU" smtClean="0"/>
              <a:t>12/4/12</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pic>
        <p:nvPicPr>
          <p:cNvPr id="8"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566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F0D0951D-1B64-4AD7-951D-395C8B37DA62}" type="datetime1">
              <a:rPr lang="en-AU" smtClean="0"/>
              <a:t>12/4/12</a:t>
            </a:fld>
            <a:endParaRPr lang="en-AU"/>
          </a:p>
        </p:txBody>
      </p:sp>
      <p:sp>
        <p:nvSpPr>
          <p:cNvPr id="8" name="Footer Placeholder 7"/>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9" name="Slide Number Placeholder 8"/>
          <p:cNvSpPr>
            <a:spLocks noGrp="1"/>
          </p:cNvSpPr>
          <p:nvPr>
            <p:ph type="sldNum" sz="quarter" idx="12"/>
          </p:nvPr>
        </p:nvSpPr>
        <p:spPr/>
        <p:txBody>
          <a:bodyPr/>
          <a:lstStyle/>
          <a:p>
            <a:fld id="{D0E8C58C-0836-46C6-8F9A-AF87B5CA09C9}" type="slidenum">
              <a:rPr lang="en-AU" smtClean="0"/>
              <a:t>‹#›</a:t>
            </a:fld>
            <a:endParaRPr lang="en-AU"/>
          </a:p>
        </p:txBody>
      </p:sp>
      <p:pic>
        <p:nvPicPr>
          <p:cNvPr id="10"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45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Date Placeholder 2"/>
          <p:cNvSpPr>
            <a:spLocks noGrp="1"/>
          </p:cNvSpPr>
          <p:nvPr>
            <p:ph type="dt" sz="half" idx="10"/>
          </p:nvPr>
        </p:nvSpPr>
        <p:spPr/>
        <p:txBody>
          <a:bodyPr/>
          <a:lstStyle/>
          <a:p>
            <a:fld id="{3054D5B1-B0B7-4FEE-A636-82BBB8DC2F24}" type="datetime1">
              <a:rPr lang="en-AU" smtClean="0"/>
              <a:t>12/4/12</a:t>
            </a:fld>
            <a:endParaRPr lang="en-AU"/>
          </a:p>
        </p:txBody>
      </p:sp>
      <p:sp>
        <p:nvSpPr>
          <p:cNvPr id="4" name="Footer Placeholder 3"/>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5" name="Slide Number Placeholder 4"/>
          <p:cNvSpPr>
            <a:spLocks noGrp="1"/>
          </p:cNvSpPr>
          <p:nvPr>
            <p:ph type="sldNum" sz="quarter" idx="12"/>
          </p:nvPr>
        </p:nvSpPr>
        <p:spPr/>
        <p:txBody>
          <a:bodyPr/>
          <a:lstStyle/>
          <a:p>
            <a:fld id="{D0E8C58C-0836-46C6-8F9A-AF87B5CA09C9}" type="slidenum">
              <a:rPr lang="en-AU" smtClean="0"/>
              <a:t>‹#›</a:t>
            </a:fld>
            <a:endParaRPr lang="en-AU"/>
          </a:p>
        </p:txBody>
      </p:sp>
      <p:pic>
        <p:nvPicPr>
          <p:cNvPr id="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9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3E332-3D0B-4932-A3B1-41A6E16690E0}" type="datetime1">
              <a:rPr lang="en-AU" smtClean="0"/>
              <a:t>12/4/12</a:t>
            </a:fld>
            <a:endParaRPr lang="en-AU"/>
          </a:p>
        </p:txBody>
      </p:sp>
      <p:sp>
        <p:nvSpPr>
          <p:cNvPr id="3" name="Footer Placeholder 2"/>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4" name="Slide Number Placeholder 3"/>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6675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EB9C4-EF48-4255-A3A3-972222EC13E9}" type="datetime1">
              <a:rPr lang="en-AU" smtClean="0"/>
              <a:t>12/4/12</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500744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3C94F8-BF1B-412F-A811-124AF48AB6BD}" type="datetime1">
              <a:rPr lang="en-AU" smtClean="0"/>
              <a:t>12/4/12</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990416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8098"/>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268760"/>
            <a:ext cx="8229600" cy="485740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3DB84-98FB-4B92-9E59-12D7CC27F3EE}" type="datetime1">
              <a:rPr lang="en-AU" smtClean="0"/>
              <a:t>12/4/12</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smtClean="0"/>
              <a:t>© Len Bass</a:t>
            </a:r>
            <a:r>
              <a:rPr lang="en-AU" smtClean="0"/>
              <a:t>, Paul </a:t>
            </a:r>
            <a:r>
              <a:rPr lang="en-AU" dirty="0" smtClean="0"/>
              <a:t>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3701178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4.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Chapter 9: Security</a:t>
            </a:r>
            <a:endParaRPr lang="en-AU" dirty="0"/>
          </a:p>
        </p:txBody>
      </p:sp>
      <p:sp>
        <p:nvSpPr>
          <p:cNvPr id="3" name="Subtitle 2"/>
          <p:cNvSpPr>
            <a:spLocks noGrp="1"/>
          </p:cNvSpPr>
          <p:nvPr>
            <p:ph type="subTitle" idx="1"/>
          </p:nvPr>
        </p:nvSpPr>
        <p:spPr/>
        <p:txBody>
          <a:bodyPr/>
          <a:lstStyle/>
          <a:p>
            <a:endParaRPr lang="en-AU"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763539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Detect Attacks</a:t>
            </a:r>
            <a:endParaRPr lang="en-US" dirty="0"/>
          </a:p>
        </p:txBody>
      </p:sp>
      <p:sp>
        <p:nvSpPr>
          <p:cNvPr id="3" name="Content Placeholder 2"/>
          <p:cNvSpPr>
            <a:spLocks noGrp="1"/>
          </p:cNvSpPr>
          <p:nvPr>
            <p:ph idx="1"/>
          </p:nvPr>
        </p:nvSpPr>
        <p:spPr/>
        <p:txBody>
          <a:bodyPr>
            <a:noAutofit/>
          </a:bodyPr>
          <a:lstStyle/>
          <a:p>
            <a:pPr lvl="0"/>
            <a:r>
              <a:rPr lang="en-US" sz="2500" dirty="0" smtClean="0"/>
              <a:t>Detect Intrusion: compare </a:t>
            </a:r>
            <a:r>
              <a:rPr lang="en-US" sz="2500" dirty="0"/>
              <a:t>network traffic or service request patterns </a:t>
            </a:r>
            <a:r>
              <a:rPr lang="en-US" sz="2500" i="1" dirty="0"/>
              <a:t>within</a:t>
            </a:r>
            <a:r>
              <a:rPr lang="en-US" sz="2500" dirty="0"/>
              <a:t> a system to a set of signatures or known patterns of malicious behavior stored in a database</a:t>
            </a:r>
            <a:r>
              <a:rPr lang="en-US" sz="2500" dirty="0" smtClean="0"/>
              <a:t>. </a:t>
            </a:r>
          </a:p>
          <a:p>
            <a:pPr lvl="0"/>
            <a:r>
              <a:rPr lang="en-US" sz="2500" dirty="0" smtClean="0"/>
              <a:t>Detect Service Denial: </a:t>
            </a:r>
            <a:r>
              <a:rPr lang="en-US" sz="2500" dirty="0"/>
              <a:t>comparison of the pattern or signature of network traffic </a:t>
            </a:r>
            <a:r>
              <a:rPr lang="en-US" sz="2500" i="1" dirty="0"/>
              <a:t>coming</a:t>
            </a:r>
            <a:r>
              <a:rPr lang="en-US" sz="2500" dirty="0"/>
              <a:t> </a:t>
            </a:r>
            <a:r>
              <a:rPr lang="en-US" sz="2500" i="1" dirty="0"/>
              <a:t>into</a:t>
            </a:r>
            <a:r>
              <a:rPr lang="en-US" sz="2500" dirty="0"/>
              <a:t> a system to historic profiles of known Denial of Service (</a:t>
            </a:r>
            <a:r>
              <a:rPr lang="en-US" sz="2500" dirty="0" err="1"/>
              <a:t>DoS</a:t>
            </a:r>
            <a:r>
              <a:rPr lang="en-US" sz="2500" dirty="0"/>
              <a:t>) attacks</a:t>
            </a:r>
            <a:r>
              <a:rPr lang="en-US" sz="2500" dirty="0" smtClean="0"/>
              <a:t>.</a:t>
            </a:r>
          </a:p>
          <a:p>
            <a:pPr lvl="0"/>
            <a:r>
              <a:rPr lang="en-US" sz="2500" dirty="0" smtClean="0"/>
              <a:t>Verify Message Integrity: use techniques </a:t>
            </a:r>
            <a:r>
              <a:rPr lang="en-US" sz="2500" dirty="0"/>
              <a:t>such as checksums or hash values to verify the integrity of messages, resource files, deployment files, and configuration files</a:t>
            </a:r>
            <a:r>
              <a:rPr lang="en-US" sz="2500" dirty="0" smtClean="0"/>
              <a:t>. </a:t>
            </a:r>
          </a:p>
          <a:p>
            <a:pPr lvl="0"/>
            <a:r>
              <a:rPr lang="en-US" sz="2500" dirty="0" smtClean="0"/>
              <a:t>Detect Message Delay: </a:t>
            </a:r>
            <a:r>
              <a:rPr lang="en-US" sz="2500" dirty="0"/>
              <a:t>checking the time that it takes to deliver a message, it is possible to detect suspicious timing </a:t>
            </a:r>
            <a:r>
              <a:rPr lang="en-US" sz="2500" dirty="0" smtClean="0"/>
              <a:t>behavior.</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601889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Resist Attacks</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smtClean="0"/>
              <a:t>Identify Actors: identify </a:t>
            </a:r>
            <a:r>
              <a:rPr lang="en-US" dirty="0"/>
              <a:t>the source of any external input to the system</a:t>
            </a:r>
            <a:r>
              <a:rPr lang="en-US" dirty="0" smtClean="0"/>
              <a:t>. </a:t>
            </a:r>
          </a:p>
          <a:p>
            <a:pPr lvl="0"/>
            <a:r>
              <a:rPr lang="en-US" dirty="0" smtClean="0"/>
              <a:t>Authenticate Actors: ensure </a:t>
            </a:r>
            <a:r>
              <a:rPr lang="en-US" dirty="0"/>
              <a:t>that an actor </a:t>
            </a:r>
            <a:r>
              <a:rPr lang="en-US" dirty="0" smtClean="0"/>
              <a:t>(user </a:t>
            </a:r>
            <a:r>
              <a:rPr lang="en-US" dirty="0"/>
              <a:t>or a remote computer) is actually who or what it purports to be</a:t>
            </a:r>
            <a:r>
              <a:rPr lang="en-US" dirty="0" smtClean="0"/>
              <a:t>.</a:t>
            </a:r>
          </a:p>
          <a:p>
            <a:pPr lvl="0"/>
            <a:r>
              <a:rPr lang="en-US" dirty="0" smtClean="0"/>
              <a:t>Authorize Actors: </a:t>
            </a:r>
            <a:r>
              <a:rPr lang="en-US" dirty="0"/>
              <a:t>ensuring that an authenticated actor has the rights to access and modify either data or services</a:t>
            </a:r>
            <a:r>
              <a:rPr lang="en-US" dirty="0" smtClean="0"/>
              <a:t>. </a:t>
            </a:r>
          </a:p>
          <a:p>
            <a:pPr lvl="0"/>
            <a:r>
              <a:rPr lang="en-US" dirty="0" smtClean="0"/>
              <a:t>Limit Access: </a:t>
            </a:r>
            <a:r>
              <a:rPr lang="en-US" dirty="0"/>
              <a:t>limiting access to resources such as memory, network connections, or access points</a:t>
            </a:r>
            <a:r>
              <a:rPr lang="en-US" dirty="0" smtClean="0"/>
              <a:t>.</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699638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Resist Attacks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Limit Exposure: minimize </a:t>
            </a:r>
            <a:r>
              <a:rPr lang="en-US" dirty="0"/>
              <a:t>the attack surface of a </a:t>
            </a:r>
            <a:r>
              <a:rPr lang="en-US" dirty="0" smtClean="0"/>
              <a:t>system by having the fewest possible </a:t>
            </a:r>
            <a:r>
              <a:rPr lang="en-US" dirty="0"/>
              <a:t>number of access </a:t>
            </a:r>
            <a:r>
              <a:rPr lang="en-US" dirty="0" smtClean="0"/>
              <a:t>points.</a:t>
            </a:r>
          </a:p>
          <a:p>
            <a:r>
              <a:rPr lang="en-US" dirty="0" smtClean="0"/>
              <a:t>Encrypt Data: apply </a:t>
            </a:r>
            <a:r>
              <a:rPr lang="en-US" dirty="0"/>
              <a:t>some form of encryption to data and to communication</a:t>
            </a:r>
            <a:r>
              <a:rPr lang="en-US" dirty="0" smtClean="0"/>
              <a:t>.</a:t>
            </a:r>
          </a:p>
          <a:p>
            <a:r>
              <a:rPr lang="en-US" dirty="0" smtClean="0"/>
              <a:t>Separate Entities: can </a:t>
            </a:r>
            <a:r>
              <a:rPr lang="en-US" dirty="0"/>
              <a:t>be done through physical separation on different servers </a:t>
            </a:r>
            <a:r>
              <a:rPr lang="en-US" dirty="0" smtClean="0"/>
              <a:t>attached </a:t>
            </a:r>
            <a:r>
              <a:rPr lang="en-US" dirty="0"/>
              <a:t>to different networks, the use of virtual </a:t>
            </a:r>
            <a:r>
              <a:rPr lang="en-US" dirty="0" smtClean="0"/>
              <a:t>machines, </a:t>
            </a:r>
            <a:r>
              <a:rPr lang="en-US" dirty="0"/>
              <a:t>or an “</a:t>
            </a:r>
            <a:r>
              <a:rPr lang="en-US"/>
              <a:t>air </a:t>
            </a:r>
            <a:r>
              <a:rPr lang="en-US" smtClean="0"/>
              <a:t>gap”.</a:t>
            </a:r>
            <a:endParaRPr lang="en-US" dirty="0" smtClean="0"/>
          </a:p>
          <a:p>
            <a:r>
              <a:rPr lang="en-US" dirty="0" smtClean="0"/>
              <a:t>Change Default Settings: Force </a:t>
            </a:r>
            <a:r>
              <a:rPr lang="en-US" dirty="0"/>
              <a:t>the user to change </a:t>
            </a:r>
            <a:r>
              <a:rPr lang="en-US" dirty="0" smtClean="0"/>
              <a:t>settings assigned by default.</a:t>
            </a:r>
            <a:endParaRPr lang="en-US" dirty="0"/>
          </a:p>
          <a:p>
            <a:pPr lvl="0"/>
            <a:endParaRPr lang="en-US" dirty="0" smtClean="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869958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React to Attacks</a:t>
            </a:r>
            <a:endParaRPr lang="en-US" dirty="0"/>
          </a:p>
        </p:txBody>
      </p:sp>
      <p:sp>
        <p:nvSpPr>
          <p:cNvPr id="3" name="Content Placeholder 2"/>
          <p:cNvSpPr>
            <a:spLocks noGrp="1"/>
          </p:cNvSpPr>
          <p:nvPr>
            <p:ph idx="1"/>
          </p:nvPr>
        </p:nvSpPr>
        <p:spPr/>
        <p:txBody>
          <a:bodyPr>
            <a:normAutofit/>
          </a:bodyPr>
          <a:lstStyle/>
          <a:p>
            <a:pPr lvl="0"/>
            <a:r>
              <a:rPr lang="en-US" dirty="0" smtClean="0"/>
              <a:t>Revoke Access: limit access to </a:t>
            </a:r>
            <a:r>
              <a:rPr lang="en-US" dirty="0"/>
              <a:t>sensitive resources, even for normally legitimate users and </a:t>
            </a:r>
            <a:r>
              <a:rPr lang="en-US" dirty="0" smtClean="0"/>
              <a:t>uses, if an attack is suspected. </a:t>
            </a:r>
          </a:p>
          <a:p>
            <a:pPr lvl="0"/>
            <a:r>
              <a:rPr lang="en-US" dirty="0" smtClean="0"/>
              <a:t>Lock Computer: </a:t>
            </a:r>
            <a:r>
              <a:rPr lang="en-US" dirty="0"/>
              <a:t>limit access </a:t>
            </a:r>
            <a:r>
              <a:rPr lang="en-US" dirty="0" smtClean="0"/>
              <a:t>to a resource if </a:t>
            </a:r>
            <a:r>
              <a:rPr lang="en-US" dirty="0"/>
              <a:t>there are repeated failed attempts to access </a:t>
            </a:r>
            <a:r>
              <a:rPr lang="en-US" dirty="0" smtClean="0"/>
              <a:t>it.</a:t>
            </a:r>
          </a:p>
          <a:p>
            <a:pPr lvl="0"/>
            <a:r>
              <a:rPr lang="en-US" dirty="0" smtClean="0"/>
              <a:t>Inform Actors: notify operators</a:t>
            </a:r>
            <a:r>
              <a:rPr lang="en-US" dirty="0"/>
              <a:t>, other personnel, or cooperating </a:t>
            </a:r>
            <a:r>
              <a:rPr lang="en-US" dirty="0" smtClean="0"/>
              <a:t>systems when an attack is suspected or detected.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680608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Recover From Attacks</a:t>
            </a:r>
            <a:endParaRPr lang="en-US" dirty="0"/>
          </a:p>
        </p:txBody>
      </p:sp>
      <p:sp>
        <p:nvSpPr>
          <p:cNvPr id="3" name="Content Placeholder 2"/>
          <p:cNvSpPr>
            <a:spLocks noGrp="1"/>
          </p:cNvSpPr>
          <p:nvPr>
            <p:ph idx="1"/>
          </p:nvPr>
        </p:nvSpPr>
        <p:spPr/>
        <p:txBody>
          <a:bodyPr>
            <a:normAutofit/>
          </a:bodyPr>
          <a:lstStyle/>
          <a:p>
            <a:pPr lvl="0"/>
            <a:r>
              <a:rPr lang="en-US" dirty="0" smtClean="0"/>
              <a:t>In addition to the Availability tactics for recovery of failed resources there is Audit.</a:t>
            </a:r>
          </a:p>
          <a:p>
            <a:pPr lvl="0"/>
            <a:r>
              <a:rPr lang="en-US" dirty="0" smtClean="0"/>
              <a:t>Audit: </a:t>
            </a:r>
            <a:r>
              <a:rPr lang="en-US" dirty="0"/>
              <a:t>keep a record of user and system actions and their effects, to help trace the actions of, and to identify, an attacker</a:t>
            </a:r>
            <a:r>
              <a:rPr lang="en-US" dirty="0" smtClean="0"/>
              <a:t>.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20295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Security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4014078724"/>
              </p:ext>
            </p:extLst>
          </p:nvPr>
        </p:nvGraphicFramePr>
        <p:xfrm>
          <a:off x="539552" y="2090738"/>
          <a:ext cx="7992888" cy="4002559"/>
        </p:xfrm>
        <a:graphic>
          <a:graphicData uri="http://schemas.openxmlformats.org/drawingml/2006/table">
            <a:tbl>
              <a:tblPr firstRow="1" firstCol="1" bandRow="1">
                <a:tableStyleId>{5C22544A-7EE6-4342-B048-85BDC9FD1C3A}</a:tableStyleId>
              </a:tblPr>
              <a:tblGrid>
                <a:gridCol w="1800200"/>
                <a:gridCol w="6192688"/>
              </a:tblGrid>
              <a:tr h="4002559">
                <a:tc>
                  <a:txBody>
                    <a:bodyPr/>
                    <a:lstStyle/>
                    <a:p>
                      <a:pPr marL="0" marR="0">
                        <a:lnSpc>
                          <a:spcPct val="80000"/>
                        </a:lnSpc>
                        <a:spcBef>
                          <a:spcPts val="400"/>
                        </a:spcBef>
                        <a:spcAft>
                          <a:spcPts val="400"/>
                        </a:spcAft>
                      </a:pPr>
                      <a:r>
                        <a:rPr lang="en-US" sz="2000" dirty="0">
                          <a:effectLst/>
                        </a:rPr>
                        <a:t>Allocation of Responsibilities</a:t>
                      </a:r>
                      <a:endParaRPr lang="en-US" sz="2000" dirty="0">
                        <a:effectLst/>
                        <a:latin typeface="Times"/>
                        <a:ea typeface="Times New Roman"/>
                        <a:cs typeface="Times New Roman"/>
                      </a:endParaRPr>
                    </a:p>
                  </a:txBody>
                  <a:tcPr marL="68580" marR="68580" marT="0" marB="0"/>
                </a:tc>
                <a:tc>
                  <a:txBody>
                    <a:bodyPr/>
                    <a:lstStyle/>
                    <a:p>
                      <a:pPr marL="0" marR="0" indent="0">
                        <a:lnSpc>
                          <a:spcPct val="80000"/>
                        </a:lnSpc>
                        <a:spcBef>
                          <a:spcPts val="100"/>
                        </a:spcBef>
                        <a:spcAft>
                          <a:spcPts val="300"/>
                        </a:spcAft>
                        <a:tabLst>
                          <a:tab pos="228600" algn="l"/>
                          <a:tab pos="274320" algn="l"/>
                          <a:tab pos="274320" algn="l"/>
                        </a:tabLst>
                      </a:pPr>
                      <a:r>
                        <a:rPr lang="en-US" sz="2000" kern="1100" dirty="0">
                          <a:effectLst/>
                        </a:rPr>
                        <a:t>Determine which system responsibilities need to be secure. For each of these responsibilities ensure that additional responsibilities have been allocated to</a:t>
                      </a:r>
                      <a:r>
                        <a:rPr lang="en-US" sz="2000" kern="1100" dirty="0" smtClean="0">
                          <a:effectLst/>
                        </a:rPr>
                        <a:t>:</a:t>
                      </a:r>
                      <a:endParaRPr lang="en-US" sz="2000" dirty="0">
                        <a:effectLst/>
                      </a:endParaRPr>
                    </a:p>
                    <a:p>
                      <a:pPr marL="342900" marR="0" lvl="0" indent="-342900">
                        <a:lnSpc>
                          <a:spcPct val="80000"/>
                        </a:lnSpc>
                        <a:spcBef>
                          <a:spcPts val="100"/>
                        </a:spcBef>
                        <a:spcAft>
                          <a:spcPts val="100"/>
                        </a:spcAft>
                        <a:buFont typeface="Symbol"/>
                        <a:buChar char=""/>
                        <a:tabLst>
                          <a:tab pos="498475" algn="l"/>
                          <a:tab pos="457200" algn="l"/>
                        </a:tabLst>
                      </a:pPr>
                      <a:r>
                        <a:rPr lang="en-US" sz="2000" kern="1000" dirty="0">
                          <a:effectLst/>
                        </a:rPr>
                        <a:t>identify the actor</a:t>
                      </a:r>
                    </a:p>
                    <a:p>
                      <a:pPr marL="342900" marR="0" lvl="0" indent="-342900">
                        <a:lnSpc>
                          <a:spcPct val="80000"/>
                        </a:lnSpc>
                        <a:spcBef>
                          <a:spcPts val="100"/>
                        </a:spcBef>
                        <a:spcAft>
                          <a:spcPts val="100"/>
                        </a:spcAft>
                        <a:buFont typeface="Symbol"/>
                        <a:buChar char=""/>
                        <a:tabLst>
                          <a:tab pos="498475" algn="l"/>
                          <a:tab pos="457200" algn="l"/>
                        </a:tabLst>
                      </a:pPr>
                      <a:r>
                        <a:rPr lang="en-US" sz="2000" kern="1000" dirty="0">
                          <a:effectLst/>
                        </a:rPr>
                        <a:t>authenticate the actor</a:t>
                      </a:r>
                    </a:p>
                    <a:p>
                      <a:pPr marL="342900" marR="0" lvl="0" indent="-342900">
                        <a:lnSpc>
                          <a:spcPct val="80000"/>
                        </a:lnSpc>
                        <a:spcBef>
                          <a:spcPts val="100"/>
                        </a:spcBef>
                        <a:spcAft>
                          <a:spcPts val="100"/>
                        </a:spcAft>
                        <a:buFont typeface="Symbol"/>
                        <a:buChar char=""/>
                        <a:tabLst>
                          <a:tab pos="498475" algn="l"/>
                          <a:tab pos="457200" algn="l"/>
                        </a:tabLst>
                      </a:pPr>
                      <a:r>
                        <a:rPr lang="en-US" sz="2000" kern="1000" dirty="0">
                          <a:effectLst/>
                        </a:rPr>
                        <a:t>authorize actors</a:t>
                      </a:r>
                    </a:p>
                    <a:p>
                      <a:pPr marL="342900" marR="0" lvl="0" indent="-342900">
                        <a:lnSpc>
                          <a:spcPct val="80000"/>
                        </a:lnSpc>
                        <a:spcBef>
                          <a:spcPts val="100"/>
                        </a:spcBef>
                        <a:spcAft>
                          <a:spcPts val="100"/>
                        </a:spcAft>
                        <a:buFont typeface="Symbol"/>
                        <a:buChar char=""/>
                        <a:tabLst>
                          <a:tab pos="498475" algn="l"/>
                          <a:tab pos="457200" algn="l"/>
                        </a:tabLst>
                      </a:pPr>
                      <a:r>
                        <a:rPr lang="en-US" sz="2000" kern="1000" dirty="0">
                          <a:effectLst/>
                        </a:rPr>
                        <a:t>grant or deny access to data or services</a:t>
                      </a:r>
                    </a:p>
                    <a:p>
                      <a:pPr marL="342900" marR="0" lvl="0" indent="-342900">
                        <a:lnSpc>
                          <a:spcPct val="80000"/>
                        </a:lnSpc>
                        <a:spcBef>
                          <a:spcPts val="100"/>
                        </a:spcBef>
                        <a:spcAft>
                          <a:spcPts val="100"/>
                        </a:spcAft>
                        <a:buFont typeface="Symbol"/>
                        <a:buChar char=""/>
                        <a:tabLst>
                          <a:tab pos="498475" algn="l"/>
                          <a:tab pos="457200" algn="l"/>
                        </a:tabLst>
                      </a:pPr>
                      <a:r>
                        <a:rPr lang="en-US" sz="2000" kern="1000" dirty="0">
                          <a:effectLst/>
                        </a:rPr>
                        <a:t>record attempts to access or modify data or services</a:t>
                      </a:r>
                    </a:p>
                    <a:p>
                      <a:pPr marL="342900" marR="0" lvl="0" indent="-342900">
                        <a:lnSpc>
                          <a:spcPct val="80000"/>
                        </a:lnSpc>
                        <a:spcBef>
                          <a:spcPts val="100"/>
                        </a:spcBef>
                        <a:spcAft>
                          <a:spcPts val="100"/>
                        </a:spcAft>
                        <a:buFont typeface="Symbol"/>
                        <a:buChar char=""/>
                        <a:tabLst>
                          <a:tab pos="498475" algn="l"/>
                          <a:tab pos="457200" algn="l"/>
                        </a:tabLst>
                      </a:pPr>
                      <a:r>
                        <a:rPr lang="en-US" sz="2000" kern="1000" dirty="0">
                          <a:effectLst/>
                        </a:rPr>
                        <a:t>encrypt data</a:t>
                      </a:r>
                    </a:p>
                    <a:p>
                      <a:pPr marL="342900" marR="0" lvl="0" indent="-342900">
                        <a:lnSpc>
                          <a:spcPct val="80000"/>
                        </a:lnSpc>
                        <a:spcBef>
                          <a:spcPts val="100"/>
                        </a:spcBef>
                        <a:spcAft>
                          <a:spcPts val="100"/>
                        </a:spcAft>
                        <a:buFont typeface="Symbol"/>
                        <a:buChar char=""/>
                        <a:tabLst>
                          <a:tab pos="498475" algn="l"/>
                          <a:tab pos="457200" algn="l"/>
                        </a:tabLst>
                      </a:pPr>
                      <a:r>
                        <a:rPr lang="en-US" sz="2000" kern="1000" dirty="0">
                          <a:effectLst/>
                        </a:rPr>
                        <a:t>recognize reduced availability for resources or services and inform appropriate personnel and restrict access</a:t>
                      </a:r>
                    </a:p>
                    <a:p>
                      <a:pPr marL="342900" marR="0" lvl="0" indent="-342900">
                        <a:lnSpc>
                          <a:spcPct val="80000"/>
                        </a:lnSpc>
                        <a:spcBef>
                          <a:spcPts val="100"/>
                        </a:spcBef>
                        <a:spcAft>
                          <a:spcPts val="100"/>
                        </a:spcAft>
                        <a:buFont typeface="Symbol"/>
                        <a:buChar char=""/>
                        <a:tabLst>
                          <a:tab pos="498475" algn="l"/>
                          <a:tab pos="457200" algn="l"/>
                        </a:tabLst>
                      </a:pPr>
                      <a:r>
                        <a:rPr lang="en-US" sz="2000" kern="1000" dirty="0">
                          <a:effectLst/>
                        </a:rPr>
                        <a:t>recover from an attack</a:t>
                      </a:r>
                    </a:p>
                    <a:p>
                      <a:pPr marL="342900" marR="0" lvl="0" indent="-342900">
                        <a:lnSpc>
                          <a:spcPct val="80000"/>
                        </a:lnSpc>
                        <a:spcBef>
                          <a:spcPts val="100"/>
                        </a:spcBef>
                        <a:spcAft>
                          <a:spcPts val="100"/>
                        </a:spcAft>
                        <a:buFont typeface="Symbol"/>
                        <a:buChar char=""/>
                        <a:tabLst>
                          <a:tab pos="498475" algn="l"/>
                          <a:tab pos="457200" algn="l"/>
                        </a:tabLst>
                      </a:pPr>
                      <a:r>
                        <a:rPr lang="en-US" sz="2000" kern="1000" dirty="0">
                          <a:effectLst/>
                        </a:rPr>
                        <a:t>verify checksums and hash values</a:t>
                      </a:r>
                      <a:endParaRPr lang="en-US" sz="2000" kern="1000" dirty="0">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688496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Security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2921449762"/>
              </p:ext>
            </p:extLst>
          </p:nvPr>
        </p:nvGraphicFramePr>
        <p:xfrm>
          <a:off x="539552" y="2636912"/>
          <a:ext cx="7992888" cy="2880320"/>
        </p:xfrm>
        <a:graphic>
          <a:graphicData uri="http://schemas.openxmlformats.org/drawingml/2006/table">
            <a:tbl>
              <a:tblPr firstRow="1" firstCol="1" bandRow="1">
                <a:tableStyleId>{5C22544A-7EE6-4342-B048-85BDC9FD1C3A}</a:tableStyleId>
              </a:tblPr>
              <a:tblGrid>
                <a:gridCol w="1584176"/>
                <a:gridCol w="6408712"/>
              </a:tblGrid>
              <a:tr h="2880320">
                <a:tc>
                  <a:txBody>
                    <a:bodyPr/>
                    <a:lstStyle/>
                    <a:p>
                      <a:pPr marL="0" marR="0">
                        <a:lnSpc>
                          <a:spcPct val="80000"/>
                        </a:lnSpc>
                        <a:spcBef>
                          <a:spcPts val="400"/>
                        </a:spcBef>
                        <a:spcAft>
                          <a:spcPts val="400"/>
                        </a:spcAft>
                      </a:pPr>
                      <a:r>
                        <a:rPr lang="en-US" sz="2000" dirty="0">
                          <a:effectLst/>
                        </a:rPr>
                        <a:t>Coordination Model</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mechanisms required to communicate and coordinate with other systems or individuals. For these communications, ensure that mechanisms for authenticating and authorizing the actor or system, and encrypting data for transmission across the connection are in place. </a:t>
                      </a:r>
                      <a:endParaRPr lang="en-US" sz="2000" dirty="0" smtClean="0">
                        <a:effectLst/>
                      </a:endParaRPr>
                    </a:p>
                    <a:p>
                      <a:pPr marL="0" marR="0">
                        <a:lnSpc>
                          <a:spcPct val="80000"/>
                        </a:lnSpc>
                        <a:spcBef>
                          <a:spcPts val="400"/>
                        </a:spcBef>
                        <a:spcAft>
                          <a:spcPts val="400"/>
                        </a:spcAft>
                      </a:pPr>
                      <a:r>
                        <a:rPr lang="en-US" sz="2000" dirty="0" smtClean="0">
                          <a:effectLst/>
                        </a:rPr>
                        <a:t>Ensure </a:t>
                      </a:r>
                      <a:r>
                        <a:rPr lang="en-US" sz="2000" dirty="0">
                          <a:effectLst/>
                        </a:rPr>
                        <a:t>also that mechanisms exist for monitoring and recognizing unexpectedly high demands for resources or services as well as mechanisms for restricting or terminating the connection.</a:t>
                      </a:r>
                      <a:endParaRPr lang="en-US" sz="2000" dirty="0">
                        <a:effectLst/>
                        <a:latin typeface="Times"/>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542815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Security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378698377"/>
              </p:ext>
            </p:extLst>
          </p:nvPr>
        </p:nvGraphicFramePr>
        <p:xfrm>
          <a:off x="539553" y="2300288"/>
          <a:ext cx="7920879" cy="3504977"/>
        </p:xfrm>
        <a:graphic>
          <a:graphicData uri="http://schemas.openxmlformats.org/drawingml/2006/table">
            <a:tbl>
              <a:tblPr firstRow="1" firstCol="1" bandRow="1">
                <a:tableStyleId>{5C22544A-7EE6-4342-B048-85BDC9FD1C3A}</a:tableStyleId>
              </a:tblPr>
              <a:tblGrid>
                <a:gridCol w="1152128"/>
                <a:gridCol w="6768751"/>
              </a:tblGrid>
              <a:tr h="3504977">
                <a:tc>
                  <a:txBody>
                    <a:bodyPr/>
                    <a:lstStyle/>
                    <a:p>
                      <a:pPr marL="0" marR="0">
                        <a:lnSpc>
                          <a:spcPct val="80000"/>
                        </a:lnSpc>
                        <a:spcBef>
                          <a:spcPts val="400"/>
                        </a:spcBef>
                        <a:spcAft>
                          <a:spcPts val="400"/>
                        </a:spcAft>
                      </a:pPr>
                      <a:r>
                        <a:rPr lang="en-US" sz="2000" dirty="0">
                          <a:effectLst/>
                        </a:rPr>
                        <a:t>Data Model</a:t>
                      </a:r>
                    </a:p>
                    <a:p>
                      <a:pPr marL="0" marR="0" indent="457200">
                        <a:lnSpc>
                          <a:spcPts val="1450"/>
                        </a:lnSpc>
                        <a:spcBef>
                          <a:spcPts val="400"/>
                        </a:spcBef>
                        <a:spcAft>
                          <a:spcPts val="400"/>
                        </a:spcAft>
                      </a:pPr>
                      <a:r>
                        <a:rPr lang="en-US" sz="2000" dirty="0">
                          <a:effectLst/>
                        </a:rPr>
                        <a:t> </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the sensitivity of different data fields. </a:t>
                      </a:r>
                      <a:r>
                        <a:rPr lang="en-US" sz="2000" dirty="0" smtClean="0">
                          <a:effectLst/>
                        </a:rPr>
                        <a:t> For </a:t>
                      </a:r>
                      <a:r>
                        <a:rPr lang="en-US" sz="2000" dirty="0">
                          <a:effectLst/>
                        </a:rPr>
                        <a:t>each data abstraction</a:t>
                      </a:r>
                    </a:p>
                    <a:p>
                      <a:pPr marL="342900" marR="0" lvl="0" indent="-342900">
                        <a:lnSpc>
                          <a:spcPct val="80000"/>
                        </a:lnSpc>
                        <a:spcBef>
                          <a:spcPts val="400"/>
                        </a:spcBef>
                        <a:spcAft>
                          <a:spcPts val="400"/>
                        </a:spcAft>
                        <a:buFont typeface="Symbol"/>
                        <a:buChar char=""/>
                      </a:pPr>
                      <a:r>
                        <a:rPr lang="en-US" sz="2000" dirty="0">
                          <a:effectLst/>
                        </a:rPr>
                        <a:t>Ensure that data of different sensitivity is separated.</a:t>
                      </a:r>
                    </a:p>
                    <a:p>
                      <a:pPr marL="342900" marR="0" lvl="0" indent="-342900">
                        <a:lnSpc>
                          <a:spcPct val="80000"/>
                        </a:lnSpc>
                        <a:spcBef>
                          <a:spcPts val="400"/>
                        </a:spcBef>
                        <a:spcAft>
                          <a:spcPts val="400"/>
                        </a:spcAft>
                        <a:buFont typeface="Symbol"/>
                        <a:buChar char=""/>
                      </a:pPr>
                      <a:r>
                        <a:rPr lang="en-US" sz="2000" dirty="0">
                          <a:effectLst/>
                        </a:rPr>
                        <a:t>Ensure that data of different sensitivity has different access rights and that access rights are checked prior to access.</a:t>
                      </a:r>
                    </a:p>
                    <a:p>
                      <a:pPr marL="342900" marR="0" lvl="0" indent="-342900">
                        <a:lnSpc>
                          <a:spcPct val="80000"/>
                        </a:lnSpc>
                        <a:spcBef>
                          <a:spcPts val="400"/>
                        </a:spcBef>
                        <a:spcAft>
                          <a:spcPts val="400"/>
                        </a:spcAft>
                        <a:buFont typeface="Symbol"/>
                        <a:buChar char=""/>
                      </a:pPr>
                      <a:r>
                        <a:rPr lang="en-US" sz="2000" dirty="0">
                          <a:effectLst/>
                        </a:rPr>
                        <a:t>Ensure that access to sensitive data is logged and that the log file is suitably protected.</a:t>
                      </a:r>
                    </a:p>
                    <a:p>
                      <a:pPr marL="342900" marR="0" lvl="0" indent="-342900">
                        <a:lnSpc>
                          <a:spcPct val="80000"/>
                        </a:lnSpc>
                        <a:spcBef>
                          <a:spcPts val="400"/>
                        </a:spcBef>
                        <a:spcAft>
                          <a:spcPts val="400"/>
                        </a:spcAft>
                        <a:buFont typeface="Symbol"/>
                        <a:buChar char=""/>
                      </a:pPr>
                      <a:r>
                        <a:rPr lang="en-US" sz="2000" dirty="0">
                          <a:effectLst/>
                        </a:rPr>
                        <a:t>Ensure that data is suitably encrypted and that keys are separated from the encrypted data.</a:t>
                      </a:r>
                    </a:p>
                    <a:p>
                      <a:pPr marL="342900" marR="0" lvl="0" indent="-342900">
                        <a:lnSpc>
                          <a:spcPct val="80000"/>
                        </a:lnSpc>
                        <a:spcBef>
                          <a:spcPts val="400"/>
                        </a:spcBef>
                        <a:spcAft>
                          <a:spcPts val="400"/>
                        </a:spcAft>
                        <a:buFont typeface="Symbol"/>
                        <a:buChar char=""/>
                      </a:pPr>
                      <a:r>
                        <a:rPr lang="en-US" sz="2000" dirty="0">
                          <a:effectLst/>
                        </a:rPr>
                        <a:t>Ensure that data can be restored if it is inappropriately modified.</a:t>
                      </a:r>
                      <a:endParaRPr lang="en-US" sz="2000" dirty="0">
                        <a:solidFill>
                          <a:srgbClr val="000080"/>
                        </a:solidFill>
                        <a:effectLst/>
                        <a:latin typeface="Times"/>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4177626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Security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4138310367"/>
              </p:ext>
            </p:extLst>
          </p:nvPr>
        </p:nvGraphicFramePr>
        <p:xfrm>
          <a:off x="539552" y="1255732"/>
          <a:ext cx="7992888" cy="5413629"/>
        </p:xfrm>
        <a:graphic>
          <a:graphicData uri="http://schemas.openxmlformats.org/drawingml/2006/table">
            <a:tbl>
              <a:tblPr firstRow="1" firstCol="1" bandRow="1">
                <a:tableStyleId>{5C22544A-7EE6-4342-B048-85BDC9FD1C3A}</a:tableStyleId>
              </a:tblPr>
              <a:tblGrid>
                <a:gridCol w="1584176"/>
                <a:gridCol w="6408712"/>
              </a:tblGrid>
              <a:tr h="5413629">
                <a:tc>
                  <a:txBody>
                    <a:bodyPr/>
                    <a:lstStyle/>
                    <a:p>
                      <a:pPr marL="0" marR="0">
                        <a:lnSpc>
                          <a:spcPct val="80000"/>
                        </a:lnSpc>
                        <a:spcBef>
                          <a:spcPts val="400"/>
                        </a:spcBef>
                        <a:spcAft>
                          <a:spcPts val="400"/>
                        </a:spcAft>
                      </a:pPr>
                      <a:r>
                        <a:rPr lang="en-US" sz="2000" dirty="0">
                          <a:effectLst/>
                        </a:rPr>
                        <a:t>Mapping Among Architectural Elements</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how alternative mappings of architectural elements </a:t>
                      </a:r>
                      <a:r>
                        <a:rPr lang="en-US" sz="2000" dirty="0" smtClean="0">
                          <a:effectLst/>
                        </a:rPr>
                        <a:t>may </a:t>
                      </a:r>
                      <a:r>
                        <a:rPr lang="en-US" sz="2000" dirty="0">
                          <a:effectLst/>
                        </a:rPr>
                        <a:t>change how an individual or system may read, write, or modify data, access system services or resources, or reduce </a:t>
                      </a:r>
                      <a:r>
                        <a:rPr lang="en-US" sz="2000" dirty="0" smtClean="0">
                          <a:effectLst/>
                        </a:rPr>
                        <a:t>their availability. </a:t>
                      </a:r>
                      <a:r>
                        <a:rPr lang="en-US" sz="2000" dirty="0">
                          <a:effectLst/>
                        </a:rPr>
                        <a:t>Determine how alternative mappings may affect the recording of access to data, services or resources and the recognition of </a:t>
                      </a:r>
                      <a:r>
                        <a:rPr lang="en-US" sz="2000" dirty="0" smtClean="0">
                          <a:effectLst/>
                        </a:rPr>
                        <a:t>high </a:t>
                      </a:r>
                      <a:r>
                        <a:rPr lang="en-US" sz="2000" dirty="0">
                          <a:effectLst/>
                        </a:rPr>
                        <a:t>demands for resources.</a:t>
                      </a:r>
                    </a:p>
                    <a:p>
                      <a:pPr marL="0" marR="0">
                        <a:lnSpc>
                          <a:spcPct val="80000"/>
                        </a:lnSpc>
                        <a:spcBef>
                          <a:spcPts val="400"/>
                        </a:spcBef>
                        <a:spcAft>
                          <a:spcPts val="400"/>
                        </a:spcAft>
                      </a:pPr>
                      <a:r>
                        <a:rPr lang="en-US" sz="2000" dirty="0">
                          <a:effectLst/>
                        </a:rPr>
                        <a:t>For each such mapping, ensure that there are responsibilities to</a:t>
                      </a:r>
                    </a:p>
                    <a:p>
                      <a:pPr marL="342900" marR="0" lvl="0" indent="-342900">
                        <a:lnSpc>
                          <a:spcPct val="80000"/>
                        </a:lnSpc>
                        <a:spcBef>
                          <a:spcPts val="400"/>
                        </a:spcBef>
                        <a:spcAft>
                          <a:spcPts val="400"/>
                        </a:spcAft>
                        <a:buFont typeface="Symbol"/>
                        <a:buChar char=""/>
                      </a:pPr>
                      <a:r>
                        <a:rPr lang="en-US" sz="2000" dirty="0">
                          <a:effectLst/>
                        </a:rPr>
                        <a:t>identify an actor</a:t>
                      </a:r>
                    </a:p>
                    <a:p>
                      <a:pPr marL="342900" marR="0" lvl="0" indent="-342900">
                        <a:lnSpc>
                          <a:spcPct val="80000"/>
                        </a:lnSpc>
                        <a:spcBef>
                          <a:spcPts val="400"/>
                        </a:spcBef>
                        <a:spcAft>
                          <a:spcPts val="400"/>
                        </a:spcAft>
                        <a:buFont typeface="Symbol"/>
                        <a:buChar char=""/>
                      </a:pPr>
                      <a:r>
                        <a:rPr lang="en-US" sz="2000" dirty="0">
                          <a:effectLst/>
                        </a:rPr>
                        <a:t>authenticate an actor</a:t>
                      </a:r>
                    </a:p>
                    <a:p>
                      <a:pPr marL="342900" marR="0" lvl="0" indent="-342900">
                        <a:lnSpc>
                          <a:spcPct val="80000"/>
                        </a:lnSpc>
                        <a:spcBef>
                          <a:spcPts val="400"/>
                        </a:spcBef>
                        <a:spcAft>
                          <a:spcPts val="400"/>
                        </a:spcAft>
                        <a:buFont typeface="Symbol"/>
                        <a:buChar char=""/>
                      </a:pPr>
                      <a:r>
                        <a:rPr lang="en-US" sz="2000" dirty="0">
                          <a:effectLst/>
                        </a:rPr>
                        <a:t>authorize actors</a:t>
                      </a:r>
                    </a:p>
                    <a:p>
                      <a:pPr marL="342900" marR="0" lvl="0" indent="-342900">
                        <a:lnSpc>
                          <a:spcPct val="80000"/>
                        </a:lnSpc>
                        <a:spcBef>
                          <a:spcPts val="400"/>
                        </a:spcBef>
                        <a:spcAft>
                          <a:spcPts val="400"/>
                        </a:spcAft>
                        <a:buFont typeface="Symbol"/>
                        <a:buChar char=""/>
                      </a:pPr>
                      <a:r>
                        <a:rPr lang="en-US" sz="2000" dirty="0">
                          <a:effectLst/>
                        </a:rPr>
                        <a:t>grant or deny access to data or services</a:t>
                      </a:r>
                    </a:p>
                    <a:p>
                      <a:pPr marL="342900" marR="0" lvl="0" indent="-342900">
                        <a:lnSpc>
                          <a:spcPct val="80000"/>
                        </a:lnSpc>
                        <a:spcBef>
                          <a:spcPts val="400"/>
                        </a:spcBef>
                        <a:spcAft>
                          <a:spcPts val="400"/>
                        </a:spcAft>
                        <a:buFont typeface="Symbol"/>
                        <a:buChar char=""/>
                      </a:pPr>
                      <a:r>
                        <a:rPr lang="en-US" sz="2000" dirty="0">
                          <a:effectLst/>
                        </a:rPr>
                        <a:t>record attempts to access or modify data or services</a:t>
                      </a:r>
                    </a:p>
                    <a:p>
                      <a:pPr marL="342900" marR="0" lvl="0" indent="-342900">
                        <a:lnSpc>
                          <a:spcPct val="80000"/>
                        </a:lnSpc>
                        <a:spcBef>
                          <a:spcPts val="400"/>
                        </a:spcBef>
                        <a:spcAft>
                          <a:spcPts val="400"/>
                        </a:spcAft>
                        <a:buFont typeface="Symbol"/>
                        <a:buChar char=""/>
                      </a:pPr>
                      <a:r>
                        <a:rPr lang="en-US" sz="2000" dirty="0">
                          <a:effectLst/>
                        </a:rPr>
                        <a:t>encrypt data</a:t>
                      </a:r>
                    </a:p>
                    <a:p>
                      <a:pPr marL="342900" marR="0" lvl="0" indent="-342900">
                        <a:lnSpc>
                          <a:spcPct val="80000"/>
                        </a:lnSpc>
                        <a:spcBef>
                          <a:spcPts val="400"/>
                        </a:spcBef>
                        <a:spcAft>
                          <a:spcPts val="400"/>
                        </a:spcAft>
                        <a:buFont typeface="Symbol"/>
                        <a:buChar char=""/>
                      </a:pPr>
                      <a:r>
                        <a:rPr lang="en-US" sz="2000" dirty="0">
                          <a:effectLst/>
                        </a:rPr>
                        <a:t>recognize reduced availability for resources or services, inform appropriate personnel, and restrict access</a:t>
                      </a:r>
                    </a:p>
                    <a:p>
                      <a:pPr marL="342900" marR="0" lvl="0" indent="-342900">
                        <a:lnSpc>
                          <a:spcPct val="80000"/>
                        </a:lnSpc>
                        <a:spcBef>
                          <a:spcPts val="400"/>
                        </a:spcBef>
                        <a:spcAft>
                          <a:spcPts val="400"/>
                        </a:spcAft>
                        <a:buFont typeface="Symbol"/>
                        <a:buChar char=""/>
                      </a:pPr>
                      <a:r>
                        <a:rPr lang="en-US" sz="2000" dirty="0">
                          <a:effectLst/>
                        </a:rPr>
                        <a:t>recover from an attack</a:t>
                      </a:r>
                      <a:endParaRPr lang="en-US" sz="2000" dirty="0">
                        <a:solidFill>
                          <a:srgbClr val="000080"/>
                        </a:solidFill>
                        <a:effectLst/>
                        <a:latin typeface="Times"/>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1238781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Security</a:t>
            </a:r>
            <a:endParaRPr lang="en-US" dirty="0"/>
          </a:p>
        </p:txBody>
      </p:sp>
      <p:sp>
        <p:nvSpPr>
          <p:cNvPr id="4" name="Footer Placeholder 3"/>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2123755085"/>
              </p:ext>
            </p:extLst>
          </p:nvPr>
        </p:nvGraphicFramePr>
        <p:xfrm>
          <a:off x="467544" y="1412776"/>
          <a:ext cx="8064896" cy="5184576"/>
        </p:xfrm>
        <a:graphic>
          <a:graphicData uri="http://schemas.openxmlformats.org/drawingml/2006/table">
            <a:tbl>
              <a:tblPr firstRow="1" firstCol="1" bandRow="1">
                <a:tableStyleId>{5C22544A-7EE6-4342-B048-85BDC9FD1C3A}</a:tableStyleId>
              </a:tblPr>
              <a:tblGrid>
                <a:gridCol w="1584176"/>
                <a:gridCol w="6480720"/>
              </a:tblGrid>
              <a:tr h="5184576">
                <a:tc>
                  <a:txBody>
                    <a:bodyPr/>
                    <a:lstStyle/>
                    <a:p>
                      <a:pPr marL="0" marR="0">
                        <a:lnSpc>
                          <a:spcPct val="80000"/>
                        </a:lnSpc>
                        <a:spcBef>
                          <a:spcPts val="400"/>
                        </a:spcBef>
                        <a:spcAft>
                          <a:spcPts val="400"/>
                        </a:spcAft>
                      </a:pPr>
                      <a:r>
                        <a:rPr lang="en-US" sz="2000" dirty="0">
                          <a:effectLst/>
                        </a:rPr>
                        <a:t>Resource Management</a:t>
                      </a:r>
                    </a:p>
                    <a:p>
                      <a:pPr marL="0" marR="0">
                        <a:lnSpc>
                          <a:spcPts val="1450"/>
                        </a:lnSpc>
                        <a:spcBef>
                          <a:spcPts val="400"/>
                        </a:spcBef>
                        <a:spcAft>
                          <a:spcPts val="400"/>
                        </a:spcAft>
                      </a:pPr>
                      <a:r>
                        <a:rPr lang="en-US" sz="2000" dirty="0">
                          <a:effectLst/>
                        </a:rPr>
                        <a:t> </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the system resources required to identify and monitor a system or an individual who is internal or external, authorized or not authorized, with access to specific resources or all resources.</a:t>
                      </a:r>
                    </a:p>
                    <a:p>
                      <a:pPr marL="0" marR="0">
                        <a:lnSpc>
                          <a:spcPct val="80000"/>
                        </a:lnSpc>
                        <a:spcBef>
                          <a:spcPts val="400"/>
                        </a:spcBef>
                        <a:spcAft>
                          <a:spcPts val="400"/>
                        </a:spcAft>
                      </a:pPr>
                      <a:r>
                        <a:rPr lang="en-US" sz="2000" dirty="0">
                          <a:effectLst/>
                        </a:rPr>
                        <a:t>Determine the resources required to authenticate the actor, grant or deny access to data or resources, notify appropriate </a:t>
                      </a:r>
                      <a:r>
                        <a:rPr lang="en-US" sz="2000" dirty="0" smtClean="0">
                          <a:effectLst/>
                        </a:rPr>
                        <a:t>entities, </a:t>
                      </a:r>
                      <a:r>
                        <a:rPr lang="en-US" sz="2000" dirty="0">
                          <a:effectLst/>
                        </a:rPr>
                        <a:t>record attempts to access data or resources, encrypt data, recognize </a:t>
                      </a:r>
                      <a:r>
                        <a:rPr lang="en-US" sz="2000" dirty="0" smtClean="0">
                          <a:effectLst/>
                        </a:rPr>
                        <a:t>high </a:t>
                      </a:r>
                      <a:r>
                        <a:rPr lang="en-US" sz="2000" dirty="0">
                          <a:effectLst/>
                        </a:rPr>
                        <a:t>demand for resources, inform users or systems, and restrict access.  </a:t>
                      </a:r>
                    </a:p>
                    <a:p>
                      <a:pPr marL="0" marR="0">
                        <a:lnSpc>
                          <a:spcPct val="80000"/>
                        </a:lnSpc>
                        <a:spcBef>
                          <a:spcPts val="400"/>
                        </a:spcBef>
                        <a:spcAft>
                          <a:spcPts val="400"/>
                        </a:spcAft>
                      </a:pPr>
                      <a:r>
                        <a:rPr lang="en-US" sz="2000" dirty="0">
                          <a:effectLst/>
                        </a:rPr>
                        <a:t>For these resources consider whether an external entity can access </a:t>
                      </a:r>
                      <a:r>
                        <a:rPr lang="en-US" sz="2000" dirty="0" smtClean="0">
                          <a:effectLst/>
                        </a:rPr>
                        <a:t>or </a:t>
                      </a:r>
                      <a:r>
                        <a:rPr lang="en-US" sz="2000" dirty="0">
                          <a:effectLst/>
                        </a:rPr>
                        <a:t>exhaust a critical resource; how to monitor the resource; how to manage resource utilization; how to log resource utilization and ensure that there are sufficient resources to perform </a:t>
                      </a:r>
                      <a:r>
                        <a:rPr lang="en-US" sz="2000" dirty="0" smtClean="0">
                          <a:effectLst/>
                        </a:rPr>
                        <a:t>necessary </a:t>
                      </a:r>
                      <a:r>
                        <a:rPr lang="en-US" sz="2000" dirty="0">
                          <a:effectLst/>
                        </a:rPr>
                        <a:t>security operations.</a:t>
                      </a:r>
                    </a:p>
                    <a:p>
                      <a:pPr marL="0" marR="0">
                        <a:lnSpc>
                          <a:spcPct val="80000"/>
                        </a:lnSpc>
                        <a:spcBef>
                          <a:spcPts val="400"/>
                        </a:spcBef>
                        <a:spcAft>
                          <a:spcPts val="400"/>
                        </a:spcAft>
                      </a:pPr>
                      <a:r>
                        <a:rPr lang="en-US" sz="2000" dirty="0">
                          <a:effectLst/>
                        </a:rPr>
                        <a:t>Ensure that a contaminated element can be prevented from contaminating other elements.</a:t>
                      </a:r>
                    </a:p>
                    <a:p>
                      <a:pPr marL="0" marR="0">
                        <a:lnSpc>
                          <a:spcPct val="80000"/>
                        </a:lnSpc>
                        <a:spcBef>
                          <a:spcPts val="400"/>
                        </a:spcBef>
                        <a:spcAft>
                          <a:spcPts val="400"/>
                        </a:spcAft>
                      </a:pPr>
                      <a:r>
                        <a:rPr lang="en-US" sz="2000" dirty="0">
                          <a:effectLst/>
                        </a:rPr>
                        <a:t>Ensure that shared resources are not used for passing sensitive data from an actor with access rights to that data to an actor without access </a:t>
                      </a:r>
                      <a:r>
                        <a:rPr lang="en-US" sz="2000" dirty="0" smtClean="0">
                          <a:effectLst/>
                        </a:rPr>
                        <a:t>rights.</a:t>
                      </a:r>
                      <a:endParaRPr lang="en-US" sz="2000" dirty="0">
                        <a:effectLst/>
                        <a:latin typeface="Times"/>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49914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Chapter Outline</a:t>
            </a:r>
            <a:endParaRPr lang="en-AU" dirty="0"/>
          </a:p>
        </p:txBody>
      </p:sp>
      <p:sp>
        <p:nvSpPr>
          <p:cNvPr id="3" name="Content Placeholder 2"/>
          <p:cNvSpPr>
            <a:spLocks noGrp="1"/>
          </p:cNvSpPr>
          <p:nvPr>
            <p:ph idx="1"/>
          </p:nvPr>
        </p:nvSpPr>
        <p:spPr/>
        <p:txBody>
          <a:bodyPr/>
          <a:lstStyle/>
          <a:p>
            <a:r>
              <a:rPr lang="en-US" sz="3200" b="0" i="0" u="none" strike="noStrike" kern="1200" baseline="0" dirty="0" smtClean="0">
                <a:solidFill>
                  <a:schemeClr val="tx1"/>
                </a:solidFill>
                <a:latin typeface="+mn-lt"/>
                <a:ea typeface="+mn-ea"/>
                <a:cs typeface="+mn-cs"/>
              </a:rPr>
              <a:t>What is Security?</a:t>
            </a:r>
          </a:p>
          <a:p>
            <a:r>
              <a:rPr lang="en-US" dirty="0" smtClean="0"/>
              <a:t>Security General </a:t>
            </a:r>
            <a:r>
              <a:rPr lang="en-US" sz="3200" b="0" i="0" u="none" strike="noStrike" kern="1200" baseline="0" dirty="0" smtClean="0">
                <a:solidFill>
                  <a:schemeClr val="tx1"/>
                </a:solidFill>
                <a:latin typeface="+mn-lt"/>
                <a:ea typeface="+mn-ea"/>
                <a:cs typeface="+mn-cs"/>
              </a:rPr>
              <a:t>Scenario</a:t>
            </a:r>
          </a:p>
          <a:p>
            <a:r>
              <a:rPr lang="en-US" sz="3200" b="0" i="0" u="none" strike="noStrike" kern="1200" baseline="0" dirty="0" smtClean="0">
                <a:solidFill>
                  <a:schemeClr val="tx1"/>
                </a:solidFill>
                <a:latin typeface="+mn-lt"/>
                <a:ea typeface="+mn-ea"/>
                <a:cs typeface="+mn-cs"/>
              </a:rPr>
              <a:t>Tactics for </a:t>
            </a:r>
            <a:r>
              <a:rPr lang="en-US" dirty="0" smtClean="0"/>
              <a:t>Security</a:t>
            </a:r>
            <a:endParaRPr lang="en-US" sz="3200" b="0" i="0" u="none" strike="noStrike" kern="1200" baseline="0" dirty="0" smtClean="0">
              <a:solidFill>
                <a:schemeClr val="tx1"/>
              </a:solidFill>
              <a:latin typeface="+mn-lt"/>
              <a:ea typeface="+mn-ea"/>
              <a:cs typeface="+mn-cs"/>
            </a:endParaRPr>
          </a:p>
          <a:p>
            <a:r>
              <a:rPr lang="en-US" dirty="0" smtClean="0"/>
              <a:t>A Design Checklist for Security</a:t>
            </a:r>
            <a:endParaRPr lang="en-US" sz="3200" b="0" i="0" u="none" strike="noStrike" kern="1200" baseline="0" dirty="0" smtClean="0">
              <a:solidFill>
                <a:schemeClr val="tx1"/>
              </a:solidFill>
              <a:latin typeface="+mn-lt"/>
              <a:ea typeface="+mn-ea"/>
              <a:cs typeface="+mn-cs"/>
            </a:endParaRPr>
          </a:p>
          <a:p>
            <a:r>
              <a:rPr lang="en-US" sz="3200" b="0" i="0" u="none" strike="noStrike" kern="1200" baseline="0" dirty="0" smtClean="0">
                <a:solidFill>
                  <a:schemeClr val="tx1"/>
                </a:solidFill>
                <a:latin typeface="+mn-lt"/>
                <a:ea typeface="+mn-ea"/>
                <a:cs typeface="+mn-cs"/>
              </a:rPr>
              <a:t>Summary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966861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Security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2379120233"/>
              </p:ext>
            </p:extLst>
          </p:nvPr>
        </p:nvGraphicFramePr>
        <p:xfrm>
          <a:off x="539552" y="2276872"/>
          <a:ext cx="8064896" cy="3312368"/>
        </p:xfrm>
        <a:graphic>
          <a:graphicData uri="http://schemas.openxmlformats.org/drawingml/2006/table">
            <a:tbl>
              <a:tblPr firstRow="1" firstCol="1" bandRow="1">
                <a:tableStyleId>{5C22544A-7EE6-4342-B048-85BDC9FD1C3A}</a:tableStyleId>
              </a:tblPr>
              <a:tblGrid>
                <a:gridCol w="1008112"/>
                <a:gridCol w="7056784"/>
              </a:tblGrid>
              <a:tr h="3312368">
                <a:tc>
                  <a:txBody>
                    <a:bodyPr/>
                    <a:lstStyle/>
                    <a:p>
                      <a:pPr marL="0" marR="0">
                        <a:lnSpc>
                          <a:spcPct val="80000"/>
                        </a:lnSpc>
                        <a:spcBef>
                          <a:spcPts val="400"/>
                        </a:spcBef>
                        <a:spcAft>
                          <a:spcPts val="400"/>
                        </a:spcAft>
                      </a:pPr>
                      <a:r>
                        <a:rPr lang="en-US" sz="2000" dirty="0">
                          <a:effectLst/>
                        </a:rPr>
                        <a:t>Binding Time</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cases where an instance of a late bound component may be untrusted. </a:t>
                      </a:r>
                      <a:endParaRPr lang="en-US" sz="2000" dirty="0" smtClean="0">
                        <a:effectLst/>
                      </a:endParaRPr>
                    </a:p>
                    <a:p>
                      <a:pPr marL="0" marR="0">
                        <a:lnSpc>
                          <a:spcPct val="80000"/>
                        </a:lnSpc>
                        <a:spcBef>
                          <a:spcPts val="400"/>
                        </a:spcBef>
                        <a:spcAft>
                          <a:spcPts val="400"/>
                        </a:spcAft>
                      </a:pPr>
                      <a:r>
                        <a:rPr lang="en-US" sz="2000" dirty="0" smtClean="0">
                          <a:effectLst/>
                        </a:rPr>
                        <a:t>For </a:t>
                      </a:r>
                      <a:r>
                        <a:rPr lang="en-US" sz="2000" dirty="0">
                          <a:effectLst/>
                        </a:rPr>
                        <a:t>such cases ensure that late bound components can be qualified, that is, if ownership certificates for late bound components are required, there are appropriate mechanisms to manage and validate them; that access to late bound data and services can be managed; that access by late bound components to data and services can be blocked; that mechanisms to record the access, modification, and attempts to access data or services by late bound components are in place; and that system data is encrypted where the keys are intentionally withheld for late bound components</a:t>
                      </a:r>
                      <a:endParaRPr lang="en-US" sz="2000" dirty="0">
                        <a:effectLst/>
                        <a:latin typeface="Times"/>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012626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Security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762373492"/>
              </p:ext>
            </p:extLst>
          </p:nvPr>
        </p:nvGraphicFramePr>
        <p:xfrm>
          <a:off x="539552" y="2924944"/>
          <a:ext cx="7848872" cy="1584176"/>
        </p:xfrm>
        <a:graphic>
          <a:graphicData uri="http://schemas.openxmlformats.org/drawingml/2006/table">
            <a:tbl>
              <a:tblPr firstRow="1" firstCol="1" bandRow="1">
                <a:tableStyleId>{5C22544A-7EE6-4342-B048-85BDC9FD1C3A}</a:tableStyleId>
              </a:tblPr>
              <a:tblGrid>
                <a:gridCol w="1512168"/>
                <a:gridCol w="6336704"/>
              </a:tblGrid>
              <a:tr h="1584176">
                <a:tc>
                  <a:txBody>
                    <a:bodyPr/>
                    <a:lstStyle/>
                    <a:p>
                      <a:pPr marL="0" marR="0">
                        <a:lnSpc>
                          <a:spcPct val="80000"/>
                        </a:lnSpc>
                        <a:spcBef>
                          <a:spcPts val="400"/>
                        </a:spcBef>
                        <a:spcAft>
                          <a:spcPts val="400"/>
                        </a:spcAft>
                      </a:pPr>
                      <a:r>
                        <a:rPr lang="en-US" sz="2000" dirty="0">
                          <a:effectLst/>
                        </a:rPr>
                        <a:t>Choice of Technology</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what technologies are available to help user authentication, data access rights, resource protection, data encryption.</a:t>
                      </a:r>
                    </a:p>
                    <a:p>
                      <a:pPr marL="0" marR="0">
                        <a:lnSpc>
                          <a:spcPct val="80000"/>
                        </a:lnSpc>
                        <a:spcBef>
                          <a:spcPts val="400"/>
                        </a:spcBef>
                        <a:spcAft>
                          <a:spcPts val="400"/>
                        </a:spcAft>
                      </a:pPr>
                      <a:r>
                        <a:rPr lang="en-US" sz="2000" dirty="0">
                          <a:effectLst/>
                        </a:rPr>
                        <a:t>Ensure that your chosen technologies support the tactics relevant for your security needs.</a:t>
                      </a:r>
                      <a:endParaRPr lang="en-US" sz="2000" dirty="0">
                        <a:effectLst/>
                        <a:latin typeface="Times"/>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1587125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lnSpcReduction="20000"/>
          </a:bodyPr>
          <a:lstStyle/>
          <a:p>
            <a:r>
              <a:rPr lang="x-none"/>
              <a:t>Attacks against a system can be characterized as attacks against the confidentiality, integrity, or availability of a system or its data. </a:t>
            </a:r>
            <a:endParaRPr lang="en-US" dirty="0" smtClean="0"/>
          </a:p>
          <a:p>
            <a:r>
              <a:rPr lang="x-none" smtClean="0"/>
              <a:t>Th</a:t>
            </a:r>
            <a:r>
              <a:rPr lang="en-US" dirty="0" smtClean="0"/>
              <a:t>is</a:t>
            </a:r>
            <a:r>
              <a:rPr lang="x-none" smtClean="0"/>
              <a:t> leads </a:t>
            </a:r>
            <a:r>
              <a:rPr lang="x-none"/>
              <a:t>to many of the tactics used to achieve security. Identifying, authenticating, and authorizing </a:t>
            </a:r>
            <a:r>
              <a:rPr lang="en-US" dirty="0"/>
              <a:t>actors </a:t>
            </a:r>
            <a:r>
              <a:rPr lang="x-none"/>
              <a:t>are tactics intended to determine which users or systems are entitled to what kind of access to a system.</a:t>
            </a:r>
            <a:endParaRPr lang="en-US" dirty="0"/>
          </a:p>
          <a:p>
            <a:r>
              <a:rPr lang="en-US" dirty="0" smtClean="0"/>
              <a:t>N</a:t>
            </a:r>
            <a:r>
              <a:rPr lang="x-none" smtClean="0"/>
              <a:t>o </a:t>
            </a:r>
            <a:r>
              <a:rPr lang="x-none"/>
              <a:t>security tactic is foolproof and </a:t>
            </a:r>
            <a:r>
              <a:rPr lang="x-none" smtClean="0"/>
              <a:t>systems </a:t>
            </a:r>
            <a:r>
              <a:rPr lang="x-none" i="1"/>
              <a:t>will</a:t>
            </a:r>
            <a:r>
              <a:rPr lang="x-none"/>
              <a:t> be compromised. Hence, tactics exist to detect an attack, limit the spread of any attack, and to react and recover from an attack.</a:t>
            </a:r>
            <a:endParaRPr lang="en-US" dirty="0"/>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42090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Security?</a:t>
            </a:r>
            <a:endParaRPr lang="en-US" dirty="0"/>
          </a:p>
        </p:txBody>
      </p:sp>
      <p:sp>
        <p:nvSpPr>
          <p:cNvPr id="3" name="Content Placeholder 2"/>
          <p:cNvSpPr>
            <a:spLocks noGrp="1"/>
          </p:cNvSpPr>
          <p:nvPr>
            <p:ph idx="1"/>
          </p:nvPr>
        </p:nvSpPr>
        <p:spPr/>
        <p:txBody>
          <a:bodyPr>
            <a:normAutofit fontScale="92500"/>
          </a:bodyPr>
          <a:lstStyle/>
          <a:p>
            <a:r>
              <a:rPr lang="x-none"/>
              <a:t>Security is a measure of the system’s ability to </a:t>
            </a:r>
            <a:r>
              <a:rPr lang="en-US" dirty="0"/>
              <a:t>protect data and information from unauthorized access while still providing access to people and systems that are authorized. </a:t>
            </a:r>
            <a:r>
              <a:rPr lang="x-none"/>
              <a:t> </a:t>
            </a:r>
            <a:endParaRPr lang="en-US" dirty="0" smtClean="0"/>
          </a:p>
          <a:p>
            <a:r>
              <a:rPr lang="x-none" smtClean="0"/>
              <a:t>An </a:t>
            </a:r>
            <a:r>
              <a:rPr lang="x-none"/>
              <a:t>action taken against a computer system with the intention of doing harm is called an </a:t>
            </a:r>
            <a:r>
              <a:rPr lang="x-none" i="1"/>
              <a:t>attack</a:t>
            </a:r>
            <a:r>
              <a:rPr lang="x-none"/>
              <a:t> and can take a number of forms. </a:t>
            </a:r>
            <a:endParaRPr lang="en-US" dirty="0" smtClean="0"/>
          </a:p>
          <a:p>
            <a:r>
              <a:rPr lang="x-none" smtClean="0"/>
              <a:t>It </a:t>
            </a:r>
            <a:r>
              <a:rPr lang="x-none"/>
              <a:t>may be an unauthorized attempt to access data or services or to modify data, or it may be intended to deny services to legitimate users.</a:t>
            </a: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138173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Security?</a:t>
            </a:r>
            <a:endParaRPr lang="en-US" dirty="0"/>
          </a:p>
        </p:txBody>
      </p:sp>
      <p:sp>
        <p:nvSpPr>
          <p:cNvPr id="3" name="Content Placeholder 2"/>
          <p:cNvSpPr>
            <a:spLocks noGrp="1"/>
          </p:cNvSpPr>
          <p:nvPr>
            <p:ph idx="1"/>
          </p:nvPr>
        </p:nvSpPr>
        <p:spPr>
          <a:xfrm>
            <a:off x="457200" y="1268760"/>
            <a:ext cx="8229600" cy="5040560"/>
          </a:xfrm>
        </p:spPr>
        <p:txBody>
          <a:bodyPr>
            <a:normAutofit fontScale="32500" lnSpcReduction="20000"/>
          </a:bodyPr>
          <a:lstStyle/>
          <a:p>
            <a:r>
              <a:rPr lang="en-US" sz="5100" dirty="0" smtClean="0"/>
              <a:t>S</a:t>
            </a:r>
            <a:r>
              <a:rPr lang="x-none" sz="5100" smtClean="0"/>
              <a:t>ecurity </a:t>
            </a:r>
            <a:r>
              <a:rPr lang="x-none" sz="5100"/>
              <a:t>has three </a:t>
            </a:r>
            <a:r>
              <a:rPr lang="en-US" sz="5100" dirty="0" smtClean="0"/>
              <a:t>main </a:t>
            </a:r>
            <a:r>
              <a:rPr lang="x-none" sz="5100" smtClean="0"/>
              <a:t>characteristics</a:t>
            </a:r>
            <a:r>
              <a:rPr lang="en-US" sz="5100" dirty="0" smtClean="0"/>
              <a:t>, called </a:t>
            </a:r>
            <a:r>
              <a:rPr lang="x-none" sz="5100" smtClean="0"/>
              <a:t>CIA</a:t>
            </a:r>
            <a:r>
              <a:rPr lang="en-US" sz="5100" dirty="0" smtClean="0"/>
              <a:t>:</a:t>
            </a:r>
            <a:endParaRPr lang="en-US" sz="5100" dirty="0"/>
          </a:p>
          <a:p>
            <a:pPr lvl="1"/>
            <a:r>
              <a:rPr lang="x-none" sz="4500"/>
              <a:t>Confidentiality is the property that data or services are protected from unauthorized access. For example, a hacker cannot access your income tax returns on a government computer.</a:t>
            </a:r>
            <a:endParaRPr lang="en-US" sz="4500" dirty="0"/>
          </a:p>
          <a:p>
            <a:pPr lvl="1"/>
            <a:r>
              <a:rPr lang="x-none" sz="4500"/>
              <a:t>Integrity is the property that data or services are not subject to unauthorized manipulation. For example, your grade has not been changed since your instructor assigned it.</a:t>
            </a:r>
            <a:endParaRPr lang="en-US" sz="4500" dirty="0"/>
          </a:p>
          <a:p>
            <a:pPr lvl="1"/>
            <a:r>
              <a:rPr lang="x-none" sz="4500"/>
              <a:t>Availability is the property that the system will be available for legitimate use. For example, a denial-of-service attack won’t prevent you from ordering </a:t>
            </a:r>
            <a:r>
              <a:rPr lang="en-US" sz="4500" dirty="0" smtClean="0"/>
              <a:t>a </a:t>
            </a:r>
            <a:r>
              <a:rPr lang="x-none" sz="4500" smtClean="0"/>
              <a:t>book</a:t>
            </a:r>
            <a:r>
              <a:rPr lang="en-US" sz="4500" dirty="0" smtClean="0"/>
              <a:t> </a:t>
            </a:r>
            <a:r>
              <a:rPr lang="en-US" sz="4500" dirty="0"/>
              <a:t>from an online bookstore</a:t>
            </a:r>
            <a:r>
              <a:rPr lang="x-none" sz="4500" smtClean="0"/>
              <a:t>.</a:t>
            </a:r>
            <a:endParaRPr lang="en-US" sz="4500" dirty="0" smtClean="0"/>
          </a:p>
          <a:p>
            <a:r>
              <a:rPr lang="x-none" sz="5100"/>
              <a:t>Other characteristics that </a:t>
            </a:r>
            <a:r>
              <a:rPr lang="x-none" sz="5100" smtClean="0"/>
              <a:t>support </a:t>
            </a:r>
            <a:r>
              <a:rPr lang="x-none" sz="5100"/>
              <a:t>CIA are</a:t>
            </a:r>
            <a:endParaRPr lang="en-US" sz="5100" dirty="0"/>
          </a:p>
          <a:p>
            <a:pPr lvl="1"/>
            <a:r>
              <a:rPr lang="x-none" sz="4500"/>
              <a:t>Authentication </a:t>
            </a:r>
            <a:r>
              <a:rPr lang="en-US" sz="4500" dirty="0"/>
              <a:t>verifies the identities of</a:t>
            </a:r>
            <a:r>
              <a:rPr lang="x-none" sz="4500"/>
              <a:t> the parties to a transaction </a:t>
            </a:r>
            <a:r>
              <a:rPr lang="en-US" sz="4500" dirty="0"/>
              <a:t>and checks if they </a:t>
            </a:r>
            <a:r>
              <a:rPr lang="x-none" sz="4500"/>
              <a:t>are </a:t>
            </a:r>
            <a:r>
              <a:rPr lang="en-US" sz="4500" dirty="0"/>
              <a:t>truly </a:t>
            </a:r>
            <a:r>
              <a:rPr lang="x-none" sz="4500"/>
              <a:t>who they </a:t>
            </a:r>
            <a:r>
              <a:rPr lang="en-US" sz="4500" dirty="0"/>
              <a:t>claim </a:t>
            </a:r>
            <a:r>
              <a:rPr lang="x-none" sz="4500"/>
              <a:t>to be. For example, when you get an e-mail purporting to come from a bank, </a:t>
            </a:r>
            <a:r>
              <a:rPr lang="en-US" sz="4500" dirty="0"/>
              <a:t>authentication guarantees that </a:t>
            </a:r>
            <a:r>
              <a:rPr lang="x-none" sz="4500"/>
              <a:t>it actually comes from the bank.</a:t>
            </a:r>
            <a:endParaRPr lang="en-US" sz="4500" dirty="0"/>
          </a:p>
          <a:p>
            <a:pPr lvl="1"/>
            <a:r>
              <a:rPr lang="x-none" sz="4500"/>
              <a:t> Nonrepudiation guarantees that the sender of a message cannot later deny having sent the message and that the recipient cannot deny having received the message.  For example, you cannot </a:t>
            </a:r>
            <a:r>
              <a:rPr lang="en-US" sz="4500" dirty="0"/>
              <a:t>deny </a:t>
            </a:r>
            <a:r>
              <a:rPr lang="x-none" sz="4500"/>
              <a:t>ordering something from the </a:t>
            </a:r>
            <a:r>
              <a:rPr lang="en-US" sz="4500" dirty="0"/>
              <a:t>I</a:t>
            </a:r>
            <a:r>
              <a:rPr lang="x-none" sz="4500"/>
              <a:t>nternet</a:t>
            </a:r>
            <a:r>
              <a:rPr lang="en-US" sz="4500" dirty="0"/>
              <a:t>, or </a:t>
            </a:r>
            <a:r>
              <a:rPr lang="x-none" sz="4500"/>
              <a:t>the merchant cannot </a:t>
            </a:r>
            <a:r>
              <a:rPr lang="en-US" sz="4500" dirty="0"/>
              <a:t>disclaim </a:t>
            </a:r>
            <a:r>
              <a:rPr lang="x-none" sz="4500"/>
              <a:t>getting your order.</a:t>
            </a:r>
            <a:endParaRPr lang="en-US" sz="4500" dirty="0"/>
          </a:p>
          <a:p>
            <a:pPr lvl="1"/>
            <a:r>
              <a:rPr lang="x-none" sz="4500"/>
              <a:t>Authorization </a:t>
            </a:r>
            <a:r>
              <a:rPr lang="en-US" sz="4500" dirty="0"/>
              <a:t>grants </a:t>
            </a:r>
            <a:r>
              <a:rPr lang="x-none" sz="4500"/>
              <a:t>a user the privileges to perform a task. For example, </a:t>
            </a:r>
            <a:r>
              <a:rPr lang="en-US" sz="4500" dirty="0"/>
              <a:t>an online banking system authorizes a legitimate user to access his account</a:t>
            </a:r>
            <a:r>
              <a:rPr lang="x-none" sz="4500"/>
              <a:t>.</a:t>
            </a:r>
            <a:endParaRPr lang="en-US" sz="4500" dirty="0"/>
          </a:p>
          <a:p>
            <a:endParaRPr lang="en-US" dirty="0"/>
          </a:p>
        </p:txBody>
      </p:sp>
      <p:sp>
        <p:nvSpPr>
          <p:cNvPr id="4" name="Footer Placeholder 3"/>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703799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General Scenario</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896724330"/>
              </p:ext>
            </p:extLst>
          </p:nvPr>
        </p:nvGraphicFramePr>
        <p:xfrm>
          <a:off x="611560" y="1340768"/>
          <a:ext cx="8136904" cy="5289983"/>
        </p:xfrm>
        <a:graphic>
          <a:graphicData uri="http://schemas.openxmlformats.org/drawingml/2006/table">
            <a:tbl>
              <a:tblPr>
                <a:tableStyleId>{5C22544A-7EE6-4342-B048-85BDC9FD1C3A}</a:tableStyleId>
              </a:tblPr>
              <a:tblGrid>
                <a:gridCol w="1080120"/>
                <a:gridCol w="7056784"/>
              </a:tblGrid>
              <a:tr h="327209">
                <a:tc>
                  <a:txBody>
                    <a:bodyPr/>
                    <a:lstStyle/>
                    <a:p>
                      <a:pPr marL="0" marR="0">
                        <a:lnSpc>
                          <a:spcPts val="1450"/>
                        </a:lnSpc>
                        <a:spcBef>
                          <a:spcPts val="400"/>
                        </a:spcBef>
                        <a:spcAft>
                          <a:spcPts val="400"/>
                        </a:spcAft>
                      </a:pPr>
                      <a:r>
                        <a:rPr lang="en-US" sz="1400" b="1" dirty="0">
                          <a:effectLst/>
                        </a:rPr>
                        <a:t>Portion of </a:t>
                      </a:r>
                      <a:br>
                        <a:rPr lang="en-US" sz="1400" b="1" dirty="0">
                          <a:effectLst/>
                        </a:rPr>
                      </a:br>
                      <a:r>
                        <a:rPr lang="en-US" sz="1400" b="1" dirty="0">
                          <a:effectLst/>
                        </a:rPr>
                        <a:t>Scenario</a:t>
                      </a:r>
                      <a:endParaRPr lang="en-US" sz="1400" b="1" dirty="0">
                        <a:effectLst/>
                        <a:latin typeface="Times"/>
                        <a:ea typeface="Times New Roman"/>
                        <a:cs typeface="Times New Roman"/>
                      </a:endParaRPr>
                    </a:p>
                  </a:txBody>
                  <a:tcPr marL="47608" marR="47608" marT="0" marB="0"/>
                </a:tc>
                <a:tc>
                  <a:txBody>
                    <a:bodyPr/>
                    <a:lstStyle/>
                    <a:p>
                      <a:pPr marL="0" marR="0">
                        <a:lnSpc>
                          <a:spcPts val="1450"/>
                        </a:lnSpc>
                        <a:spcBef>
                          <a:spcPts val="400"/>
                        </a:spcBef>
                        <a:spcAft>
                          <a:spcPts val="400"/>
                        </a:spcAft>
                      </a:pPr>
                      <a:r>
                        <a:rPr lang="en-US" sz="1400" b="1" dirty="0">
                          <a:effectLst/>
                        </a:rPr>
                        <a:t>Possible Values</a:t>
                      </a:r>
                      <a:endParaRPr lang="en-US" sz="1400" b="1" dirty="0">
                        <a:effectLst/>
                        <a:latin typeface="Times"/>
                        <a:ea typeface="Times New Roman"/>
                        <a:cs typeface="Times New Roman"/>
                      </a:endParaRPr>
                    </a:p>
                  </a:txBody>
                  <a:tcPr marL="47608" marR="47608" marT="0" marB="0"/>
                </a:tc>
              </a:tr>
              <a:tr h="380754">
                <a:tc>
                  <a:txBody>
                    <a:bodyPr/>
                    <a:lstStyle/>
                    <a:p>
                      <a:pPr marL="0" marR="0">
                        <a:lnSpc>
                          <a:spcPts val="1450"/>
                        </a:lnSpc>
                        <a:spcBef>
                          <a:spcPts val="400"/>
                        </a:spcBef>
                        <a:spcAft>
                          <a:spcPts val="400"/>
                        </a:spcAft>
                      </a:pPr>
                      <a:r>
                        <a:rPr lang="en-US" sz="1400" dirty="0">
                          <a:effectLst/>
                        </a:rPr>
                        <a:t>Source</a:t>
                      </a:r>
                      <a:endParaRPr lang="en-US" sz="1400" dirty="0">
                        <a:effectLst/>
                        <a:latin typeface="Times"/>
                        <a:ea typeface="Times New Roman"/>
                        <a:cs typeface="Times New Roman"/>
                      </a:endParaRPr>
                    </a:p>
                  </a:txBody>
                  <a:tcPr marL="47608" marR="47608" marT="0" marB="0"/>
                </a:tc>
                <a:tc>
                  <a:txBody>
                    <a:bodyPr/>
                    <a:lstStyle/>
                    <a:p>
                      <a:pPr marL="0" marR="0" indent="0">
                        <a:lnSpc>
                          <a:spcPts val="1450"/>
                        </a:lnSpc>
                        <a:spcBef>
                          <a:spcPts val="100"/>
                        </a:spcBef>
                        <a:spcAft>
                          <a:spcPts val="300"/>
                        </a:spcAft>
                        <a:tabLst>
                          <a:tab pos="228600" algn="l"/>
                          <a:tab pos="274320" algn="l"/>
                          <a:tab pos="274320" algn="l"/>
                        </a:tabLst>
                      </a:pPr>
                      <a:r>
                        <a:rPr lang="en-US" sz="1400" kern="1100" dirty="0">
                          <a:effectLst/>
                        </a:rPr>
                        <a:t>Human or another system which may have been previously identified (either correctly or incorrectly) or may be currently unknown. A human attacker may be from outside the organization or from inside the organization.</a:t>
                      </a:r>
                      <a:endParaRPr lang="en-US" sz="1400" kern="1100" dirty="0">
                        <a:effectLst/>
                        <a:latin typeface="Times New Roman"/>
                        <a:ea typeface="Times New Roman"/>
                      </a:endParaRPr>
                    </a:p>
                  </a:txBody>
                  <a:tcPr marL="47608" marR="47608" marT="0" marB="0"/>
                </a:tc>
              </a:tr>
              <a:tr h="192080">
                <a:tc>
                  <a:txBody>
                    <a:bodyPr/>
                    <a:lstStyle/>
                    <a:p>
                      <a:pPr marL="0" marR="0">
                        <a:lnSpc>
                          <a:spcPts val="1450"/>
                        </a:lnSpc>
                        <a:spcBef>
                          <a:spcPts val="400"/>
                        </a:spcBef>
                        <a:spcAft>
                          <a:spcPts val="400"/>
                        </a:spcAft>
                      </a:pPr>
                      <a:r>
                        <a:rPr lang="en-US" sz="1400">
                          <a:effectLst/>
                        </a:rPr>
                        <a:t>Stimulus</a:t>
                      </a:r>
                      <a:endParaRPr lang="en-US" sz="1400">
                        <a:effectLst/>
                        <a:latin typeface="Times"/>
                        <a:ea typeface="Times New Roman"/>
                        <a:cs typeface="Times New Roman"/>
                      </a:endParaRPr>
                    </a:p>
                  </a:txBody>
                  <a:tcPr marL="47608" marR="47608" marT="0" marB="0"/>
                </a:tc>
                <a:tc>
                  <a:txBody>
                    <a:bodyPr/>
                    <a:lstStyle/>
                    <a:p>
                      <a:pPr marL="0" marR="0" indent="0">
                        <a:lnSpc>
                          <a:spcPts val="1450"/>
                        </a:lnSpc>
                        <a:spcBef>
                          <a:spcPts val="100"/>
                        </a:spcBef>
                        <a:spcAft>
                          <a:spcPts val="300"/>
                        </a:spcAft>
                        <a:tabLst>
                          <a:tab pos="228600" algn="l"/>
                          <a:tab pos="274320" algn="l"/>
                          <a:tab pos="274320" algn="l"/>
                        </a:tabLst>
                      </a:pPr>
                      <a:r>
                        <a:rPr lang="en-US" sz="1400" kern="1100" dirty="0">
                          <a:effectLst/>
                        </a:rPr>
                        <a:t>Unauthorized attempt is made to display data, change or delete data, access system services, change the system’s behavior, or reduce availability.</a:t>
                      </a:r>
                      <a:endParaRPr lang="en-US" sz="1400" kern="1100" dirty="0">
                        <a:effectLst/>
                        <a:latin typeface="Times New Roman"/>
                        <a:ea typeface="Times New Roman"/>
                      </a:endParaRPr>
                    </a:p>
                  </a:txBody>
                  <a:tcPr marL="47608" marR="47608" marT="0" marB="0"/>
                </a:tc>
              </a:tr>
              <a:tr h="190377">
                <a:tc>
                  <a:txBody>
                    <a:bodyPr/>
                    <a:lstStyle/>
                    <a:p>
                      <a:pPr marL="0" marR="0">
                        <a:lnSpc>
                          <a:spcPts val="1450"/>
                        </a:lnSpc>
                        <a:spcBef>
                          <a:spcPts val="400"/>
                        </a:spcBef>
                        <a:spcAft>
                          <a:spcPts val="400"/>
                        </a:spcAft>
                      </a:pPr>
                      <a:r>
                        <a:rPr lang="en-US" sz="1400">
                          <a:effectLst/>
                        </a:rPr>
                        <a:t>Artifact</a:t>
                      </a:r>
                      <a:endParaRPr lang="en-US" sz="1400">
                        <a:effectLst/>
                        <a:latin typeface="Times"/>
                        <a:ea typeface="Times New Roman"/>
                        <a:cs typeface="Times New Roman"/>
                      </a:endParaRPr>
                    </a:p>
                  </a:txBody>
                  <a:tcPr marL="47608" marR="47608" marT="0" marB="0"/>
                </a:tc>
                <a:tc>
                  <a:txBody>
                    <a:bodyPr/>
                    <a:lstStyle/>
                    <a:p>
                      <a:pPr marL="0" marR="0">
                        <a:lnSpc>
                          <a:spcPts val="1450"/>
                        </a:lnSpc>
                        <a:spcBef>
                          <a:spcPts val="400"/>
                        </a:spcBef>
                        <a:spcAft>
                          <a:spcPts val="400"/>
                        </a:spcAft>
                      </a:pPr>
                      <a:r>
                        <a:rPr lang="en-US" sz="1400" dirty="0">
                          <a:effectLst/>
                        </a:rPr>
                        <a:t>System services; data within the system; a component or resources of the system; data produced or consumed by the system</a:t>
                      </a:r>
                      <a:endParaRPr lang="en-US" sz="1400" dirty="0">
                        <a:effectLst/>
                        <a:latin typeface="Times"/>
                        <a:ea typeface="Times New Roman"/>
                        <a:cs typeface="Times New Roman"/>
                      </a:endParaRPr>
                    </a:p>
                  </a:txBody>
                  <a:tcPr marL="47608" marR="47608" marT="0" marB="0"/>
                </a:tc>
              </a:tr>
              <a:tr h="327209">
                <a:tc>
                  <a:txBody>
                    <a:bodyPr/>
                    <a:lstStyle/>
                    <a:p>
                      <a:pPr marL="0" marR="0">
                        <a:lnSpc>
                          <a:spcPts val="1450"/>
                        </a:lnSpc>
                        <a:spcBef>
                          <a:spcPts val="400"/>
                        </a:spcBef>
                        <a:spcAft>
                          <a:spcPts val="400"/>
                        </a:spcAft>
                      </a:pPr>
                      <a:r>
                        <a:rPr lang="en-US" sz="1400">
                          <a:effectLst/>
                        </a:rPr>
                        <a:t>Environment</a:t>
                      </a:r>
                      <a:endParaRPr lang="en-US" sz="1400">
                        <a:effectLst/>
                        <a:latin typeface="Times"/>
                        <a:ea typeface="Times New Roman"/>
                        <a:cs typeface="Times New Roman"/>
                      </a:endParaRPr>
                    </a:p>
                  </a:txBody>
                  <a:tcPr marL="47608" marR="47608" marT="0" marB="0"/>
                </a:tc>
                <a:tc>
                  <a:txBody>
                    <a:bodyPr/>
                    <a:lstStyle/>
                    <a:p>
                      <a:pPr marL="0" marR="0">
                        <a:lnSpc>
                          <a:spcPts val="1450"/>
                        </a:lnSpc>
                        <a:spcBef>
                          <a:spcPts val="400"/>
                        </a:spcBef>
                        <a:spcAft>
                          <a:spcPts val="400"/>
                        </a:spcAft>
                        <a:tabLst>
                          <a:tab pos="1969135" algn="ctr"/>
                        </a:tabLst>
                      </a:pPr>
                      <a:r>
                        <a:rPr lang="en-US" sz="1400" dirty="0">
                          <a:effectLst/>
                        </a:rPr>
                        <a:t>The system is either online or offline, </a:t>
                      </a:r>
                      <a:r>
                        <a:rPr lang="en-US" sz="1400" dirty="0" smtClean="0">
                          <a:effectLst/>
                        </a:rPr>
                        <a:t>connected </a:t>
                      </a:r>
                      <a:r>
                        <a:rPr lang="en-US" sz="1400" dirty="0">
                          <a:effectLst/>
                        </a:rPr>
                        <a:t>to or disconnected from a network, </a:t>
                      </a:r>
                      <a:r>
                        <a:rPr lang="en-US" sz="1400" dirty="0" smtClean="0">
                          <a:effectLst/>
                        </a:rPr>
                        <a:t>behind </a:t>
                      </a:r>
                      <a:r>
                        <a:rPr lang="en-US" sz="1400" dirty="0">
                          <a:effectLst/>
                        </a:rPr>
                        <a:t>a firewall or open to a network, fully operational, partially operational, or not operational</a:t>
                      </a:r>
                      <a:endParaRPr lang="en-US" sz="1400" dirty="0">
                        <a:effectLst/>
                        <a:latin typeface="Times"/>
                        <a:ea typeface="Times New Roman"/>
                        <a:cs typeface="Times New Roman"/>
                      </a:endParaRPr>
                    </a:p>
                  </a:txBody>
                  <a:tcPr marL="47608" marR="47608" marT="0" marB="0"/>
                </a:tc>
              </a:tr>
              <a:tr h="1980575">
                <a:tc>
                  <a:txBody>
                    <a:bodyPr/>
                    <a:lstStyle/>
                    <a:p>
                      <a:pPr marL="0" marR="0">
                        <a:lnSpc>
                          <a:spcPts val="1450"/>
                        </a:lnSpc>
                        <a:spcBef>
                          <a:spcPts val="400"/>
                        </a:spcBef>
                        <a:spcAft>
                          <a:spcPts val="400"/>
                        </a:spcAft>
                      </a:pPr>
                      <a:r>
                        <a:rPr lang="en-US" sz="1400">
                          <a:effectLst/>
                        </a:rPr>
                        <a:t>Response</a:t>
                      </a:r>
                      <a:endParaRPr lang="en-US" sz="1400">
                        <a:effectLst/>
                        <a:latin typeface="Times"/>
                        <a:ea typeface="Times New Roman"/>
                        <a:cs typeface="Times New Roman"/>
                      </a:endParaRPr>
                    </a:p>
                  </a:txBody>
                  <a:tcPr marL="47608" marR="47608" marT="0" marB="0"/>
                </a:tc>
                <a:tc>
                  <a:txBody>
                    <a:bodyPr/>
                    <a:lstStyle/>
                    <a:p>
                      <a:pPr marL="0" marR="0" indent="0">
                        <a:lnSpc>
                          <a:spcPts val="1450"/>
                        </a:lnSpc>
                        <a:spcBef>
                          <a:spcPts val="100"/>
                        </a:spcBef>
                        <a:spcAft>
                          <a:spcPts val="300"/>
                        </a:spcAft>
                        <a:tabLst>
                          <a:tab pos="228600" algn="l"/>
                          <a:tab pos="274320" algn="l"/>
                          <a:tab pos="274320" algn="l"/>
                        </a:tabLst>
                      </a:pPr>
                      <a:r>
                        <a:rPr lang="en-US" sz="1400" kern="1100" dirty="0">
                          <a:effectLst/>
                        </a:rPr>
                        <a:t>Transactions are carried out in a fashion such that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data or services are protected from unauthorized access;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data or services are not being manipulated without authorization;</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parties to a transaction are identified with assurance;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the parties to the transaction cannot repudiate their involvements;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the data, resources, and system services will be available for legitimate use. </a:t>
                      </a:r>
                    </a:p>
                    <a:p>
                      <a:pPr marL="0" marR="0" indent="0">
                        <a:lnSpc>
                          <a:spcPts val="1450"/>
                        </a:lnSpc>
                        <a:spcBef>
                          <a:spcPts val="100"/>
                        </a:spcBef>
                        <a:spcAft>
                          <a:spcPts val="300"/>
                        </a:spcAft>
                        <a:tabLst>
                          <a:tab pos="228600" algn="l"/>
                          <a:tab pos="274320" algn="l"/>
                          <a:tab pos="274320" algn="l"/>
                        </a:tabLst>
                      </a:pPr>
                      <a:r>
                        <a:rPr lang="en-US" sz="1400" kern="1100" dirty="0">
                          <a:effectLst/>
                        </a:rPr>
                        <a:t>The system tracks activities within it by</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recording access or modification,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recording attempts to access data, resources or services,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notifying appropriate entities (people or systems) when an apparent attack is occurring.</a:t>
                      </a:r>
                      <a:endParaRPr lang="en-US" sz="1400" kern="1100" dirty="0">
                        <a:effectLst/>
                        <a:latin typeface="Times New Roman"/>
                        <a:ea typeface="Times New Roman"/>
                      </a:endParaRPr>
                    </a:p>
                  </a:txBody>
                  <a:tcPr marL="47608" marR="47608" marT="0" marB="0"/>
                </a:tc>
              </a:tr>
              <a:tr h="1152128">
                <a:tc>
                  <a:txBody>
                    <a:bodyPr/>
                    <a:lstStyle/>
                    <a:p>
                      <a:pPr marL="0" marR="0">
                        <a:lnSpc>
                          <a:spcPts val="1450"/>
                        </a:lnSpc>
                        <a:spcBef>
                          <a:spcPts val="400"/>
                        </a:spcBef>
                        <a:spcAft>
                          <a:spcPts val="400"/>
                        </a:spcAft>
                      </a:pPr>
                      <a:r>
                        <a:rPr lang="en-US" sz="1400">
                          <a:effectLst/>
                        </a:rPr>
                        <a:t>Response </a:t>
                      </a:r>
                      <a:br>
                        <a:rPr lang="en-US" sz="1400">
                          <a:effectLst/>
                        </a:rPr>
                      </a:br>
                      <a:r>
                        <a:rPr lang="en-US" sz="1400">
                          <a:effectLst/>
                        </a:rPr>
                        <a:t>Measure</a:t>
                      </a:r>
                      <a:endParaRPr lang="en-US" sz="1400">
                        <a:effectLst/>
                        <a:latin typeface="Times"/>
                        <a:ea typeface="Times New Roman"/>
                        <a:cs typeface="Times New Roman"/>
                      </a:endParaRPr>
                    </a:p>
                  </a:txBody>
                  <a:tcPr marL="47608" marR="47608" marT="0" marB="0"/>
                </a:tc>
                <a:tc>
                  <a:txBody>
                    <a:bodyPr/>
                    <a:lstStyle/>
                    <a:p>
                      <a:pPr marL="0" marR="0" indent="0">
                        <a:lnSpc>
                          <a:spcPts val="1450"/>
                        </a:lnSpc>
                        <a:spcBef>
                          <a:spcPts val="100"/>
                        </a:spcBef>
                        <a:spcAft>
                          <a:spcPts val="300"/>
                        </a:spcAft>
                        <a:tabLst>
                          <a:tab pos="228600" algn="l"/>
                          <a:tab pos="274320" algn="l"/>
                          <a:tab pos="274320" algn="l"/>
                        </a:tabLst>
                      </a:pPr>
                      <a:r>
                        <a:rPr lang="en-US" sz="1400" kern="1100" dirty="0">
                          <a:effectLst/>
                        </a:rPr>
                        <a:t>One or more of the following</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how much of a system is compromised when a particular component or data value is compromised,</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how much time passed before an attack was detected,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how many attacks were resisted,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how long does it take to recover from a successful attack,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how much data is vulnerable to a particular attack</a:t>
                      </a:r>
                      <a:endParaRPr lang="en-US" sz="1400" kern="1100" dirty="0">
                        <a:effectLst/>
                        <a:latin typeface="Times New Roman"/>
                        <a:ea typeface="Times New Roman"/>
                      </a:endParaRPr>
                    </a:p>
                  </a:txBody>
                  <a:tcPr marL="47608" marR="47608" marT="0" marB="0"/>
                </a:tc>
              </a:tr>
            </a:tbl>
          </a:graphicData>
        </a:graphic>
      </p:graphicFrame>
    </p:spTree>
    <p:extLst>
      <p:ext uri="{BB962C8B-B14F-4D97-AF65-F5344CB8AC3E}">
        <p14:creationId xmlns:p14="http://schemas.microsoft.com/office/powerpoint/2010/main" val="380022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Sample </a:t>
            </a:r>
            <a:r>
              <a:rPr lang="en-US" dirty="0"/>
              <a:t>Concrete </a:t>
            </a:r>
            <a:r>
              <a:rPr lang="en-US" dirty="0" smtClean="0"/>
              <a:t>Security Scenario</a:t>
            </a:r>
            <a:endParaRPr lang="en-US" dirty="0"/>
          </a:p>
        </p:txBody>
      </p:sp>
      <p:sp>
        <p:nvSpPr>
          <p:cNvPr id="3" name="Content Placeholder 2"/>
          <p:cNvSpPr>
            <a:spLocks noGrp="1"/>
          </p:cNvSpPr>
          <p:nvPr>
            <p:ph idx="1"/>
          </p:nvPr>
        </p:nvSpPr>
        <p:spPr/>
        <p:txBody>
          <a:bodyPr/>
          <a:lstStyle/>
          <a:p>
            <a:r>
              <a:rPr lang="en-AU" dirty="0"/>
              <a:t>A disgruntled employee from a remote location attempts to modify the pay rate table during normal operations. The system maintains an audit trail and the correct data is restored within a day.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470384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Security Tactics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One </a:t>
            </a:r>
            <a:r>
              <a:rPr lang="en-US" dirty="0"/>
              <a:t>method for thinking about </a:t>
            </a:r>
            <a:r>
              <a:rPr lang="en-US" dirty="0" smtClean="0"/>
              <a:t>system security is </a:t>
            </a:r>
            <a:r>
              <a:rPr lang="en-US" dirty="0"/>
              <a:t>to think about physical security. </a:t>
            </a:r>
          </a:p>
          <a:p>
            <a:r>
              <a:rPr lang="en-US" dirty="0" smtClean="0"/>
              <a:t>Secure </a:t>
            </a:r>
            <a:r>
              <a:rPr lang="en-US" dirty="0"/>
              <a:t>installations have limited access to them (e.g., by using security checkpoints), have means of detecting intruders (e.g., by requiring legitimate visitors to wear badges), have deterrence mechanisms such as armed guards, have reaction mechanisms such as automatic locking of doors and have recovery mechanisms such as off-site back up. </a:t>
            </a:r>
            <a:endParaRPr lang="en-US" dirty="0" smtClean="0"/>
          </a:p>
          <a:p>
            <a:r>
              <a:rPr lang="en-US" dirty="0" smtClean="0"/>
              <a:t>This leads to </a:t>
            </a:r>
            <a:r>
              <a:rPr lang="en-US" dirty="0"/>
              <a:t>our four categories of tactics: detect, resist, react, and recover</a:t>
            </a:r>
            <a:r>
              <a:rPr lang="en-US" dirty="0" smtClean="0"/>
              <a:t>.</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778358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Security Tactics</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205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708920"/>
            <a:ext cx="7560840" cy="205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2988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Security Tactics</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341080979"/>
              </p:ext>
            </p:extLst>
          </p:nvPr>
        </p:nvGraphicFramePr>
        <p:xfrm>
          <a:off x="935037" y="1412776"/>
          <a:ext cx="7273925" cy="4942905"/>
        </p:xfrm>
        <a:graphic>
          <a:graphicData uri="http://schemas.openxmlformats.org/presentationml/2006/ole">
            <mc:AlternateContent xmlns:mc="http://schemas.openxmlformats.org/markup-compatibility/2006">
              <mc:Choice xmlns:v="urn:schemas-microsoft-com:vml" Requires="v">
                <p:oleObj spid="_x0000_s3081" name="Visio" r:id="rId3" imgW="8734770" imgH="6020968" progId="Visio.Drawing.11">
                  <p:embed/>
                </p:oleObj>
              </mc:Choice>
              <mc:Fallback>
                <p:oleObj name="Visio" r:id="rId3" imgW="8734770" imgH="602096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037" y="1412776"/>
                        <a:ext cx="7273925" cy="4942905"/>
                      </a:xfrm>
                      <a:prstGeom prst="rect">
                        <a:avLst/>
                      </a:prstGeom>
                      <a:noFill/>
                    </p:spPr>
                  </p:pic>
                </p:oleObj>
              </mc:Fallback>
            </mc:AlternateContent>
          </a:graphicData>
        </a:graphic>
      </p:graphicFrame>
    </p:spTree>
    <p:extLst>
      <p:ext uri="{BB962C8B-B14F-4D97-AF65-F5344CB8AC3E}">
        <p14:creationId xmlns:p14="http://schemas.microsoft.com/office/powerpoint/2010/main" val="4266928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2354</TotalTime>
  <Words>2317</Words>
  <Application>Microsoft Macintosh PowerPoint</Application>
  <PresentationFormat>On-screen Show (4:3)</PresentationFormat>
  <Paragraphs>158</Paragraphs>
  <Slides>22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Office Theme</vt:lpstr>
      <vt:lpstr>Visio</vt:lpstr>
      <vt:lpstr>Chapter 9: Security</vt:lpstr>
      <vt:lpstr>Chapter Outline</vt:lpstr>
      <vt:lpstr>What is Security?</vt:lpstr>
      <vt:lpstr>What is Security?</vt:lpstr>
      <vt:lpstr>Security General Scenario</vt:lpstr>
      <vt:lpstr>Sample Concrete Security Scenario</vt:lpstr>
      <vt:lpstr>Goal of Security Tactics</vt:lpstr>
      <vt:lpstr>Goal of Security Tactics</vt:lpstr>
      <vt:lpstr>Security Tactics</vt:lpstr>
      <vt:lpstr>Detect Attacks</vt:lpstr>
      <vt:lpstr>Resist Attacks</vt:lpstr>
      <vt:lpstr>Resist Attacks</vt:lpstr>
      <vt:lpstr>React to Attacks</vt:lpstr>
      <vt:lpstr>Recover From Attacks</vt:lpstr>
      <vt:lpstr>Design Checklist for Security</vt:lpstr>
      <vt:lpstr>Design Checklist for Security</vt:lpstr>
      <vt:lpstr>Design Checklist for Security</vt:lpstr>
      <vt:lpstr>Design Checklist for Security</vt:lpstr>
      <vt:lpstr>Design Checklist for Security</vt:lpstr>
      <vt:lpstr>Design Checklist for Security</vt:lpstr>
      <vt:lpstr>Design Checklist for Security</vt:lpstr>
      <vt:lpstr>Summary</vt:lpstr>
    </vt:vector>
  </TitlesOfParts>
  <Company>NICTA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 Bass</dc:creator>
  <cp:lastModifiedBy>Rick Kazman</cp:lastModifiedBy>
  <cp:revision>39</cp:revision>
  <dcterms:created xsi:type="dcterms:W3CDTF">2012-04-18T22:57:58Z</dcterms:created>
  <dcterms:modified xsi:type="dcterms:W3CDTF">2012-12-04T10:07:08Z</dcterms:modified>
</cp:coreProperties>
</file>