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15"/>
    <p:restoredTop sz="95179"/>
  </p:normalViewPr>
  <p:slideViewPr>
    <p:cSldViewPr snapToGrid="0" snapToObjects="1">
      <p:cViewPr varScale="1">
        <p:scale>
          <a:sx n="91" d="100"/>
          <a:sy n="9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2602-7EE2-EA4C-87FF-CEBF2AC3CFFC}" type="datetimeFigureOut">
              <a:rPr kumimoji="1" lang="zh-CN" altLang="en-US" smtClean="0"/>
              <a:t>16/12/24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A992-D55E-2C4D-BD4C-2A05538D8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60268" y="302118"/>
            <a:ext cx="201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Availability tactics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83385" y="764169"/>
            <a:ext cx="1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Detect faults</a:t>
            </a:r>
            <a:r>
              <a:rPr kumimoji="1" lang="zh-CN" altLang="en-US" dirty="0" smtClean="0"/>
              <a:t>检测错误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82514" y="795749"/>
            <a:ext cx="347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Recover from Faults </a:t>
            </a:r>
            <a:r>
              <a:rPr kumimoji="1" lang="zh-CN" altLang="en-US" dirty="0" smtClean="0"/>
              <a:t>从失败中恢复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39746" y="671451"/>
            <a:ext cx="169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Prevent Faults</a:t>
            </a:r>
            <a:r>
              <a:rPr kumimoji="1" lang="zh-CN" altLang="en-US" dirty="0" smtClean="0"/>
              <a:t>预防错误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6473" y="1704109"/>
            <a:ext cx="242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Ping/Echo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6474" y="2230582"/>
            <a:ext cx="20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监听器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3011" y="2757055"/>
            <a:ext cx="13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Timestamp</a:t>
            </a:r>
            <a:r>
              <a:rPr kumimoji="1" lang="zh-CN" altLang="en-US" dirty="0" smtClean="0"/>
              <a:t>时间戳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5244" y="356052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Sanity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checking</a:t>
            </a:r>
            <a:r>
              <a:rPr kumimoji="1" lang="zh-CN" altLang="en-US" dirty="0" smtClean="0"/>
              <a:t>完整性检测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6700" y="4363999"/>
            <a:ext cx="233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Condition Monitoring</a:t>
            </a:r>
            <a:r>
              <a:rPr kumimoji="1" lang="zh-CN" altLang="en-US" dirty="0" smtClean="0"/>
              <a:t>状态监控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2509" y="5167471"/>
            <a:ext cx="26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Voting</a:t>
            </a:r>
            <a:r>
              <a:rPr kumimoji="1" lang="zh-CN" altLang="en-US" dirty="0" smtClean="0"/>
              <a:t>投票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9045" y="5597548"/>
            <a:ext cx="210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Exception Detection</a:t>
            </a:r>
            <a:r>
              <a:rPr kumimoji="1" lang="zh-CN" altLang="en-US" dirty="0" smtClean="0"/>
              <a:t>异常检测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2454" y="6305173"/>
            <a:ext cx="2715491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Self-Test</a:t>
            </a:r>
            <a:r>
              <a:rPr kumimoji="1" lang="zh-CN" altLang="en-US" dirty="0" smtClean="0"/>
              <a:t>自我测试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606314" y="1317781"/>
            <a:ext cx="231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Preparation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 repair</a:t>
            </a:r>
            <a:r>
              <a:rPr kumimoji="1" lang="zh-CN" altLang="en-US" dirty="0" smtClean="0"/>
              <a:t>准备和修复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580910" y="1317780"/>
            <a:ext cx="177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Reintroduction</a:t>
            </a:r>
            <a:r>
              <a:rPr kumimoji="1" lang="zh-CN" altLang="en-US" dirty="0" smtClean="0"/>
              <a:t>重新引入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311236" y="2073441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Redundancy</a:t>
            </a:r>
            <a:r>
              <a:rPr kumimoji="1" lang="zh-CN" altLang="en-US" dirty="0" smtClean="0"/>
              <a:t>主动冗余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311236" y="2651052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Passive redundancy</a:t>
            </a:r>
            <a:r>
              <a:rPr kumimoji="1" lang="zh-CN" altLang="en-US" dirty="0" smtClean="0"/>
              <a:t>被动冗余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11235" y="3202127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Spare</a:t>
            </a:r>
            <a:r>
              <a:rPr kumimoji="1" lang="zh-CN" altLang="en-US" dirty="0" smtClean="0"/>
              <a:t>备份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11234" y="3507526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Exception Handing</a:t>
            </a:r>
            <a:r>
              <a:rPr kumimoji="1" lang="zh-CN" altLang="en-US" dirty="0" smtClean="0"/>
              <a:t>异常处理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311233" y="4064035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Rollback</a:t>
            </a:r>
            <a:r>
              <a:rPr kumimoji="1" lang="zh-CN" altLang="en-US" dirty="0" smtClean="0"/>
              <a:t>回滚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311234" y="4387200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Upgrade</a:t>
            </a:r>
            <a:r>
              <a:rPr kumimoji="1" lang="zh-CN" altLang="en-US" dirty="0" smtClean="0"/>
              <a:t>产品升级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311233" y="4948624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Retry</a:t>
            </a:r>
            <a:r>
              <a:rPr kumimoji="1" lang="zh-CN" altLang="en-US" dirty="0" smtClean="0"/>
              <a:t>重试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311233" y="5266874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Ignore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Faulty Behavior</a:t>
            </a:r>
            <a:r>
              <a:rPr kumimoji="1" lang="zh-CN" altLang="en-US" dirty="0" smtClean="0"/>
              <a:t>忽视错误行为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311233" y="5837868"/>
            <a:ext cx="206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Degradation</a:t>
            </a:r>
            <a:r>
              <a:rPr kumimoji="1" lang="zh-CN" altLang="en-US" dirty="0" smtClean="0"/>
              <a:t>降解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311233" y="6249665"/>
            <a:ext cx="26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Reconfiguration</a:t>
            </a:r>
            <a:r>
              <a:rPr kumimoji="1" lang="zh-CN" altLang="en-US" dirty="0" smtClean="0"/>
              <a:t>重新配置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580910" y="2230582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Shadow</a:t>
            </a:r>
            <a:r>
              <a:rPr kumimoji="1" lang="zh-CN" altLang="en-US" dirty="0" smtClean="0"/>
              <a:t>阴影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580909" y="2757055"/>
            <a:ext cx="254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State Resynchronization</a:t>
            </a:r>
            <a:r>
              <a:rPr kumimoji="1" lang="zh-CN" altLang="en-US" dirty="0" smtClean="0"/>
              <a:t>状态重新同步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580909" y="3507526"/>
            <a:ext cx="193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Escalating Restart</a:t>
            </a:r>
            <a:r>
              <a:rPr kumimoji="1" lang="zh-CN" altLang="en-US" dirty="0" smtClean="0"/>
              <a:t>不断升级重启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691745" y="4363999"/>
            <a:ext cx="22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Non-Stop Forwarding</a:t>
            </a:r>
            <a:r>
              <a:rPr kumimoji="1" lang="zh-CN" altLang="en-US" dirty="0" smtClean="0"/>
              <a:t>不间断转发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739745" y="1454727"/>
            <a:ext cx="22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Removal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 Service</a:t>
            </a:r>
            <a:r>
              <a:rPr kumimoji="1" lang="zh-CN" altLang="en-US" dirty="0" smtClean="0"/>
              <a:t>从服务中去除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739745" y="2230582"/>
            <a:ext cx="189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Transaction</a:t>
            </a:r>
            <a:r>
              <a:rPr kumimoji="1" lang="zh-CN" altLang="en-US" dirty="0" smtClean="0"/>
              <a:t>事务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739745" y="2757055"/>
            <a:ext cx="189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Predictive Model</a:t>
            </a:r>
            <a:r>
              <a:rPr kumimoji="1" lang="zh-CN" altLang="en-US" dirty="0" smtClean="0"/>
              <a:t>预测模型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9739745" y="3560527"/>
            <a:ext cx="22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Exception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Prevention</a:t>
            </a:r>
            <a:r>
              <a:rPr kumimoji="1" lang="zh-CN" altLang="en-US" dirty="0" smtClean="0"/>
              <a:t>预防例外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739745" y="4206858"/>
            <a:ext cx="189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Competence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提高竞争力集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endCxn id="5" idx="0"/>
          </p:cNvCxnSpPr>
          <p:nvPr/>
        </p:nvCxnSpPr>
        <p:spPr>
          <a:xfrm flipH="1">
            <a:off x="1814214" y="671450"/>
            <a:ext cx="3561343" cy="9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6" idx="0"/>
          </p:cNvCxnSpPr>
          <p:nvPr/>
        </p:nvCxnSpPr>
        <p:spPr>
          <a:xfrm>
            <a:off x="5375557" y="679755"/>
            <a:ext cx="342240" cy="1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5375557" y="675602"/>
            <a:ext cx="5070770" cy="4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5" idx="2"/>
          </p:cNvCxnSpPr>
          <p:nvPr/>
        </p:nvCxnSpPr>
        <p:spPr>
          <a:xfrm flipH="1">
            <a:off x="1222665" y="1410500"/>
            <a:ext cx="591549" cy="29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6" idx="2"/>
            <a:endCxn id="16" idx="0"/>
          </p:cNvCxnSpPr>
          <p:nvPr/>
        </p:nvCxnSpPr>
        <p:spPr>
          <a:xfrm flipH="1">
            <a:off x="4763169" y="1165081"/>
            <a:ext cx="954628" cy="15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6" idx="2"/>
            <a:endCxn id="17" idx="0"/>
          </p:cNvCxnSpPr>
          <p:nvPr/>
        </p:nvCxnSpPr>
        <p:spPr>
          <a:xfrm>
            <a:off x="5717797" y="1165081"/>
            <a:ext cx="1751870" cy="15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7" idx="2"/>
          </p:cNvCxnSpPr>
          <p:nvPr/>
        </p:nvCxnSpPr>
        <p:spPr>
          <a:xfrm>
            <a:off x="10584873" y="1317782"/>
            <a:ext cx="0" cy="21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3105" y="304800"/>
            <a:ext cx="37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Interoperability Tactics</a:t>
            </a:r>
            <a:r>
              <a:rPr kumimoji="1" lang="zh-CN" altLang="en-US" dirty="0" smtClean="0"/>
              <a:t>互操作性战术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81835" y="1511443"/>
            <a:ext cx="19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Locate</a:t>
            </a:r>
            <a:r>
              <a:rPr kumimoji="1" lang="zh-CN" altLang="en-US" dirty="0" smtClean="0"/>
              <a:t>寻址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36023" y="1494454"/>
            <a:ext cx="288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Manage interfaces</a:t>
            </a:r>
            <a:r>
              <a:rPr kumimoji="1" lang="zh-CN" altLang="en-US" dirty="0" smtClean="0"/>
              <a:t>管理接口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81835" y="2718086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Discover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发现服务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13929" y="2495849"/>
            <a:ext cx="344244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Orchestrate</a:t>
            </a:r>
            <a:r>
              <a:rPr kumimoji="1" lang="zh-CN" altLang="en-US" dirty="0" smtClean="0"/>
              <a:t>协调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13929" y="3389967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Tailor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定制接口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2"/>
          </p:cNvCxnSpPr>
          <p:nvPr/>
        </p:nvCxnSpPr>
        <p:spPr>
          <a:xfrm flipH="1">
            <a:off x="3469340" y="674132"/>
            <a:ext cx="2187389" cy="82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2"/>
          </p:cNvCxnSpPr>
          <p:nvPr/>
        </p:nvCxnSpPr>
        <p:spPr>
          <a:xfrm>
            <a:off x="5656729" y="674132"/>
            <a:ext cx="1622611" cy="82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7" idx="0"/>
          </p:cNvCxnSpPr>
          <p:nvPr/>
        </p:nvCxnSpPr>
        <p:spPr>
          <a:xfrm>
            <a:off x="3290046" y="1880775"/>
            <a:ext cx="179295" cy="83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</p:cNvCxnSpPr>
          <p:nvPr/>
        </p:nvCxnSpPr>
        <p:spPr>
          <a:xfrm flipH="1">
            <a:off x="7010400" y="1863786"/>
            <a:ext cx="268941" cy="63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1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6847" y="161365"/>
            <a:ext cx="399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Modifiability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Tactics</a:t>
            </a:r>
            <a:r>
              <a:rPr kumimoji="1" lang="zh-CN" altLang="en-US" dirty="0" smtClean="0"/>
              <a:t>可修改性战术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1661" y="1147045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 a Module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6260" y="1147045"/>
            <a:ext cx="197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Increase Cohesion</a:t>
            </a:r>
            <a:r>
              <a:rPr kumimoji="1" lang="zh-CN" altLang="en-US" dirty="0" smtClean="0"/>
              <a:t>增加内聚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98777" y="1147046"/>
            <a:ext cx="190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Coupling</a:t>
            </a:r>
            <a:r>
              <a:rPr kumimoji="1" lang="zh-CN" altLang="en-US" dirty="0" smtClean="0"/>
              <a:t>降低耦合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53601" y="1147045"/>
            <a:ext cx="166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Binding</a:t>
            </a:r>
            <a:r>
              <a:rPr kumimoji="1" lang="zh-CN" altLang="en-US" dirty="0" smtClean="0"/>
              <a:t>延迟绑定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5812" y="2420471"/>
            <a:ext cx="155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Split Module</a:t>
            </a:r>
            <a:r>
              <a:rPr kumimoji="1" lang="zh-CN" altLang="en-US" dirty="0" smtClean="0"/>
              <a:t>拆分模块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36259" y="2420471"/>
            <a:ext cx="1801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Increase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Semanic</a:t>
            </a:r>
            <a:r>
              <a:rPr kumimoji="1" lang="en-US" altLang="zh-CN" dirty="0" smtClean="0"/>
              <a:t> Coherence</a:t>
            </a:r>
            <a:r>
              <a:rPr kumimoji="1" lang="zh-CN" altLang="en-US" dirty="0" smtClean="0"/>
              <a:t>增加语义一致性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33247" y="2391797"/>
            <a:ext cx="14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Encapsulate</a:t>
            </a:r>
            <a:r>
              <a:rPr kumimoji="1" lang="zh-CN" altLang="en-US" dirty="0" smtClean="0"/>
              <a:t>封装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33247" y="3343801"/>
            <a:ext cx="214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 Intermediary </a:t>
            </a:r>
            <a:r>
              <a:rPr kumimoji="1" lang="zh-CN" altLang="en-US" dirty="0" smtClean="0"/>
              <a:t>使用中介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33247" y="4285129"/>
            <a:ext cx="23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Restrict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Dependance</a:t>
            </a:r>
            <a:r>
              <a:rPr kumimoji="1" lang="zh-CN" altLang="en-US" dirty="0" smtClean="0"/>
              <a:t>限制</a:t>
            </a:r>
            <a:r>
              <a:rPr kumimoji="1" lang="zh-CN" altLang="en-US" dirty="0" smtClean="0"/>
              <a:t>依赖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3247" y="5109882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Refactor</a:t>
            </a:r>
            <a:r>
              <a:rPr kumimoji="1" lang="zh-CN" altLang="en-US" dirty="0" smtClean="0"/>
              <a:t>重构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3247" y="5611906"/>
            <a:ext cx="26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Abstract Common Services</a:t>
            </a:r>
            <a:r>
              <a:rPr kumimoji="1" lang="zh-CN" altLang="en-US" dirty="0" smtClean="0"/>
              <a:t>抽象共同服务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1631576" y="530697"/>
            <a:ext cx="4401671" cy="61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4" idx="0"/>
          </p:cNvCxnSpPr>
          <p:nvPr/>
        </p:nvCxnSpPr>
        <p:spPr>
          <a:xfrm flipH="1">
            <a:off x="4222378" y="530697"/>
            <a:ext cx="1810869" cy="61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5" idx="0"/>
          </p:cNvCxnSpPr>
          <p:nvPr/>
        </p:nvCxnSpPr>
        <p:spPr>
          <a:xfrm>
            <a:off x="6033247" y="530697"/>
            <a:ext cx="815789" cy="61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6033247" y="530697"/>
            <a:ext cx="4491319" cy="61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7" idx="0"/>
          </p:cNvCxnSpPr>
          <p:nvPr/>
        </p:nvCxnSpPr>
        <p:spPr>
          <a:xfrm flipH="1">
            <a:off x="1335742" y="1793376"/>
            <a:ext cx="80682" cy="62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4069977" y="1793376"/>
            <a:ext cx="0" cy="59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5" idx="2"/>
            <a:endCxn id="9" idx="0"/>
          </p:cNvCxnSpPr>
          <p:nvPr/>
        </p:nvCxnSpPr>
        <p:spPr>
          <a:xfrm flipH="1">
            <a:off x="6770595" y="1793377"/>
            <a:ext cx="78441" cy="59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8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90682" y="215153"/>
            <a:ext cx="31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Tactics</a:t>
            </a:r>
            <a:r>
              <a:rPr kumimoji="1" lang="zh-CN" altLang="en-US" dirty="0" smtClean="0"/>
              <a:t>性能战术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03294" y="878541"/>
            <a:ext cx="272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Demand</a:t>
            </a:r>
            <a:r>
              <a:rPr kumimoji="1" lang="zh-CN" altLang="en-US" dirty="0" smtClean="0"/>
              <a:t>控制资源需求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6353" y="878541"/>
            <a:ext cx="27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Manage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管理资源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82588" y="1918447"/>
            <a:ext cx="236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Manage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管理采样率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03294" y="2904565"/>
            <a:ext cx="218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 Response</a:t>
            </a:r>
            <a:r>
              <a:rPr kumimoji="1" lang="zh-CN" altLang="en-US" dirty="0" smtClean="0"/>
              <a:t>限制事件响应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3294" y="3747247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Prioritize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Events</a:t>
            </a:r>
            <a:r>
              <a:rPr kumimoji="1" lang="zh-CN" altLang="en-US" dirty="0" smtClean="0"/>
              <a:t>   为事件划分优先级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82588" y="4589929"/>
            <a:ext cx="200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overhead</a:t>
            </a:r>
            <a:r>
              <a:rPr kumimoji="1" lang="zh-CN" altLang="en-US" dirty="0" smtClean="0"/>
              <a:t>减少开销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92941" y="5236260"/>
            <a:ext cx="24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动态执行绑定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03294" y="5899212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提高资源效率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06353" y="1721224"/>
            <a:ext cx="29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增加资源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06353" y="2366682"/>
            <a:ext cx="340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Introduce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Concurrency</a:t>
            </a:r>
            <a:r>
              <a:rPr kumimoji="1" lang="zh-CN" altLang="en-US" dirty="0" smtClean="0"/>
              <a:t>引入并发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06352" y="2904565"/>
            <a:ext cx="417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Copies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 Computation</a:t>
            </a:r>
            <a:r>
              <a:rPr kumimoji="1" lang="zh-CN" altLang="en-US" dirty="0" smtClean="0"/>
              <a:t>维护多个计算副本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6352" y="3872753"/>
            <a:ext cx="340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Copies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 Data</a:t>
            </a:r>
            <a:r>
              <a:rPr kumimoji="1" lang="zh-CN" altLang="en-US" dirty="0" smtClean="0"/>
              <a:t>维护多个数据副本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06352" y="4715435"/>
            <a:ext cx="340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 Sizes</a:t>
            </a:r>
            <a:r>
              <a:rPr kumimoji="1" lang="zh-CN" altLang="en-US" dirty="0" smtClean="0"/>
              <a:t>限制队列大小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06352" y="5236260"/>
            <a:ext cx="35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Schedule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</a:t>
            </a:r>
            <a:r>
              <a:rPr kumimoji="1" lang="zh-CN" altLang="en-US" dirty="0" smtClean="0"/>
              <a:t>安排资源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3209365" y="584485"/>
            <a:ext cx="2115670" cy="29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4" idx="2"/>
          </p:cNvCxnSpPr>
          <p:nvPr/>
        </p:nvCxnSpPr>
        <p:spPr>
          <a:xfrm>
            <a:off x="5459506" y="584485"/>
            <a:ext cx="1783976" cy="29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>
            <a:off x="2814918" y="1524872"/>
            <a:ext cx="71717" cy="39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6" idx="2"/>
            <a:endCxn id="13" idx="0"/>
          </p:cNvCxnSpPr>
          <p:nvPr/>
        </p:nvCxnSpPr>
        <p:spPr>
          <a:xfrm>
            <a:off x="7395883" y="1247873"/>
            <a:ext cx="71717" cy="47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5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8595" y="145103"/>
            <a:ext cx="39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Security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Tactics</a:t>
            </a:r>
            <a:r>
              <a:rPr kumimoji="1" lang="zh-CN" altLang="en-US" dirty="0" smtClean="0"/>
              <a:t>安全性战术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1869" y="754909"/>
            <a:ext cx="170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Attacks</a:t>
            </a:r>
            <a:r>
              <a:rPr kumimoji="1" lang="zh-CN" altLang="en-US" dirty="0" smtClean="0"/>
              <a:t>检测攻击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47237" y="754908"/>
            <a:ext cx="155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Attacks</a:t>
            </a:r>
            <a:r>
              <a:rPr kumimoji="1" lang="zh-CN" altLang="en-US" dirty="0" smtClean="0"/>
              <a:t>抵抗攻击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22604" y="754908"/>
            <a:ext cx="187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Attacks</a:t>
            </a:r>
            <a:r>
              <a:rPr kumimoji="1" lang="zh-CN" altLang="en-US" dirty="0" smtClean="0"/>
              <a:t>对攻击做出反应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55172" y="754908"/>
            <a:ext cx="227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Recover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Attacks</a:t>
            </a:r>
            <a:r>
              <a:rPr kumimoji="1" lang="zh-CN" altLang="en-US" dirty="0" smtClean="0"/>
              <a:t>从攻击中恢复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1507" y="1594882"/>
            <a:ext cx="193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Instruction</a:t>
            </a:r>
            <a:r>
              <a:rPr kumimoji="1" lang="zh-CN" altLang="en-US" dirty="0" smtClean="0"/>
              <a:t>检测指令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1507" y="2381692"/>
            <a:ext cx="219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Denial</a:t>
            </a:r>
            <a:r>
              <a:rPr kumimoji="1" lang="zh-CN" altLang="en-US" dirty="0" smtClean="0"/>
              <a:t>检测服务拒绝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1507" y="3274827"/>
            <a:ext cx="250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Verify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Message Integrity</a:t>
            </a:r>
            <a:r>
              <a:rPr kumimoji="1" lang="zh-CN" altLang="en-US" dirty="0" smtClean="0"/>
              <a:t>确认消息完整性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7078" y="4167962"/>
            <a:ext cx="233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  <a:r>
              <a:rPr kumimoji="1" lang="zh-CN" altLang="en-US" dirty="0" smtClean="0"/>
              <a:t>检测消息延迟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47237" y="1594882"/>
            <a:ext cx="155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Identify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Actors</a:t>
            </a:r>
            <a:r>
              <a:rPr kumimoji="1" lang="zh-CN" altLang="en-US" dirty="0" smtClean="0"/>
              <a:t>识别参与者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47237" y="2245401"/>
            <a:ext cx="20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Authenticate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Actors</a:t>
            </a:r>
            <a:r>
              <a:rPr kumimoji="1" lang="zh-CN" altLang="en-US" dirty="0" smtClean="0"/>
              <a:t>验证参与者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7237" y="2828259"/>
            <a:ext cx="18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Authorize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Actors</a:t>
            </a:r>
            <a:r>
              <a:rPr kumimoji="1" lang="zh-CN" altLang="en-US" dirty="0" smtClean="0"/>
              <a:t>授权参与者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47237" y="3474590"/>
            <a:ext cx="138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</a:t>
            </a:r>
            <a:r>
              <a:rPr kumimoji="1" lang="zh-CN" altLang="en-US" dirty="0" smtClean="0"/>
              <a:t>限制访问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47237" y="4120921"/>
            <a:ext cx="155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Exposure</a:t>
            </a:r>
            <a:r>
              <a:rPr kumimoji="1" lang="zh-CN" altLang="en-US" dirty="0" smtClean="0"/>
              <a:t>限制曝光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47237" y="4775629"/>
            <a:ext cx="155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Encrypt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数据加密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47237" y="5421960"/>
            <a:ext cx="18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Separate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Entities</a:t>
            </a:r>
            <a:r>
              <a:rPr kumimoji="1" lang="zh-CN" altLang="en-US" dirty="0" smtClean="0"/>
              <a:t>单独实体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147237" y="6068291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Settings</a:t>
            </a:r>
            <a:r>
              <a:rPr kumimoji="1" lang="zh-CN" altLang="en-US" dirty="0" smtClean="0"/>
              <a:t>更改不同设置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20316" y="1594882"/>
            <a:ext cx="157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Revoke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</a:t>
            </a:r>
            <a:r>
              <a:rPr kumimoji="1" lang="zh-CN" altLang="en-US" dirty="0" smtClean="0"/>
              <a:t>撤销访问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720316" y="2381692"/>
            <a:ext cx="18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Computer</a:t>
            </a:r>
            <a:r>
              <a:rPr kumimoji="1" lang="zh-CN" altLang="en-US" dirty="0" smtClean="0"/>
              <a:t>锁定计算机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720316" y="3274827"/>
            <a:ext cx="157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Actors</a:t>
            </a:r>
            <a:r>
              <a:rPr kumimoji="1" lang="zh-CN" altLang="en-US" dirty="0" smtClean="0"/>
              <a:t>通知参与者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155172" y="1765005"/>
            <a:ext cx="1286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Audit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Trail</a:t>
            </a:r>
            <a:r>
              <a:rPr kumimoji="1" lang="zh-CN" altLang="en-US" dirty="0"/>
              <a:t>维护审计跟踪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781953" y="1765005"/>
            <a:ext cx="967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Restore</a:t>
            </a:r>
            <a:r>
              <a:rPr kumimoji="1" lang="zh-CN" altLang="en-US" dirty="0" smtClean="0"/>
              <a:t>重新存储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590567" y="3284310"/>
            <a:ext cx="16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Availability</a:t>
            </a:r>
            <a:r>
              <a:rPr kumimoji="1" lang="zh-CN" altLang="en-US" dirty="0" smtClean="0"/>
              <a:t>查看可用性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endCxn id="3" idx="0"/>
          </p:cNvCxnSpPr>
          <p:nvPr/>
        </p:nvCxnSpPr>
        <p:spPr>
          <a:xfrm flipH="1">
            <a:off x="1722474" y="514435"/>
            <a:ext cx="3997842" cy="24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H="1">
            <a:off x="4051004" y="561265"/>
            <a:ext cx="1669312" cy="19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5" idx="0"/>
          </p:cNvCxnSpPr>
          <p:nvPr/>
        </p:nvCxnSpPr>
        <p:spPr>
          <a:xfrm>
            <a:off x="5720316" y="584682"/>
            <a:ext cx="637954" cy="17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6" idx="0"/>
          </p:cNvCxnSpPr>
          <p:nvPr/>
        </p:nvCxnSpPr>
        <p:spPr>
          <a:xfrm>
            <a:off x="5720316" y="549558"/>
            <a:ext cx="3572540" cy="20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3" idx="2"/>
          </p:cNvCxnSpPr>
          <p:nvPr/>
        </p:nvCxnSpPr>
        <p:spPr>
          <a:xfrm flipH="1">
            <a:off x="1148315" y="1401240"/>
            <a:ext cx="574159" cy="25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4" idx="2"/>
          </p:cNvCxnSpPr>
          <p:nvPr/>
        </p:nvCxnSpPr>
        <p:spPr>
          <a:xfrm flipH="1">
            <a:off x="3737344" y="1401239"/>
            <a:ext cx="186070" cy="19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5" idx="2"/>
            <a:endCxn id="19" idx="0"/>
          </p:cNvCxnSpPr>
          <p:nvPr/>
        </p:nvCxnSpPr>
        <p:spPr>
          <a:xfrm>
            <a:off x="6358270" y="1401239"/>
            <a:ext cx="148856" cy="19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6" idx="2"/>
          </p:cNvCxnSpPr>
          <p:nvPr/>
        </p:nvCxnSpPr>
        <p:spPr>
          <a:xfrm flipH="1">
            <a:off x="8798442" y="1401239"/>
            <a:ext cx="494414" cy="19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6" idx="2"/>
            <a:endCxn id="23" idx="0"/>
          </p:cNvCxnSpPr>
          <p:nvPr/>
        </p:nvCxnSpPr>
        <p:spPr>
          <a:xfrm>
            <a:off x="9292856" y="1401239"/>
            <a:ext cx="972879" cy="36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23" idx="2"/>
            <a:endCxn id="24" idx="0"/>
          </p:cNvCxnSpPr>
          <p:nvPr/>
        </p:nvCxnSpPr>
        <p:spPr>
          <a:xfrm>
            <a:off x="10265735" y="2688335"/>
            <a:ext cx="164804" cy="59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9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06456" y="276447"/>
            <a:ext cx="37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Testability Tactics</a:t>
            </a:r>
            <a:r>
              <a:rPr kumimoji="1" lang="zh-CN" altLang="en-US" dirty="0" smtClean="0"/>
              <a:t>可测试性战术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7051" y="999460"/>
            <a:ext cx="363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and Observer System State</a:t>
            </a:r>
            <a:r>
              <a:rPr kumimoji="1" lang="zh-CN" altLang="en-US" dirty="0" smtClean="0"/>
              <a:t>控制和观察者系统状态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02549" y="999460"/>
            <a:ext cx="189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r>
              <a:rPr kumimoji="1" lang="zh-CN" altLang="en-US" dirty="0" smtClean="0"/>
              <a:t>控制复杂度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02549" y="2062716"/>
            <a:ext cx="278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Structural Complexity</a:t>
            </a:r>
            <a:r>
              <a:rPr kumimoji="1" lang="zh-CN" altLang="en-US" dirty="0" smtClean="0"/>
              <a:t>控制结构复杂度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02549" y="3168502"/>
            <a:ext cx="238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Limit </a:t>
            </a:r>
            <a:r>
              <a:rPr kumimoji="1" lang="en-US" altLang="zh-CN" dirty="0" err="1" smtClean="0"/>
              <a:t>Nondeterminism</a:t>
            </a:r>
            <a:r>
              <a:rPr kumimoji="1" lang="zh-CN" altLang="en-US" dirty="0" smtClean="0"/>
              <a:t>限制非确定性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03498" y="1913860"/>
            <a:ext cx="225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Specialized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Interfaces</a:t>
            </a:r>
            <a:r>
              <a:rPr kumimoji="1" lang="zh-CN" altLang="en-US" dirty="0" smtClean="0"/>
              <a:t>专用接口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03498" y="2777353"/>
            <a:ext cx="20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Recode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Playback</a:t>
            </a:r>
            <a:r>
              <a:rPr kumimoji="1" lang="zh-CN" altLang="en-US" dirty="0" smtClean="0"/>
              <a:t>重新编码／回放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03498" y="3640846"/>
            <a:ext cx="225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Localize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 Storage</a:t>
            </a:r>
            <a:r>
              <a:rPr kumimoji="1" lang="zh-CN" altLang="en-US" dirty="0" smtClean="0"/>
              <a:t>本地化状态存储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03498" y="4504339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Abstract Data Sources</a:t>
            </a:r>
            <a:r>
              <a:rPr kumimoji="1" lang="zh-CN" altLang="en-US" dirty="0" smtClean="0"/>
              <a:t>抽象数据源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03498" y="5363920"/>
            <a:ext cx="225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Sandbox</a:t>
            </a:r>
            <a:r>
              <a:rPr kumimoji="1" lang="zh-CN" altLang="en-US" dirty="0" smtClean="0"/>
              <a:t>沙盒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3498" y="5946502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Executable Assertions</a:t>
            </a:r>
            <a:r>
              <a:rPr kumimoji="1" lang="zh-CN" altLang="en-US" dirty="0" smtClean="0"/>
              <a:t>可执行断言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2" idx="2"/>
            <a:endCxn id="3" idx="0"/>
          </p:cNvCxnSpPr>
          <p:nvPr/>
        </p:nvCxnSpPr>
        <p:spPr>
          <a:xfrm flipH="1">
            <a:off x="2945219" y="645779"/>
            <a:ext cx="2753833" cy="35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2" idx="2"/>
            <a:endCxn id="4" idx="0"/>
          </p:cNvCxnSpPr>
          <p:nvPr/>
        </p:nvCxnSpPr>
        <p:spPr>
          <a:xfrm>
            <a:off x="5699052" y="645779"/>
            <a:ext cx="2349795" cy="35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3" idx="2"/>
            <a:endCxn id="7" idx="0"/>
          </p:cNvCxnSpPr>
          <p:nvPr/>
        </p:nvCxnSpPr>
        <p:spPr>
          <a:xfrm flipH="1">
            <a:off x="2530549" y="1645791"/>
            <a:ext cx="414670" cy="26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4" idx="2"/>
          </p:cNvCxnSpPr>
          <p:nvPr/>
        </p:nvCxnSpPr>
        <p:spPr>
          <a:xfrm>
            <a:off x="8048847" y="1645791"/>
            <a:ext cx="244548" cy="41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4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5070" y="276447"/>
            <a:ext cx="414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tactics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92594" y="1127051"/>
            <a:ext cx="238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Initiative</a:t>
            </a:r>
            <a:r>
              <a:rPr kumimoji="1" lang="zh-CN" altLang="en-US" dirty="0" smtClean="0"/>
              <a:t>支持用户计划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0074" y="1127051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Initiative</a:t>
            </a:r>
            <a:r>
              <a:rPr kumimoji="1" lang="zh-CN" altLang="en-US" dirty="0" smtClean="0"/>
              <a:t>支持系统计划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62716" y="2126512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Cancel</a:t>
            </a:r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62716" y="2849526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Undo</a:t>
            </a:r>
            <a:r>
              <a:rPr kumimoji="1" lang="zh-CN" altLang="en-US" dirty="0" smtClean="0"/>
              <a:t>撤销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62716" y="3423684"/>
            <a:ext cx="174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Pause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Resume</a:t>
            </a:r>
            <a:r>
              <a:rPr kumimoji="1" lang="zh-CN" altLang="en-US" dirty="0" smtClean="0"/>
              <a:t>暂停／恢复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62716" y="4380614"/>
            <a:ext cx="221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Aggregate</a:t>
            </a:r>
            <a:r>
              <a:rPr kumimoji="1" lang="zh-CN" altLang="en-US" dirty="0" smtClean="0"/>
              <a:t>整合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28930" y="212651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维护任务模型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28930" y="2849526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维护用户模型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8930" y="3763926"/>
            <a:ext cx="242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维护系统模型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3" idx="0"/>
          </p:cNvCxnSpPr>
          <p:nvPr/>
        </p:nvCxnSpPr>
        <p:spPr>
          <a:xfrm flipH="1">
            <a:off x="3083441" y="645779"/>
            <a:ext cx="1871331" cy="48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976037" y="645779"/>
            <a:ext cx="1509823" cy="48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2658139" y="1773382"/>
            <a:ext cx="233917" cy="3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9" idx="0"/>
          </p:cNvCxnSpPr>
          <p:nvPr/>
        </p:nvCxnSpPr>
        <p:spPr>
          <a:xfrm>
            <a:off x="6485860" y="1773382"/>
            <a:ext cx="159489" cy="3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7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494</Words>
  <Application>Microsoft Macintosh PowerPoint</Application>
  <PresentationFormat>宽屏</PresentationFormat>
  <Paragraphs>110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</cp:revision>
  <dcterms:created xsi:type="dcterms:W3CDTF">2016-12-04T09:04:23Z</dcterms:created>
  <dcterms:modified xsi:type="dcterms:W3CDTF">2016-12-24T14:05:50Z</dcterms:modified>
</cp:coreProperties>
</file>