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30"/>
  </p:notesMasterIdLst>
  <p:sldIdLst>
    <p:sldId id="272" r:id="rId3"/>
    <p:sldId id="273" r:id="rId4"/>
    <p:sldId id="317" r:id="rId5"/>
    <p:sldId id="316" r:id="rId6"/>
    <p:sldId id="301" r:id="rId7"/>
    <p:sldId id="275" r:id="rId8"/>
    <p:sldId id="286" r:id="rId9"/>
    <p:sldId id="304" r:id="rId10"/>
    <p:sldId id="303" r:id="rId11"/>
    <p:sldId id="292" r:id="rId12"/>
    <p:sldId id="294" r:id="rId13"/>
    <p:sldId id="307" r:id="rId14"/>
    <p:sldId id="293" r:id="rId15"/>
    <p:sldId id="283" r:id="rId16"/>
    <p:sldId id="295" r:id="rId17"/>
    <p:sldId id="306" r:id="rId18"/>
    <p:sldId id="309" r:id="rId19"/>
    <p:sldId id="314" r:id="rId20"/>
    <p:sldId id="308" r:id="rId21"/>
    <p:sldId id="289" r:id="rId22"/>
    <p:sldId id="280" r:id="rId23"/>
    <p:sldId id="290" r:id="rId24"/>
    <p:sldId id="291" r:id="rId25"/>
    <p:sldId id="288" r:id="rId26"/>
    <p:sldId id="282" r:id="rId27"/>
    <p:sldId id="315" r:id="rId28"/>
    <p:sldId id="2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19BD1D7-459A-4FD3-9F7D-E9448F695517}">
          <p14:sldIdLst>
            <p14:sldId id="272"/>
            <p14:sldId id="273"/>
            <p14:sldId id="317"/>
            <p14:sldId id="316"/>
            <p14:sldId id="301"/>
            <p14:sldId id="275"/>
            <p14:sldId id="286"/>
            <p14:sldId id="304"/>
            <p14:sldId id="303"/>
            <p14:sldId id="292"/>
            <p14:sldId id="294"/>
            <p14:sldId id="307"/>
            <p14:sldId id="293"/>
            <p14:sldId id="283"/>
            <p14:sldId id="295"/>
            <p14:sldId id="306"/>
            <p14:sldId id="309"/>
            <p14:sldId id="314"/>
            <p14:sldId id="308"/>
            <p14:sldId id="289"/>
            <p14:sldId id="280"/>
            <p14:sldId id="290"/>
            <p14:sldId id="291"/>
            <p14:sldId id="288"/>
            <p14:sldId id="282"/>
            <p14:sldId id="315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172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ln w="38100">
              <a:solidFill>
                <a:prstClr val="black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38100">
                <a:solidFill>
                  <a:prstClr val="black"/>
                </a:solidFill>
              </a:ln>
            </c:spPr>
          </c:dPt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rgbClr val="FFFF00"/>
            </a:solidFill>
            <a:ln w="38100">
              <a:solidFill>
                <a:prstClr val="black"/>
              </a:solidFill>
            </a:ln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Columna3</c:v>
                </c:pt>
              </c:strCache>
            </c:strRef>
          </c:tx>
          <c:spPr>
            <a:solidFill>
              <a:srgbClr val="00B0F0"/>
            </a:solidFill>
            <a:ln w="38100">
              <a:solidFill>
                <a:prstClr val="black"/>
              </a:solidFill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38100">
                <a:solidFill>
                  <a:prstClr val="black"/>
                </a:solidFill>
              </a:ln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c:spPr>
          </c:dPt>
          <c:trendline>
            <c:trendlineType val="linear"/>
            <c:dispRSqr val="0"/>
            <c:dispEq val="0"/>
          </c:trendline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Columna4</c:v>
                </c:pt>
              </c:strCache>
            </c:strRef>
          </c:tx>
          <c:spPr>
            <a:solidFill>
              <a:srgbClr val="FFFF00"/>
            </a:solidFill>
            <a:ln w="38100">
              <a:solidFill>
                <a:prstClr val="black"/>
              </a:solidFill>
            </a:ln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Columna5</c:v>
                </c:pt>
              </c:strCache>
            </c:strRef>
          </c:tx>
          <c:spPr>
            <a:solidFill>
              <a:srgbClr val="FFFF00"/>
            </a:solidFill>
            <a:ln w="38100">
              <a:solidFill>
                <a:prstClr val="black"/>
              </a:solidFill>
            </a:ln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Columna6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38100">
                <a:solidFill>
                  <a:schemeClr val="tx1"/>
                </a:solidFill>
              </a:ln>
            </c:spPr>
          </c:dPt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9832624"/>
        <c:axId val="599834976"/>
      </c:barChart>
      <c:catAx>
        <c:axId val="59983262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599834976"/>
        <c:crosses val="autoZero"/>
        <c:auto val="1"/>
        <c:lblAlgn val="ctr"/>
        <c:lblOffset val="100"/>
        <c:noMultiLvlLbl val="0"/>
      </c:catAx>
      <c:valAx>
        <c:axId val="5998349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5998326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66504555751931"/>
          <c:y val="0.1632633026868909"/>
          <c:w val="0.81195492840961248"/>
          <c:h val="0.673473394626218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0070C0"/>
            </a:solidFill>
            <a:ln w="38100">
              <a:solidFill>
                <a:prstClr val="black"/>
              </a:solidFill>
            </a:ln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prstClr val="black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38100">
                <a:solidFill>
                  <a:prstClr val="black"/>
                </a:solidFill>
              </a:ln>
            </c:spPr>
          </c:dPt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Columna3</c:v>
                </c:pt>
              </c:strCache>
            </c:strRef>
          </c:tx>
          <c:spPr>
            <a:solidFill>
              <a:srgbClr val="0070C0"/>
            </a:solidFill>
            <a:ln w="38100">
              <a:solidFill>
                <a:prstClr val="black"/>
              </a:solidFill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c:spPr>
          <c:invertIfNegative val="0"/>
          <c:trendline>
            <c:trendlineType val="linear"/>
            <c:dispRSqr val="0"/>
            <c:dispEq val="0"/>
          </c:trendline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Columna4</c:v>
                </c:pt>
              </c:strCache>
            </c:strRef>
          </c:tx>
          <c:spPr>
            <a:solidFill>
              <a:srgbClr val="0070C0"/>
            </a:solidFill>
            <a:ln w="38100">
              <a:solidFill>
                <a:prstClr val="black"/>
              </a:solidFill>
            </a:ln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Columna5</c:v>
                </c:pt>
              </c:strCache>
            </c:strRef>
          </c:tx>
          <c:spPr>
            <a:solidFill>
              <a:srgbClr val="0070C0"/>
            </a:solidFill>
            <a:ln w="38100">
              <a:solidFill>
                <a:prstClr val="black"/>
              </a:solidFill>
            </a:ln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Hoja1!$F$2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Columna6</c:v>
                </c:pt>
              </c:strCache>
            </c:strRef>
          </c:tx>
          <c:spPr>
            <a:solidFill>
              <a:srgbClr val="0070C0"/>
            </a:solidFill>
            <a:ln w="38100">
              <a:solidFill>
                <a:schemeClr val="tx1"/>
              </a:solidFill>
            </a:ln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9826744"/>
        <c:axId val="599829096"/>
      </c:barChart>
      <c:catAx>
        <c:axId val="59982674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599829096"/>
        <c:crosses val="autoZero"/>
        <c:auto val="1"/>
        <c:lblAlgn val="ctr"/>
        <c:lblOffset val="100"/>
        <c:noMultiLvlLbl val="0"/>
      </c:catAx>
      <c:valAx>
        <c:axId val="599829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5998267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ln w="38100">
              <a:solidFill>
                <a:prstClr val="black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38100">
                <a:solidFill>
                  <a:prstClr val="black"/>
                </a:solidFill>
              </a:ln>
            </c:spPr>
          </c:dPt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rgbClr val="FFFF00"/>
            </a:solidFill>
            <a:ln w="38100">
              <a:solidFill>
                <a:prstClr val="black"/>
              </a:solidFill>
            </a:ln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Columna3</c:v>
                </c:pt>
              </c:strCache>
            </c:strRef>
          </c:tx>
          <c:spPr>
            <a:solidFill>
              <a:srgbClr val="00B0F0"/>
            </a:solidFill>
            <a:ln w="38100">
              <a:solidFill>
                <a:prstClr val="black"/>
              </a:solidFill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38100">
                <a:solidFill>
                  <a:prstClr val="black"/>
                </a:solidFill>
              </a:ln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c:spPr>
          </c:dPt>
          <c:trendline>
            <c:trendlineType val="linear"/>
            <c:dispRSqr val="0"/>
            <c:dispEq val="0"/>
          </c:trendline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Columna4</c:v>
                </c:pt>
              </c:strCache>
            </c:strRef>
          </c:tx>
          <c:spPr>
            <a:solidFill>
              <a:srgbClr val="FFFF00"/>
            </a:solidFill>
            <a:ln w="38100">
              <a:solidFill>
                <a:prstClr val="black"/>
              </a:solidFill>
            </a:ln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Columna5</c:v>
                </c:pt>
              </c:strCache>
            </c:strRef>
          </c:tx>
          <c:spPr>
            <a:solidFill>
              <a:srgbClr val="FFFF00"/>
            </a:solidFill>
            <a:ln w="38100">
              <a:solidFill>
                <a:prstClr val="black"/>
              </a:solidFill>
            </a:ln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Columna6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38100">
                <a:solidFill>
                  <a:schemeClr val="tx1"/>
                </a:solidFill>
              </a:ln>
            </c:spPr>
          </c:dPt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9830664"/>
        <c:axId val="599837720"/>
      </c:barChart>
      <c:catAx>
        <c:axId val="59983066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599837720"/>
        <c:crosses val="autoZero"/>
        <c:auto val="1"/>
        <c:lblAlgn val="ctr"/>
        <c:lblOffset val="100"/>
        <c:noMultiLvlLbl val="0"/>
      </c:catAx>
      <c:valAx>
        <c:axId val="5998377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5998306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66504555751931"/>
          <c:y val="0.1632633026868909"/>
          <c:w val="0.81195492840961248"/>
          <c:h val="0.673473394626218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0070C0"/>
            </a:solidFill>
            <a:ln w="38100">
              <a:solidFill>
                <a:prstClr val="black"/>
              </a:solidFill>
            </a:ln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prstClr val="black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38100">
                <a:solidFill>
                  <a:prstClr val="black"/>
                </a:solidFill>
              </a:ln>
            </c:spPr>
          </c:dPt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Columna3</c:v>
                </c:pt>
              </c:strCache>
            </c:strRef>
          </c:tx>
          <c:spPr>
            <a:solidFill>
              <a:srgbClr val="0070C0"/>
            </a:solidFill>
            <a:ln w="38100">
              <a:solidFill>
                <a:prstClr val="black"/>
              </a:solidFill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c:spPr>
          <c:invertIfNegative val="0"/>
          <c:trendline>
            <c:trendlineType val="linear"/>
            <c:dispRSqr val="0"/>
            <c:dispEq val="0"/>
          </c:trendline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Columna4</c:v>
                </c:pt>
              </c:strCache>
            </c:strRef>
          </c:tx>
          <c:spPr>
            <a:solidFill>
              <a:srgbClr val="0070C0"/>
            </a:solidFill>
            <a:ln w="38100">
              <a:solidFill>
                <a:prstClr val="black"/>
              </a:solidFill>
            </a:ln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Columna5</c:v>
                </c:pt>
              </c:strCache>
            </c:strRef>
          </c:tx>
          <c:spPr>
            <a:solidFill>
              <a:srgbClr val="0070C0"/>
            </a:solidFill>
            <a:ln w="38100">
              <a:solidFill>
                <a:prstClr val="black"/>
              </a:solidFill>
            </a:ln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Hoja1!$F$2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Columna6</c:v>
                </c:pt>
              </c:strCache>
            </c:strRef>
          </c:tx>
          <c:spPr>
            <a:solidFill>
              <a:srgbClr val="0070C0"/>
            </a:solidFill>
            <a:ln w="38100">
              <a:solidFill>
                <a:schemeClr val="tx1"/>
              </a:solidFill>
            </a:ln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9836152"/>
        <c:axId val="599827528"/>
      </c:barChart>
      <c:catAx>
        <c:axId val="59983615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599827528"/>
        <c:crosses val="autoZero"/>
        <c:auto val="1"/>
        <c:lblAlgn val="ctr"/>
        <c:lblOffset val="100"/>
        <c:noMultiLvlLbl val="0"/>
      </c:catAx>
      <c:valAx>
        <c:axId val="5998275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5998361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7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12" Type="http://schemas.openxmlformats.org/officeDocument/2006/relationships/image" Target="../media/image46.wmf"/><Relationship Id="rId2" Type="http://schemas.openxmlformats.org/officeDocument/2006/relationships/image" Target="../media/image9.wmf"/><Relationship Id="rId1" Type="http://schemas.openxmlformats.org/officeDocument/2006/relationships/image" Target="../media/image41.wmf"/><Relationship Id="rId6" Type="http://schemas.openxmlformats.org/officeDocument/2006/relationships/image" Target="../media/image24.wmf"/><Relationship Id="rId11" Type="http://schemas.openxmlformats.org/officeDocument/2006/relationships/image" Target="../media/image45.wmf"/><Relationship Id="rId5" Type="http://schemas.openxmlformats.org/officeDocument/2006/relationships/image" Target="../media/image23.wmf"/><Relationship Id="rId10" Type="http://schemas.openxmlformats.org/officeDocument/2006/relationships/image" Target="../media/image44.wmf"/><Relationship Id="rId4" Type="http://schemas.openxmlformats.org/officeDocument/2006/relationships/image" Target="../media/image11.wmf"/><Relationship Id="rId9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96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17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9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68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39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60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20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54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8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99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5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7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3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4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1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3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32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9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34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5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17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9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0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6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A4E2-9515-417C-A0C6-1D221BD4D0B8}" type="datetime1">
              <a:rPr lang="en-US" smtClean="0"/>
              <a:t>10/6/2017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9AE-7048-428E-9DFB-F9233E8CF5D6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1A80-7127-49B4-AA7C-55E289459DA2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9100-56D0-4FA7-8C16-9BC974E5D97A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B80-2738-49AC-B796-51C87D2C5DD4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23D2-B1B1-481C-85FF-7488F2458BD1}" type="datetime1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AD42-1515-4290-9441-D3277C21555E}" type="datetime1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9CA8-B092-47C1-8827-C433E599C5C2}" type="datetime1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E733-81F8-4733-A119-0932B7C32E69}" type="datetime1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F214-3579-4E45-AD2A-6008238DFBFA}" type="datetime1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040F-763E-4421-91D5-2B5EB1D08E8C}" type="datetime1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7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33ACA2B-B381-42C0-A649-27F1DFE4A96B}" type="datetime1">
              <a:rPr lang="en-US" smtClean="0"/>
              <a:t>10/6/2017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3.png"/><Relationship Id="rId10" Type="http://schemas.openxmlformats.org/officeDocument/2006/relationships/image" Target="../media/image10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22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2.wmf"/><Relationship Id="rId3" Type="http://schemas.openxmlformats.org/officeDocument/2006/relationships/notesSlide" Target="../notesSlides/notesSlide14.xml"/><Relationship Id="rId21" Type="http://schemas.openxmlformats.org/officeDocument/2006/relationships/oleObject" Target="../embeddings/oleObject15.bin"/><Relationship Id="rId12" Type="http://schemas.openxmlformats.org/officeDocument/2006/relationships/image" Target="../media/image280.png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png"/><Relationship Id="rId24" Type="http://schemas.openxmlformats.org/officeDocument/2006/relationships/image" Target="../media/image30.png"/><Relationship Id="rId5" Type="http://schemas.openxmlformats.org/officeDocument/2006/relationships/image" Target="../media/image27.wmf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7.bin"/><Relationship Id="rId19" Type="http://schemas.openxmlformats.org/officeDocument/2006/relationships/image" Target="../media/image29.png"/><Relationship Id="rId4" Type="http://schemas.openxmlformats.org/officeDocument/2006/relationships/oleObject" Target="../embeddings/oleObject10.bin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6.png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39.png"/><Relationship Id="rId7" Type="http://schemas.openxmlformats.org/officeDocument/2006/relationships/image" Target="../media/image33.png"/><Relationship Id="rId12" Type="http://schemas.openxmlformats.org/officeDocument/2006/relationships/image" Target="../media/image21.wmf"/><Relationship Id="rId1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38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png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31.png"/><Relationship Id="rId15" Type="http://schemas.openxmlformats.org/officeDocument/2006/relationships/image" Target="../media/image31.emf"/><Relationship Id="rId10" Type="http://schemas.openxmlformats.org/officeDocument/2006/relationships/image" Target="../media/image20.wmf"/><Relationship Id="rId19" Type="http://schemas.openxmlformats.org/officeDocument/2006/relationships/image" Target="../media/image37.png"/><Relationship Id="rId4" Type="http://schemas.openxmlformats.org/officeDocument/2006/relationships/image" Target="../media/image30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wmf"/><Relationship Id="rId22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90.png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0.png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370.png"/><Relationship Id="rId15" Type="http://schemas.openxmlformats.org/officeDocument/2006/relationships/image" Target="../media/image400.png"/><Relationship Id="rId10" Type="http://schemas.openxmlformats.org/officeDocument/2006/relationships/image" Target="../media/image23.wmf"/><Relationship Id="rId4" Type="http://schemas.openxmlformats.org/officeDocument/2006/relationships/image" Target="../media/image360.pn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32.bin"/><Relationship Id="rId26" Type="http://schemas.openxmlformats.org/officeDocument/2006/relationships/image" Target="../media/image44.wmf"/><Relationship Id="rId3" Type="http://schemas.openxmlformats.org/officeDocument/2006/relationships/notesSlide" Target="../notesSlides/notesSlide17.xml"/><Relationship Id="rId21" Type="http://schemas.openxmlformats.org/officeDocument/2006/relationships/chart" Target="../charts/chart1.xml"/><Relationship Id="rId34" Type="http://schemas.openxmlformats.org/officeDocument/2006/relationships/oleObject" Target="../embeddings/oleObject38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25.wmf"/><Relationship Id="rId25" Type="http://schemas.openxmlformats.org/officeDocument/2006/relationships/oleObject" Target="../embeddings/oleObject34.bin"/><Relationship Id="rId3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20" Type="http://schemas.openxmlformats.org/officeDocument/2006/relationships/image" Target="../media/image48.png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11.wmf"/><Relationship Id="rId24" Type="http://schemas.openxmlformats.org/officeDocument/2006/relationships/image" Target="../media/image43.wmf"/><Relationship Id="rId32" Type="http://schemas.openxmlformats.org/officeDocument/2006/relationships/image" Target="../media/image47.wmf"/><Relationship Id="rId37" Type="http://schemas.openxmlformats.org/officeDocument/2006/relationships/image" Target="../media/image46.png"/><Relationship Id="rId5" Type="http://schemas.openxmlformats.org/officeDocument/2006/relationships/image" Target="../media/image41.wmf"/><Relationship Id="rId15" Type="http://schemas.openxmlformats.org/officeDocument/2006/relationships/image" Target="../media/image24.wmf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45.wmf"/><Relationship Id="rId36" Type="http://schemas.openxmlformats.org/officeDocument/2006/relationships/image" Target="../media/image45.png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42.wmf"/><Relationship Id="rId31" Type="http://schemas.openxmlformats.org/officeDocument/2006/relationships/oleObject" Target="../embeddings/oleObject37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30.bin"/><Relationship Id="rId22" Type="http://schemas.openxmlformats.org/officeDocument/2006/relationships/chart" Target="../charts/chart2.xml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46.wmf"/><Relationship Id="rId35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586181"/>
            <a:ext cx="10472928" cy="1752600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Trung Truong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Ngoc </a:t>
            </a:r>
            <a:r>
              <a:rPr lang="en-US" sz="2000" b="1" dirty="0" smtClean="0">
                <a:solidFill>
                  <a:srgbClr val="FF0000"/>
                </a:solidFill>
              </a:rPr>
              <a:t>Quoc Ly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/>
              <a:t>Faculty of Information Technology</a:t>
            </a:r>
          </a:p>
          <a:p>
            <a:pPr algn="ctr"/>
            <a:r>
              <a:rPr lang="en-US" sz="2000" b="1" dirty="0"/>
              <a:t>University of Science, </a:t>
            </a:r>
            <a:r>
              <a:rPr lang="en-US" sz="2000" b="1" dirty="0" smtClean="0"/>
              <a:t>VNUHCM-HCMUS</a:t>
            </a: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746975"/>
            <a:ext cx="10472928" cy="245342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Building the Facial Expressions Recognition System Based on RGB-D Images in High Performance</a:t>
            </a:r>
          </a:p>
        </p:txBody>
      </p:sp>
      <p:pic>
        <p:nvPicPr>
          <p:cNvPr id="6" name="Picture 2" descr="http://t0.gstatic.com/images?q=tbn:ANd9GcT_JAIGrY9vG9EIbToCOGNHlfsqeiKHEf1xTQ1DRweXltjU1U9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24057" y="4622443"/>
            <a:ext cx="1937547" cy="152400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247" y="5009272"/>
            <a:ext cx="383857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3" y="4411327"/>
            <a:ext cx="2575774" cy="17351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A62A2A"/>
                </a:solidFill>
                <a:latin typeface="Lucida Sans Unicode" panose="020B0602030504020204" pitchFamily="34" charset="0"/>
              </a:rPr>
              <a:t>8</a:t>
            </a:r>
            <a:r>
              <a:rPr lang="en-US" b="1" baseline="30000" dirty="0">
                <a:solidFill>
                  <a:srgbClr val="A62A2A"/>
                </a:solidFill>
                <a:latin typeface="Lucida Sans Unicode" panose="020B0602030504020204" pitchFamily="34" charset="0"/>
              </a:rPr>
              <a:t>th</a:t>
            </a:r>
            <a:r>
              <a:rPr lang="en-US" b="1" dirty="0">
                <a:solidFill>
                  <a:srgbClr val="A62A2A"/>
                </a:solidFill>
                <a:latin typeface="Lucida Sans Unicode" panose="020B0602030504020204" pitchFamily="34" charset="0"/>
              </a:rPr>
              <a:t> Asian Conference on Intelligent Information and Database Systems</a:t>
            </a:r>
            <a:endParaRPr lang="en-US" b="1" i="0" dirty="0">
              <a:solidFill>
                <a:srgbClr val="A62A2A"/>
              </a:solidFill>
              <a:effectLst/>
              <a:latin typeface="Lucida Sans Unicode" panose="020B0602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71272" y="6375043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A62A2A"/>
                </a:solidFill>
                <a:latin typeface="Lucida Sans Unicode" panose="020B0602030504020204" pitchFamily="34" charset="0"/>
              </a:rPr>
              <a:t>14-16 March 2016, Da Nang, Vietnam</a:t>
            </a:r>
            <a:endParaRPr lang="en-US" b="1" i="0" dirty="0">
              <a:solidFill>
                <a:srgbClr val="A62A2A"/>
              </a:solidFill>
              <a:effectLst/>
              <a:latin typeface="Lucida Sans Unicode" panose="020B0602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000" dirty="0">
                <a:solidFill>
                  <a:srgbClr val="002060"/>
                </a:solidFill>
              </a:rPr>
              <a:t>|  Experiments 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35481"/>
                <a:ext cx="10725807" cy="1734243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100" b="1" dirty="0" smtClean="0"/>
                  <a:t>Eye, nose, mouth are detected by utilizing </a:t>
                </a:r>
                <a:r>
                  <a:rPr lang="en-US" sz="3100" b="1" dirty="0"/>
                  <a:t>Active Shape Models with </a:t>
                </a:r>
                <a:r>
                  <a:rPr lang="en-US" sz="3100" b="1" dirty="0" err="1" smtClean="0"/>
                  <a:t>Stasm</a:t>
                </a:r>
                <a:r>
                  <a:rPr lang="en-US" sz="3100" b="1" dirty="0" smtClean="0"/>
                  <a:t> lib </a:t>
                </a:r>
                <a:r>
                  <a:rPr lang="en-US" sz="3100" b="1" dirty="0" err="1" smtClean="0"/>
                  <a:t>ver</a:t>
                </a:r>
                <a:r>
                  <a:rPr lang="en-US" sz="3100" b="1" dirty="0" smtClean="0"/>
                  <a:t> 4.1.0. [6]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100" b="1" dirty="0" smtClean="0"/>
                  <a:t>Feature extraction in RGB image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Local </a:t>
                </a:r>
                <a:r>
                  <a:rPr lang="en-US" dirty="0"/>
                  <a:t>binary pattern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Introduced </a:t>
                </a:r>
                <a:r>
                  <a:rPr lang="en-US" dirty="0"/>
                  <a:t>by </a:t>
                </a:r>
                <a:r>
                  <a:rPr lang="en-US" dirty="0" err="1"/>
                  <a:t>Ojala</a:t>
                </a:r>
                <a:r>
                  <a:rPr lang="en-US" dirty="0"/>
                  <a:t> et al. [2]</a:t>
                </a:r>
                <a:endParaRPr lang="en-US" b="1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𝐿𝐵𝑃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8,1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35481"/>
                <a:ext cx="10725807" cy="1734243"/>
              </a:xfrm>
              <a:blipFill rotWithShape="0">
                <a:blip r:embed="rId4"/>
                <a:stretch>
                  <a:fillRect l="-341" t="-4577" b="-10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28124" y="3400101"/>
                <a:ext cx="9646276" cy="1264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are the grey level values at c, </a:t>
                </a:r>
                <a:r>
                  <a:rPr lang="en-US" dirty="0" err="1"/>
                  <a:t>i</a:t>
                </a:r>
                <a:r>
                  <a:rPr lang="en-US" dirty="0"/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i</a:t>
                </a:r>
                <a:r>
                  <a:rPr lang="en-US" dirty="0"/>
                  <a:t> is the label of parts around the center </a:t>
                </a:r>
                <a:r>
                  <a:rPr lang="en-US" dirty="0" smtClean="0"/>
                  <a:t>pixel </a:t>
                </a:r>
                <a:r>
                  <a:rPr lang="en-US" dirty="0"/>
                  <a:t>location (</a:t>
                </a:r>
                <a:r>
                  <a:rPr lang="en-US" i="1" dirty="0"/>
                  <a:t>xc, </a:t>
                </a:r>
                <a:r>
                  <a:rPr lang="en-US" i="1" dirty="0" err="1"/>
                  <a:t>yc</a:t>
                </a:r>
                <a:r>
                  <a:rPr lang="en-US" dirty="0"/>
                  <a:t>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24" y="3400101"/>
                <a:ext cx="9646276" cy="1264192"/>
              </a:xfrm>
              <a:prstGeom prst="rect">
                <a:avLst/>
              </a:prstGeom>
              <a:blipFill rotWithShape="0">
                <a:blip r:embed="rId5"/>
                <a:stretch>
                  <a:fillRect l="-505" t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56962" y="5062942"/>
            <a:ext cx="5732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/>
              <a:t>Pros</a:t>
            </a:r>
            <a:r>
              <a:rPr lang="en-US" b="1" dirty="0"/>
              <a:t>: </a:t>
            </a:r>
            <a:r>
              <a:rPr lang="en-US" dirty="0"/>
              <a:t>computational </a:t>
            </a:r>
            <a:r>
              <a:rPr lang="en-US" dirty="0" smtClean="0"/>
              <a:t>simplicity, </a:t>
            </a:r>
            <a:r>
              <a:rPr lang="en-US" dirty="0"/>
              <a:t>extracting texture feature (i.e.: furrow..)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Cons: </a:t>
            </a:r>
            <a:r>
              <a:rPr lang="en-US" dirty="0"/>
              <a:t>illumination, local feature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094" y="4399604"/>
            <a:ext cx="1832394" cy="2445681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515479"/>
              </p:ext>
            </p:extLst>
          </p:nvPr>
        </p:nvGraphicFramePr>
        <p:xfrm>
          <a:off x="9616330" y="4637566"/>
          <a:ext cx="1373537" cy="505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Image" r:id="rId7" imgW="885960" imgH="351360" progId="Photoshop.Image.12">
                  <p:embed/>
                </p:oleObj>
              </mc:Choice>
              <mc:Fallback>
                <p:oleObj name="Image" r:id="rId7" imgW="885960" imgH="3513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6330" y="4637566"/>
                        <a:ext cx="1373537" cy="505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823910"/>
              </p:ext>
            </p:extLst>
          </p:nvPr>
        </p:nvGraphicFramePr>
        <p:xfrm>
          <a:off x="10068874" y="5240042"/>
          <a:ext cx="519046" cy="290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Image" r:id="rId9" imgW="414720" imgH="231840" progId="Photoshop.Image.12">
                  <p:embed/>
                </p:oleObj>
              </mc:Choice>
              <mc:Fallback>
                <p:oleObj name="Image" r:id="rId9" imgW="414720" imgH="2318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68874" y="5240042"/>
                        <a:ext cx="519046" cy="290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727176"/>
              </p:ext>
            </p:extLst>
          </p:nvPr>
        </p:nvGraphicFramePr>
        <p:xfrm>
          <a:off x="9855313" y="5646635"/>
          <a:ext cx="927100" cy="523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Image" r:id="rId11" imgW="926640" imgH="736200" progId="Photoshop.Image.12">
                  <p:embed/>
                </p:oleObj>
              </mc:Choice>
              <mc:Fallback>
                <p:oleObj name="Image" r:id="rId11" imgW="926640" imgH="73620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855313" y="5646635"/>
                        <a:ext cx="927100" cy="523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8495860" y="5394173"/>
            <a:ext cx="1120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08608" y="5122750"/>
            <a:ext cx="1019367" cy="419424"/>
          </a:xfrm>
          <a:prstGeom prst="rect">
            <a:avLst/>
          </a:prstGeom>
          <a:noFill/>
          <a:ln w="69850">
            <a:solidFill>
              <a:schemeClr val="accent3"/>
            </a:solidFill>
          </a:ln>
          <a:effectLst>
            <a:glow rad="889000">
              <a:schemeClr val="accent1">
                <a:alpha val="0"/>
              </a:schemeClr>
            </a:glow>
            <a:outerShdw sx="1000" sy="1000" algn="ctr" rotWithShape="0">
              <a:srgbClr val="000000"/>
            </a:outerShdw>
            <a:softEdge rad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7421478" y="5584328"/>
            <a:ext cx="400057" cy="222277"/>
          </a:xfrm>
          <a:prstGeom prst="rect">
            <a:avLst/>
          </a:prstGeom>
          <a:noFill/>
          <a:ln w="66675">
            <a:solidFill>
              <a:schemeClr val="accent3"/>
            </a:solidFill>
          </a:ln>
          <a:effectLst>
            <a:glow rad="889000">
              <a:schemeClr val="accent1">
                <a:alpha val="0"/>
              </a:schemeClr>
            </a:glow>
            <a:outerShdw sx="1000" sy="1000" algn="ctr" rotWithShape="0">
              <a:srgbClr val="000000"/>
            </a:outerShdw>
            <a:softEdge rad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7336176" y="5814406"/>
            <a:ext cx="548423" cy="400124"/>
          </a:xfrm>
          <a:prstGeom prst="rect">
            <a:avLst/>
          </a:prstGeom>
          <a:noFill/>
          <a:ln w="66675">
            <a:solidFill>
              <a:schemeClr val="accent3"/>
            </a:solidFill>
          </a:ln>
          <a:effectLst>
            <a:glow rad="889000">
              <a:schemeClr val="accent1">
                <a:alpha val="0"/>
              </a:schemeClr>
            </a:glow>
            <a:outerShdw sx="1000" sy="1000" algn="ctr" rotWithShape="0">
              <a:srgbClr val="000000"/>
            </a:outerShdw>
            <a:softEdge rad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8473526" y="6244000"/>
                <a:ext cx="3659143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Original image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𝐿𝐵𝑃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8,1</m:t>
                        </m:r>
                      </m:sub>
                    </m:sSub>
                  </m:oMath>
                </a14:m>
                <a:r>
                  <a:rPr lang="en-US" dirty="0"/>
                  <a:t> image 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526" y="6244000"/>
                <a:ext cx="3659143" cy="381515"/>
              </a:xfrm>
              <a:prstGeom prst="rect">
                <a:avLst/>
              </a:prstGeom>
              <a:blipFill rotWithShape="0">
                <a:blip r:embed="rId13"/>
                <a:stretch>
                  <a:fillRect l="-833" t="-6349" r="-100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66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000" dirty="0">
                <a:solidFill>
                  <a:srgbClr val="002060"/>
                </a:solidFill>
              </a:rPr>
              <a:t>|  Experiments 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609600" y="1935480"/>
                <a:ext cx="6884105" cy="472289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/>
                  <a:buNone/>
                </a:pPr>
                <a:r>
                  <a:rPr lang="en-US" sz="2400" b="1" dirty="0" smtClean="0"/>
                  <a:t>Feature extraction in RGB image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i="1" dirty="0" smtClean="0"/>
                  <a:t>Using </a:t>
                </a:r>
                <a:r>
                  <a:rPr lang="en-US" sz="2400" i="1" dirty="0"/>
                  <a:t>Neighborhoods of Different Sizes Extended LBP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i="1" dirty="0"/>
                  <a:t>Multi-scale LBPs</a:t>
                </a:r>
              </a:p>
              <a:p>
                <a:pPr marL="0" indent="0">
                  <a:buFont typeface="Wingdings 2"/>
                  <a:buNone/>
                </a:pPr>
                <a:r>
                  <a:rPr lang="en-US" sz="2400" dirty="0"/>
                  <a:t>We propose: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𝐿𝐵𝑃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𝑚𝑠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(8,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with R = 1..8.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𝐿𝐵𝑃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𝑚𝑠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(8,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LBP (8, R)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with R=1, 2 and LBP(16,R) with R=2, 3, 4.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/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35480"/>
                <a:ext cx="6884105" cy="4722897"/>
              </a:xfrm>
              <a:prstGeom prst="rect">
                <a:avLst/>
              </a:prstGeom>
              <a:blipFill rotWithShape="0">
                <a:blip r:embed="rId3"/>
                <a:stretch>
                  <a:fillRect l="-1329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152" y="2309416"/>
            <a:ext cx="4647248" cy="15381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38057" y="3927596"/>
            <a:ext cx="115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LBP (8, 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60022" y="3946160"/>
            <a:ext cx="1274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LBP </a:t>
            </a:r>
            <a:r>
              <a:rPr lang="en-US" dirty="0" smtClean="0"/>
              <a:t>(16, 2)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25949" y="3926450"/>
            <a:ext cx="115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LBP (8, 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000" dirty="0">
                <a:solidFill>
                  <a:srgbClr val="002060"/>
                </a:solidFill>
              </a:rPr>
              <a:t>|  Experiments 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93949" y="5747170"/>
                <a:ext cx="47780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Left to right, original image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𝐿𝐵𝑃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(8,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49" y="5747170"/>
                <a:ext cx="477806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2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870900" y="4016150"/>
                <a:ext cx="2848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𝐿𝐵𝑃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(8,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R = 1..8.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900" y="4016150"/>
                <a:ext cx="284834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10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700975" y="4543269"/>
            <a:ext cx="430695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increase discriminative power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handle </a:t>
            </a:r>
            <a:r>
              <a:rPr lang="en-US" sz="2000" dirty="0"/>
              <a:t>variations </a:t>
            </a:r>
            <a:r>
              <a:rPr lang="en-US" sz="2000" dirty="0" smtClean="0"/>
              <a:t>in illumination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real-time processing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computational simplicity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609600" y="1935480"/>
            <a:ext cx="6884105" cy="31240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b="1" dirty="0" smtClean="0"/>
              <a:t>Feature extraction in RGB image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 dirty="0" smtClean="0"/>
              <a:t>Using Neighborhoods of Different Sizes Extended LBP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 dirty="0" smtClean="0"/>
              <a:t>Multi-scale LBPs</a:t>
            </a:r>
            <a:endParaRPr lang="en-US" sz="24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2" y="4653000"/>
            <a:ext cx="6367713" cy="1094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64" y="1580480"/>
            <a:ext cx="4975377" cy="239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6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000" dirty="0">
                <a:solidFill>
                  <a:srgbClr val="002060"/>
                </a:solidFill>
              </a:rPr>
              <a:t>|  Experiments 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09600" y="1703660"/>
            <a:ext cx="10972800" cy="33319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Normal Estimation on Point Clouds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102546"/>
            <a:ext cx="3077643" cy="265476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718227" y="4227995"/>
            <a:ext cx="783961" cy="40386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557865" y="4159185"/>
            <a:ext cx="756192" cy="40386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37807" y="6018039"/>
            <a:ext cx="16212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Depth image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80953" y="5887759"/>
            <a:ext cx="219282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Normal descriptor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99629" y="5856566"/>
            <a:ext cx="2714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3D </a:t>
            </a:r>
            <a:r>
              <a:rPr lang="en-US" dirty="0" smtClean="0"/>
              <a:t>point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188" y="3102259"/>
            <a:ext cx="3077643" cy="2654761"/>
          </a:xfrm>
          <a:prstGeom prst="rect">
            <a:avLst/>
          </a:prstGeom>
        </p:spPr>
      </p:pic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466185"/>
              </p:ext>
            </p:extLst>
          </p:nvPr>
        </p:nvGraphicFramePr>
        <p:xfrm>
          <a:off x="5544723" y="4105610"/>
          <a:ext cx="889324" cy="38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" name="Image" r:id="rId5" imgW="807480" imgH="289440" progId="Photoshop.Image.12">
                  <p:embed/>
                </p:oleObj>
              </mc:Choice>
              <mc:Fallback>
                <p:oleObj name="Image" r:id="rId5" imgW="807480" imgH="2894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4723" y="4105610"/>
                        <a:ext cx="889324" cy="38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720070"/>
              </p:ext>
            </p:extLst>
          </p:nvPr>
        </p:nvGraphicFramePr>
        <p:xfrm>
          <a:off x="5759417" y="4488263"/>
          <a:ext cx="3508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" name="Image" r:id="rId7" imgW="350280" imgH="289440" progId="Photoshop.Image.12">
                  <p:embed/>
                </p:oleObj>
              </mc:Choice>
              <mc:Fallback>
                <p:oleObj name="Image" r:id="rId7" imgW="350280" imgH="2894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59417" y="4488263"/>
                        <a:ext cx="350837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167199"/>
              </p:ext>
            </p:extLst>
          </p:nvPr>
        </p:nvGraphicFramePr>
        <p:xfrm>
          <a:off x="5665639" y="4769202"/>
          <a:ext cx="53839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8" name="Image" r:id="rId9" imgW="472320" imgH="289440" progId="Photoshop.Image.12">
                  <p:embed/>
                </p:oleObj>
              </mc:Choice>
              <mc:Fallback>
                <p:oleObj name="Image" r:id="rId9" imgW="472320" imgH="2894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65639" y="4769202"/>
                        <a:ext cx="538392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057" y="3033734"/>
            <a:ext cx="3077643" cy="2654761"/>
          </a:xfrm>
          <a:prstGeom prst="rect">
            <a:avLst/>
          </a:prstGeom>
        </p:spPr>
      </p:pic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914369"/>
              </p:ext>
            </p:extLst>
          </p:nvPr>
        </p:nvGraphicFramePr>
        <p:xfrm>
          <a:off x="9356591" y="4021191"/>
          <a:ext cx="920774" cy="36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" name="Image" r:id="rId11" imgW="759600" imgH="263520" progId="Photoshop.Image.12">
                  <p:embed/>
                </p:oleObj>
              </mc:Choice>
              <mc:Fallback>
                <p:oleObj name="Image" r:id="rId11" imgW="759600" imgH="26352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56591" y="4021191"/>
                        <a:ext cx="920774" cy="367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270898"/>
              </p:ext>
            </p:extLst>
          </p:nvPr>
        </p:nvGraphicFramePr>
        <p:xfrm>
          <a:off x="9662377" y="4388577"/>
          <a:ext cx="3714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0" name="Image" r:id="rId13" imgW="371880" imgH="340920" progId="Photoshop.Image.12">
                  <p:embed/>
                </p:oleObj>
              </mc:Choice>
              <mc:Fallback>
                <p:oleObj name="Image" r:id="rId13" imgW="371880" imgH="34092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662377" y="4388577"/>
                        <a:ext cx="37147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461106"/>
              </p:ext>
            </p:extLst>
          </p:nvPr>
        </p:nvGraphicFramePr>
        <p:xfrm>
          <a:off x="9589353" y="4729890"/>
          <a:ext cx="527050" cy="31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" name="Image" r:id="rId15" imgW="527040" imgH="232200" progId="Photoshop.Image.12">
                  <p:embed/>
                </p:oleObj>
              </mc:Choice>
              <mc:Fallback>
                <p:oleObj name="Image" r:id="rId15" imgW="527040" imgH="23220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589353" y="4729890"/>
                        <a:ext cx="527050" cy="319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9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000" dirty="0">
                <a:solidFill>
                  <a:srgbClr val="002060"/>
                </a:solidFill>
              </a:rPr>
              <a:t>|  Experiments 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79"/>
            <a:ext cx="5341034" cy="44208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Input: depth </a:t>
            </a:r>
            <a:r>
              <a:rPr lang="en-US" dirty="0"/>
              <a:t>image </a:t>
            </a:r>
            <a:r>
              <a:rPr lang="en-US" dirty="0" smtClean="0"/>
              <a:t>3D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Applying morphological closing fill holes.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Gaussian filter is applied for smoothing depth image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Reconstruct 3D point cloud </a:t>
            </a:r>
            <a:r>
              <a:rPr lang="en-US" dirty="0"/>
              <a:t>from Camera Calibration and </a:t>
            </a:r>
            <a:r>
              <a:rPr lang="en-US" dirty="0" smtClean="0"/>
              <a:t>depth image P’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Remove outlier: P</a:t>
            </a:r>
          </a:p>
          <a:p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410493"/>
              </p:ext>
            </p:extLst>
          </p:nvPr>
        </p:nvGraphicFramePr>
        <p:xfrm>
          <a:off x="6044482" y="4257917"/>
          <a:ext cx="1849437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" name="Image" r:id="rId4" imgW="1850040" imgH="1552320" progId="Photoshop.Image.12">
                  <p:embed/>
                </p:oleObj>
              </mc:Choice>
              <mc:Fallback>
                <p:oleObj name="Image" r:id="rId4" imgW="1850040" imgH="155232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44482" y="4257917"/>
                        <a:ext cx="1849437" cy="155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5601600" y="5217869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238525" y="3329447"/>
                <a:ext cx="6291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525" y="3329447"/>
                <a:ext cx="62914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297939" y="5548882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879102" y="3263705"/>
            <a:ext cx="900332" cy="89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847530" y="3263705"/>
            <a:ext cx="1037394" cy="96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/>
              <p:cNvSpPr txBox="1">
                <a:spLocks/>
              </p:cNvSpPr>
              <p:nvPr/>
            </p:nvSpPr>
            <p:spPr>
              <a:xfrm>
                <a:off x="6084424" y="1782338"/>
                <a:ext cx="2307208" cy="1086653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 smtClean="0"/>
                  <a:t>3D Reconstruction of eye, nose, mouth</a:t>
                </a:r>
              </a:p>
              <a:p>
                <a:pPr marL="0" indent="0">
                  <a:buNone/>
                </a:pPr>
                <a:r>
                  <a:rPr lang="en-US" sz="2000" b="0" dirty="0" smtClean="0"/>
                  <a:t>P’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24" y="1782338"/>
                <a:ext cx="2307208" cy="1086653"/>
              </a:xfrm>
              <a:prstGeom prst="rect">
                <a:avLst/>
              </a:prstGeom>
              <a:blipFill rotWithShape="0">
                <a:blip r:embed="rId12"/>
                <a:stretch>
                  <a:fillRect l="-2639" t="-2793" r="-3430" b="-35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664528"/>
              </p:ext>
            </p:extLst>
          </p:nvPr>
        </p:nvGraphicFramePr>
        <p:xfrm>
          <a:off x="7916424" y="2125505"/>
          <a:ext cx="1070166" cy="38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7" name="Image" r:id="rId13" imgW="807480" imgH="289440" progId="Photoshop.Image.12">
                  <p:embed/>
                </p:oleObj>
              </mc:Choice>
              <mc:Fallback>
                <p:oleObj name="Image" r:id="rId13" imgW="807480" imgH="2894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16424" y="2125505"/>
                        <a:ext cx="1070166" cy="38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399355"/>
              </p:ext>
            </p:extLst>
          </p:nvPr>
        </p:nvGraphicFramePr>
        <p:xfrm>
          <a:off x="8192321" y="2555456"/>
          <a:ext cx="3508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" name="Image" r:id="rId15" imgW="350280" imgH="289440" progId="Photoshop.Image.12">
                  <p:embed/>
                </p:oleObj>
              </mc:Choice>
              <mc:Fallback>
                <p:oleObj name="Image" r:id="rId15" imgW="350280" imgH="2894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92321" y="2555456"/>
                        <a:ext cx="350837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920332"/>
              </p:ext>
            </p:extLst>
          </p:nvPr>
        </p:nvGraphicFramePr>
        <p:xfrm>
          <a:off x="8052085" y="2898627"/>
          <a:ext cx="656884" cy="401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" name="Image" r:id="rId17" imgW="472320" imgH="289440" progId="Photoshop.Image.12">
                  <p:embed/>
                </p:oleObj>
              </mc:Choice>
              <mc:Fallback>
                <p:oleObj name="Image" r:id="rId17" imgW="472320" imgH="2894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52085" y="2898627"/>
                        <a:ext cx="656884" cy="401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 flipV="1">
            <a:off x="8772033" y="2137364"/>
            <a:ext cx="766380" cy="182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159" y="2066928"/>
            <a:ext cx="1902117" cy="695004"/>
          </a:xfrm>
          <a:prstGeom prst="rect">
            <a:avLst/>
          </a:prstGeom>
        </p:spPr>
      </p:pic>
      <p:sp>
        <p:nvSpPr>
          <p:cNvPr id="32" name="Cube 31"/>
          <p:cNvSpPr/>
          <p:nvPr/>
        </p:nvSpPr>
        <p:spPr>
          <a:xfrm>
            <a:off x="9671297" y="1779487"/>
            <a:ext cx="2339041" cy="1074321"/>
          </a:xfrm>
          <a:prstGeom prst="cube">
            <a:avLst/>
          </a:prstGeom>
          <a:noFill/>
          <a:ln w="85725"/>
          <a:effectLst>
            <a:glow rad="203200">
              <a:schemeClr val="accent1">
                <a:alpha val="27000"/>
              </a:schemeClr>
            </a:glow>
            <a:reflection blurRad="825500" stA="15000" endPos="65000" dist="508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824383"/>
              </p:ext>
            </p:extLst>
          </p:nvPr>
        </p:nvGraphicFramePr>
        <p:xfrm>
          <a:off x="9938909" y="4468057"/>
          <a:ext cx="8080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" name="Image" r:id="rId20" imgW="807480" imgH="289440" progId="Photoshop.Image.12">
                  <p:embed/>
                </p:oleObj>
              </mc:Choice>
              <mc:Fallback>
                <p:oleObj name="Image" r:id="rId20" imgW="807480" imgH="2894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38909" y="4468057"/>
                        <a:ext cx="808037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54550"/>
              </p:ext>
            </p:extLst>
          </p:nvPr>
        </p:nvGraphicFramePr>
        <p:xfrm>
          <a:off x="10167508" y="4850710"/>
          <a:ext cx="3508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" name="Image" r:id="rId21" imgW="350280" imgH="289440" progId="Photoshop.Image.12">
                  <p:embed/>
                </p:oleObj>
              </mc:Choice>
              <mc:Fallback>
                <p:oleObj name="Image" r:id="rId21" imgW="350280" imgH="2894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167508" y="4850710"/>
                        <a:ext cx="350837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030999"/>
              </p:ext>
            </p:extLst>
          </p:nvPr>
        </p:nvGraphicFramePr>
        <p:xfrm>
          <a:off x="10137634" y="5211543"/>
          <a:ext cx="4730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2" name="Image" r:id="rId22" imgW="472320" imgH="289440" progId="Photoshop.Image.12">
                  <p:embed/>
                </p:oleObj>
              </mc:Choice>
              <mc:Fallback>
                <p:oleObj name="Image" r:id="rId22" imgW="472320" imgH="2894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37634" y="5211543"/>
                        <a:ext cx="473075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62866"/>
              </p:ext>
            </p:extLst>
          </p:nvPr>
        </p:nvGraphicFramePr>
        <p:xfrm>
          <a:off x="10137634" y="3484767"/>
          <a:ext cx="1708663" cy="61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" name="Image" r:id="rId23" imgW="807480" imgH="289440" progId="Photoshop.Image.12">
                  <p:embed/>
                </p:oleObj>
              </mc:Choice>
              <mc:Fallback>
                <p:oleObj name="Image" r:id="rId23" imgW="807480" imgH="2894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137634" y="3484767"/>
                        <a:ext cx="1708663" cy="610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Cube 37"/>
          <p:cNvSpPr/>
          <p:nvPr/>
        </p:nvSpPr>
        <p:spPr>
          <a:xfrm>
            <a:off x="10005704" y="3176961"/>
            <a:ext cx="2089550" cy="985706"/>
          </a:xfrm>
          <a:prstGeom prst="cube">
            <a:avLst/>
          </a:prstGeom>
          <a:noFill/>
          <a:ln w="85725"/>
          <a:effectLst>
            <a:glow rad="203200">
              <a:schemeClr val="accent1">
                <a:alpha val="27000"/>
              </a:schemeClr>
            </a:glow>
            <a:reflection blurRad="825500" stA="15000" endPos="65000" dist="508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0812848" y="4224115"/>
            <a:ext cx="475262" cy="463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/>
              <p:cNvSpPr txBox="1">
                <a:spLocks/>
              </p:cNvSpPr>
              <p:nvPr/>
            </p:nvSpPr>
            <p:spPr>
              <a:xfrm>
                <a:off x="6196882" y="5962892"/>
                <a:ext cx="2143087" cy="783739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 smtClean="0"/>
                  <a:t>Depth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2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882" y="5962892"/>
                <a:ext cx="2143087" cy="783739"/>
              </a:xfrm>
              <a:prstGeom prst="rect">
                <a:avLst/>
              </a:prstGeom>
              <a:blipFill rotWithShape="0">
                <a:blip r:embed="rId24"/>
                <a:stretch>
                  <a:fillRect l="-3134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1"/>
          <p:cNvSpPr txBox="1">
            <a:spLocks/>
          </p:cNvSpPr>
          <p:nvPr/>
        </p:nvSpPr>
        <p:spPr>
          <a:xfrm>
            <a:off x="9366991" y="1495238"/>
            <a:ext cx="2900115" cy="78373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Points (outlier), not in box, will be remove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40817" y="839845"/>
            <a:ext cx="949033" cy="62150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Depth of box 300mm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>
            <a:off x="11653276" y="1150597"/>
            <a:ext cx="193021" cy="169378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000" dirty="0">
                <a:solidFill>
                  <a:srgbClr val="002060"/>
                </a:solidFill>
              </a:rPr>
              <a:t>|  Experiments 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 rot="1366262">
            <a:off x="5390251" y="2812812"/>
            <a:ext cx="88900" cy="675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 rot="1366262">
            <a:off x="5290238" y="2207975"/>
            <a:ext cx="88900" cy="675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22"/>
          <p:cNvSpPr>
            <a:spLocks noChangeArrowheads="1"/>
          </p:cNvSpPr>
          <p:nvPr/>
        </p:nvSpPr>
        <p:spPr bwMode="auto">
          <a:xfrm rot="1366262">
            <a:off x="5799826" y="2808050"/>
            <a:ext cx="88900" cy="675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27"/>
          <p:cNvSpPr>
            <a:spLocks noChangeArrowheads="1"/>
          </p:cNvSpPr>
          <p:nvPr/>
        </p:nvSpPr>
        <p:spPr bwMode="auto">
          <a:xfrm>
            <a:off x="5768710" y="2338890"/>
            <a:ext cx="123825" cy="94112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 flipV="1">
            <a:off x="5781746" y="2035181"/>
            <a:ext cx="43239" cy="27343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45" y="2065903"/>
            <a:ext cx="107401" cy="86941"/>
          </a:xfrm>
          <a:prstGeom prst="rect">
            <a:avLst/>
          </a:prstGeom>
        </p:spPr>
      </p:pic>
      <p:sp>
        <p:nvSpPr>
          <p:cNvPr id="53" name="Line 8"/>
          <p:cNvSpPr>
            <a:spLocks noChangeShapeType="1"/>
          </p:cNvSpPr>
          <p:nvPr/>
        </p:nvSpPr>
        <p:spPr bwMode="auto">
          <a:xfrm flipH="1" flipV="1">
            <a:off x="5324546" y="2187581"/>
            <a:ext cx="43239" cy="273433"/>
          </a:xfrm>
          <a:prstGeom prst="line">
            <a:avLst/>
          </a:prstGeom>
          <a:noFill/>
          <a:ln w="12700" cmpd="sng">
            <a:solidFill>
              <a:srgbClr val="7F7F7F"/>
            </a:solidFill>
            <a:prstDash val="dash"/>
            <a:miter lim="800000"/>
            <a:headEnd/>
            <a:tailEnd type="none" w="med" len="med"/>
          </a:ln>
          <a:effectLst/>
        </p:spPr>
        <p:txBody>
          <a:bodyPr wrap="none"/>
          <a:lstStyle/>
          <a:p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 flipH="1" flipV="1">
            <a:off x="5024386" y="2641554"/>
            <a:ext cx="13198" cy="111816"/>
          </a:xfrm>
          <a:prstGeom prst="line">
            <a:avLst/>
          </a:prstGeom>
          <a:noFill/>
          <a:ln w="12700" cmpd="sng">
            <a:solidFill>
              <a:srgbClr val="7F7F7F"/>
            </a:solidFill>
            <a:prstDash val="dash"/>
            <a:miter lim="800000"/>
            <a:headEnd/>
            <a:tailEnd type="none" w="med" len="med"/>
          </a:ln>
          <a:effectLst/>
        </p:spPr>
        <p:txBody>
          <a:bodyPr wrap="none"/>
          <a:lstStyle/>
          <a:p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 flipH="1" flipV="1">
            <a:off x="5989586" y="2165304"/>
            <a:ext cx="32248" cy="193850"/>
          </a:xfrm>
          <a:prstGeom prst="line">
            <a:avLst/>
          </a:prstGeom>
          <a:noFill/>
          <a:ln w="12700" cmpd="sng">
            <a:solidFill>
              <a:srgbClr val="7F7F7F"/>
            </a:solidFill>
            <a:prstDash val="dash"/>
            <a:miter lim="800000"/>
            <a:headEnd/>
            <a:tailEnd type="none" w="med" len="med"/>
          </a:ln>
          <a:effectLst/>
        </p:spPr>
        <p:txBody>
          <a:bodyPr wrap="none"/>
          <a:lstStyle/>
          <a:p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60" name="Oval 23"/>
          <p:cNvSpPr>
            <a:spLocks noChangeArrowheads="1"/>
          </p:cNvSpPr>
          <p:nvPr/>
        </p:nvSpPr>
        <p:spPr bwMode="auto">
          <a:xfrm rot="1366262">
            <a:off x="5947463" y="2150825"/>
            <a:ext cx="88900" cy="675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 rot="1366262">
            <a:off x="4980676" y="2630250"/>
            <a:ext cx="88900" cy="675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62"/>
          <p:cNvSpPr/>
          <p:nvPr/>
        </p:nvSpPr>
        <p:spPr>
          <a:xfrm rot="19980000">
            <a:off x="4414035" y="1977308"/>
            <a:ext cx="1912348" cy="1159862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05402" y="4788469"/>
                <a:ext cx="3569965" cy="1684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000" dirty="0" smtClean="0"/>
                  <a:t>Point cloud P</a:t>
                </a:r>
                <a:endParaRPr lang="en-US" sz="2000" dirty="0"/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000" dirty="0" smtClean="0"/>
                  <a:t>Normal vector at point p.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000" dirty="0" smtClean="0"/>
                  <a:t>Its exists: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.. 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 are </a:t>
                </a:r>
                <a:r>
                  <a:rPr lang="en-US" sz="2000" dirty="0"/>
                  <a:t>number of nearest neighbors of </a:t>
                </a:r>
                <a:r>
                  <a:rPr lang="en-US" sz="2000" dirty="0" smtClean="0"/>
                  <a:t>point p</a:t>
                </a:r>
                <a:endParaRPr lang="en-US" sz="20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02" y="4788469"/>
                <a:ext cx="3569965" cy="1684692"/>
              </a:xfrm>
              <a:prstGeom prst="rect">
                <a:avLst/>
              </a:prstGeom>
              <a:blipFill rotWithShape="0">
                <a:blip r:embed="rId5"/>
                <a:stretch>
                  <a:fillRect l="-1538" t="-2174" r="-1709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urved Connector 12"/>
          <p:cNvCxnSpPr/>
          <p:nvPr/>
        </p:nvCxnSpPr>
        <p:spPr>
          <a:xfrm flipV="1">
            <a:off x="3457844" y="3092283"/>
            <a:ext cx="4003281" cy="7394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991913" y="2230656"/>
            <a:ext cx="1469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Hyperplane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4923173" y="1935480"/>
                <a:ext cx="465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173" y="1935480"/>
                <a:ext cx="46531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4821488" y="2650085"/>
                <a:ext cx="470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88" y="2650085"/>
                <a:ext cx="47064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4911086" y="3423128"/>
                <a:ext cx="7237686" cy="3439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000" dirty="0" err="1" smtClean="0"/>
                  <a:t>Jusu</a:t>
                </a:r>
                <a:r>
                  <a:rPr lang="en-US" sz="2000" dirty="0" smtClean="0"/>
                  <a:t> [7</a:t>
                </a:r>
                <a:r>
                  <a:rPr lang="en-US" sz="2000" dirty="0"/>
                  <a:t>] propose theoretical </a:t>
                </a:r>
                <a:r>
                  <a:rPr lang="en-US" sz="2000" dirty="0" smtClean="0"/>
                  <a:t>primer </a:t>
                </a:r>
                <a:r>
                  <a:rPr lang="en-US" sz="2000" dirty="0"/>
                  <a:t>for </a:t>
                </a:r>
                <a:r>
                  <a:rPr lang="en-US" sz="2000" dirty="0" smtClean="0"/>
                  <a:t>estimating surface </a:t>
                </a:r>
                <a:r>
                  <a:rPr lang="en-US" sz="2000" dirty="0" err="1" smtClean="0"/>
                  <a:t>normals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in a </a:t>
                </a:r>
                <a:r>
                  <a:rPr lang="en-US" sz="2000" dirty="0" smtClean="0"/>
                  <a:t>point cloud.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Compute centroid =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Compute scatter matrix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is the j-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eigenvalue of the covariance matrix,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the </a:t>
                </a:r>
                <a:r>
                  <a:rPr lang="en-US" sz="2000" dirty="0"/>
                  <a:t>j-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eigenvector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vector </a:t>
                </a:r>
                <a:r>
                  <a:rPr lang="en-US" dirty="0" smtClean="0"/>
                  <a:t>corresponding to </a:t>
                </a:r>
                <a:r>
                  <a:rPr lang="en-US" dirty="0"/>
                  <a:t>the smallest eigenvalue is </a:t>
                </a:r>
                <a:r>
                  <a:rPr lang="en-US" b="1" dirty="0"/>
                  <a:t>the </a:t>
                </a:r>
                <a:r>
                  <a:rPr lang="en-US" b="1" dirty="0" smtClean="0"/>
                  <a:t>normal n</a:t>
                </a:r>
                <a:endParaRPr lang="en-US" sz="3600" b="1" dirty="0" smtClean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086" y="3423128"/>
                <a:ext cx="7237686" cy="3439596"/>
              </a:xfrm>
              <a:prstGeom prst="rect">
                <a:avLst/>
              </a:prstGeom>
              <a:blipFill rotWithShape="0">
                <a:blip r:embed="rId8"/>
                <a:stretch>
                  <a:fillRect l="-758" t="-1064" b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830718"/>
              </p:ext>
            </p:extLst>
          </p:nvPr>
        </p:nvGraphicFramePr>
        <p:xfrm>
          <a:off x="1185520" y="2114837"/>
          <a:ext cx="2099706" cy="75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" name="Image" r:id="rId9" imgW="807480" imgH="289440" progId="Photoshop.Image.12">
                  <p:embed/>
                </p:oleObj>
              </mc:Choice>
              <mc:Fallback>
                <p:oleObj name="Image" r:id="rId9" imgW="807480" imgH="2894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5520" y="2114837"/>
                        <a:ext cx="2099706" cy="750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31801"/>
              </p:ext>
            </p:extLst>
          </p:nvPr>
        </p:nvGraphicFramePr>
        <p:xfrm>
          <a:off x="1702747" y="2983022"/>
          <a:ext cx="787638" cy="64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" name="Image" r:id="rId11" imgW="350280" imgH="289440" progId="Photoshop.Image.12">
                  <p:embed/>
                </p:oleObj>
              </mc:Choice>
              <mc:Fallback>
                <p:oleObj name="Image" r:id="rId11" imgW="350280" imgH="2894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2747" y="2983022"/>
                        <a:ext cx="787638" cy="648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402907"/>
              </p:ext>
            </p:extLst>
          </p:nvPr>
        </p:nvGraphicFramePr>
        <p:xfrm>
          <a:off x="1458766" y="3779787"/>
          <a:ext cx="1251959" cy="76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Image" r:id="rId13" imgW="472320" imgH="289440" progId="Photoshop.Image.12">
                  <p:embed/>
                </p:oleObj>
              </mc:Choice>
              <mc:Fallback>
                <p:oleObj name="Image" r:id="rId13" imgW="472320" imgH="2894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58766" y="3779787"/>
                        <a:ext cx="1251959" cy="764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Connector 54"/>
          <p:cNvCxnSpPr/>
          <p:nvPr/>
        </p:nvCxnSpPr>
        <p:spPr>
          <a:xfrm flipV="1">
            <a:off x="2993987" y="1858161"/>
            <a:ext cx="2641883" cy="38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51526" y="2262310"/>
            <a:ext cx="1758660" cy="90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88" y="1926802"/>
            <a:ext cx="215153" cy="114300"/>
          </a:xfrm>
          <a:prstGeom prst="rect">
            <a:avLst/>
          </a:prstGeom>
        </p:spPr>
      </p:pic>
      <p:sp>
        <p:nvSpPr>
          <p:cNvPr id="68" name="Oval 67"/>
          <p:cNvSpPr/>
          <p:nvPr/>
        </p:nvSpPr>
        <p:spPr>
          <a:xfrm>
            <a:off x="2993987" y="2223182"/>
            <a:ext cx="90594" cy="83772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682101"/>
              </p:ext>
            </p:extLst>
          </p:nvPr>
        </p:nvGraphicFramePr>
        <p:xfrm>
          <a:off x="7881638" y="2037995"/>
          <a:ext cx="2850537" cy="1019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" name="Image" r:id="rId16" imgW="807480" imgH="289440" progId="Photoshop.Image.12">
                  <p:embed/>
                </p:oleObj>
              </mc:Choice>
              <mc:Fallback>
                <p:oleObj name="Image" r:id="rId16" imgW="807480" imgH="2894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81638" y="2037995"/>
                        <a:ext cx="2850537" cy="1019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Freeform 69"/>
          <p:cNvSpPr/>
          <p:nvPr/>
        </p:nvSpPr>
        <p:spPr>
          <a:xfrm>
            <a:off x="7933560" y="1864945"/>
            <a:ext cx="883828" cy="1510176"/>
          </a:xfrm>
          <a:custGeom>
            <a:avLst/>
            <a:gdLst>
              <a:gd name="connsiteX0" fmla="*/ 0 w 978220"/>
              <a:gd name="connsiteY0" fmla="*/ 154450 h 1295663"/>
              <a:gd name="connsiteX1" fmla="*/ 660728 w 978220"/>
              <a:gd name="connsiteY1" fmla="*/ 0 h 1295663"/>
              <a:gd name="connsiteX2" fmla="*/ 978220 w 978220"/>
              <a:gd name="connsiteY2" fmla="*/ 1124052 h 1295663"/>
              <a:gd name="connsiteX3" fmla="*/ 223103 w 978220"/>
              <a:gd name="connsiteY3" fmla="*/ 1295663 h 1295663"/>
              <a:gd name="connsiteX4" fmla="*/ 0 w 978220"/>
              <a:gd name="connsiteY4" fmla="*/ 154450 h 1295663"/>
              <a:gd name="connsiteX0" fmla="*/ 0 w 849507"/>
              <a:gd name="connsiteY0" fmla="*/ 154450 h 1295663"/>
              <a:gd name="connsiteX1" fmla="*/ 660728 w 849507"/>
              <a:gd name="connsiteY1" fmla="*/ 0 h 1295663"/>
              <a:gd name="connsiteX2" fmla="*/ 849507 w 849507"/>
              <a:gd name="connsiteY2" fmla="*/ 1081149 h 1295663"/>
              <a:gd name="connsiteX3" fmla="*/ 223103 w 849507"/>
              <a:gd name="connsiteY3" fmla="*/ 1295663 h 1295663"/>
              <a:gd name="connsiteX4" fmla="*/ 0 w 849507"/>
              <a:gd name="connsiteY4" fmla="*/ 154450 h 1295663"/>
              <a:gd name="connsiteX0" fmla="*/ 0 w 849507"/>
              <a:gd name="connsiteY0" fmla="*/ 94386 h 1235599"/>
              <a:gd name="connsiteX1" fmla="*/ 626405 w 849507"/>
              <a:gd name="connsiteY1" fmla="*/ 0 h 1235599"/>
              <a:gd name="connsiteX2" fmla="*/ 849507 w 849507"/>
              <a:gd name="connsiteY2" fmla="*/ 1021085 h 1235599"/>
              <a:gd name="connsiteX3" fmla="*/ 223103 w 849507"/>
              <a:gd name="connsiteY3" fmla="*/ 1235599 h 1235599"/>
              <a:gd name="connsiteX4" fmla="*/ 0 w 849507"/>
              <a:gd name="connsiteY4" fmla="*/ 94386 h 1235599"/>
              <a:gd name="connsiteX0" fmla="*/ 0 w 849507"/>
              <a:gd name="connsiteY0" fmla="*/ 0 h 1141213"/>
              <a:gd name="connsiteX1" fmla="*/ 652148 w 849507"/>
              <a:gd name="connsiteY1" fmla="*/ 77224 h 1141213"/>
              <a:gd name="connsiteX2" fmla="*/ 849507 w 849507"/>
              <a:gd name="connsiteY2" fmla="*/ 926699 h 1141213"/>
              <a:gd name="connsiteX3" fmla="*/ 223103 w 849507"/>
              <a:gd name="connsiteY3" fmla="*/ 1141213 h 1141213"/>
              <a:gd name="connsiteX4" fmla="*/ 0 w 849507"/>
              <a:gd name="connsiteY4" fmla="*/ 0 h 114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507" h="1141213">
                <a:moveTo>
                  <a:pt x="0" y="0"/>
                </a:moveTo>
                <a:lnTo>
                  <a:pt x="652148" y="77224"/>
                </a:lnTo>
                <a:lnTo>
                  <a:pt x="849507" y="926699"/>
                </a:lnTo>
                <a:lnTo>
                  <a:pt x="223103" y="1141213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3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8096595" y="2130942"/>
            <a:ext cx="909405" cy="914203"/>
            <a:chOff x="7473946" y="3226285"/>
            <a:chExt cx="909405" cy="914203"/>
          </a:xfrm>
        </p:grpSpPr>
        <p:sp>
          <p:nvSpPr>
            <p:cNvPr id="72" name="Oval 71"/>
            <p:cNvSpPr/>
            <p:nvPr/>
          </p:nvSpPr>
          <p:spPr>
            <a:xfrm>
              <a:off x="7473946" y="3226285"/>
              <a:ext cx="866669" cy="866669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  <a:alpha val="31000"/>
                  </a:schemeClr>
                </a:gs>
                <a:gs pos="80000">
                  <a:schemeClr val="accent2">
                    <a:shade val="93000"/>
                    <a:satMod val="130000"/>
                    <a:alpha val="31000"/>
                  </a:schemeClr>
                </a:gs>
                <a:gs pos="100000">
                  <a:schemeClr val="accent2">
                    <a:shade val="94000"/>
                    <a:satMod val="135000"/>
                    <a:alpha val="31000"/>
                  </a:schemeClr>
                </a:gs>
              </a:gsLst>
              <a:lin ang="16200000" scaled="0"/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V="1">
              <a:off x="7869001" y="3491844"/>
              <a:ext cx="514350" cy="171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Line 9"/>
            <p:cNvSpPr>
              <a:spLocks noChangeShapeType="1"/>
            </p:cNvSpPr>
            <p:nvPr/>
          </p:nvSpPr>
          <p:spPr bwMode="auto">
            <a:xfrm>
              <a:off x="7869001" y="3645188"/>
              <a:ext cx="104775" cy="495300"/>
            </a:xfrm>
            <a:prstGeom prst="line">
              <a:avLst/>
            </a:prstGeom>
            <a:noFill/>
            <a:ln w="38100">
              <a:solidFill>
                <a:srgbClr val="4F6228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 flipH="1" flipV="1">
              <a:off x="7659451" y="3596619"/>
              <a:ext cx="209550" cy="5715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817181" y="3595249"/>
              <a:ext cx="137294" cy="137294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Line 8"/>
          <p:cNvSpPr>
            <a:spLocks noChangeShapeType="1"/>
          </p:cNvSpPr>
          <p:nvPr/>
        </p:nvSpPr>
        <p:spPr bwMode="auto">
          <a:xfrm>
            <a:off x="8482680" y="2526732"/>
            <a:ext cx="352204" cy="2485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78" name="Picture 7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140" y="2707076"/>
            <a:ext cx="141314" cy="114397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979" y="2662127"/>
            <a:ext cx="215153" cy="114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62840" y="2345296"/>
            <a:ext cx="257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8" name="Rectangle 25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Where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is the number of point neighbors considered </a:t>
            </a: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in the neighborhood of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 represents the 3D centroid of the nearest neighbors,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is the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-th eigenvalue of the covariance matrix, and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the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-th eigenvector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79" name="Picture 255" descr="k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-90488"/>
            <a:ext cx="85725" cy="12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" name="Picture 256" descr="\boldsymbol{p}_i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-90488"/>
            <a:ext cx="152400" cy="11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1" name="Picture 257" descr="\overline{\boldsymbol{p}}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-90488"/>
            <a:ext cx="1143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2" name="Picture 258" descr="\lambda_j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-90488"/>
            <a:ext cx="152400" cy="1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3" name="Picture 259" descr="j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-90488"/>
            <a:ext cx="85725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4" name="Picture 260" descr="\vec{{\mathsf v}_j}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575" y="-90488"/>
            <a:ext cx="133350" cy="19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5" name="Picture 261" descr="j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138" y="-90488"/>
            <a:ext cx="85725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88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000" dirty="0">
                <a:solidFill>
                  <a:srgbClr val="002060"/>
                </a:solidFill>
              </a:rPr>
              <a:t>|  Experiments 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34550" y="5182138"/>
                <a:ext cx="10972800" cy="15703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𝑁𝑧</m:t>
                        </m:r>
                      </m:e>
                    </m:d>
                  </m:oMath>
                </a14:m>
                <a:r>
                  <a:rPr lang="en-US" dirty="0" smtClean="0"/>
                  <a:t> are </a:t>
                </a:r>
                <a:r>
                  <a:rPr lang="en-US" dirty="0"/>
                  <a:t>the </a:t>
                </a:r>
                <a:r>
                  <a:rPr lang="en-US" dirty="0" smtClean="0"/>
                  <a:t>first, second and third </a:t>
                </a:r>
                <a:r>
                  <a:rPr lang="en-US" dirty="0"/>
                  <a:t>coordinate of the normal </a:t>
                </a:r>
                <a:r>
                  <a:rPr lang="en-US" dirty="0" smtClean="0"/>
                  <a:t>vector.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550" y="5182138"/>
                <a:ext cx="10972800" cy="1570354"/>
              </a:xfrm>
              <a:blipFill rotWithShape="0">
                <a:blip r:embed="rId4"/>
                <a:stretch>
                  <a:fillRect l="-1000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7849772" y="1744394"/>
            <a:ext cx="2124221" cy="12520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90449" y="2061766"/>
            <a:ext cx="2377440" cy="13848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57735" y="2402803"/>
            <a:ext cx="2419643" cy="1451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929489" y="1696088"/>
                <a:ext cx="493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489" y="1696088"/>
                <a:ext cx="49321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1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64413" y="2049446"/>
                <a:ext cx="510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13" y="2049446"/>
                <a:ext cx="5108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71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283118" y="2500424"/>
                <a:ext cx="507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 dirty="0" smtClean="0"/>
                  <a:t>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118" y="2500424"/>
                <a:ext cx="50744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84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8699" y="2061766"/>
            <a:ext cx="3077643" cy="265476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596754" y="3777071"/>
            <a:ext cx="2467659" cy="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565222" y="2191407"/>
            <a:ext cx="0" cy="158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887310" y="3777071"/>
            <a:ext cx="677912" cy="6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410470"/>
              </p:ext>
            </p:extLst>
          </p:nvPr>
        </p:nvGraphicFramePr>
        <p:xfrm>
          <a:off x="2512593" y="3032078"/>
          <a:ext cx="920774" cy="36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Image" r:id="rId9" imgW="759600" imgH="263520" progId="Photoshop.Image.12">
                  <p:embed/>
                </p:oleObj>
              </mc:Choice>
              <mc:Fallback>
                <p:oleObj name="Image" r:id="rId9" imgW="759600" imgH="26352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2593" y="3032078"/>
                        <a:ext cx="920774" cy="367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308928"/>
              </p:ext>
            </p:extLst>
          </p:nvPr>
        </p:nvGraphicFramePr>
        <p:xfrm>
          <a:off x="2818379" y="3399464"/>
          <a:ext cx="3714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Image" r:id="rId11" imgW="371880" imgH="340920" progId="Photoshop.Image.12">
                  <p:embed/>
                </p:oleObj>
              </mc:Choice>
              <mc:Fallback>
                <p:oleObj name="Image" r:id="rId11" imgW="371880" imgH="34092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18379" y="3399464"/>
                        <a:ext cx="37147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298295"/>
              </p:ext>
            </p:extLst>
          </p:nvPr>
        </p:nvGraphicFramePr>
        <p:xfrm>
          <a:off x="2745355" y="3740777"/>
          <a:ext cx="527050" cy="31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Image" r:id="rId13" imgW="527040" imgH="232200" progId="Photoshop.Image.12">
                  <p:embed/>
                </p:oleObj>
              </mc:Choice>
              <mc:Fallback>
                <p:oleObj name="Image" r:id="rId13" imgW="527040" imgH="23220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45355" y="3740777"/>
                        <a:ext cx="527050" cy="319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 flipV="1">
            <a:off x="3151163" y="2729133"/>
            <a:ext cx="2243844" cy="47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130633" y="3237174"/>
            <a:ext cx="1919668" cy="61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1"/>
          <p:cNvSpPr txBox="1">
            <a:spLocks/>
          </p:cNvSpPr>
          <p:nvPr/>
        </p:nvSpPr>
        <p:spPr>
          <a:xfrm>
            <a:off x="10096565" y="1550983"/>
            <a:ext cx="1853848" cy="7689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Eye region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rot="2522429">
            <a:off x="5275254" y="3063330"/>
            <a:ext cx="1087084" cy="132447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896303" y="2729133"/>
            <a:ext cx="930166" cy="71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6602096" y="2405681"/>
                <a:ext cx="10475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b="1" dirty="0" smtClean="0"/>
                  <a:t>(X,Y,Z)</a:t>
                </a:r>
                <a:endParaRPr lang="en-US" b="1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096" y="2405681"/>
                <a:ext cx="1047594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0000" r="-52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7835344" y="37860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599669" y="202129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54" name="Rectangle 53"/>
          <p:cNvSpPr/>
          <p:nvPr/>
        </p:nvSpPr>
        <p:spPr>
          <a:xfrm>
            <a:off x="4724445" y="443679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5525741" y="370811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7126014" y="2869756"/>
            <a:ext cx="709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7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000" dirty="0">
                <a:solidFill>
                  <a:srgbClr val="002060"/>
                </a:solidFill>
              </a:rPr>
              <a:t>|  Experiments 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6816" y="1791475"/>
            <a:ext cx="10972800" cy="5575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Representation in approach Covariance matrix (Fehr et.al. [4])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 smtClean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360351"/>
              </p:ext>
            </p:extLst>
          </p:nvPr>
        </p:nvGraphicFramePr>
        <p:xfrm>
          <a:off x="5302069" y="3963247"/>
          <a:ext cx="787253" cy="824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4" name="Equation" r:id="rId4" imgW="164814" imgH="177492" progId="Equation.DSMT4">
                  <p:embed/>
                </p:oleObj>
              </mc:Choice>
              <mc:Fallback>
                <p:oleObj name="Equation" r:id="rId4" imgW="164814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069" y="3963247"/>
                        <a:ext cx="787253" cy="824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Down Arrow 15"/>
          <p:cNvSpPr/>
          <p:nvPr/>
        </p:nvSpPr>
        <p:spPr>
          <a:xfrm>
            <a:off x="5467093" y="4610758"/>
            <a:ext cx="420506" cy="38152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07764" y="6601303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39371"/>
              </p:ext>
            </p:extLst>
          </p:nvPr>
        </p:nvGraphicFramePr>
        <p:xfrm>
          <a:off x="821359" y="2487085"/>
          <a:ext cx="1373537" cy="505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" name="Image" r:id="rId6" imgW="885960" imgH="351360" progId="Photoshop.Image.12">
                  <p:embed/>
                </p:oleObj>
              </mc:Choice>
              <mc:Fallback>
                <p:oleObj name="Image" r:id="rId6" imgW="885960" imgH="3513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1359" y="2487085"/>
                        <a:ext cx="1373537" cy="505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099983"/>
              </p:ext>
            </p:extLst>
          </p:nvPr>
        </p:nvGraphicFramePr>
        <p:xfrm>
          <a:off x="1280304" y="3109823"/>
          <a:ext cx="519046" cy="398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" name="Image" r:id="rId8" imgW="414720" imgH="231840" progId="Photoshop.Image.12">
                  <p:embed/>
                </p:oleObj>
              </mc:Choice>
              <mc:Fallback>
                <p:oleObj name="Image" r:id="rId8" imgW="414720" imgH="2318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80304" y="3109823"/>
                        <a:ext cx="519046" cy="398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478947"/>
              </p:ext>
            </p:extLst>
          </p:nvPr>
        </p:nvGraphicFramePr>
        <p:xfrm>
          <a:off x="1076277" y="3660470"/>
          <a:ext cx="927100" cy="523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7" name="Image" r:id="rId10" imgW="926640" imgH="736200" progId="Photoshop.Image.12">
                  <p:embed/>
                </p:oleObj>
              </mc:Choice>
              <mc:Fallback>
                <p:oleObj name="Image" r:id="rId10" imgW="926640" imgH="73620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6277" y="3660470"/>
                        <a:ext cx="927100" cy="523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464739"/>
              </p:ext>
            </p:extLst>
          </p:nvPr>
        </p:nvGraphicFramePr>
        <p:xfrm>
          <a:off x="9528813" y="2492182"/>
          <a:ext cx="1283779" cy="470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8" name="Image" r:id="rId12" imgW="759600" imgH="263520" progId="Photoshop.Image.12">
                  <p:embed/>
                </p:oleObj>
              </mc:Choice>
              <mc:Fallback>
                <p:oleObj name="Image" r:id="rId12" imgW="759600" imgH="26352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528813" y="2492182"/>
                        <a:ext cx="1283779" cy="470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982123"/>
              </p:ext>
            </p:extLst>
          </p:nvPr>
        </p:nvGraphicFramePr>
        <p:xfrm>
          <a:off x="9888857" y="3094499"/>
          <a:ext cx="547922" cy="31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" name="Image" r:id="rId14" imgW="371880" imgH="340920" progId="Photoshop.Image.12">
                  <p:embed/>
                </p:oleObj>
              </mc:Choice>
              <mc:Fallback>
                <p:oleObj name="Image" r:id="rId14" imgW="371880" imgH="34092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888857" y="3094499"/>
                        <a:ext cx="547922" cy="31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729332"/>
              </p:ext>
            </p:extLst>
          </p:nvPr>
        </p:nvGraphicFramePr>
        <p:xfrm>
          <a:off x="9775970" y="3561681"/>
          <a:ext cx="831794" cy="52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0" name="Image" r:id="rId16" imgW="527040" imgH="232200" progId="Photoshop.Image.12">
                  <p:embed/>
                </p:oleObj>
              </mc:Choice>
              <mc:Fallback>
                <p:oleObj name="Image" r:id="rId16" imgW="527040" imgH="23220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775970" y="3561681"/>
                        <a:ext cx="831794" cy="52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853059" y="2512449"/>
            <a:ext cx="1373537" cy="477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0"/>
            <a:endCxn id="8" idx="2"/>
          </p:cNvCxnSpPr>
          <p:nvPr/>
        </p:nvCxnSpPr>
        <p:spPr>
          <a:xfrm>
            <a:off x="1539828" y="2512449"/>
            <a:ext cx="0" cy="4775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3"/>
          </p:cNvCxnSpPr>
          <p:nvPr/>
        </p:nvCxnSpPr>
        <p:spPr>
          <a:xfrm>
            <a:off x="853059" y="2727426"/>
            <a:ext cx="1373537" cy="23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80304" y="3091518"/>
            <a:ext cx="519046" cy="416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3" idx="1"/>
            <a:endCxn id="13" idx="3"/>
          </p:cNvCxnSpPr>
          <p:nvPr/>
        </p:nvCxnSpPr>
        <p:spPr>
          <a:xfrm>
            <a:off x="1280304" y="3299676"/>
            <a:ext cx="5190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0"/>
          </p:cNvCxnSpPr>
          <p:nvPr/>
        </p:nvCxnSpPr>
        <p:spPr>
          <a:xfrm>
            <a:off x="1539827" y="3091518"/>
            <a:ext cx="0" cy="416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76277" y="3660470"/>
            <a:ext cx="927100" cy="523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0"/>
            <a:endCxn id="29" idx="2"/>
          </p:cNvCxnSpPr>
          <p:nvPr/>
        </p:nvCxnSpPr>
        <p:spPr>
          <a:xfrm>
            <a:off x="1539827" y="3660470"/>
            <a:ext cx="0" cy="5231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</p:cNvCxnSpPr>
          <p:nvPr/>
        </p:nvCxnSpPr>
        <p:spPr>
          <a:xfrm flipV="1">
            <a:off x="1076277" y="3922039"/>
            <a:ext cx="9271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528813" y="2520439"/>
            <a:ext cx="1283779" cy="4775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10170703" y="2520439"/>
            <a:ext cx="0" cy="477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9" idx="3"/>
          </p:cNvCxnSpPr>
          <p:nvPr/>
        </p:nvCxnSpPr>
        <p:spPr>
          <a:xfrm flipV="1">
            <a:off x="9528813" y="2727426"/>
            <a:ext cx="1283779" cy="7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911180" y="3064615"/>
            <a:ext cx="519046" cy="323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5" idx="1"/>
            <a:endCxn id="45" idx="3"/>
          </p:cNvCxnSpPr>
          <p:nvPr/>
        </p:nvCxnSpPr>
        <p:spPr>
          <a:xfrm>
            <a:off x="9911180" y="3226515"/>
            <a:ext cx="5190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0"/>
          </p:cNvCxnSpPr>
          <p:nvPr/>
        </p:nvCxnSpPr>
        <p:spPr>
          <a:xfrm>
            <a:off x="10170703" y="3064615"/>
            <a:ext cx="0" cy="3487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764192" y="3560907"/>
            <a:ext cx="851456" cy="5198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0"/>
            <a:endCxn id="21" idx="2"/>
          </p:cNvCxnSpPr>
          <p:nvPr/>
        </p:nvCxnSpPr>
        <p:spPr>
          <a:xfrm>
            <a:off x="10189920" y="3560907"/>
            <a:ext cx="1947" cy="526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1"/>
            <a:endCxn id="51" idx="3"/>
          </p:cNvCxnSpPr>
          <p:nvPr/>
        </p:nvCxnSpPr>
        <p:spPr>
          <a:xfrm>
            <a:off x="9764192" y="3820813"/>
            <a:ext cx="851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003377" y="2520439"/>
            <a:ext cx="653626" cy="20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370613"/>
              </p:ext>
            </p:extLst>
          </p:nvPr>
        </p:nvGraphicFramePr>
        <p:xfrm>
          <a:off x="2917960" y="2604879"/>
          <a:ext cx="706437" cy="325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1" name="Image" r:id="rId18" imgW="707040" imgH="262080" progId="Photoshop.Image.12">
                  <p:embed/>
                </p:oleObj>
              </mc:Choice>
              <mc:Fallback>
                <p:oleObj name="Image" r:id="rId18" imgW="707040" imgH="2620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17960" y="2604879"/>
                        <a:ext cx="706437" cy="325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47" y="2568362"/>
            <a:ext cx="865707" cy="396274"/>
          </a:xfrm>
          <a:prstGeom prst="rect">
            <a:avLst/>
          </a:prstGeom>
        </p:spPr>
      </p:pic>
      <p:graphicFrame>
        <p:nvGraphicFramePr>
          <p:cNvPr id="72" name="36 Gráfico"/>
          <p:cNvGraphicFramePr/>
          <p:nvPr>
            <p:extLst>
              <p:ext uri="{D42A27DB-BD31-4B8C-83A1-F6EECF244321}">
                <p14:modId xmlns:p14="http://schemas.microsoft.com/office/powerpoint/2010/main" val="959960506"/>
              </p:ext>
            </p:extLst>
          </p:nvPr>
        </p:nvGraphicFramePr>
        <p:xfrm>
          <a:off x="2686053" y="2774785"/>
          <a:ext cx="1350741" cy="733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74" name="41 Gráfico"/>
          <p:cNvGraphicFramePr/>
          <p:nvPr>
            <p:extLst>
              <p:ext uri="{D42A27DB-BD31-4B8C-83A1-F6EECF244321}">
                <p14:modId xmlns:p14="http://schemas.microsoft.com/office/powerpoint/2010/main" val="4282365967"/>
              </p:ext>
            </p:extLst>
          </p:nvPr>
        </p:nvGraphicFramePr>
        <p:xfrm>
          <a:off x="7709193" y="2700144"/>
          <a:ext cx="1485814" cy="86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20704"/>
              </p:ext>
            </p:extLst>
          </p:nvPr>
        </p:nvGraphicFramePr>
        <p:xfrm>
          <a:off x="4293178" y="2514521"/>
          <a:ext cx="1387998" cy="46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" name="Image" r:id="rId23" imgW="1536480" imgH="596520" progId="Photoshop.Image.12">
                  <p:embed/>
                </p:oleObj>
              </mc:Choice>
              <mc:Fallback>
                <p:oleObj name="Image" r:id="rId23" imgW="1536480" imgH="59652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93178" y="2514521"/>
                        <a:ext cx="1387998" cy="468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Rectangle 97"/>
          <p:cNvSpPr/>
          <p:nvPr/>
        </p:nvSpPr>
        <p:spPr>
          <a:xfrm>
            <a:off x="4266287" y="2492927"/>
            <a:ext cx="1373537" cy="477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endCxn id="98" idx="3"/>
          </p:cNvCxnSpPr>
          <p:nvPr/>
        </p:nvCxnSpPr>
        <p:spPr>
          <a:xfrm>
            <a:off x="4266287" y="2707904"/>
            <a:ext cx="1373537" cy="23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952010" y="2502824"/>
            <a:ext cx="0" cy="4775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108505"/>
              </p:ext>
            </p:extLst>
          </p:nvPr>
        </p:nvGraphicFramePr>
        <p:xfrm>
          <a:off x="4699475" y="3042393"/>
          <a:ext cx="537344" cy="43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" name="Image" r:id="rId25" imgW="660240" imgH="482400" progId="Photoshop.Image.12">
                  <p:embed/>
                </p:oleObj>
              </mc:Choice>
              <mc:Fallback>
                <p:oleObj name="Image" r:id="rId25" imgW="660240" imgH="48240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99475" y="3042393"/>
                        <a:ext cx="537344" cy="431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Rectangle 107"/>
          <p:cNvSpPr/>
          <p:nvPr/>
        </p:nvSpPr>
        <p:spPr>
          <a:xfrm>
            <a:off x="4696416" y="3056454"/>
            <a:ext cx="519046" cy="416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8" idx="1"/>
            <a:endCxn id="108" idx="3"/>
          </p:cNvCxnSpPr>
          <p:nvPr/>
        </p:nvCxnSpPr>
        <p:spPr>
          <a:xfrm>
            <a:off x="4696416" y="3264612"/>
            <a:ext cx="5190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8" idx="0"/>
          </p:cNvCxnSpPr>
          <p:nvPr/>
        </p:nvCxnSpPr>
        <p:spPr>
          <a:xfrm>
            <a:off x="4955939" y="3056454"/>
            <a:ext cx="0" cy="416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592941"/>
              </p:ext>
            </p:extLst>
          </p:nvPr>
        </p:nvGraphicFramePr>
        <p:xfrm>
          <a:off x="4556929" y="3578245"/>
          <a:ext cx="917031" cy="513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" name="Image" r:id="rId27" imgW="825120" imgH="596520" progId="Photoshop.Image.12">
                  <p:embed/>
                </p:oleObj>
              </mc:Choice>
              <mc:Fallback>
                <p:oleObj name="Image" r:id="rId27" imgW="825120" imgH="59652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556929" y="3578245"/>
                        <a:ext cx="917031" cy="513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Rectangle 114"/>
          <p:cNvSpPr/>
          <p:nvPr/>
        </p:nvSpPr>
        <p:spPr>
          <a:xfrm>
            <a:off x="4539993" y="3545337"/>
            <a:ext cx="927100" cy="523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>
            <a:stCxn id="115" idx="0"/>
            <a:endCxn id="115" idx="2"/>
          </p:cNvCxnSpPr>
          <p:nvPr/>
        </p:nvCxnSpPr>
        <p:spPr>
          <a:xfrm>
            <a:off x="5003543" y="3545337"/>
            <a:ext cx="0" cy="5231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5" idx="1"/>
          </p:cNvCxnSpPr>
          <p:nvPr/>
        </p:nvCxnSpPr>
        <p:spPr>
          <a:xfrm flipV="1">
            <a:off x="4539993" y="3806906"/>
            <a:ext cx="9271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564624"/>
              </p:ext>
            </p:extLst>
          </p:nvPr>
        </p:nvGraphicFramePr>
        <p:xfrm>
          <a:off x="6013595" y="2519805"/>
          <a:ext cx="915730" cy="41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" name="Image" r:id="rId29" imgW="672840" imgH="304560" progId="Photoshop.Image.12">
                  <p:embed/>
                </p:oleObj>
              </mc:Choice>
              <mc:Fallback>
                <p:oleObj name="Image" r:id="rId29" imgW="672840" imgH="3045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013595" y="2519805"/>
                        <a:ext cx="915730" cy="41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554218"/>
              </p:ext>
            </p:extLst>
          </p:nvPr>
        </p:nvGraphicFramePr>
        <p:xfrm>
          <a:off x="6061415" y="3010573"/>
          <a:ext cx="919970" cy="46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" name="Image" r:id="rId31" imgW="1060560" imgH="640080" progId="Photoshop.Image.12">
                  <p:embed/>
                </p:oleObj>
              </mc:Choice>
              <mc:Fallback>
                <p:oleObj name="Image" r:id="rId31" imgW="1060560" imgH="6400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061415" y="3010573"/>
                        <a:ext cx="919970" cy="462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1" name="Straight Arrow Connector 120"/>
          <p:cNvCxnSpPr/>
          <p:nvPr/>
        </p:nvCxnSpPr>
        <p:spPr>
          <a:xfrm>
            <a:off x="5325601" y="2497340"/>
            <a:ext cx="653626" cy="20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10436779" y="2070258"/>
            <a:ext cx="0" cy="529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8452100" y="2070258"/>
            <a:ext cx="1984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452100" y="2081212"/>
            <a:ext cx="0" cy="41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>
            <a:off x="3373821" y="3578245"/>
            <a:ext cx="1711898" cy="936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6013595" y="3650336"/>
            <a:ext cx="475645" cy="7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74" idx="2"/>
          </p:cNvCxnSpPr>
          <p:nvPr/>
        </p:nvCxnSpPr>
        <p:spPr>
          <a:xfrm flipH="1">
            <a:off x="6305672" y="3560907"/>
            <a:ext cx="2146428" cy="95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5" name="36 Gráfico"/>
          <p:cNvGraphicFramePr/>
          <p:nvPr>
            <p:extLst>
              <p:ext uri="{D42A27DB-BD31-4B8C-83A1-F6EECF244321}">
                <p14:modId xmlns:p14="http://schemas.microsoft.com/office/powerpoint/2010/main" val="2789563500"/>
              </p:ext>
            </p:extLst>
          </p:nvPr>
        </p:nvGraphicFramePr>
        <p:xfrm>
          <a:off x="5170659" y="4912234"/>
          <a:ext cx="1350741" cy="733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graphicFrame>
        <p:nvGraphicFramePr>
          <p:cNvPr id="156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035783"/>
              </p:ext>
            </p:extLst>
          </p:nvPr>
        </p:nvGraphicFramePr>
        <p:xfrm>
          <a:off x="5315478" y="5552649"/>
          <a:ext cx="919970" cy="46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7" name="Image" r:id="rId34" imgW="1060560" imgH="640080" progId="Photoshop.Image.12">
                  <p:embed/>
                </p:oleObj>
              </mc:Choice>
              <mc:Fallback>
                <p:oleObj name="Image" r:id="rId34" imgW="1060560" imgH="6400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315478" y="5552649"/>
                        <a:ext cx="919970" cy="462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41 Gráfico"/>
          <p:cNvGraphicFramePr/>
          <p:nvPr>
            <p:extLst>
              <p:ext uri="{D42A27DB-BD31-4B8C-83A1-F6EECF244321}">
                <p14:modId xmlns:p14="http://schemas.microsoft.com/office/powerpoint/2010/main" val="142790364"/>
              </p:ext>
            </p:extLst>
          </p:nvPr>
        </p:nvGraphicFramePr>
        <p:xfrm>
          <a:off x="5154417" y="5801623"/>
          <a:ext cx="1257555" cy="74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158" name="Double Bracket 157"/>
          <p:cNvSpPr/>
          <p:nvPr/>
        </p:nvSpPr>
        <p:spPr>
          <a:xfrm>
            <a:off x="5067075" y="5097248"/>
            <a:ext cx="1368598" cy="1488522"/>
          </a:xfrm>
          <a:prstGeom prst="bracketPair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3903199" y="555901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…..</a:t>
            </a:r>
          </a:p>
        </p:txBody>
      </p:sp>
      <p:sp>
        <p:nvSpPr>
          <p:cNvPr id="161" name="Right Arrow 160"/>
          <p:cNvSpPr/>
          <p:nvPr/>
        </p:nvSpPr>
        <p:spPr>
          <a:xfrm>
            <a:off x="6682461" y="5559015"/>
            <a:ext cx="1056323" cy="69962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cov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2" name="Double Bracket 161"/>
          <p:cNvSpPr/>
          <p:nvPr/>
        </p:nvSpPr>
        <p:spPr>
          <a:xfrm>
            <a:off x="2194896" y="5184086"/>
            <a:ext cx="1317112" cy="1488522"/>
          </a:xfrm>
          <a:prstGeom prst="bracketPair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…..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9775970" y="537141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Double Bracket 163"/>
              <p:cNvSpPr/>
              <p:nvPr/>
            </p:nvSpPr>
            <p:spPr>
              <a:xfrm>
                <a:off x="8023329" y="5010531"/>
                <a:ext cx="1742212" cy="1488522"/>
              </a:xfrm>
              <a:prstGeom prst="bracketPair">
                <a:avLst/>
              </a:prstGeom>
              <a:ln w="825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Double Bracket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329" y="5010531"/>
                <a:ext cx="1742212" cy="1488522"/>
              </a:xfrm>
              <a:prstGeom prst="bracketPair">
                <a:avLst/>
              </a:prstGeom>
              <a:blipFill rotWithShape="0">
                <a:blip r:embed="rId36"/>
                <a:stretch>
                  <a:fillRect/>
                </a:stretch>
              </a:blipFill>
              <a:ln w="825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Double Bracket 164"/>
              <p:cNvSpPr/>
              <p:nvPr/>
            </p:nvSpPr>
            <p:spPr>
              <a:xfrm>
                <a:off x="10306885" y="4996487"/>
                <a:ext cx="1742212" cy="1488522"/>
              </a:xfrm>
              <a:prstGeom prst="bracketPair">
                <a:avLst/>
              </a:prstGeom>
              <a:ln w="825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5" name="Double Bracket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885" y="4996487"/>
                <a:ext cx="1742212" cy="1488522"/>
              </a:xfrm>
              <a:prstGeom prst="bracketPair">
                <a:avLst/>
              </a:prstGeom>
              <a:blipFill rotWithShape="0">
                <a:blip r:embed="rId37"/>
                <a:stretch>
                  <a:fillRect/>
                </a:stretch>
              </a:blipFill>
              <a:ln w="825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Rectangle 165"/>
          <p:cNvSpPr/>
          <p:nvPr/>
        </p:nvSpPr>
        <p:spPr>
          <a:xfrm>
            <a:off x="237738" y="2310475"/>
            <a:ext cx="667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LBP</a:t>
            </a:r>
            <a:endParaRPr lang="en-US" sz="2000" b="1" dirty="0"/>
          </a:p>
        </p:txBody>
      </p:sp>
      <p:sp>
        <p:nvSpPr>
          <p:cNvPr id="167" name="Rectangle 166"/>
          <p:cNvSpPr/>
          <p:nvPr/>
        </p:nvSpPr>
        <p:spPr>
          <a:xfrm>
            <a:off x="3573318" y="2149615"/>
            <a:ext cx="2383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Gradient grayscale</a:t>
            </a:r>
            <a:endParaRPr lang="en-US" sz="2000" b="1" dirty="0"/>
          </a:p>
        </p:txBody>
      </p:sp>
      <p:sp>
        <p:nvSpPr>
          <p:cNvPr id="168" name="Rectangle 167"/>
          <p:cNvSpPr/>
          <p:nvPr/>
        </p:nvSpPr>
        <p:spPr>
          <a:xfrm>
            <a:off x="10839570" y="2225026"/>
            <a:ext cx="1080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Normal</a:t>
            </a:r>
            <a:endParaRPr lang="en-US" sz="2000" b="1" dirty="0"/>
          </a:p>
        </p:txBody>
      </p:sp>
      <p:sp>
        <p:nvSpPr>
          <p:cNvPr id="70" name="Rectangle 69"/>
          <p:cNvSpPr/>
          <p:nvPr/>
        </p:nvSpPr>
        <p:spPr>
          <a:xfrm>
            <a:off x="7857248" y="6419080"/>
            <a:ext cx="2313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Covariance matrix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158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13" grpId="0" animBg="1"/>
      <p:bldP spid="29" grpId="0" animBg="1"/>
      <p:bldP spid="36" grpId="0" animBg="1"/>
      <p:bldP spid="45" grpId="0" animBg="1"/>
      <p:bldP spid="51" grpId="0" animBg="1"/>
      <p:bldGraphic spid="72" grpId="0">
        <p:bldAsOne/>
      </p:bldGraphic>
      <p:bldGraphic spid="74" grpId="0">
        <p:bldAsOne/>
      </p:bldGraphic>
      <p:bldP spid="98" grpId="0" animBg="1"/>
      <p:bldP spid="108" grpId="0" animBg="1"/>
      <p:bldP spid="115" grpId="0" animBg="1"/>
      <p:bldGraphic spid="155" grpId="0">
        <p:bldAsOne/>
      </p:bldGraphic>
      <p:bldGraphic spid="157" grpId="0">
        <p:bldAsOne/>
      </p:bldGraphic>
      <p:bldP spid="158" grpId="0" animBg="1"/>
      <p:bldP spid="160" grpId="0"/>
      <p:bldP spid="161" grpId="0" animBg="1"/>
      <p:bldP spid="162" grpId="0" animBg="1"/>
      <p:bldP spid="163" grpId="0"/>
      <p:bldP spid="164" grpId="0" animBg="1"/>
      <p:bldP spid="165" grpId="0" animBg="1"/>
      <p:bldP spid="166" grpId="0"/>
      <p:bldP spid="167" grpId="0"/>
      <p:bldP spid="168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Why the earlier combination of LBP and normal descriptor by represented by covariance descriptor attain high performance than others?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LBP is a kind of texture feature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Normal descriptor </a:t>
            </a:r>
            <a:r>
              <a:rPr lang="en-US" sz="3200" dirty="0"/>
              <a:t>is a kind of </a:t>
            </a:r>
            <a:r>
              <a:rPr lang="en-US" sz="3200" dirty="0" smtClean="0"/>
              <a:t>shape </a:t>
            </a:r>
            <a:r>
              <a:rPr lang="en-US" sz="3200" dirty="0"/>
              <a:t>feature</a:t>
            </a:r>
          </a:p>
          <a:p>
            <a:pPr algn="just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000" dirty="0">
                <a:solidFill>
                  <a:srgbClr val="002060"/>
                </a:solidFill>
              </a:rPr>
              <a:t>|  Experiments 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Utilities </a:t>
                </a:r>
                <a:r>
                  <a:rPr lang="en-US" dirty="0" err="1" smtClean="0"/>
                  <a:t>kNN</a:t>
                </a:r>
                <a:r>
                  <a:rPr lang="en-US" dirty="0" smtClean="0"/>
                  <a:t> algorithm for facial expression recognition </a:t>
                </a:r>
                <a:r>
                  <a:rPr lang="en-US" sz="2400" dirty="0"/>
                  <a:t>(Fehr et.al. </a:t>
                </a:r>
                <a:r>
                  <a:rPr lang="en-US" sz="2400" dirty="0" smtClean="0"/>
                  <a:t>[4])</a:t>
                </a:r>
                <a:endParaRPr lang="en-US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In range of k = 9..14 have highest accuracy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ea typeface="Cambria Math" panose="02040503050406030204" pitchFamily="18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dirty="0" smtClean="0"/>
                  <a:t>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are sub−regions, located in the same regions such as eyes, nose and mouth </a:t>
                </a:r>
                <a:r>
                  <a:rPr lang="en-US" sz="2600" dirty="0" smtClean="0"/>
                  <a:t>regions.</a:t>
                </a:r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00" t="-1389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>
                <a:ea typeface="Verdana" pitchFamily="34" charset="0"/>
                <a:cs typeface="Verdana" pitchFamily="34" charset="0"/>
              </a:rPr>
              <a:t>Motivation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2800" dirty="0"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>
                <a:ea typeface="Verdana" pitchFamily="34" charset="0"/>
                <a:cs typeface="Verdana" pitchFamily="34" charset="0"/>
              </a:rPr>
              <a:t> Problem Statement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2800" dirty="0"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>
                <a:ea typeface="Verdana" pitchFamily="34" charset="0"/>
                <a:cs typeface="Verdana" pitchFamily="34" charset="0"/>
              </a:rPr>
              <a:t> Method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2800" dirty="0"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>
                <a:ea typeface="Verdana" pitchFamily="34" charset="0"/>
                <a:cs typeface="Verdana" pitchFamily="34" charset="0"/>
              </a:rPr>
              <a:t> Experiments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2800" dirty="0"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smtClean="0">
                <a:ea typeface="Verdana" pitchFamily="34" charset="0"/>
                <a:cs typeface="Verdana" pitchFamily="34" charset="0"/>
              </a:rPr>
              <a:t>Conclusions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2800" dirty="0" smtClean="0"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ea typeface="Verdana" pitchFamily="34" charset="0"/>
                <a:cs typeface="Verdana" pitchFamily="34" charset="0"/>
              </a:rPr>
              <a:t> Future work</a:t>
            </a:r>
            <a:endParaRPr lang="en-US" sz="2800" dirty="0">
              <a:ea typeface="Verdana" pitchFamily="34" charset="0"/>
              <a:cs typeface="Verdana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66400" y="6324601"/>
            <a:ext cx="1016000" cy="396876"/>
          </a:xfrm>
        </p:spPr>
        <p:txBody>
          <a:bodyPr/>
          <a:lstStyle/>
          <a:p>
            <a:fld id="{401CF334-2D5C-4859-84A6-CA7E6E43FAEB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7594242" cy="438912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Dataset: </a:t>
            </a:r>
            <a:r>
              <a:rPr lang="en-US" dirty="0" err="1"/>
              <a:t>FaceWarehouse</a:t>
            </a:r>
            <a:r>
              <a:rPr lang="en-US" dirty="0"/>
              <a:t> database </a:t>
            </a:r>
            <a:r>
              <a:rPr lang="en-US" dirty="0" smtClean="0"/>
              <a:t>[2]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Using a Kinect RGBD camera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Participant: 150 individuals aged 7-80 from various ethnic </a:t>
            </a:r>
            <a:r>
              <a:rPr lang="en-US" dirty="0" smtClean="0"/>
              <a:t>backgrounds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In this paper: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Recognize 6 facial expression: anger, fear, surprise, sadness, joy and disgust.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Total: 42 color images and depth images per facial expression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Method | 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</a:t>
            </a:r>
            <a:r>
              <a:rPr lang="en-US" sz="2000" dirty="0">
                <a:solidFill>
                  <a:srgbClr val="002060"/>
                </a:solidFill>
              </a:rPr>
              <a:t>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842" y="1499843"/>
            <a:ext cx="3535753" cy="52874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0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839718" cy="43891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Using </a:t>
            </a:r>
            <a:r>
              <a:rPr lang="en-US" dirty="0" err="1"/>
              <a:t>FaceWarehouse</a:t>
            </a:r>
            <a:r>
              <a:rPr lang="en-US" dirty="0"/>
              <a:t> database for our approach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Conduct 3 experiments under various illumination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Normalized illumination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Low, high </a:t>
            </a:r>
            <a:r>
              <a:rPr lang="en-US" dirty="0" smtClean="0"/>
              <a:t>illumination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Method | 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</a:t>
            </a:r>
            <a:r>
              <a:rPr lang="en-US" sz="2000" dirty="0">
                <a:solidFill>
                  <a:srgbClr val="002060"/>
                </a:solidFill>
              </a:rPr>
              <a:t>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242" y="3631333"/>
            <a:ext cx="6564424" cy="1181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50" y="5184757"/>
            <a:ext cx="5961627" cy="11398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2159" y="4898118"/>
            <a:ext cx="38880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Images are captured under </a:t>
            </a:r>
            <a:r>
              <a:rPr lang="en-US" sz="1400" dirty="0" smtClean="0"/>
              <a:t> </a:t>
            </a:r>
            <a:r>
              <a:rPr lang="en-US" sz="1400" dirty="0"/>
              <a:t>low illuminant.</a:t>
            </a:r>
          </a:p>
        </p:txBody>
      </p:sp>
      <p:sp>
        <p:nvSpPr>
          <p:cNvPr id="9" name="Rectangle 8"/>
          <p:cNvSpPr/>
          <p:nvPr/>
        </p:nvSpPr>
        <p:spPr>
          <a:xfrm>
            <a:off x="1878600" y="6336734"/>
            <a:ext cx="3959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Images are captured under  highly illuminant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2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Content Placehold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6859399"/>
                  </p:ext>
                </p:extLst>
              </p:nvPr>
            </p:nvGraphicFramePr>
            <p:xfrm>
              <a:off x="2249509" y="2785843"/>
              <a:ext cx="7001814" cy="13101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801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25380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0" lang="es-ES" sz="1800" b="1" i="1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kumimoji="0" lang="es-ES" sz="1800" b="1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kumimoji="0" lang="es-ES" sz="1800" b="1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s-ES" sz="1800" b="1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 [</a:t>
                          </a:r>
                          <a:r>
                            <a:rPr kumimoji="0" lang="es-ES" sz="1800" b="1" i="1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 y I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s-ES" sz="1800" b="1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s-ES" sz="1800" b="1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𝒚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kumimoji="0" lang="en-US" sz="1800" b="1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s-ES" sz="1800" b="1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1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kumimoji="0" lang="en-US" sz="1800" b="1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s-ES" sz="1800" b="1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1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kumimoji="0" lang="en-US" sz="1800" b="1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0" lang="en-US" sz="1800" b="1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kumimoji="0" lang="en-US" sz="1800" b="1" i="1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LBP</a:t>
                          </a:r>
                          <a:r>
                            <a:rPr kumimoji="0" lang="en-US" sz="1800" b="1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(8</a:t>
                          </a:r>
                          <a:r>
                            <a:rPr kumimoji="0" lang="en-US" sz="1800" b="1" i="1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kumimoji="0" lang="en-US" sz="1800" b="1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kumimoji="0" lang="en-US" sz="1800" b="1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)] + COV + </a:t>
                          </a:r>
                          <a:r>
                            <a:rPr kumimoji="0" lang="en-US" sz="1800" b="1" i="0" u="none" strike="noStrike" kern="1200" baseline="0" dirty="0" err="1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kNN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1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84.13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0" lang="en-US" sz="1800" b="1" i="1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kumimoji="0" lang="en-US" sz="1800" b="1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kumimoji="0" lang="en-US" sz="1800" b="1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 </a:t>
                          </a:r>
                          <a:r>
                            <a:rPr kumimoji="0" lang="es-ES" sz="1800" b="1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</a:t>
                          </a:r>
                          <a:r>
                            <a:rPr kumimoji="0" lang="es-ES" sz="1800" b="1" i="1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 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s-ES" sz="1800" b="1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s-ES" sz="1800" b="1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s-ES" sz="1800" b="1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𝒛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s-ES" sz="1800" b="1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] + COV + </a:t>
                          </a:r>
                          <a:r>
                            <a:rPr kumimoji="0" lang="es-ES" sz="1800" b="1" i="0" u="none" strike="noStrike" kern="1200" baseline="0" dirty="0" err="1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kNN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1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72.22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Content Placehold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6859399"/>
                  </p:ext>
                </p:extLst>
              </p:nvPr>
            </p:nvGraphicFramePr>
            <p:xfrm>
              <a:off x="2249509" y="2785843"/>
              <a:ext cx="7001814" cy="13101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801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25380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48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7" t="-72527" r="-48010" b="-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1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84.13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7" t="-245313" r="-48010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1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72.22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Method | 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</a:t>
            </a:r>
            <a:r>
              <a:rPr lang="en-US" sz="2000" dirty="0">
                <a:solidFill>
                  <a:srgbClr val="002060"/>
                </a:solidFill>
              </a:rPr>
              <a:t>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13137" y="1935480"/>
            <a:ext cx="9474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Approach in grayscale and point cloud only under good illumination condition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Method | 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</a:t>
            </a:r>
            <a:r>
              <a:rPr lang="en-US" sz="2000" dirty="0">
                <a:solidFill>
                  <a:srgbClr val="002060"/>
                </a:solidFill>
              </a:rPr>
              <a:t>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95035"/>
              </p:ext>
            </p:extLst>
          </p:nvPr>
        </p:nvGraphicFramePr>
        <p:xfrm>
          <a:off x="1489655" y="3078480"/>
          <a:ext cx="81866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1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280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 illumination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illumination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RGB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Depth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RGBD dataset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73.81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76.57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04552" y="1935480"/>
            <a:ext cx="9852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Recognition rate (%) for recognition facial expression in 3-Fold and </a:t>
            </a:r>
            <a:r>
              <a:rPr lang="en-US" dirty="0" err="1"/>
              <a:t>leaveone</a:t>
            </a:r>
            <a:r>
              <a:rPr lang="en-US" dirty="0"/>
              <a:t>- out cross-validation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/>
        </p:nvSpPr>
        <p:spPr>
          <a:xfrm>
            <a:off x="613893" y="1977766"/>
            <a:ext cx="10972800" cy="4389120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609600" y="2515629"/>
            <a:ext cx="10972800" cy="381261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0" dirty="0"/>
              <a:t>Mao et al </a:t>
            </a:r>
            <a:r>
              <a:rPr lang="en-US" sz="2600" b="0" dirty="0" smtClean="0"/>
              <a:t>[3] </a:t>
            </a:r>
            <a:r>
              <a:rPr lang="en-US" sz="2600" b="0" dirty="0"/>
              <a:t>‘s Approach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b="0" dirty="0"/>
              <a:t>Method: </a:t>
            </a:r>
            <a:r>
              <a:rPr lang="en-US" sz="2600" b="0" dirty="0" err="1"/>
              <a:t>Aus</a:t>
            </a:r>
            <a:r>
              <a:rPr lang="en-US" sz="2600" b="0" dirty="0"/>
              <a:t>, FPPs, FPs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b="0" dirty="0"/>
              <a:t>Accuracy: &lt;72% (4 </a:t>
            </a:r>
            <a:r>
              <a:rPr lang="en-US" sz="2600" b="0" dirty="0" err="1"/>
              <a:t>expresions</a:t>
            </a:r>
            <a:r>
              <a:rPr lang="en-US" sz="2600" b="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600" b="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0" dirty="0"/>
              <a:t>Our approach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b="0" dirty="0"/>
              <a:t>Method: Normal descriptor, </a:t>
            </a:r>
            <a:r>
              <a:rPr lang="en-US" sz="2600" b="0" dirty="0" smtClean="0"/>
              <a:t>COV, </a:t>
            </a:r>
            <a:r>
              <a:rPr lang="en-US" sz="2600" b="0" dirty="0" err="1" smtClean="0"/>
              <a:t>kNN</a:t>
            </a:r>
            <a:endParaRPr lang="en-US" sz="2600" b="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b="0" dirty="0"/>
              <a:t>Accuracy: 72.22% (6 expressions)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605307" y="1570579"/>
            <a:ext cx="10972800" cy="814373"/>
          </a:xfrm>
        </p:spPr>
        <p:txBody>
          <a:bodyPr/>
          <a:lstStyle/>
          <a:p>
            <a:r>
              <a:rPr lang="en-US" sz="2600" dirty="0"/>
              <a:t>2 comparative methods based on </a:t>
            </a:r>
            <a:r>
              <a:rPr lang="en-US" sz="2600" dirty="0" err="1"/>
              <a:t>FaceWarehouse</a:t>
            </a:r>
            <a:r>
              <a:rPr lang="en-US" sz="2600" dirty="0"/>
              <a:t> database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Method | 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</a:t>
            </a:r>
            <a:r>
              <a:rPr lang="en-US" sz="2000" dirty="0">
                <a:solidFill>
                  <a:srgbClr val="002060"/>
                </a:solidFill>
              </a:rPr>
              <a:t>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Our contribution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Propose the novel feature based on the covariance representation </a:t>
            </a:r>
            <a:r>
              <a:rPr lang="en-US" dirty="0"/>
              <a:t>b</a:t>
            </a:r>
            <a:r>
              <a:rPr lang="en-US" dirty="0" smtClean="0"/>
              <a:t>y fusing all of LBP, gradient and normal descriptor.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Prove that the features are extracted in combining depth and texture images to improves the performance more considerably than both depth image-only method and color image-only method under high and poor lighting condition.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Method |  Experiments |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leave as future research the study of experiments which are based on </a:t>
            </a:r>
            <a:r>
              <a:rPr lang="en-US" dirty="0" smtClean="0"/>
              <a:t>an extension </a:t>
            </a:r>
            <a:r>
              <a:rPr lang="en-US" dirty="0"/>
              <a:t>of our proposed framework in the challenge of head </a:t>
            </a:r>
            <a:r>
              <a:rPr lang="en-US" dirty="0" smtClean="0"/>
              <a:t>pose and occlusion. </a:t>
            </a:r>
          </a:p>
          <a:p>
            <a:r>
              <a:rPr lang="en-US" dirty="0" smtClean="0"/>
              <a:t>Furthermore, the </a:t>
            </a:r>
            <a:r>
              <a:rPr lang="en-US" dirty="0"/>
              <a:t>proposed framework used in this paper will be investigated for a </a:t>
            </a:r>
            <a:r>
              <a:rPr lang="en-US" dirty="0" smtClean="0"/>
              <a:t>video.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Ojala</a:t>
            </a:r>
            <a:r>
              <a:rPr lang="en-US" dirty="0"/>
              <a:t>, T., </a:t>
            </a:r>
            <a:r>
              <a:rPr lang="en-US" dirty="0" err="1"/>
              <a:t>Pietikainen</a:t>
            </a:r>
            <a:r>
              <a:rPr lang="en-US" dirty="0"/>
              <a:t>, M., </a:t>
            </a:r>
            <a:r>
              <a:rPr lang="en-US" dirty="0" err="1"/>
              <a:t>Maenpaa</a:t>
            </a:r>
            <a:r>
              <a:rPr lang="en-US" dirty="0"/>
              <a:t>, T.: Multiresolution gray-scale and rotation invariant texture classification with local binary patterns. IEEE Trans. J. Pattern </a:t>
            </a:r>
            <a:r>
              <a:rPr lang="de-DE" dirty="0"/>
              <a:t>Anal. Mach. Intell. </a:t>
            </a:r>
            <a:r>
              <a:rPr lang="de-DE" b="1" dirty="0"/>
              <a:t>24</a:t>
            </a:r>
            <a:r>
              <a:rPr lang="de-DE" dirty="0"/>
              <a:t>(7), 971–987 (2002)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Cao, C., </a:t>
            </a:r>
            <a:r>
              <a:rPr lang="en-US" dirty="0" err="1"/>
              <a:t>Weng</a:t>
            </a:r>
            <a:r>
              <a:rPr lang="en-US" dirty="0"/>
              <a:t>, Y., Zhou, S., Tong, Y., Zhou, K.: </a:t>
            </a:r>
            <a:r>
              <a:rPr lang="en-US" dirty="0" err="1"/>
              <a:t>Facewarehouse</a:t>
            </a:r>
            <a:r>
              <a:rPr lang="en-US" dirty="0"/>
              <a:t>: a 3D facial expression database for visual computing. IEEE Trans. J. Vis. </a:t>
            </a:r>
            <a:r>
              <a:rPr lang="en-US" dirty="0" err="1"/>
              <a:t>Comput</a:t>
            </a:r>
            <a:r>
              <a:rPr lang="en-US" dirty="0"/>
              <a:t>. Graph. </a:t>
            </a:r>
            <a:r>
              <a:rPr lang="en-US" b="1" dirty="0"/>
              <a:t>20</a:t>
            </a:r>
            <a:r>
              <a:rPr lang="en-US" dirty="0"/>
              <a:t>(3), 413–425 (2014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Mao, Q., Pan, X., Zhan, Y., Shen, X.: Using </a:t>
            </a:r>
            <a:r>
              <a:rPr lang="en-US" dirty="0" err="1"/>
              <a:t>kinect</a:t>
            </a:r>
            <a:r>
              <a:rPr lang="en-US" dirty="0"/>
              <a:t> for real-time emotion recognition via facial expressions. J. Front. Inf. Tech. </a:t>
            </a:r>
            <a:r>
              <a:rPr lang="en-US" dirty="0" err="1"/>
              <a:t>Electr</a:t>
            </a:r>
            <a:r>
              <a:rPr lang="en-US" dirty="0"/>
              <a:t>. Eng. </a:t>
            </a:r>
            <a:r>
              <a:rPr lang="en-US" b="1" dirty="0"/>
              <a:t>16</a:t>
            </a:r>
            <a:r>
              <a:rPr lang="en-US" dirty="0"/>
              <a:t>, 272–282 (2015)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Fehr, D.A.: Covariance based point cloud descriptors for object detection and classification, University of </a:t>
            </a:r>
            <a:r>
              <a:rPr lang="en-US" dirty="0" err="1"/>
              <a:t>Minnosita</a:t>
            </a:r>
            <a:r>
              <a:rPr lang="en-US" dirty="0"/>
              <a:t>, August </a:t>
            </a:r>
            <a:r>
              <a:rPr lang="en-US" dirty="0" smtClean="0"/>
              <a:t>(2013)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Forstner</a:t>
            </a:r>
            <a:r>
              <a:rPr lang="en-US" dirty="0"/>
              <a:t>, W., </a:t>
            </a:r>
            <a:r>
              <a:rPr lang="en-US" dirty="0" err="1"/>
              <a:t>Moonen</a:t>
            </a:r>
            <a:r>
              <a:rPr lang="en-US" dirty="0"/>
              <a:t>, B.: A metric for covariance matrices. In: </a:t>
            </a:r>
            <a:r>
              <a:rPr lang="en-US" dirty="0" err="1"/>
              <a:t>Grafarend</a:t>
            </a:r>
            <a:r>
              <a:rPr lang="en-US" dirty="0"/>
              <a:t>, E.W., </a:t>
            </a:r>
            <a:r>
              <a:rPr lang="en-US" dirty="0" err="1"/>
              <a:t>Krumm</a:t>
            </a:r>
            <a:r>
              <a:rPr lang="en-US" dirty="0"/>
              <a:t>, F.W., </a:t>
            </a:r>
            <a:r>
              <a:rPr lang="en-US" dirty="0" err="1"/>
              <a:t>Schwarze</a:t>
            </a:r>
            <a:r>
              <a:rPr lang="en-US" dirty="0"/>
              <a:t>, V.S. (eds.) Journal of Geodesy-The Challenge of the 3</a:t>
            </a:r>
            <a:r>
              <a:rPr lang="en-US" baseline="30000" dirty="0"/>
              <a:t>rd</a:t>
            </a:r>
            <a:r>
              <a:rPr lang="en-US" dirty="0"/>
              <a:t> Millennium, pp. 299–309. Springer, Heidelberg (</a:t>
            </a:r>
            <a:r>
              <a:rPr lang="en-US" dirty="0" smtClean="0"/>
              <a:t>2003)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Milborrow</a:t>
            </a:r>
            <a:r>
              <a:rPr lang="en-US" dirty="0"/>
              <a:t>, S., and F. Nicolls. "Active shape models with sift descriptors and mars. VISAPP, 2014.“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 </a:t>
            </a:r>
            <a:r>
              <a:rPr lang="en-US" dirty="0" err="1"/>
              <a:t>Rusu</a:t>
            </a:r>
            <a:r>
              <a:rPr lang="en-US" dirty="0"/>
              <a:t>, R.B., Cousins, S.: 3D is here: point cloud library (PCL). In: IEEE </a:t>
            </a:r>
            <a:r>
              <a:rPr lang="en-US" dirty="0" smtClean="0"/>
              <a:t>International Conference </a:t>
            </a:r>
            <a:r>
              <a:rPr lang="en-US" dirty="0"/>
              <a:t>on Proceedings of Robotics and Automation (ICRA), </a:t>
            </a:r>
            <a:r>
              <a:rPr lang="en-US" dirty="0" smtClean="0"/>
              <a:t>Shanghai, China</a:t>
            </a:r>
            <a:r>
              <a:rPr lang="en-US" dirty="0"/>
              <a:t>, 9–13 May 2011, pp. 1–4. IEEE (2011)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5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Develop </a:t>
            </a:r>
            <a:r>
              <a:rPr lang="en-US" sz="3200" dirty="0" smtClean="0"/>
              <a:t>security </a:t>
            </a:r>
            <a:r>
              <a:rPr lang="en-US" sz="3200" dirty="0"/>
              <a:t>c</a:t>
            </a:r>
            <a:r>
              <a:rPr lang="en-US" sz="3200" dirty="0" smtClean="0"/>
              <a:t>ameras </a:t>
            </a:r>
            <a:r>
              <a:rPr lang="en-US" sz="3200" dirty="0"/>
              <a:t>&amp; </a:t>
            </a:r>
            <a:r>
              <a:rPr lang="en-US" sz="3200" dirty="0" smtClean="0"/>
              <a:t>surveillance </a:t>
            </a:r>
            <a:r>
              <a:rPr lang="en-US" sz="3200" dirty="0"/>
              <a:t>system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Expression is a part of behavior. It contributes to enhance the understanding of image and video in intelligent system.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zh-TW" sz="3200" dirty="0"/>
              <a:t>Behavioral science research</a:t>
            </a:r>
          </a:p>
          <a:p>
            <a:pPr lvl="1" algn="just"/>
            <a:r>
              <a:rPr lang="en-US" altLang="zh-TW" sz="3200" dirty="0"/>
              <a:t>Automation of objective measurement of facial activity</a:t>
            </a:r>
          </a:p>
          <a:p>
            <a:pPr algn="just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601057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 </a:t>
            </a:r>
            <a:r>
              <a:rPr lang="en-US" sz="1800" dirty="0">
                <a:solidFill>
                  <a:srgbClr val="002060"/>
                </a:solidFill>
              </a:rPr>
              <a:t>Problem Statement | Method |  Experiments | </a:t>
            </a:r>
            <a:r>
              <a:rPr lang="en-US" sz="1800" dirty="0" smtClean="0">
                <a:solidFill>
                  <a:srgbClr val="002060"/>
                </a:solidFill>
              </a:rPr>
              <a:t>Conclusion</a:t>
            </a:r>
            <a:r>
              <a:rPr lang="en-US" sz="1800" dirty="0">
                <a:solidFill>
                  <a:srgbClr val="002060"/>
                </a:solidFill>
              </a:rPr>
              <a:t> | Future work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686" y="1935480"/>
            <a:ext cx="9927475" cy="42335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Application: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More </a:t>
            </a:r>
            <a:r>
              <a:rPr lang="en-US" sz="3200" dirty="0"/>
              <a:t>human-like human-computer, and human-robot </a:t>
            </a:r>
            <a:r>
              <a:rPr lang="en-US" sz="3200" dirty="0" smtClean="0"/>
              <a:t>interaction (e.g.: elder care robot).</a:t>
            </a: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Detect terrorist attacks (e.g.: security at airport)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Face Retrieval based on </a:t>
            </a:r>
            <a:r>
              <a:rPr lang="en-US" sz="3200" dirty="0" smtClean="0"/>
              <a:t>attributes system</a:t>
            </a:r>
            <a:endParaRPr lang="en-US" sz="32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62000" y="2087880"/>
            <a:ext cx="6924541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609600" y="601057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 </a:t>
            </a:r>
            <a:r>
              <a:rPr lang="en-US" sz="1800" dirty="0">
                <a:solidFill>
                  <a:srgbClr val="002060"/>
                </a:solidFill>
              </a:rPr>
              <a:t>Problem Statement | Method |  Experiments | </a:t>
            </a:r>
            <a:r>
              <a:rPr lang="en-US" sz="1800" dirty="0" smtClean="0">
                <a:solidFill>
                  <a:srgbClr val="002060"/>
                </a:solidFill>
              </a:rPr>
              <a:t>Conclusion</a:t>
            </a:r>
            <a:r>
              <a:rPr lang="en-US" sz="1800" dirty="0">
                <a:solidFill>
                  <a:srgbClr val="002060"/>
                </a:solidFill>
              </a:rPr>
              <a:t> | Future work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0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76" y="4603934"/>
            <a:ext cx="3198312" cy="21389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933" y="4413920"/>
            <a:ext cx="3657870" cy="2069843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762000" y="2087880"/>
            <a:ext cx="6924541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7105656" y="6509571"/>
            <a:ext cx="3003049" cy="32042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SmileCam</a:t>
            </a:r>
            <a:r>
              <a:rPr lang="en-US" dirty="0"/>
              <a:t> - smile detector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257" y="2146188"/>
            <a:ext cx="3501669" cy="20350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21626" y="1833819"/>
            <a:ext cx="3778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Robot teaches autistic kids interact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5502" y="1863537"/>
            <a:ext cx="2231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b="1" dirty="0"/>
              <a:t>Application:</a:t>
            </a:r>
          </a:p>
        </p:txBody>
      </p:sp>
      <p:sp>
        <p:nvSpPr>
          <p:cNvPr id="15" name="Title 4"/>
          <p:cNvSpPr>
            <a:spLocks noGrp="1"/>
          </p:cNvSpPr>
          <p:nvPr>
            <p:ph type="title"/>
          </p:nvPr>
        </p:nvSpPr>
        <p:spPr>
          <a:xfrm>
            <a:off x="609600" y="732224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 </a:t>
            </a:r>
            <a:r>
              <a:rPr lang="en-US" sz="2000" dirty="0">
                <a:solidFill>
                  <a:srgbClr val="002060"/>
                </a:solidFill>
              </a:rPr>
              <a:t>| Method |  Experiments 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595" y="4227839"/>
            <a:ext cx="3156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human-computer-interaction</a:t>
            </a:r>
          </a:p>
        </p:txBody>
      </p:sp>
    </p:spTree>
    <p:extLst>
      <p:ext uri="{BB962C8B-B14F-4D97-AF65-F5344CB8AC3E}">
        <p14:creationId xmlns:p14="http://schemas.microsoft.com/office/powerpoint/2010/main" val="262997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Motivation||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 </a:t>
            </a:r>
            <a:r>
              <a:rPr lang="en-US" sz="2000" dirty="0">
                <a:solidFill>
                  <a:srgbClr val="002060"/>
                </a:solidFill>
              </a:rPr>
              <a:t>| Method |  Experiments 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2971" y="1670701"/>
                <a:ext cx="11089374" cy="4571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/>
                  <a:t>Input</a:t>
                </a:r>
                <a:r>
                  <a:rPr lang="en-US" sz="2800" dirty="0"/>
                  <a:t>: the facial expression one in face </a:t>
                </a:r>
                <a:r>
                  <a:rPr lang="en-US" sz="2800" dirty="0" smtClean="0"/>
                  <a:t>images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800" dirty="0" smtClean="0"/>
                  <a:t>Grayscale: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b="0" dirty="0" smtClean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800" dirty="0" smtClean="0"/>
                  <a:t>Depth image: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err="1" smtClean="0"/>
                  <a:t>Ouput</a:t>
                </a:r>
                <a:r>
                  <a:rPr lang="en-US" sz="2800" dirty="0" smtClean="0"/>
                  <a:t>: </a:t>
                </a:r>
                <a:r>
                  <a:rPr lang="en-US" sz="2800" dirty="0"/>
                  <a:t>Define a classification function </a:t>
                </a:r>
                <a:r>
                  <a:rPr lang="en-US" sz="2800" dirty="0" smtClean="0"/>
                  <a:t>f </a:t>
                </a:r>
                <a:r>
                  <a:rPr lang="en-US" sz="2800" dirty="0"/>
                  <a:t>so </a:t>
                </a:r>
                <a:r>
                  <a:rPr lang="en-US" sz="2800" dirty="0" smtClean="0"/>
                  <a:t>that:</a:t>
                </a:r>
                <a:endParaRPr lang="en-US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dirty="0"/>
                          <m:t>anger</m:t>
                        </m:r>
                        <m:r>
                          <m:rPr>
                            <m:nor/>
                          </m:rPr>
                          <a:rPr lang="en-US" sz="2800" dirty="0"/>
                          <m:t>, </m:t>
                        </m:r>
                        <m:r>
                          <m:rPr>
                            <m:nor/>
                          </m:rPr>
                          <a:rPr lang="en-US" sz="2800" dirty="0"/>
                          <m:t>fear</m:t>
                        </m:r>
                        <m:r>
                          <m:rPr>
                            <m:nor/>
                          </m:rPr>
                          <a:rPr lang="en-US" sz="2800" dirty="0"/>
                          <m:t>, </m:t>
                        </m:r>
                        <m:r>
                          <m:rPr>
                            <m:nor/>
                          </m:rPr>
                          <a:rPr lang="en-US" sz="2800" dirty="0"/>
                          <m:t>surprise</m:t>
                        </m:r>
                        <m:r>
                          <m:rPr>
                            <m:nor/>
                          </m:rPr>
                          <a:rPr lang="en-US" sz="2800" dirty="0"/>
                          <m:t>, </m:t>
                        </m:r>
                        <m:r>
                          <m:rPr>
                            <m:nor/>
                          </m:rPr>
                          <a:rPr lang="en-US" sz="2800" dirty="0"/>
                          <m:t>sadness</m:t>
                        </m:r>
                        <m:r>
                          <m:rPr>
                            <m:nor/>
                          </m:rPr>
                          <a:rPr lang="en-US" sz="2800" dirty="0"/>
                          <m:t>, </m:t>
                        </m:r>
                        <m:r>
                          <m:rPr>
                            <m:nor/>
                          </m:rPr>
                          <a:rPr lang="en-US" sz="2800" dirty="0"/>
                          <m:t>joy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and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disgust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Let: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 smtClean="0"/>
                  <a:t> are a point in grayscale and depth image respectively.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71" y="1670701"/>
                <a:ext cx="11089374" cy="4571893"/>
              </a:xfrm>
              <a:prstGeom prst="rect">
                <a:avLst/>
              </a:prstGeom>
              <a:blipFill rotWithShape="0">
                <a:blip r:embed="rId3"/>
                <a:stretch>
                  <a:fillRect l="-1100" t="-1467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 </a:t>
            </a:r>
            <a:r>
              <a:rPr lang="en-US" sz="2000" dirty="0">
                <a:solidFill>
                  <a:srgbClr val="002060"/>
                </a:solidFill>
              </a:rPr>
              <a:t>| Method |  Experiments 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p:sp>
        <p:nvSpPr>
          <p:cNvPr id="4" name="Pentagon 3"/>
          <p:cNvSpPr/>
          <p:nvPr/>
        </p:nvSpPr>
        <p:spPr>
          <a:xfrm>
            <a:off x="2558603" y="2060620"/>
            <a:ext cx="3365678" cy="540913"/>
          </a:xfrm>
          <a:prstGeom prst="homePlate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Traditional method based on 2D image</a:t>
            </a:r>
          </a:p>
        </p:txBody>
      </p:sp>
      <p:sp>
        <p:nvSpPr>
          <p:cNvPr id="6" name="Chevron 5"/>
          <p:cNvSpPr/>
          <p:nvPr/>
        </p:nvSpPr>
        <p:spPr>
          <a:xfrm>
            <a:off x="5821251" y="2060619"/>
            <a:ext cx="3490175" cy="540913"/>
          </a:xfrm>
          <a:prstGeom prst="chevron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Recent method based on 3D image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1983347" y="4130040"/>
            <a:ext cx="3580327" cy="1755605"/>
          </a:xfrm>
          <a:prstGeom prst="borderCallout1">
            <a:avLst>
              <a:gd name="adj1" fmla="val -1057"/>
              <a:gd name="adj2" fmla="val 39509"/>
              <a:gd name="adj3" fmla="val -87769"/>
              <a:gd name="adj4" fmla="val 5231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Challenges in 2D image: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Illumination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Occlusion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643350" y="3846705"/>
            <a:ext cx="3580327" cy="2038940"/>
          </a:xfrm>
          <a:prstGeom prst="borderCallout1">
            <a:avLst>
              <a:gd name="adj1" fmla="val -1057"/>
              <a:gd name="adj2" fmla="val 39509"/>
              <a:gd name="adj3" fmla="val -89235"/>
              <a:gd name="adj4" fmla="val 224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Challenges in 3D image: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trike="sngStrike" dirty="0" smtClean="0"/>
              <a:t>Pose</a:t>
            </a:r>
            <a:endParaRPr lang="en-US" b="1" strike="sngStrik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strike="sngStrike" dirty="0"/>
              <a:t>Illumination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Occlusion</a:t>
            </a:r>
          </a:p>
          <a:p>
            <a:endParaRPr lang="en-US" dirty="0"/>
          </a:p>
        </p:txBody>
      </p:sp>
      <p:sp>
        <p:nvSpPr>
          <p:cNvPr id="9" name="Explosion 1 8"/>
          <p:cNvSpPr/>
          <p:nvPr/>
        </p:nvSpPr>
        <p:spPr>
          <a:xfrm>
            <a:off x="7601372" y="4739568"/>
            <a:ext cx="3140299" cy="1674253"/>
          </a:xfrm>
          <a:prstGeom prst="irregularSeal1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Kinect device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7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000" dirty="0">
                <a:solidFill>
                  <a:srgbClr val="002060"/>
                </a:solidFill>
              </a:rPr>
              <a:t>|  Experiments 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p:sp>
        <p:nvSpPr>
          <p:cNvPr id="3" name="Flowchart: Process 2"/>
          <p:cNvSpPr/>
          <p:nvPr/>
        </p:nvSpPr>
        <p:spPr>
          <a:xfrm>
            <a:off x="941707" y="3663929"/>
            <a:ext cx="1435421" cy="921161"/>
          </a:xfrm>
          <a:prstGeom prst="flowChartProcess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RGB image and depth image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349702" y="4037270"/>
            <a:ext cx="643386" cy="15519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3014118" y="3644933"/>
            <a:ext cx="1732456" cy="965915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5419851" y="3619175"/>
            <a:ext cx="1869067" cy="965915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8018653" y="3561865"/>
            <a:ext cx="1853296" cy="965915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representation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0527923" y="3651375"/>
            <a:ext cx="1345842" cy="798490"/>
          </a:xfrm>
          <a:prstGeom prst="flowChartProcess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Covariance matrix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31250" y="2030351"/>
            <a:ext cx="2034862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texture </a:t>
            </a:r>
            <a:r>
              <a:rPr lang="en-US" dirty="0" err="1"/>
              <a:t>feature:LBP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638784" y="2054392"/>
            <a:ext cx="2034862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feature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583532" y="2968792"/>
            <a:ext cx="679889" cy="61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450709" y="2944751"/>
            <a:ext cx="584245" cy="6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45637" y="5379853"/>
            <a:ext cx="1928152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 filter, smooth</a:t>
            </a:r>
          </a:p>
        </p:txBody>
      </p:sp>
      <p:sp>
        <p:nvSpPr>
          <p:cNvPr id="33" name="Oval 32"/>
          <p:cNvSpPr/>
          <p:nvPr/>
        </p:nvSpPr>
        <p:spPr>
          <a:xfrm>
            <a:off x="3074865" y="5341778"/>
            <a:ext cx="2034862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Eye, nose, mouse detection</a:t>
            </a:r>
          </a:p>
        </p:txBody>
      </p:sp>
      <p:sp>
        <p:nvSpPr>
          <p:cNvPr id="34" name="Oval 33"/>
          <p:cNvSpPr/>
          <p:nvPr/>
        </p:nvSpPr>
        <p:spPr>
          <a:xfrm>
            <a:off x="5481399" y="5291849"/>
            <a:ext cx="2034862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3D point cloud converting</a:t>
            </a:r>
          </a:p>
        </p:txBody>
      </p:sp>
      <p:cxnSp>
        <p:nvCxnSpPr>
          <p:cNvPr id="36" name="Straight Arrow Connector 35"/>
          <p:cNvCxnSpPr>
            <a:endCxn id="11" idx="2"/>
          </p:cNvCxnSpPr>
          <p:nvPr/>
        </p:nvCxnSpPr>
        <p:spPr>
          <a:xfrm flipV="1">
            <a:off x="2499777" y="4610848"/>
            <a:ext cx="1380569" cy="77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1" idx="2"/>
          </p:cNvCxnSpPr>
          <p:nvPr/>
        </p:nvCxnSpPr>
        <p:spPr>
          <a:xfrm flipH="1" flipV="1">
            <a:off x="3880346" y="4610848"/>
            <a:ext cx="530816" cy="80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971593" y="4628685"/>
            <a:ext cx="2225569" cy="66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4760137" y="3985578"/>
            <a:ext cx="643386" cy="15519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7301506" y="3974847"/>
            <a:ext cx="643386" cy="15519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9884537" y="3959674"/>
            <a:ext cx="643386" cy="15519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49714" y="3266615"/>
            <a:ext cx="147705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2971" y="1670701"/>
            <a:ext cx="2533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Framework:</a:t>
            </a:r>
            <a:endParaRPr lang="en-US" sz="2800" dirty="0"/>
          </a:p>
        </p:txBody>
      </p:sp>
      <p:sp>
        <p:nvSpPr>
          <p:cNvPr id="52" name="Rectangle 51"/>
          <p:cNvSpPr/>
          <p:nvPr/>
        </p:nvSpPr>
        <p:spPr>
          <a:xfrm>
            <a:off x="4996490" y="6271126"/>
            <a:ext cx="2533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Training stage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783346" y="5638518"/>
            <a:ext cx="540968" cy="457200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075498" y="5598207"/>
            <a:ext cx="540968" cy="457200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Motivation</a:t>
            </a:r>
            <a:r>
              <a:rPr lang="en-US" sz="2000" dirty="0">
                <a:solidFill>
                  <a:schemeClr val="bg1"/>
                </a:solidFill>
              </a:rPr>
              <a:t>|</a:t>
            </a:r>
            <a:r>
              <a:rPr lang="en-US" sz="2000" dirty="0">
                <a:solidFill>
                  <a:srgbClr val="002060"/>
                </a:solidFill>
              </a:rPr>
              <a:t>|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Problem Statement |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000" dirty="0">
                <a:solidFill>
                  <a:srgbClr val="002060"/>
                </a:solidFill>
              </a:rPr>
              <a:t>|  Experiments | Conclusion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96490" y="6271126"/>
            <a:ext cx="2533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Testing stage</a:t>
            </a:r>
            <a:endParaRPr lang="en-US" sz="2800" dirty="0"/>
          </a:p>
        </p:txBody>
      </p:sp>
      <p:sp>
        <p:nvSpPr>
          <p:cNvPr id="7" name="Flowchart: Process 6"/>
          <p:cNvSpPr/>
          <p:nvPr/>
        </p:nvSpPr>
        <p:spPr>
          <a:xfrm>
            <a:off x="543397" y="3642370"/>
            <a:ext cx="1435421" cy="921161"/>
          </a:xfrm>
          <a:prstGeom prst="flowChartProcess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RGB image and depth image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53312" y="3955984"/>
            <a:ext cx="493311" cy="18786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2471439" y="3580054"/>
            <a:ext cx="1732456" cy="965915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4529242" y="3554413"/>
            <a:ext cx="1869067" cy="965915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6752293" y="3566265"/>
            <a:ext cx="1792732" cy="965915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representation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7059120" y="5129328"/>
            <a:ext cx="1345842" cy="798490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Covariance matrix</a:t>
            </a:r>
          </a:p>
        </p:txBody>
      </p:sp>
      <p:sp>
        <p:nvSpPr>
          <p:cNvPr id="13" name="Oval 12"/>
          <p:cNvSpPr/>
          <p:nvPr/>
        </p:nvSpPr>
        <p:spPr>
          <a:xfrm>
            <a:off x="3409579" y="1978157"/>
            <a:ext cx="2034862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texture </a:t>
            </a:r>
            <a:r>
              <a:rPr lang="en-US" dirty="0" err="1"/>
              <a:t>feature:LBP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817113" y="2002198"/>
            <a:ext cx="2034862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</a:t>
            </a:r>
            <a:r>
              <a:rPr lang="en-US" dirty="0"/>
              <a:t>feature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61861" y="2916598"/>
            <a:ext cx="679889" cy="61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629038" y="2892557"/>
            <a:ext cx="584245" cy="6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08083" y="5377232"/>
            <a:ext cx="1928152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 filter, smooth</a:t>
            </a:r>
          </a:p>
        </p:txBody>
      </p:sp>
      <p:sp>
        <p:nvSpPr>
          <p:cNvPr id="18" name="Oval 17"/>
          <p:cNvSpPr/>
          <p:nvPr/>
        </p:nvSpPr>
        <p:spPr>
          <a:xfrm>
            <a:off x="2540843" y="5300733"/>
            <a:ext cx="2034862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Eye, nose, mouse detection</a:t>
            </a:r>
          </a:p>
        </p:txBody>
      </p:sp>
      <p:sp>
        <p:nvSpPr>
          <p:cNvPr id="19" name="Oval 18"/>
          <p:cNvSpPr/>
          <p:nvPr/>
        </p:nvSpPr>
        <p:spPr>
          <a:xfrm>
            <a:off x="4847680" y="5268653"/>
            <a:ext cx="2034862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3D point cloud converting</a:t>
            </a:r>
          </a:p>
        </p:txBody>
      </p: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1798518" y="4545969"/>
            <a:ext cx="1539149" cy="81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9" idx="2"/>
          </p:cNvCxnSpPr>
          <p:nvPr/>
        </p:nvCxnSpPr>
        <p:spPr>
          <a:xfrm flipH="1" flipV="1">
            <a:off x="3337667" y="4545969"/>
            <a:ext cx="220607" cy="75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462921" y="4591360"/>
            <a:ext cx="2225569" cy="66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4175557" y="3965140"/>
            <a:ext cx="407033" cy="14446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364353" y="3965140"/>
            <a:ext cx="437927" cy="16816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8501871" y="3956535"/>
            <a:ext cx="405129" cy="16166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flipH="1">
            <a:off x="7551737" y="4545969"/>
            <a:ext cx="180304" cy="594300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8916819" y="3546397"/>
            <a:ext cx="1628565" cy="965915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30" name="Flowchart: Process 29"/>
          <p:cNvSpPr/>
          <p:nvPr/>
        </p:nvSpPr>
        <p:spPr>
          <a:xfrm>
            <a:off x="9102671" y="5129328"/>
            <a:ext cx="1345842" cy="798490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kNN</a:t>
            </a:r>
            <a:endParaRPr lang="en-US" dirty="0"/>
          </a:p>
        </p:txBody>
      </p:sp>
      <p:sp>
        <p:nvSpPr>
          <p:cNvPr id="31" name="Up Arrow 30"/>
          <p:cNvSpPr/>
          <p:nvPr/>
        </p:nvSpPr>
        <p:spPr>
          <a:xfrm flipH="1">
            <a:off x="9591197" y="4512312"/>
            <a:ext cx="180304" cy="594300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Terminator 32"/>
          <p:cNvSpPr/>
          <p:nvPr/>
        </p:nvSpPr>
        <p:spPr>
          <a:xfrm>
            <a:off x="10602575" y="1981490"/>
            <a:ext cx="1446820" cy="118696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35" name="Flowchart: Process 34"/>
          <p:cNvSpPr/>
          <p:nvPr/>
        </p:nvSpPr>
        <p:spPr>
          <a:xfrm>
            <a:off x="8963883" y="2175725"/>
            <a:ext cx="1345842" cy="798490"/>
          </a:xfrm>
          <a:prstGeom prst="flowChartProcess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Covariance matrix</a:t>
            </a:r>
          </a:p>
        </p:txBody>
      </p:sp>
      <p:sp>
        <p:nvSpPr>
          <p:cNvPr id="36" name="Down Arrow 35"/>
          <p:cNvSpPr/>
          <p:nvPr/>
        </p:nvSpPr>
        <p:spPr>
          <a:xfrm>
            <a:off x="9555032" y="2974215"/>
            <a:ext cx="216469" cy="58478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204292" y="1876847"/>
            <a:ext cx="1477057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At training stage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51679" y="1544589"/>
            <a:ext cx="147705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8807" y="3226587"/>
            <a:ext cx="147705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2971" y="1670701"/>
            <a:ext cx="2533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Framework: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3" name="Bent-Up Arrow 2"/>
          <p:cNvSpPr/>
          <p:nvPr/>
        </p:nvSpPr>
        <p:spPr>
          <a:xfrm>
            <a:off x="10688497" y="3317405"/>
            <a:ext cx="809852" cy="719964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160136" y="5605832"/>
            <a:ext cx="540968" cy="457200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4509829" y="5564899"/>
            <a:ext cx="540968" cy="457200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1454</Words>
  <Application>Microsoft Office PowerPoint</Application>
  <PresentationFormat>Widescreen</PresentationFormat>
  <Paragraphs>328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Calibri</vt:lpstr>
      <vt:lpstr>Cambria Math</vt:lpstr>
      <vt:lpstr>Century Gothic</vt:lpstr>
      <vt:lpstr>Droid Sans</vt:lpstr>
      <vt:lpstr>Lucida Sans Unicode</vt:lpstr>
      <vt:lpstr>Palatino Linotype</vt:lpstr>
      <vt:lpstr>新細明體</vt:lpstr>
      <vt:lpstr>Verdana</vt:lpstr>
      <vt:lpstr>Wingdings</vt:lpstr>
      <vt:lpstr>Wingdings 2</vt:lpstr>
      <vt:lpstr>Presentation on brainstorming</vt:lpstr>
      <vt:lpstr>Image</vt:lpstr>
      <vt:lpstr>Equation</vt:lpstr>
      <vt:lpstr>Building the Facial Expressions Recognition System Based on RGB-D Images in High Performance</vt:lpstr>
      <vt:lpstr>Outline</vt:lpstr>
      <vt:lpstr>Motivation| Problem Statement | Method |  Experiments | Conclusion | Future work </vt:lpstr>
      <vt:lpstr>Motivation| Problem Statement | Method |  Experiments | Conclusion | Future work </vt:lpstr>
      <vt:lpstr>Motivation|| Problem Statement | Method |  Experiments | Conclusion </vt:lpstr>
      <vt:lpstr>Motivation|| Problem Statement | Method |  Experiments | Conclusion </vt:lpstr>
      <vt:lpstr>Motivation|| Problem Statement | Method |  Experiments | Conclusion </vt:lpstr>
      <vt:lpstr>Motivation|| Problem Statement | Method |  Experiments | Conclusion </vt:lpstr>
      <vt:lpstr>Motivation|| Problem Statement | Method |  Experiments | Conclusion </vt:lpstr>
      <vt:lpstr>Motivation|| Problem Statement | Method |  Experiments | Conclusion </vt:lpstr>
      <vt:lpstr>Motivation|| Problem Statement | Method |  Experiments | Conclusion </vt:lpstr>
      <vt:lpstr>Motivation|| Problem Statement | Method |  Experiments | Conclusion </vt:lpstr>
      <vt:lpstr>Motivation|| Problem Statement | Method |  Experiments | Conclusion </vt:lpstr>
      <vt:lpstr>Motivation|| Problem Statement | Method |  Experiments | Conclusion </vt:lpstr>
      <vt:lpstr>Motivation|| Problem Statement | Method |  Experiments | Conclusion </vt:lpstr>
      <vt:lpstr>Motivation|| Problem Statement | Method |  Experiments | Conclusion </vt:lpstr>
      <vt:lpstr>Motivation|| Problem Statement | Method |  Experiments | Conclusion </vt:lpstr>
      <vt:lpstr>Discussion</vt:lpstr>
      <vt:lpstr>Motivation|| Problem Statement | Method |  Experiments | Conclusion </vt:lpstr>
      <vt:lpstr>Motivation|| Problem Statement | Method |  Experiments | Conclusion </vt:lpstr>
      <vt:lpstr>Motivation|| Problem Statement | Method |  Experiments | Conclusion </vt:lpstr>
      <vt:lpstr>Motivation|| Problem Statement | Method |  Experiments | Conclusion </vt:lpstr>
      <vt:lpstr>Motivation|| Problem Statement | Method |  Experiments | Conclusion </vt:lpstr>
      <vt:lpstr>Motivation|| Problem Statement | Method |  Experiments | Conclusion </vt:lpstr>
      <vt:lpstr>Motivation|| Problem Statement | Method |  Experiments | Conclusion </vt:lpstr>
      <vt:lpstr>Future work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Facial Expressions Recognition System Based on RGB-D Images in High Performance</dc:title>
  <dc:creator/>
  <cp:keywords/>
  <cp:lastModifiedBy/>
  <cp:revision>2</cp:revision>
  <dcterms:created xsi:type="dcterms:W3CDTF">2016-01-24T07:41:54Z</dcterms:created>
  <dcterms:modified xsi:type="dcterms:W3CDTF">2017-10-06T05:15:12Z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  <property fmtid="{D5CDD505-2E9C-101B-9397-08002B2CF9AE}" pid="3" name="Tfs.IsStoryboard">
    <vt:bool>true</vt:bool>
  </property>
</Properties>
</file>