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57" r:id="rId7"/>
    <p:sldId id="260" r:id="rId8"/>
    <p:sldId id="259"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0E03DB-4F93-4CB7-96EC-6ADA4F43A4D7}" v="1" dt="2024-01-07T13:58:12.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6CBF-8D76-AFE0-EB43-61BABFF9FB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158E18-EFE7-CD3C-4D77-C6E6418203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0DAA2F-4F95-1FFE-E658-AA19EFEB6E5E}"/>
              </a:ext>
            </a:extLst>
          </p:cNvPr>
          <p:cNvSpPr>
            <a:spLocks noGrp="1"/>
          </p:cNvSpPr>
          <p:nvPr>
            <p:ph type="dt" sz="half" idx="10"/>
          </p:nvPr>
        </p:nvSpPr>
        <p:spPr/>
        <p:txBody>
          <a:bodyPr/>
          <a:lstStyle/>
          <a:p>
            <a:fld id="{D3E1F043-50E8-41F1-96BD-5681B649621C}" type="datetimeFigureOut">
              <a:rPr lang="en-US" smtClean="0"/>
              <a:t>1/8/2024</a:t>
            </a:fld>
            <a:endParaRPr lang="en-US"/>
          </a:p>
        </p:txBody>
      </p:sp>
      <p:sp>
        <p:nvSpPr>
          <p:cNvPr id="5" name="Footer Placeholder 4">
            <a:extLst>
              <a:ext uri="{FF2B5EF4-FFF2-40B4-BE49-F238E27FC236}">
                <a16:creationId xmlns:a16="http://schemas.microsoft.com/office/drawing/2014/main" id="{13DCB0F2-3044-6A55-914F-58C5E1EE4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90280-4EB9-FFAD-2E4B-51C7E522A06E}"/>
              </a:ext>
            </a:extLst>
          </p:cNvPr>
          <p:cNvSpPr>
            <a:spLocks noGrp="1"/>
          </p:cNvSpPr>
          <p:nvPr>
            <p:ph type="sldNum" sz="quarter" idx="12"/>
          </p:nvPr>
        </p:nvSpPr>
        <p:spPr/>
        <p:txBody>
          <a:bodyPr/>
          <a:lstStyle/>
          <a:p>
            <a:fld id="{F9A0361E-7DE3-41AD-ABBD-6CD63120D50E}" type="slidenum">
              <a:rPr lang="en-US" smtClean="0"/>
              <a:t>‹#›</a:t>
            </a:fld>
            <a:endParaRPr lang="en-US"/>
          </a:p>
        </p:txBody>
      </p:sp>
    </p:spTree>
    <p:extLst>
      <p:ext uri="{BB962C8B-B14F-4D97-AF65-F5344CB8AC3E}">
        <p14:creationId xmlns:p14="http://schemas.microsoft.com/office/powerpoint/2010/main" val="202242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4D51-2EB8-A66F-A74A-E690B61BD6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3AF29D-6D93-2DEB-69D1-5F6EB3C03B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6177C1-4B66-668A-04DE-FB476D802EB5}"/>
              </a:ext>
            </a:extLst>
          </p:cNvPr>
          <p:cNvSpPr>
            <a:spLocks noGrp="1"/>
          </p:cNvSpPr>
          <p:nvPr>
            <p:ph type="dt" sz="half" idx="10"/>
          </p:nvPr>
        </p:nvSpPr>
        <p:spPr/>
        <p:txBody>
          <a:bodyPr/>
          <a:lstStyle/>
          <a:p>
            <a:fld id="{D3E1F043-50E8-41F1-96BD-5681B649621C}" type="datetimeFigureOut">
              <a:rPr lang="en-US" smtClean="0"/>
              <a:t>1/8/2024</a:t>
            </a:fld>
            <a:endParaRPr lang="en-US"/>
          </a:p>
        </p:txBody>
      </p:sp>
      <p:sp>
        <p:nvSpPr>
          <p:cNvPr id="5" name="Footer Placeholder 4">
            <a:extLst>
              <a:ext uri="{FF2B5EF4-FFF2-40B4-BE49-F238E27FC236}">
                <a16:creationId xmlns:a16="http://schemas.microsoft.com/office/drawing/2014/main" id="{2E843159-566C-AE6B-FD98-1942CD0E24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C23F2-D410-4EA4-70E7-DE3E35C6CE48}"/>
              </a:ext>
            </a:extLst>
          </p:cNvPr>
          <p:cNvSpPr>
            <a:spLocks noGrp="1"/>
          </p:cNvSpPr>
          <p:nvPr>
            <p:ph type="sldNum" sz="quarter" idx="12"/>
          </p:nvPr>
        </p:nvSpPr>
        <p:spPr/>
        <p:txBody>
          <a:bodyPr/>
          <a:lstStyle/>
          <a:p>
            <a:fld id="{F9A0361E-7DE3-41AD-ABBD-6CD63120D50E}" type="slidenum">
              <a:rPr lang="en-US" smtClean="0"/>
              <a:t>‹#›</a:t>
            </a:fld>
            <a:endParaRPr lang="en-US"/>
          </a:p>
        </p:txBody>
      </p:sp>
    </p:spTree>
    <p:extLst>
      <p:ext uri="{BB962C8B-B14F-4D97-AF65-F5344CB8AC3E}">
        <p14:creationId xmlns:p14="http://schemas.microsoft.com/office/powerpoint/2010/main" val="3725628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A88FB8-DD67-96FC-DF96-6A7900E45E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494FB8-DDBC-1AED-CD13-5FDC58B8C0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D6C26-258D-1454-384A-703C801EA709}"/>
              </a:ext>
            </a:extLst>
          </p:cNvPr>
          <p:cNvSpPr>
            <a:spLocks noGrp="1"/>
          </p:cNvSpPr>
          <p:nvPr>
            <p:ph type="dt" sz="half" idx="10"/>
          </p:nvPr>
        </p:nvSpPr>
        <p:spPr/>
        <p:txBody>
          <a:bodyPr/>
          <a:lstStyle/>
          <a:p>
            <a:fld id="{D3E1F043-50E8-41F1-96BD-5681B649621C}" type="datetimeFigureOut">
              <a:rPr lang="en-US" smtClean="0"/>
              <a:t>1/8/2024</a:t>
            </a:fld>
            <a:endParaRPr lang="en-US"/>
          </a:p>
        </p:txBody>
      </p:sp>
      <p:sp>
        <p:nvSpPr>
          <p:cNvPr id="5" name="Footer Placeholder 4">
            <a:extLst>
              <a:ext uri="{FF2B5EF4-FFF2-40B4-BE49-F238E27FC236}">
                <a16:creationId xmlns:a16="http://schemas.microsoft.com/office/drawing/2014/main" id="{4F6352D2-2B7E-0B71-5ED1-1AFF26E5A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C390A-FAC3-B9A4-575E-2933819289C7}"/>
              </a:ext>
            </a:extLst>
          </p:cNvPr>
          <p:cNvSpPr>
            <a:spLocks noGrp="1"/>
          </p:cNvSpPr>
          <p:nvPr>
            <p:ph type="sldNum" sz="quarter" idx="12"/>
          </p:nvPr>
        </p:nvSpPr>
        <p:spPr/>
        <p:txBody>
          <a:bodyPr/>
          <a:lstStyle/>
          <a:p>
            <a:fld id="{F9A0361E-7DE3-41AD-ABBD-6CD63120D50E}" type="slidenum">
              <a:rPr lang="en-US" smtClean="0"/>
              <a:t>‹#›</a:t>
            </a:fld>
            <a:endParaRPr lang="en-US"/>
          </a:p>
        </p:txBody>
      </p:sp>
    </p:spTree>
    <p:extLst>
      <p:ext uri="{BB962C8B-B14F-4D97-AF65-F5344CB8AC3E}">
        <p14:creationId xmlns:p14="http://schemas.microsoft.com/office/powerpoint/2010/main" val="1946082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F818-39CD-70C2-C5F3-AD9B6E21E7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FF8B66-A12B-13B9-CAF2-B11115FE78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E097AC-5E43-7FC6-BA1F-B40A4FF13C17}"/>
              </a:ext>
            </a:extLst>
          </p:cNvPr>
          <p:cNvSpPr>
            <a:spLocks noGrp="1"/>
          </p:cNvSpPr>
          <p:nvPr>
            <p:ph type="dt" sz="half" idx="10"/>
          </p:nvPr>
        </p:nvSpPr>
        <p:spPr/>
        <p:txBody>
          <a:bodyPr/>
          <a:lstStyle/>
          <a:p>
            <a:fld id="{D3E1F043-50E8-41F1-96BD-5681B649621C}" type="datetimeFigureOut">
              <a:rPr lang="en-US" smtClean="0"/>
              <a:t>1/8/2024</a:t>
            </a:fld>
            <a:endParaRPr lang="en-US"/>
          </a:p>
        </p:txBody>
      </p:sp>
      <p:sp>
        <p:nvSpPr>
          <p:cNvPr id="5" name="Footer Placeholder 4">
            <a:extLst>
              <a:ext uri="{FF2B5EF4-FFF2-40B4-BE49-F238E27FC236}">
                <a16:creationId xmlns:a16="http://schemas.microsoft.com/office/drawing/2014/main" id="{597271B9-EFDB-E0E7-80A9-8CA1BC33A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751A4-427D-A1DD-BC95-D573C530F54A}"/>
              </a:ext>
            </a:extLst>
          </p:cNvPr>
          <p:cNvSpPr>
            <a:spLocks noGrp="1"/>
          </p:cNvSpPr>
          <p:nvPr>
            <p:ph type="sldNum" sz="quarter" idx="12"/>
          </p:nvPr>
        </p:nvSpPr>
        <p:spPr/>
        <p:txBody>
          <a:bodyPr/>
          <a:lstStyle/>
          <a:p>
            <a:fld id="{F9A0361E-7DE3-41AD-ABBD-6CD63120D50E}" type="slidenum">
              <a:rPr lang="en-US" smtClean="0"/>
              <a:t>‹#›</a:t>
            </a:fld>
            <a:endParaRPr lang="en-US"/>
          </a:p>
        </p:txBody>
      </p:sp>
    </p:spTree>
    <p:extLst>
      <p:ext uri="{BB962C8B-B14F-4D97-AF65-F5344CB8AC3E}">
        <p14:creationId xmlns:p14="http://schemas.microsoft.com/office/powerpoint/2010/main" val="1695371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4F746-4ACC-EC16-D582-412BF6A145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233DB7-AD43-F91E-FCE3-23D8A87D43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B267B3-C6ED-F943-AFAE-ECA810C40C71}"/>
              </a:ext>
            </a:extLst>
          </p:cNvPr>
          <p:cNvSpPr>
            <a:spLocks noGrp="1"/>
          </p:cNvSpPr>
          <p:nvPr>
            <p:ph type="dt" sz="half" idx="10"/>
          </p:nvPr>
        </p:nvSpPr>
        <p:spPr/>
        <p:txBody>
          <a:bodyPr/>
          <a:lstStyle/>
          <a:p>
            <a:fld id="{D3E1F043-50E8-41F1-96BD-5681B649621C}" type="datetimeFigureOut">
              <a:rPr lang="en-US" smtClean="0"/>
              <a:t>1/8/2024</a:t>
            </a:fld>
            <a:endParaRPr lang="en-US"/>
          </a:p>
        </p:txBody>
      </p:sp>
      <p:sp>
        <p:nvSpPr>
          <p:cNvPr id="5" name="Footer Placeholder 4">
            <a:extLst>
              <a:ext uri="{FF2B5EF4-FFF2-40B4-BE49-F238E27FC236}">
                <a16:creationId xmlns:a16="http://schemas.microsoft.com/office/drawing/2014/main" id="{4510D838-662E-AD1C-74B4-7BCFADB9C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B4E11-CC1E-8B65-8F5C-CB862C340DBC}"/>
              </a:ext>
            </a:extLst>
          </p:cNvPr>
          <p:cNvSpPr>
            <a:spLocks noGrp="1"/>
          </p:cNvSpPr>
          <p:nvPr>
            <p:ph type="sldNum" sz="quarter" idx="12"/>
          </p:nvPr>
        </p:nvSpPr>
        <p:spPr/>
        <p:txBody>
          <a:bodyPr/>
          <a:lstStyle/>
          <a:p>
            <a:fld id="{F9A0361E-7DE3-41AD-ABBD-6CD63120D50E}" type="slidenum">
              <a:rPr lang="en-US" smtClean="0"/>
              <a:t>‹#›</a:t>
            </a:fld>
            <a:endParaRPr lang="en-US"/>
          </a:p>
        </p:txBody>
      </p:sp>
    </p:spTree>
    <p:extLst>
      <p:ext uri="{BB962C8B-B14F-4D97-AF65-F5344CB8AC3E}">
        <p14:creationId xmlns:p14="http://schemas.microsoft.com/office/powerpoint/2010/main" val="121628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CA4FF-7524-5B86-0736-2EA7D9990A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7A491-B262-F8FF-235A-4267E89F2C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223374-1854-9C0C-708E-FD0B52859C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1D9F22-E292-DE61-1F6C-9CC94EF2B6FD}"/>
              </a:ext>
            </a:extLst>
          </p:cNvPr>
          <p:cNvSpPr>
            <a:spLocks noGrp="1"/>
          </p:cNvSpPr>
          <p:nvPr>
            <p:ph type="dt" sz="half" idx="10"/>
          </p:nvPr>
        </p:nvSpPr>
        <p:spPr/>
        <p:txBody>
          <a:bodyPr/>
          <a:lstStyle/>
          <a:p>
            <a:fld id="{D3E1F043-50E8-41F1-96BD-5681B649621C}" type="datetimeFigureOut">
              <a:rPr lang="en-US" smtClean="0"/>
              <a:t>1/8/2024</a:t>
            </a:fld>
            <a:endParaRPr lang="en-US"/>
          </a:p>
        </p:txBody>
      </p:sp>
      <p:sp>
        <p:nvSpPr>
          <p:cNvPr id="6" name="Footer Placeholder 5">
            <a:extLst>
              <a:ext uri="{FF2B5EF4-FFF2-40B4-BE49-F238E27FC236}">
                <a16:creationId xmlns:a16="http://schemas.microsoft.com/office/drawing/2014/main" id="{FAF30974-BD19-2106-9F67-5F7F0BB5B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C3475-CDD4-BFAA-CE3A-D54108D7CE22}"/>
              </a:ext>
            </a:extLst>
          </p:cNvPr>
          <p:cNvSpPr>
            <a:spLocks noGrp="1"/>
          </p:cNvSpPr>
          <p:nvPr>
            <p:ph type="sldNum" sz="quarter" idx="12"/>
          </p:nvPr>
        </p:nvSpPr>
        <p:spPr/>
        <p:txBody>
          <a:bodyPr/>
          <a:lstStyle/>
          <a:p>
            <a:fld id="{F9A0361E-7DE3-41AD-ABBD-6CD63120D50E}" type="slidenum">
              <a:rPr lang="en-US" smtClean="0"/>
              <a:t>‹#›</a:t>
            </a:fld>
            <a:endParaRPr lang="en-US"/>
          </a:p>
        </p:txBody>
      </p:sp>
    </p:spTree>
    <p:extLst>
      <p:ext uri="{BB962C8B-B14F-4D97-AF65-F5344CB8AC3E}">
        <p14:creationId xmlns:p14="http://schemas.microsoft.com/office/powerpoint/2010/main" val="1873249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4755-137E-F908-E7F1-52B9C2C74E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2E79C4-AE70-CCC9-9DB7-872D1E0F1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EC7E36-1718-E8A3-5B33-DC1DE2F81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053752-ABF1-C073-DE88-17C045CF70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E52557-845C-42C8-0EE6-5B29CAF31E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E3C3A5-48FB-FFA1-BDBD-29D8A8AC3F5B}"/>
              </a:ext>
            </a:extLst>
          </p:cNvPr>
          <p:cNvSpPr>
            <a:spLocks noGrp="1"/>
          </p:cNvSpPr>
          <p:nvPr>
            <p:ph type="dt" sz="half" idx="10"/>
          </p:nvPr>
        </p:nvSpPr>
        <p:spPr/>
        <p:txBody>
          <a:bodyPr/>
          <a:lstStyle/>
          <a:p>
            <a:fld id="{D3E1F043-50E8-41F1-96BD-5681B649621C}" type="datetimeFigureOut">
              <a:rPr lang="en-US" smtClean="0"/>
              <a:t>1/8/2024</a:t>
            </a:fld>
            <a:endParaRPr lang="en-US"/>
          </a:p>
        </p:txBody>
      </p:sp>
      <p:sp>
        <p:nvSpPr>
          <p:cNvPr id="8" name="Footer Placeholder 7">
            <a:extLst>
              <a:ext uri="{FF2B5EF4-FFF2-40B4-BE49-F238E27FC236}">
                <a16:creationId xmlns:a16="http://schemas.microsoft.com/office/drawing/2014/main" id="{D59AB003-53CA-992E-8978-CE5687BEBA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AE9EEC-97E0-C6DE-C434-ECFD0E58DE45}"/>
              </a:ext>
            </a:extLst>
          </p:cNvPr>
          <p:cNvSpPr>
            <a:spLocks noGrp="1"/>
          </p:cNvSpPr>
          <p:nvPr>
            <p:ph type="sldNum" sz="quarter" idx="12"/>
          </p:nvPr>
        </p:nvSpPr>
        <p:spPr/>
        <p:txBody>
          <a:bodyPr/>
          <a:lstStyle/>
          <a:p>
            <a:fld id="{F9A0361E-7DE3-41AD-ABBD-6CD63120D50E}" type="slidenum">
              <a:rPr lang="en-US" smtClean="0"/>
              <a:t>‹#›</a:t>
            </a:fld>
            <a:endParaRPr lang="en-US"/>
          </a:p>
        </p:txBody>
      </p:sp>
    </p:spTree>
    <p:extLst>
      <p:ext uri="{BB962C8B-B14F-4D97-AF65-F5344CB8AC3E}">
        <p14:creationId xmlns:p14="http://schemas.microsoft.com/office/powerpoint/2010/main" val="408827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C709B-5711-C2B8-76B3-70909C34B4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BFD8E8-00BB-20AC-DC94-CC6312C609E1}"/>
              </a:ext>
            </a:extLst>
          </p:cNvPr>
          <p:cNvSpPr>
            <a:spLocks noGrp="1"/>
          </p:cNvSpPr>
          <p:nvPr>
            <p:ph type="dt" sz="half" idx="10"/>
          </p:nvPr>
        </p:nvSpPr>
        <p:spPr/>
        <p:txBody>
          <a:bodyPr/>
          <a:lstStyle/>
          <a:p>
            <a:fld id="{D3E1F043-50E8-41F1-96BD-5681B649621C}" type="datetimeFigureOut">
              <a:rPr lang="en-US" smtClean="0"/>
              <a:t>1/8/2024</a:t>
            </a:fld>
            <a:endParaRPr lang="en-US"/>
          </a:p>
        </p:txBody>
      </p:sp>
      <p:sp>
        <p:nvSpPr>
          <p:cNvPr id="4" name="Footer Placeholder 3">
            <a:extLst>
              <a:ext uri="{FF2B5EF4-FFF2-40B4-BE49-F238E27FC236}">
                <a16:creationId xmlns:a16="http://schemas.microsoft.com/office/drawing/2014/main" id="{97839596-D5F1-B76D-2545-98334B28EF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621ABD-FA41-4982-28D5-8008110FAF43}"/>
              </a:ext>
            </a:extLst>
          </p:cNvPr>
          <p:cNvSpPr>
            <a:spLocks noGrp="1"/>
          </p:cNvSpPr>
          <p:nvPr>
            <p:ph type="sldNum" sz="quarter" idx="12"/>
          </p:nvPr>
        </p:nvSpPr>
        <p:spPr/>
        <p:txBody>
          <a:bodyPr/>
          <a:lstStyle/>
          <a:p>
            <a:fld id="{F9A0361E-7DE3-41AD-ABBD-6CD63120D50E}" type="slidenum">
              <a:rPr lang="en-US" smtClean="0"/>
              <a:t>‹#›</a:t>
            </a:fld>
            <a:endParaRPr lang="en-US"/>
          </a:p>
        </p:txBody>
      </p:sp>
    </p:spTree>
    <p:extLst>
      <p:ext uri="{BB962C8B-B14F-4D97-AF65-F5344CB8AC3E}">
        <p14:creationId xmlns:p14="http://schemas.microsoft.com/office/powerpoint/2010/main" val="329983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32C0BC-5B94-6672-A5CC-28CC737B8FCA}"/>
              </a:ext>
            </a:extLst>
          </p:cNvPr>
          <p:cNvSpPr>
            <a:spLocks noGrp="1"/>
          </p:cNvSpPr>
          <p:nvPr>
            <p:ph type="dt" sz="half" idx="10"/>
          </p:nvPr>
        </p:nvSpPr>
        <p:spPr/>
        <p:txBody>
          <a:bodyPr/>
          <a:lstStyle/>
          <a:p>
            <a:fld id="{D3E1F043-50E8-41F1-96BD-5681B649621C}" type="datetimeFigureOut">
              <a:rPr lang="en-US" smtClean="0"/>
              <a:t>1/8/2024</a:t>
            </a:fld>
            <a:endParaRPr lang="en-US"/>
          </a:p>
        </p:txBody>
      </p:sp>
      <p:sp>
        <p:nvSpPr>
          <p:cNvPr id="3" name="Footer Placeholder 2">
            <a:extLst>
              <a:ext uri="{FF2B5EF4-FFF2-40B4-BE49-F238E27FC236}">
                <a16:creationId xmlns:a16="http://schemas.microsoft.com/office/drawing/2014/main" id="{4458BFF6-1BB9-24C5-D89C-A7B4C5E042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A8DCEA-CBE9-4989-690D-E1E8D00BC084}"/>
              </a:ext>
            </a:extLst>
          </p:cNvPr>
          <p:cNvSpPr>
            <a:spLocks noGrp="1"/>
          </p:cNvSpPr>
          <p:nvPr>
            <p:ph type="sldNum" sz="quarter" idx="12"/>
          </p:nvPr>
        </p:nvSpPr>
        <p:spPr/>
        <p:txBody>
          <a:bodyPr/>
          <a:lstStyle/>
          <a:p>
            <a:fld id="{F9A0361E-7DE3-41AD-ABBD-6CD63120D50E}" type="slidenum">
              <a:rPr lang="en-US" smtClean="0"/>
              <a:t>‹#›</a:t>
            </a:fld>
            <a:endParaRPr lang="en-US"/>
          </a:p>
        </p:txBody>
      </p:sp>
    </p:spTree>
    <p:extLst>
      <p:ext uri="{BB962C8B-B14F-4D97-AF65-F5344CB8AC3E}">
        <p14:creationId xmlns:p14="http://schemas.microsoft.com/office/powerpoint/2010/main" val="37749478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1AB88-594D-C67B-1436-94ADD72835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23BDB0-D20A-5C02-3F6B-C855DC0E8D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313FB4-A134-3A02-6D9B-7FB8F0E40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619B25-E3F2-9122-A0C4-ABDBAAA891AC}"/>
              </a:ext>
            </a:extLst>
          </p:cNvPr>
          <p:cNvSpPr>
            <a:spLocks noGrp="1"/>
          </p:cNvSpPr>
          <p:nvPr>
            <p:ph type="dt" sz="half" idx="10"/>
          </p:nvPr>
        </p:nvSpPr>
        <p:spPr/>
        <p:txBody>
          <a:bodyPr/>
          <a:lstStyle/>
          <a:p>
            <a:fld id="{D3E1F043-50E8-41F1-96BD-5681B649621C}" type="datetimeFigureOut">
              <a:rPr lang="en-US" smtClean="0"/>
              <a:t>1/8/2024</a:t>
            </a:fld>
            <a:endParaRPr lang="en-US"/>
          </a:p>
        </p:txBody>
      </p:sp>
      <p:sp>
        <p:nvSpPr>
          <p:cNvPr id="6" name="Footer Placeholder 5">
            <a:extLst>
              <a:ext uri="{FF2B5EF4-FFF2-40B4-BE49-F238E27FC236}">
                <a16:creationId xmlns:a16="http://schemas.microsoft.com/office/drawing/2014/main" id="{BF37AF20-54B8-4B63-948B-5A2FF4658E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9FAB2-557F-EB41-2499-22C7E7FB0EBC}"/>
              </a:ext>
            </a:extLst>
          </p:cNvPr>
          <p:cNvSpPr>
            <a:spLocks noGrp="1"/>
          </p:cNvSpPr>
          <p:nvPr>
            <p:ph type="sldNum" sz="quarter" idx="12"/>
          </p:nvPr>
        </p:nvSpPr>
        <p:spPr/>
        <p:txBody>
          <a:bodyPr/>
          <a:lstStyle/>
          <a:p>
            <a:fld id="{F9A0361E-7DE3-41AD-ABBD-6CD63120D50E}" type="slidenum">
              <a:rPr lang="en-US" smtClean="0"/>
              <a:t>‹#›</a:t>
            </a:fld>
            <a:endParaRPr lang="en-US"/>
          </a:p>
        </p:txBody>
      </p:sp>
    </p:spTree>
    <p:extLst>
      <p:ext uri="{BB962C8B-B14F-4D97-AF65-F5344CB8AC3E}">
        <p14:creationId xmlns:p14="http://schemas.microsoft.com/office/powerpoint/2010/main" val="353858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EE333-E1B6-8171-2D29-3193B8DCD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81EA99-549B-53C0-D67D-62447340B0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F10C74-DD40-E5A4-D8A2-22F934C20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D4191-0A81-7511-A21F-260BCFEA8620}"/>
              </a:ext>
            </a:extLst>
          </p:cNvPr>
          <p:cNvSpPr>
            <a:spLocks noGrp="1"/>
          </p:cNvSpPr>
          <p:nvPr>
            <p:ph type="dt" sz="half" idx="10"/>
          </p:nvPr>
        </p:nvSpPr>
        <p:spPr/>
        <p:txBody>
          <a:bodyPr/>
          <a:lstStyle/>
          <a:p>
            <a:fld id="{D3E1F043-50E8-41F1-96BD-5681B649621C}" type="datetimeFigureOut">
              <a:rPr lang="en-US" smtClean="0"/>
              <a:t>1/8/2024</a:t>
            </a:fld>
            <a:endParaRPr lang="en-US"/>
          </a:p>
        </p:txBody>
      </p:sp>
      <p:sp>
        <p:nvSpPr>
          <p:cNvPr id="6" name="Footer Placeholder 5">
            <a:extLst>
              <a:ext uri="{FF2B5EF4-FFF2-40B4-BE49-F238E27FC236}">
                <a16:creationId xmlns:a16="http://schemas.microsoft.com/office/drawing/2014/main" id="{1288885F-114C-6E08-55E0-C9CBFDF2FA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ACDDB8-D497-ABF6-A9A9-F9ACD0D31733}"/>
              </a:ext>
            </a:extLst>
          </p:cNvPr>
          <p:cNvSpPr>
            <a:spLocks noGrp="1"/>
          </p:cNvSpPr>
          <p:nvPr>
            <p:ph type="sldNum" sz="quarter" idx="12"/>
          </p:nvPr>
        </p:nvSpPr>
        <p:spPr/>
        <p:txBody>
          <a:bodyPr/>
          <a:lstStyle/>
          <a:p>
            <a:fld id="{F9A0361E-7DE3-41AD-ABBD-6CD63120D50E}" type="slidenum">
              <a:rPr lang="en-US" smtClean="0"/>
              <a:t>‹#›</a:t>
            </a:fld>
            <a:endParaRPr lang="en-US"/>
          </a:p>
        </p:txBody>
      </p:sp>
    </p:spTree>
    <p:extLst>
      <p:ext uri="{BB962C8B-B14F-4D97-AF65-F5344CB8AC3E}">
        <p14:creationId xmlns:p14="http://schemas.microsoft.com/office/powerpoint/2010/main" val="161046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1EC27F-70FC-DB31-3470-AB9F0B91ED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F2230B-BF78-C91A-FBDE-FD005A34B2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A4228-8929-AAC7-6F02-31D7B52256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1F043-50E8-41F1-96BD-5681B649621C}" type="datetimeFigureOut">
              <a:rPr lang="en-US" smtClean="0"/>
              <a:t>1/8/2024</a:t>
            </a:fld>
            <a:endParaRPr lang="en-US"/>
          </a:p>
        </p:txBody>
      </p:sp>
      <p:sp>
        <p:nvSpPr>
          <p:cNvPr id="5" name="Footer Placeholder 4">
            <a:extLst>
              <a:ext uri="{FF2B5EF4-FFF2-40B4-BE49-F238E27FC236}">
                <a16:creationId xmlns:a16="http://schemas.microsoft.com/office/drawing/2014/main" id="{575FA70B-256E-89A8-EB80-43B044057D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7B84F9-AE13-E881-E2B5-28C66C84B4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0361E-7DE3-41AD-ABBD-6CD63120D50E}" type="slidenum">
              <a:rPr lang="en-US" smtClean="0"/>
              <a:t>‹#›</a:t>
            </a:fld>
            <a:endParaRPr lang="en-US"/>
          </a:p>
        </p:txBody>
      </p:sp>
    </p:spTree>
    <p:extLst>
      <p:ext uri="{BB962C8B-B14F-4D97-AF65-F5344CB8AC3E}">
        <p14:creationId xmlns:p14="http://schemas.microsoft.com/office/powerpoint/2010/main" val="1399800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D9E55-B109-226A-48CE-D726D67F84EC}"/>
              </a:ext>
            </a:extLst>
          </p:cNvPr>
          <p:cNvSpPr>
            <a:spLocks noGrp="1"/>
          </p:cNvSpPr>
          <p:nvPr>
            <p:ph type="ctrTitle"/>
          </p:nvPr>
        </p:nvSpPr>
        <p:spPr>
          <a:xfrm>
            <a:off x="1524000" y="1456660"/>
            <a:ext cx="9144000" cy="3786410"/>
          </a:xfrm>
        </p:spPr>
        <p:txBody>
          <a:bodyPr>
            <a:normAutofit/>
          </a:bodyPr>
          <a:lstStyle/>
          <a:p>
            <a:r>
              <a:rPr lang="en-US" dirty="0"/>
              <a:t>Design of protein-binding proteins from the target structure alone</a:t>
            </a:r>
            <a:br>
              <a:rPr lang="en-US" dirty="0"/>
            </a:br>
            <a:br>
              <a:rPr lang="en-US" dirty="0"/>
            </a:br>
            <a:r>
              <a:rPr lang="en-US" sz="1600" dirty="0"/>
              <a:t>2022 (</a:t>
            </a:r>
            <a:r>
              <a:rPr lang="en-US" sz="1600" dirty="0" err="1"/>
              <a:t>Longxing</a:t>
            </a:r>
            <a:r>
              <a:rPr lang="en-US" sz="1600" dirty="0"/>
              <a:t> Cao, Brian Coventry)</a:t>
            </a:r>
            <a:endParaRPr lang="en-US" dirty="0"/>
          </a:p>
        </p:txBody>
      </p:sp>
    </p:spTree>
    <p:extLst>
      <p:ext uri="{BB962C8B-B14F-4D97-AF65-F5344CB8AC3E}">
        <p14:creationId xmlns:p14="http://schemas.microsoft.com/office/powerpoint/2010/main" val="91524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F1A63E-F863-85E5-7139-B5A0CCC813EE}"/>
              </a:ext>
            </a:extLst>
          </p:cNvPr>
          <p:cNvSpPr txBox="1"/>
          <p:nvPr/>
        </p:nvSpPr>
        <p:spPr>
          <a:xfrm>
            <a:off x="1552353" y="1413063"/>
            <a:ext cx="10207256" cy="4031873"/>
          </a:xfrm>
          <a:prstGeom prst="rect">
            <a:avLst/>
          </a:prstGeom>
          <a:noFill/>
        </p:spPr>
        <p:txBody>
          <a:bodyPr wrap="square" rtlCol="0">
            <a:spAutoFit/>
          </a:bodyPr>
          <a:lstStyle/>
          <a:p>
            <a:r>
              <a:rPr lang="en-US" sz="2000" b="1" u="sng" dirty="0"/>
              <a:t>Basic Idea:</a:t>
            </a:r>
          </a:p>
          <a:p>
            <a:endParaRPr lang="en-US" dirty="0"/>
          </a:p>
          <a:p>
            <a:pPr marL="285750" indent="-285750">
              <a:buFont typeface="Arial" panose="020B0604020202020204" pitchFamily="34" charset="0"/>
              <a:buChar char="•"/>
            </a:pPr>
            <a:r>
              <a:rPr lang="en-US" dirty="0"/>
              <a:t>Antibodies bind to RBD to neutralize the SARS COV-2 effect.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need to make </a:t>
            </a:r>
            <a:r>
              <a:rPr lang="en-US" dirty="0">
                <a:highlight>
                  <a:srgbClr val="FFFF00"/>
                </a:highlight>
              </a:rPr>
              <a:t>binders</a:t>
            </a:r>
            <a:r>
              <a:rPr lang="en-US" dirty="0"/>
              <a:t> for neutralization and blocks the ACE2 binding.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Binders are smaller than 65 amino acids and are </a:t>
            </a:r>
            <a:r>
              <a:rPr lang="en-US" dirty="0" err="1"/>
              <a:t>hyperstable</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sz="2000" b="1" dirty="0"/>
              <a:t>Previous approaches:</a:t>
            </a:r>
          </a:p>
          <a:p>
            <a:endParaRPr lang="en-US" dirty="0"/>
          </a:p>
          <a:p>
            <a:pPr marL="285750" indent="-285750">
              <a:buFont typeface="Arial" panose="020B0604020202020204" pitchFamily="34" charset="0"/>
              <a:buChar char="•"/>
            </a:pPr>
            <a:r>
              <a:rPr lang="en-US" dirty="0"/>
              <a:t>They used conserved binding loops/hotspot residues to study native interfaces; like by seeing the shape complementarity and SASA.</a:t>
            </a:r>
          </a:p>
        </p:txBody>
      </p:sp>
    </p:spTree>
    <p:extLst>
      <p:ext uri="{BB962C8B-B14F-4D97-AF65-F5344CB8AC3E}">
        <p14:creationId xmlns:p14="http://schemas.microsoft.com/office/powerpoint/2010/main" val="3186595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714B9B-668D-5A1F-4BFA-38309DB09006}"/>
              </a:ext>
            </a:extLst>
          </p:cNvPr>
          <p:cNvSpPr txBox="1"/>
          <p:nvPr/>
        </p:nvSpPr>
        <p:spPr>
          <a:xfrm>
            <a:off x="517451" y="1197620"/>
            <a:ext cx="7531395" cy="4154984"/>
          </a:xfrm>
          <a:prstGeom prst="rect">
            <a:avLst/>
          </a:prstGeom>
          <a:noFill/>
        </p:spPr>
        <p:txBody>
          <a:bodyPr wrap="square">
            <a:spAutoFit/>
          </a:bodyPr>
          <a:lstStyle/>
          <a:p>
            <a:r>
              <a:rPr lang="en-US" sz="2400" b="1" u="sng" dirty="0"/>
              <a:t>Simple analogy:</a:t>
            </a:r>
          </a:p>
          <a:p>
            <a:endParaRPr lang="en-US" sz="2000" dirty="0"/>
          </a:p>
          <a:p>
            <a:r>
              <a:rPr lang="en-US" sz="2000" dirty="0"/>
              <a:t>Consider the simple analogy of a difficult climbing wall with only a few </a:t>
            </a:r>
            <a:r>
              <a:rPr lang="en-US" sz="2000" b="1" dirty="0">
                <a:highlight>
                  <a:srgbClr val="FFFF00"/>
                </a:highlight>
              </a:rPr>
              <a:t>suitable footholds </a:t>
            </a:r>
            <a:r>
              <a:rPr lang="en-US" sz="2000" dirty="0"/>
              <a:t>or handholds distant from each other.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identify </a:t>
            </a:r>
            <a:r>
              <a:rPr lang="en-US" sz="2000" b="1" dirty="0">
                <a:highlight>
                  <a:srgbClr val="FFFF00"/>
                </a:highlight>
              </a:rPr>
              <a:t>all the possible handholds </a:t>
            </a:r>
            <a:r>
              <a:rPr lang="en-US" sz="2000" dirty="0"/>
              <a:t>and footholds, no matter how poor or good they are.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have </a:t>
            </a:r>
            <a:r>
              <a:rPr lang="en-US" sz="2000" b="1" dirty="0">
                <a:highlight>
                  <a:srgbClr val="FFFF00"/>
                </a:highlight>
              </a:rPr>
              <a:t>thousands of climbers </a:t>
            </a:r>
            <a:r>
              <a:rPr lang="en-US" sz="2000" dirty="0"/>
              <a:t> and try to climb the wall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highlight>
                  <a:srgbClr val="FFFF00"/>
                </a:highlight>
              </a:rPr>
              <a:t>identify those routes </a:t>
            </a:r>
            <a:r>
              <a:rPr lang="en-US" sz="2000" dirty="0"/>
              <a:t>that showed the most promise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And at last, have a second group of climbers </a:t>
            </a:r>
            <a:r>
              <a:rPr lang="en-US" sz="2000" b="1" dirty="0">
                <a:highlight>
                  <a:srgbClr val="FFFF00"/>
                </a:highlight>
              </a:rPr>
              <a:t>explore them in detail</a:t>
            </a:r>
            <a:r>
              <a:rPr lang="en-US" sz="2000" dirty="0"/>
              <a:t>.</a:t>
            </a:r>
          </a:p>
        </p:txBody>
      </p:sp>
      <p:pic>
        <p:nvPicPr>
          <p:cNvPr id="6" name="Picture 5">
            <a:extLst>
              <a:ext uri="{FF2B5EF4-FFF2-40B4-BE49-F238E27FC236}">
                <a16:creationId xmlns:a16="http://schemas.microsoft.com/office/drawing/2014/main" id="{9B616F52-9AAB-8EA2-2D3F-2DAE90ABD896}"/>
              </a:ext>
            </a:extLst>
          </p:cNvPr>
          <p:cNvPicPr>
            <a:picLocks noChangeAspect="1"/>
          </p:cNvPicPr>
          <p:nvPr/>
        </p:nvPicPr>
        <p:blipFill rotWithShape="1">
          <a:blip r:embed="rId2"/>
          <a:srcRect l="62006" t="33782" r="2936" b="31318"/>
          <a:stretch/>
        </p:blipFill>
        <p:spPr>
          <a:xfrm>
            <a:off x="7917712" y="705342"/>
            <a:ext cx="4274288" cy="2393475"/>
          </a:xfrm>
          <a:prstGeom prst="rect">
            <a:avLst/>
          </a:prstGeom>
        </p:spPr>
      </p:pic>
    </p:spTree>
    <p:extLst>
      <p:ext uri="{BB962C8B-B14F-4D97-AF65-F5344CB8AC3E}">
        <p14:creationId xmlns:p14="http://schemas.microsoft.com/office/powerpoint/2010/main" val="1400089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A06A4-F425-8212-D5D5-8F775542EAFD}"/>
              </a:ext>
            </a:extLst>
          </p:cNvPr>
          <p:cNvSpPr>
            <a:spLocks noGrp="1"/>
          </p:cNvSpPr>
          <p:nvPr>
            <p:ph type="title"/>
          </p:nvPr>
        </p:nvSpPr>
        <p:spPr/>
        <p:txBody>
          <a:bodyPr/>
          <a:lstStyle/>
          <a:p>
            <a:r>
              <a:rPr lang="en-US" dirty="0"/>
              <a:t>The de novo approach:</a:t>
            </a:r>
          </a:p>
        </p:txBody>
      </p:sp>
      <p:sp>
        <p:nvSpPr>
          <p:cNvPr id="3" name="Content Placeholder 2">
            <a:extLst>
              <a:ext uri="{FF2B5EF4-FFF2-40B4-BE49-F238E27FC236}">
                <a16:creationId xmlns:a16="http://schemas.microsoft.com/office/drawing/2014/main" id="{2E6564B3-73A2-4DF8-C7E4-A8886C029104}"/>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US" sz="2000" dirty="0"/>
              <a:t>identify </a:t>
            </a:r>
            <a:r>
              <a:rPr lang="en-US" sz="2000" b="1" dirty="0">
                <a:highlight>
                  <a:srgbClr val="FFFF00"/>
                </a:highlight>
              </a:rPr>
              <a:t>all the possible handholds </a:t>
            </a:r>
            <a:r>
              <a:rPr lang="en-US" sz="2000" dirty="0"/>
              <a:t>and footholds, no matter how poor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have </a:t>
            </a:r>
            <a:r>
              <a:rPr lang="en-US" sz="2000" b="1" dirty="0">
                <a:highlight>
                  <a:srgbClr val="FFFF00"/>
                </a:highlight>
              </a:rPr>
              <a:t>thousands of climbers </a:t>
            </a:r>
            <a:r>
              <a:rPr lang="en-US" sz="2000" dirty="0"/>
              <a:t>select subsets of these and try to climb the wall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b="1" dirty="0">
                <a:highlight>
                  <a:srgbClr val="FFFF00"/>
                </a:highlight>
              </a:rPr>
              <a:t>identify those routes </a:t>
            </a:r>
            <a:r>
              <a:rPr lang="en-US" sz="2000" dirty="0"/>
              <a:t>that showed the most promise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And at last, have a second group of climbers </a:t>
            </a:r>
            <a:r>
              <a:rPr lang="en-US" sz="2000" dirty="0">
                <a:highlight>
                  <a:srgbClr val="FFFF00"/>
                </a:highlight>
              </a:rPr>
              <a:t>explore them in detail</a:t>
            </a:r>
            <a:r>
              <a:rPr lang="en-US" sz="2000" dirty="0"/>
              <a:t>.</a:t>
            </a:r>
          </a:p>
        </p:txBody>
      </p:sp>
      <p:sp>
        <p:nvSpPr>
          <p:cNvPr id="4" name="Content Placeholder 3">
            <a:extLst>
              <a:ext uri="{FF2B5EF4-FFF2-40B4-BE49-F238E27FC236}">
                <a16:creationId xmlns:a16="http://schemas.microsoft.com/office/drawing/2014/main" id="{463AE34B-1ED6-22EF-C7B5-DAFC7FCECCA2}"/>
              </a:ext>
            </a:extLst>
          </p:cNvPr>
          <p:cNvSpPr>
            <a:spLocks noGrp="1"/>
          </p:cNvSpPr>
          <p:nvPr>
            <p:ph sz="half" idx="2"/>
          </p:nvPr>
        </p:nvSpPr>
        <p:spPr/>
        <p:txBody>
          <a:bodyPr>
            <a:normAutofit/>
          </a:bodyPr>
          <a:lstStyle/>
          <a:p>
            <a:r>
              <a:rPr lang="en-US" sz="1800" dirty="0"/>
              <a:t>enumerate a large and comprehensive set of disembodied side-chain interactions with the target surface </a:t>
            </a:r>
          </a:p>
          <a:p>
            <a:endParaRPr lang="en-US" sz="1800" dirty="0"/>
          </a:p>
          <a:p>
            <a:r>
              <a:rPr lang="en-US" sz="1800" dirty="0"/>
              <a:t>identify from large in silico libraries of protein backbones those that can host many of these side chains without clashing with the target</a:t>
            </a:r>
          </a:p>
          <a:p>
            <a:endParaRPr lang="en-US" sz="1800" dirty="0"/>
          </a:p>
          <a:p>
            <a:r>
              <a:rPr lang="en-US" sz="1800" dirty="0"/>
              <a:t>identify recurrent backbone motifs in these structures</a:t>
            </a:r>
          </a:p>
          <a:p>
            <a:endParaRPr lang="en-US" sz="1800" dirty="0"/>
          </a:p>
          <a:p>
            <a:r>
              <a:rPr lang="en-US" sz="1800" dirty="0"/>
              <a:t>generate and place against the target a second round of scaffolds that contain these interacting motifs</a:t>
            </a:r>
          </a:p>
        </p:txBody>
      </p:sp>
    </p:spTree>
    <p:extLst>
      <p:ext uri="{BB962C8B-B14F-4D97-AF65-F5344CB8AC3E}">
        <p14:creationId xmlns:p14="http://schemas.microsoft.com/office/powerpoint/2010/main" val="234578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1BA708-46D0-C958-3235-A2D3CFAB8BFE}"/>
              </a:ext>
            </a:extLst>
          </p:cNvPr>
          <p:cNvSpPr txBox="1"/>
          <p:nvPr/>
        </p:nvSpPr>
        <p:spPr>
          <a:xfrm>
            <a:off x="1432736" y="2191157"/>
            <a:ext cx="8795784" cy="2862322"/>
          </a:xfrm>
          <a:prstGeom prst="rect">
            <a:avLst/>
          </a:prstGeom>
          <a:noFill/>
        </p:spPr>
        <p:txBody>
          <a:bodyPr wrap="square">
            <a:spAutoFit/>
          </a:bodyPr>
          <a:lstStyle/>
          <a:p>
            <a:r>
              <a:rPr lang="en-US" b="0" i="0" dirty="0" err="1">
                <a:solidFill>
                  <a:srgbClr val="000000"/>
                </a:solidFill>
                <a:effectLst/>
                <a:latin typeface="Söhne"/>
              </a:rPr>
              <a:t>RifDock</a:t>
            </a:r>
            <a:r>
              <a:rPr lang="en-US" b="0" i="0" dirty="0">
                <a:solidFill>
                  <a:srgbClr val="000000"/>
                </a:solidFill>
                <a:effectLst/>
                <a:latin typeface="Söhne"/>
              </a:rPr>
              <a:t>, is an approach developed by the Baker lab for docking proteins to a ligand or another protein while simultaneously making mutations. This technique is particularly significant because it allows for the docking of proteins in a manner that includes the formation of strong interactions, such as hydrogen bonds and hydrophobic interactions, which are abundant in protein-protein binding interfaces.</a:t>
            </a:r>
          </a:p>
          <a:p>
            <a:endParaRPr lang="en-US" dirty="0">
              <a:solidFill>
                <a:srgbClr val="000000"/>
              </a:solidFill>
              <a:latin typeface="Söhne"/>
            </a:endParaRPr>
          </a:p>
          <a:p>
            <a:r>
              <a:rPr lang="en-US" b="0" i="0" dirty="0" err="1">
                <a:solidFill>
                  <a:srgbClr val="000000"/>
                </a:solidFill>
                <a:effectLst/>
                <a:latin typeface="Söhne"/>
              </a:rPr>
              <a:t>RifGen</a:t>
            </a:r>
            <a:r>
              <a:rPr lang="en-US" b="0" i="0" dirty="0">
                <a:solidFill>
                  <a:srgbClr val="000000"/>
                </a:solidFill>
                <a:effectLst/>
                <a:latin typeface="Söhne"/>
              </a:rPr>
              <a:t> is a component of the </a:t>
            </a:r>
            <a:r>
              <a:rPr lang="en-US" b="0" i="0" dirty="0" err="1">
                <a:solidFill>
                  <a:srgbClr val="000000"/>
                </a:solidFill>
                <a:effectLst/>
                <a:latin typeface="Söhne"/>
              </a:rPr>
              <a:t>RifDock</a:t>
            </a:r>
            <a:r>
              <a:rPr lang="en-US" b="0" i="0" dirty="0">
                <a:solidFill>
                  <a:srgbClr val="000000"/>
                </a:solidFill>
                <a:effectLst/>
                <a:latin typeface="Söhne"/>
              </a:rPr>
              <a:t> suite, which is utilized for protein-ligand docking. It generates various amino acid rotamers (referred to as RIFs. Using </a:t>
            </a:r>
            <a:r>
              <a:rPr lang="en-US" b="0" i="0" dirty="0" err="1">
                <a:solidFill>
                  <a:srgbClr val="000000"/>
                </a:solidFill>
                <a:effectLst/>
                <a:latin typeface="Söhne"/>
              </a:rPr>
              <a:t>RifGen</a:t>
            </a:r>
            <a:r>
              <a:rPr lang="en-US" b="0" i="0" dirty="0">
                <a:solidFill>
                  <a:srgbClr val="000000"/>
                </a:solidFill>
                <a:effectLst/>
                <a:latin typeface="Söhne"/>
              </a:rPr>
              <a:t>, a vast number of individual amino acids are tested against a target protein surface to find favorable interactions.</a:t>
            </a:r>
            <a:endParaRPr lang="en-US" dirty="0"/>
          </a:p>
        </p:txBody>
      </p:sp>
    </p:spTree>
    <p:extLst>
      <p:ext uri="{BB962C8B-B14F-4D97-AF65-F5344CB8AC3E}">
        <p14:creationId xmlns:p14="http://schemas.microsoft.com/office/powerpoint/2010/main" val="1671097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EB8E3C-D887-29D4-88CD-4E02F65E7E49}"/>
              </a:ext>
            </a:extLst>
          </p:cNvPr>
          <p:cNvPicPr>
            <a:picLocks noChangeAspect="1"/>
          </p:cNvPicPr>
          <p:nvPr/>
        </p:nvPicPr>
        <p:blipFill rotWithShape="1">
          <a:blip r:embed="rId2"/>
          <a:srcRect l="22674" t="32713" r="23256" b="8837"/>
          <a:stretch/>
        </p:blipFill>
        <p:spPr>
          <a:xfrm>
            <a:off x="1242237" y="477599"/>
            <a:ext cx="9707525" cy="5902801"/>
          </a:xfrm>
          <a:prstGeom prst="rect">
            <a:avLst/>
          </a:prstGeom>
        </p:spPr>
      </p:pic>
    </p:spTree>
    <p:extLst>
      <p:ext uri="{BB962C8B-B14F-4D97-AF65-F5344CB8AC3E}">
        <p14:creationId xmlns:p14="http://schemas.microsoft.com/office/powerpoint/2010/main" val="856488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F28CB-0D51-2D71-B2AF-A4FA27B7E6DE}"/>
              </a:ext>
            </a:extLst>
          </p:cNvPr>
          <p:cNvSpPr txBox="1"/>
          <p:nvPr/>
        </p:nvSpPr>
        <p:spPr>
          <a:xfrm>
            <a:off x="756905" y="1536174"/>
            <a:ext cx="10678190" cy="3785652"/>
          </a:xfrm>
          <a:prstGeom prst="rect">
            <a:avLst/>
          </a:prstGeom>
          <a:noFill/>
        </p:spPr>
        <p:txBody>
          <a:bodyPr wrap="square">
            <a:spAutoFit/>
          </a:bodyPr>
          <a:lstStyle/>
          <a:p>
            <a:pPr marL="342900" indent="-342900" algn="just">
              <a:buFont typeface="Arial" panose="020B0604020202020204" pitchFamily="34" charset="0"/>
              <a:buChar char="•"/>
            </a:pPr>
            <a:r>
              <a:rPr lang="en-US" sz="2000" dirty="0"/>
              <a:t>A total of 84,690 scaffolds spanning 5 different topologies, predictive of folding were encoded, and 34,507 of these were found to be stable using a high-throughput proteolysis-based protein stability assay.</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success in designing nanomolar affinity binders for 14 target sites demonstrates that binding proteins can be designed de novo using only information on the structure of the target protein, without the need for prior information.</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a:t>The sites targeted here all contain at least four hydrophobic residues, the design of binders to highly polar target sites remains a considerable challenge.</a:t>
            </a:r>
          </a:p>
        </p:txBody>
      </p:sp>
    </p:spTree>
    <p:extLst>
      <p:ext uri="{BB962C8B-B14F-4D97-AF65-F5344CB8AC3E}">
        <p14:creationId xmlns:p14="http://schemas.microsoft.com/office/powerpoint/2010/main" val="196108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D103D9DCC61347A379D90CF174E98E" ma:contentTypeVersion="15" ma:contentTypeDescription="Create a new document." ma:contentTypeScope="" ma:versionID="64153c1ebf5d633adac5e0aecfdd4664">
  <xsd:schema xmlns:xsd="http://www.w3.org/2001/XMLSchema" xmlns:xs="http://www.w3.org/2001/XMLSchema" xmlns:p="http://schemas.microsoft.com/office/2006/metadata/properties" xmlns:ns3="8ee4712e-b04a-4a53-858b-04592da8ebb4" xmlns:ns4="fe76833c-c809-43a7-bb40-5ebf57709b6c" targetNamespace="http://schemas.microsoft.com/office/2006/metadata/properties" ma:root="true" ma:fieldsID="32be321af1073b70c97bd9e0795edf23" ns3:_="" ns4:_="">
    <xsd:import namespace="8ee4712e-b04a-4a53-858b-04592da8ebb4"/>
    <xsd:import namespace="fe76833c-c809-43a7-bb40-5ebf57709b6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e4712e-b04a-4a53-858b-04592da8ebb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e76833c-c809-43a7-bb40-5ebf57709b6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ee4712e-b04a-4a53-858b-04592da8ebb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20ACF4-828F-4AFD-A955-2379A4CCC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e4712e-b04a-4a53-858b-04592da8ebb4"/>
    <ds:schemaRef ds:uri="fe76833c-c809-43a7-bb40-5ebf57709b6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1DFA01-08F9-45F1-920A-6AAA54FC6E0B}">
  <ds:schemaRefs>
    <ds:schemaRef ds:uri="http://schemas.microsoft.com/office/infopath/2007/PartnerControls"/>
    <ds:schemaRef ds:uri="http://purl.org/dc/dcmitype/"/>
    <ds:schemaRef ds:uri="http://schemas.microsoft.com/office/2006/documentManagement/types"/>
    <ds:schemaRef ds:uri="http://www.w3.org/XML/1998/namespace"/>
    <ds:schemaRef ds:uri="http://purl.org/dc/terms/"/>
    <ds:schemaRef ds:uri="http://schemas.openxmlformats.org/package/2006/metadata/core-properties"/>
    <ds:schemaRef ds:uri="http://purl.org/dc/elements/1.1/"/>
    <ds:schemaRef ds:uri="fe76833c-c809-43a7-bb40-5ebf57709b6c"/>
    <ds:schemaRef ds:uri="8ee4712e-b04a-4a53-858b-04592da8ebb4"/>
    <ds:schemaRef ds:uri="http://schemas.microsoft.com/office/2006/metadata/properties"/>
  </ds:schemaRefs>
</ds:datastoreItem>
</file>

<file path=customXml/itemProps3.xml><?xml version="1.0" encoding="utf-8"?>
<ds:datastoreItem xmlns:ds="http://schemas.openxmlformats.org/officeDocument/2006/customXml" ds:itemID="{500C7CC0-2608-4C52-A07F-51CFEEFD3C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153</TotalTime>
  <Words>482</Words>
  <Application>Microsoft Office PowerPoint</Application>
  <PresentationFormat>Widescreen</PresentationFormat>
  <Paragraphs>50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Söhne</vt:lpstr>
      <vt:lpstr>Office Theme</vt:lpstr>
      <vt:lpstr>Design of protein-binding proteins from the target structure alone  2022 (Longxing Cao, Brian Coventry)</vt:lpstr>
      <vt:lpstr>PowerPoint Presentation</vt:lpstr>
      <vt:lpstr>PowerPoint Presentation</vt:lpstr>
      <vt:lpstr>The de novo approach: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protein-binding proteins from the target structure alone</dc:title>
  <dc:creator>AZKA MUNAWAR</dc:creator>
  <cp:lastModifiedBy>AZKA MUNAWAR</cp:lastModifiedBy>
  <cp:revision>7</cp:revision>
  <dcterms:created xsi:type="dcterms:W3CDTF">2024-01-07T12:35:02Z</dcterms:created>
  <dcterms:modified xsi:type="dcterms:W3CDTF">2024-01-08T06:09:05Z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0x01010075D103D9DCC61347A379D90CF174E98E</vt:lpwstr>
  </property>
</Properties>
</file>