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12" r:id="rId1"/>
  </p:sldMasterIdLst>
  <p:sldIdLst>
    <p:sldId id="256" r:id="rId2"/>
    <p:sldId id="257" r:id="rId3"/>
    <p:sldId id="258" r:id="rId4"/>
    <p:sldId id="259" r:id="rId5"/>
    <p:sldId id="293" r:id="rId6"/>
    <p:sldId id="290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291" r:id="rId15"/>
    <p:sldId id="303" r:id="rId16"/>
    <p:sldId id="301" r:id="rId17"/>
    <p:sldId id="302" r:id="rId18"/>
    <p:sldId id="304" r:id="rId19"/>
    <p:sldId id="292" r:id="rId20"/>
    <p:sldId id="287" r:id="rId21"/>
    <p:sldId id="305" r:id="rId22"/>
    <p:sldId id="306" r:id="rId23"/>
    <p:sldId id="308" r:id="rId24"/>
    <p:sldId id="307" r:id="rId25"/>
    <p:sldId id="309" r:id="rId26"/>
    <p:sldId id="288" r:id="rId27"/>
    <p:sldId id="289" r:id="rId2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26/10/2012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26/10/2012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26/10/2012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26/10/2012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26/10/2012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26/10/2012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26/10/2012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26/10/2012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26/10/2012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26/10/2012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Retângulo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26/10/2012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E700DB3-DBF0-4086-B675-117E7A9610B8}" type="datetimeFigureOut">
              <a:rPr lang="pt-BR" smtClean="0"/>
              <a:t>26/10/2012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3" r:id="rId1"/>
    <p:sldLayoutId id="2147484214" r:id="rId2"/>
    <p:sldLayoutId id="2147484215" r:id="rId3"/>
    <p:sldLayoutId id="2147484216" r:id="rId4"/>
    <p:sldLayoutId id="2147484217" r:id="rId5"/>
    <p:sldLayoutId id="2147484218" r:id="rId6"/>
    <p:sldLayoutId id="2147484219" r:id="rId7"/>
    <p:sldLayoutId id="2147484220" r:id="rId8"/>
    <p:sldLayoutId id="2147484221" r:id="rId9"/>
    <p:sldLayoutId id="2147484222" r:id="rId10"/>
    <p:sldLayoutId id="214748422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jefferson@balivo.com.br" TargetMode="External"/><Relationship Id="rId2" Type="http://schemas.openxmlformats.org/officeDocument/2006/relationships/hyperlink" Target="http://www.balivo.com.br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pt.wikipedia.org/" TargetMode="External"/><Relationship Id="rId2" Type="http://schemas.openxmlformats.org/officeDocument/2006/relationships/hyperlink" Target="http://www.microsof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sdn.microsoft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Introdução ao .NET Framework (com C#)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Abstrair o mundo em objetos...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3538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Membro de Classe: Propriedades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São “métodos” que definem o escopo de acesso aos atributos (ou outros membros) da classe.</a:t>
            </a:r>
            <a:endParaRPr lang="pt-BR" dirty="0" smtClean="0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611559" y="3501008"/>
            <a:ext cx="7841267" cy="3046988"/>
          </a:xfrm>
          <a:prstGeom prst="rect">
            <a:avLst/>
          </a:prstGeom>
          <a:solidFill>
            <a:schemeClr val="bg1"/>
          </a:solidFill>
          <a:ln w="28575">
            <a:solidFill>
              <a:srgbClr val="7BC466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79400" indent="-279400">
              <a:buClr>
                <a:schemeClr val="bg1"/>
              </a:buClr>
              <a:buSzPct val="120000"/>
            </a:pPr>
            <a:r>
              <a:rPr lang="en-US" sz="2400" dirty="0">
                <a:latin typeface="Consolas" pitchFamily="49" charset="0"/>
              </a:rPr>
              <a:t>public class </a:t>
            </a:r>
            <a:r>
              <a:rPr lang="en-US" sz="2400" dirty="0" err="1" smtClean="0">
                <a:latin typeface="Consolas" pitchFamily="49" charset="0"/>
              </a:rPr>
              <a:t>Cliente</a:t>
            </a:r>
            <a:endParaRPr lang="en-US" sz="2400" dirty="0" smtClean="0">
              <a:latin typeface="Consolas" pitchFamily="49" charset="0"/>
            </a:endParaRPr>
          </a:p>
          <a:p>
            <a:pPr marL="279400" indent="-279400">
              <a:buClr>
                <a:schemeClr val="bg1"/>
              </a:buClr>
              <a:buSzPct val="120000"/>
            </a:pPr>
            <a:r>
              <a:rPr lang="en-US" sz="2400" dirty="0" smtClean="0">
                <a:latin typeface="Consolas" pitchFamily="49" charset="0"/>
              </a:rPr>
              <a:t>{</a:t>
            </a:r>
          </a:p>
          <a:p>
            <a:pPr marL="279400" indent="-279400">
              <a:buClr>
                <a:schemeClr val="bg1"/>
              </a:buClr>
              <a:buSzPct val="120000"/>
            </a:pPr>
            <a:r>
              <a:rPr lang="en-US" sz="2400" dirty="0">
                <a:latin typeface="Consolas" pitchFamily="49" charset="0"/>
              </a:rPr>
              <a:t>	</a:t>
            </a:r>
            <a:r>
              <a:rPr lang="en-US" sz="2400" dirty="0" smtClean="0">
                <a:latin typeface="Consolas" pitchFamily="49" charset="0"/>
              </a:rPr>
              <a:t>public string NOME</a:t>
            </a:r>
          </a:p>
          <a:p>
            <a:pPr marL="279400" indent="-279400">
              <a:buClr>
                <a:schemeClr val="bg1"/>
              </a:buClr>
              <a:buSzPct val="120000"/>
            </a:pPr>
            <a:r>
              <a:rPr lang="en-US" sz="2400" dirty="0">
                <a:latin typeface="Consolas" pitchFamily="49" charset="0"/>
              </a:rPr>
              <a:t>	</a:t>
            </a:r>
            <a:r>
              <a:rPr lang="en-US" sz="2400" dirty="0" smtClean="0">
                <a:latin typeface="Consolas" pitchFamily="49" charset="0"/>
              </a:rPr>
              <a:t>{</a:t>
            </a:r>
          </a:p>
          <a:p>
            <a:pPr marL="279400" indent="-279400">
              <a:buClr>
                <a:schemeClr val="bg1"/>
              </a:buClr>
              <a:buSzPct val="120000"/>
            </a:pPr>
            <a:r>
              <a:rPr lang="en-US" sz="2400" dirty="0">
                <a:latin typeface="Consolas" pitchFamily="49" charset="0"/>
              </a:rPr>
              <a:t>	</a:t>
            </a:r>
            <a:r>
              <a:rPr lang="en-US" sz="2400" dirty="0" smtClean="0">
                <a:latin typeface="Consolas" pitchFamily="49" charset="0"/>
              </a:rPr>
              <a:t>	get { return _NOME; }</a:t>
            </a:r>
          </a:p>
          <a:p>
            <a:pPr marL="279400" indent="-279400">
              <a:buClr>
                <a:schemeClr val="bg1"/>
              </a:buClr>
              <a:buSzPct val="120000"/>
            </a:pPr>
            <a:r>
              <a:rPr lang="en-US" sz="2400" dirty="0">
                <a:latin typeface="Consolas" pitchFamily="49" charset="0"/>
              </a:rPr>
              <a:t>	</a:t>
            </a:r>
            <a:r>
              <a:rPr lang="en-US" sz="2400" dirty="0" smtClean="0">
                <a:latin typeface="Consolas" pitchFamily="49" charset="0"/>
              </a:rPr>
              <a:t>	set { _NOME = value; }</a:t>
            </a:r>
          </a:p>
          <a:p>
            <a:pPr marL="279400" indent="-279400">
              <a:buClr>
                <a:schemeClr val="bg1"/>
              </a:buClr>
              <a:buSzPct val="120000"/>
            </a:pPr>
            <a:r>
              <a:rPr lang="en-US" sz="2400" dirty="0">
                <a:latin typeface="Consolas" pitchFamily="49" charset="0"/>
              </a:rPr>
              <a:t>	</a:t>
            </a:r>
            <a:r>
              <a:rPr lang="en-US" sz="2400" dirty="0" smtClean="0">
                <a:latin typeface="Consolas" pitchFamily="49" charset="0"/>
              </a:rPr>
              <a:t>}</a:t>
            </a:r>
          </a:p>
          <a:p>
            <a:pPr marL="279400" indent="-279400">
              <a:buClr>
                <a:schemeClr val="bg1"/>
              </a:buClr>
              <a:buSzPct val="120000"/>
            </a:pPr>
            <a:r>
              <a:rPr lang="en-US" sz="2400" dirty="0" smtClean="0">
                <a:latin typeface="Consolas" pitchFamily="49" charset="0"/>
              </a:rPr>
              <a:t>}</a:t>
            </a:r>
            <a:endParaRPr lang="en-US" sz="2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238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Membro de Classe: Propriedades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As propriedades podem ter “</a:t>
            </a:r>
            <a:r>
              <a:rPr lang="pt-BR" dirty="0" err="1" smtClean="0"/>
              <a:t>get</a:t>
            </a:r>
            <a:r>
              <a:rPr lang="pt-BR" dirty="0" smtClean="0"/>
              <a:t>/set” </a:t>
            </a:r>
            <a:r>
              <a:rPr lang="pt-BR" dirty="0" err="1" smtClean="0"/>
              <a:t>auto-implementados</a:t>
            </a:r>
            <a:r>
              <a:rPr lang="pt-BR" dirty="0" smtClean="0"/>
              <a:t>:</a:t>
            </a:r>
            <a:endParaRPr lang="pt-BR" dirty="0" smtClean="0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611558" y="3645024"/>
            <a:ext cx="7841267" cy="1569660"/>
          </a:xfrm>
          <a:prstGeom prst="rect">
            <a:avLst/>
          </a:prstGeom>
          <a:solidFill>
            <a:schemeClr val="bg1"/>
          </a:solidFill>
          <a:ln w="28575">
            <a:solidFill>
              <a:srgbClr val="7BC466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79400" indent="-279400">
              <a:buClr>
                <a:schemeClr val="bg1"/>
              </a:buClr>
              <a:buSzPct val="120000"/>
            </a:pPr>
            <a:r>
              <a:rPr lang="en-US" sz="2400" dirty="0">
                <a:latin typeface="Consolas" pitchFamily="49" charset="0"/>
              </a:rPr>
              <a:t>public class </a:t>
            </a:r>
            <a:r>
              <a:rPr lang="en-US" sz="2400" dirty="0" err="1" smtClean="0">
                <a:latin typeface="Consolas" pitchFamily="49" charset="0"/>
              </a:rPr>
              <a:t>Cliente</a:t>
            </a:r>
            <a:endParaRPr lang="en-US" sz="2400" dirty="0" smtClean="0">
              <a:latin typeface="Consolas" pitchFamily="49" charset="0"/>
            </a:endParaRPr>
          </a:p>
          <a:p>
            <a:pPr marL="279400" indent="-279400">
              <a:buClr>
                <a:schemeClr val="bg1"/>
              </a:buClr>
              <a:buSzPct val="120000"/>
            </a:pPr>
            <a:r>
              <a:rPr lang="en-US" sz="2400" dirty="0" smtClean="0">
                <a:latin typeface="Consolas" pitchFamily="49" charset="0"/>
              </a:rPr>
              <a:t>{</a:t>
            </a:r>
          </a:p>
          <a:p>
            <a:pPr marL="279400" indent="-279400">
              <a:buClr>
                <a:schemeClr val="bg1"/>
              </a:buClr>
              <a:buSzPct val="120000"/>
            </a:pPr>
            <a:r>
              <a:rPr lang="en-US" sz="2400" dirty="0">
                <a:latin typeface="Consolas" pitchFamily="49" charset="0"/>
              </a:rPr>
              <a:t>	</a:t>
            </a:r>
            <a:r>
              <a:rPr lang="en-US" sz="2400" dirty="0" smtClean="0">
                <a:latin typeface="Consolas" pitchFamily="49" charset="0"/>
              </a:rPr>
              <a:t>public string APELIDO { get; set; }</a:t>
            </a:r>
          </a:p>
          <a:p>
            <a:pPr marL="279400" indent="-279400">
              <a:buClr>
                <a:schemeClr val="bg1"/>
              </a:buClr>
              <a:buSzPct val="120000"/>
            </a:pPr>
            <a:r>
              <a:rPr lang="en-US" sz="2400" dirty="0" smtClean="0">
                <a:latin typeface="Consolas" pitchFamily="49" charset="0"/>
              </a:rPr>
              <a:t>}</a:t>
            </a:r>
            <a:endParaRPr lang="en-US" sz="2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161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Membro de Classe: Construtores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São métodos especiais que definem as ações necessárias para inicializar uma instância de um objeto.</a:t>
            </a:r>
          </a:p>
          <a:p>
            <a:pPr lvl="1"/>
            <a:r>
              <a:rPr lang="pt-BR" dirty="0" smtClean="0"/>
              <a:t>Tem o mesmo nome da classe;</a:t>
            </a:r>
          </a:p>
          <a:p>
            <a:pPr lvl="1"/>
            <a:r>
              <a:rPr lang="pt-BR" dirty="0" smtClean="0"/>
              <a:t>Não possuem tipo de retorno (nem </a:t>
            </a:r>
            <a:r>
              <a:rPr lang="pt-BR" i="1" dirty="0" err="1" smtClean="0"/>
              <a:t>void</a:t>
            </a:r>
            <a:r>
              <a:rPr lang="pt-BR" dirty="0" smtClean="0"/>
              <a:t>);</a:t>
            </a:r>
          </a:p>
          <a:p>
            <a:pPr lvl="1"/>
            <a:r>
              <a:rPr lang="pt-BR" dirty="0" smtClean="0"/>
              <a:t>Opcionalmente podem receber parâmetros;</a:t>
            </a:r>
          </a:p>
        </p:txBody>
      </p:sp>
    </p:spTree>
    <p:extLst>
      <p:ext uri="{BB962C8B-B14F-4D97-AF65-F5344CB8AC3E}">
        <p14:creationId xmlns:p14="http://schemas.microsoft.com/office/powerpoint/2010/main" val="99801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Membro de Classe: Construtores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467544" y="1772816"/>
            <a:ext cx="8208912" cy="3046988"/>
          </a:xfrm>
          <a:prstGeom prst="rect">
            <a:avLst/>
          </a:prstGeom>
          <a:solidFill>
            <a:schemeClr val="bg1"/>
          </a:solidFill>
          <a:ln w="28575">
            <a:solidFill>
              <a:srgbClr val="7BC466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79400" indent="-279400">
              <a:buClr>
                <a:schemeClr val="bg1"/>
              </a:buClr>
              <a:buSzPct val="120000"/>
            </a:pPr>
            <a:r>
              <a:rPr lang="en-US" sz="2400" dirty="0">
                <a:latin typeface="Consolas" pitchFamily="49" charset="0"/>
              </a:rPr>
              <a:t>public class </a:t>
            </a:r>
            <a:r>
              <a:rPr lang="en-US" sz="2400" dirty="0" err="1" smtClean="0">
                <a:latin typeface="Consolas" pitchFamily="49" charset="0"/>
              </a:rPr>
              <a:t>Cliente</a:t>
            </a:r>
            <a:endParaRPr lang="en-US" sz="2400" dirty="0" smtClean="0">
              <a:latin typeface="Consolas" pitchFamily="49" charset="0"/>
            </a:endParaRPr>
          </a:p>
          <a:p>
            <a:pPr marL="279400" indent="-279400">
              <a:buClr>
                <a:schemeClr val="bg1"/>
              </a:buClr>
              <a:buSzPct val="120000"/>
            </a:pPr>
            <a:r>
              <a:rPr lang="en-US" sz="2400" dirty="0" smtClean="0">
                <a:latin typeface="Consolas" pitchFamily="49" charset="0"/>
              </a:rPr>
              <a:t>{</a:t>
            </a:r>
          </a:p>
          <a:p>
            <a:pPr marL="279400" indent="-279400">
              <a:buClr>
                <a:schemeClr val="bg1"/>
              </a:buClr>
              <a:buSzPct val="120000"/>
            </a:pPr>
            <a:r>
              <a:rPr lang="en-US" sz="2400" dirty="0">
                <a:latin typeface="Consolas" pitchFamily="49" charset="0"/>
              </a:rPr>
              <a:t>	</a:t>
            </a:r>
            <a:r>
              <a:rPr lang="en-US" sz="2400" dirty="0" smtClean="0">
                <a:latin typeface="Consolas" pitchFamily="49" charset="0"/>
              </a:rPr>
              <a:t>public </a:t>
            </a:r>
            <a:r>
              <a:rPr lang="en-US" sz="2400" dirty="0" err="1" smtClean="0">
                <a:latin typeface="Consolas" pitchFamily="49" charset="0"/>
              </a:rPr>
              <a:t>Cliente</a:t>
            </a:r>
            <a:r>
              <a:rPr lang="en-US" sz="2400" dirty="0" smtClean="0">
                <a:latin typeface="Consolas" pitchFamily="49" charset="0"/>
              </a:rPr>
              <a:t>(</a:t>
            </a:r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</a:rPr>
              <a:t>pIdCliente</a:t>
            </a:r>
            <a:r>
              <a:rPr lang="en-US" sz="2400" dirty="0" smtClean="0">
                <a:latin typeface="Consolas" pitchFamily="49" charset="0"/>
              </a:rPr>
              <a:t>, string </a:t>
            </a:r>
            <a:r>
              <a:rPr lang="en-US" sz="2400" dirty="0" err="1" smtClean="0">
                <a:latin typeface="Consolas" pitchFamily="49" charset="0"/>
              </a:rPr>
              <a:t>pNome</a:t>
            </a:r>
            <a:r>
              <a:rPr lang="en-US" sz="2400" dirty="0" smtClean="0">
                <a:latin typeface="Consolas" pitchFamily="49" charset="0"/>
              </a:rPr>
              <a:t>)</a:t>
            </a:r>
          </a:p>
          <a:p>
            <a:pPr marL="279400" indent="-279400">
              <a:buClr>
                <a:schemeClr val="bg1"/>
              </a:buClr>
              <a:buSzPct val="120000"/>
            </a:pPr>
            <a:r>
              <a:rPr lang="en-US" sz="2400" dirty="0">
                <a:latin typeface="Consolas" pitchFamily="49" charset="0"/>
              </a:rPr>
              <a:t>	</a:t>
            </a:r>
            <a:r>
              <a:rPr lang="en-US" sz="2400" dirty="0" smtClean="0">
                <a:latin typeface="Consolas" pitchFamily="49" charset="0"/>
              </a:rPr>
              <a:t>{</a:t>
            </a:r>
          </a:p>
          <a:p>
            <a:pPr marL="279400" indent="-279400">
              <a:buClr>
                <a:schemeClr val="bg1"/>
              </a:buClr>
              <a:buSzPct val="120000"/>
            </a:pPr>
            <a:r>
              <a:rPr lang="en-US" sz="2400" dirty="0">
                <a:latin typeface="Consolas" pitchFamily="49" charset="0"/>
              </a:rPr>
              <a:t>	</a:t>
            </a:r>
            <a:r>
              <a:rPr lang="en-US" sz="2400" dirty="0" smtClean="0">
                <a:latin typeface="Consolas" pitchFamily="49" charset="0"/>
              </a:rPr>
              <a:t>	_ID_CLIENTE = </a:t>
            </a:r>
            <a:r>
              <a:rPr lang="en-US" sz="2400" dirty="0" err="1" smtClean="0">
                <a:latin typeface="Consolas" pitchFamily="49" charset="0"/>
              </a:rPr>
              <a:t>pIdCliente</a:t>
            </a:r>
            <a:r>
              <a:rPr lang="en-US" sz="2400" dirty="0" smtClean="0">
                <a:latin typeface="Consolas" pitchFamily="49" charset="0"/>
              </a:rPr>
              <a:t>;</a:t>
            </a:r>
          </a:p>
          <a:p>
            <a:pPr marL="279400" indent="-279400">
              <a:buClr>
                <a:schemeClr val="bg1"/>
              </a:buClr>
              <a:buSzPct val="120000"/>
            </a:pPr>
            <a:r>
              <a:rPr lang="en-US" sz="2400" dirty="0">
                <a:latin typeface="Consolas" pitchFamily="49" charset="0"/>
              </a:rPr>
              <a:t>	</a:t>
            </a:r>
            <a:r>
              <a:rPr lang="en-US" sz="2400" dirty="0" smtClean="0">
                <a:latin typeface="Consolas" pitchFamily="49" charset="0"/>
              </a:rPr>
              <a:t>	_NOME = </a:t>
            </a:r>
            <a:r>
              <a:rPr lang="en-US" sz="2400" dirty="0" err="1" smtClean="0">
                <a:latin typeface="Consolas" pitchFamily="49" charset="0"/>
              </a:rPr>
              <a:t>pNome</a:t>
            </a:r>
            <a:r>
              <a:rPr lang="en-US" sz="2400" dirty="0" smtClean="0">
                <a:latin typeface="Consolas" pitchFamily="49" charset="0"/>
              </a:rPr>
              <a:t>;</a:t>
            </a:r>
          </a:p>
          <a:p>
            <a:pPr marL="279400" indent="-279400">
              <a:buClr>
                <a:schemeClr val="bg1"/>
              </a:buClr>
              <a:buSzPct val="120000"/>
            </a:pPr>
            <a:r>
              <a:rPr lang="en-US" sz="2400" dirty="0">
                <a:latin typeface="Consolas" pitchFamily="49" charset="0"/>
              </a:rPr>
              <a:t>	</a:t>
            </a:r>
            <a:r>
              <a:rPr lang="en-US" sz="2400" dirty="0" smtClean="0">
                <a:latin typeface="Consolas" pitchFamily="49" charset="0"/>
              </a:rPr>
              <a:t>}</a:t>
            </a:r>
          </a:p>
          <a:p>
            <a:pPr marL="279400" indent="-279400">
              <a:buClr>
                <a:schemeClr val="bg1"/>
              </a:buClr>
              <a:buSzPct val="120000"/>
            </a:pPr>
            <a:r>
              <a:rPr lang="en-US" sz="2400" dirty="0" smtClean="0">
                <a:latin typeface="Consolas" pitchFamily="49" charset="0"/>
              </a:rPr>
              <a:t>}</a:t>
            </a:r>
            <a:endParaRPr lang="en-US" sz="2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129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Membro de classe: outros...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Outros membros que podem ser definidos em uma classe:</a:t>
            </a:r>
          </a:p>
          <a:p>
            <a:pPr lvl="1"/>
            <a:r>
              <a:rPr lang="pt-BR" dirty="0" smtClean="0"/>
              <a:t>Eventos</a:t>
            </a:r>
          </a:p>
          <a:p>
            <a:pPr lvl="2"/>
            <a:r>
              <a:rPr lang="pt-BR" dirty="0" smtClean="0"/>
              <a:t>Definem pontos onde um objeto poderá “chamar” outros procedimentos de acordo com o seu comportamento e/ou estado;</a:t>
            </a:r>
          </a:p>
          <a:p>
            <a:pPr lvl="1"/>
            <a:r>
              <a:rPr lang="pt-BR" dirty="0" smtClean="0"/>
              <a:t>Destrutores</a:t>
            </a:r>
          </a:p>
          <a:p>
            <a:pPr lvl="2"/>
            <a:r>
              <a:rPr lang="pt-BR" dirty="0" smtClean="0"/>
              <a:t>Definem o comportamento de uma classe quando seu objeto é destruído (</a:t>
            </a:r>
            <a:r>
              <a:rPr lang="pt-BR" i="1" dirty="0" err="1" smtClean="0"/>
              <a:t>Garbage</a:t>
            </a:r>
            <a:r>
              <a:rPr lang="pt-BR" i="1" dirty="0" smtClean="0"/>
              <a:t> </a:t>
            </a:r>
            <a:r>
              <a:rPr lang="pt-BR" i="1" dirty="0" err="1" smtClean="0"/>
              <a:t>Collector</a:t>
            </a:r>
            <a:r>
              <a:rPr lang="pt-BR" dirty="0" smtClean="0"/>
              <a:t>);</a:t>
            </a:r>
          </a:p>
          <a:p>
            <a:pPr lvl="2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929187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C#: </a:t>
            </a:r>
            <a:r>
              <a:rPr lang="pt-BR" dirty="0" err="1" smtClean="0"/>
              <a:t>Lab</a:t>
            </a:r>
            <a:r>
              <a:rPr lang="pt-BR" dirty="0" smtClean="0"/>
              <a:t> </a:t>
            </a:r>
            <a:r>
              <a:rPr lang="pt-BR" dirty="0" smtClean="0"/>
              <a:t>1 </a:t>
            </a:r>
            <a:r>
              <a:rPr lang="pt-BR" dirty="0" smtClean="0"/>
              <a:t>– </a:t>
            </a:r>
            <a:r>
              <a:rPr lang="pt-BR" dirty="0" smtClean="0"/>
              <a:t>Minha 1ª Classe</a:t>
            </a:r>
            <a:endParaRPr lang="pt-BR" dirty="0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Criando uma conta corrente...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273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Classe: Sobrecarga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Chamamos de sobrecarga (</a:t>
            </a:r>
            <a:r>
              <a:rPr lang="pt-BR" i="1" dirty="0" err="1" smtClean="0"/>
              <a:t>overloading</a:t>
            </a:r>
            <a:r>
              <a:rPr lang="pt-BR" dirty="0" smtClean="0"/>
              <a:t>) o ato de criar diversos métodos (construtores tamb</a:t>
            </a:r>
            <a:r>
              <a:rPr lang="pt-BR" dirty="0" smtClean="0"/>
              <a:t>ém)</a:t>
            </a:r>
            <a:r>
              <a:rPr lang="pt-BR" dirty="0" smtClean="0"/>
              <a:t> com o MESMO NOME, diferenciados pelos seus argumentos (parâmetros);</a:t>
            </a:r>
          </a:p>
          <a:p>
            <a:r>
              <a:rPr lang="pt-BR" dirty="0" smtClean="0"/>
              <a:t>Métodos de mesmo nome, porém com tipos, quantidades e ordenação de argumentos diferentes, são considerados métodos diferentes;</a:t>
            </a:r>
            <a:endParaRPr lang="pt-BR" dirty="0" smtClean="0"/>
          </a:p>
          <a:p>
            <a:pPr lvl="2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769962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Classe: Sobrecarga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pPr lvl="2"/>
            <a:endParaRPr lang="pt-BR" dirty="0" smtClean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683568" y="2204864"/>
            <a:ext cx="7929562" cy="3970337"/>
          </a:xfrm>
          <a:prstGeom prst="rect">
            <a:avLst/>
          </a:prstGeom>
          <a:solidFill>
            <a:schemeClr val="bg1"/>
          </a:solidFill>
          <a:ln w="28575">
            <a:solidFill>
              <a:srgbClr val="7BC4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9400" indent="-279400">
              <a:buClr>
                <a:schemeClr val="bg1"/>
              </a:buClr>
              <a:buSzPct val="120000"/>
            </a:pPr>
            <a:r>
              <a:rPr lang="en-US">
                <a:latin typeface="Consolas" pitchFamily="49" charset="0"/>
              </a:rPr>
              <a:t>public class Data</a:t>
            </a:r>
          </a:p>
          <a:p>
            <a:pPr marL="279400" indent="-279400">
              <a:buClr>
                <a:schemeClr val="bg1"/>
              </a:buClr>
              <a:buSzPct val="120000"/>
            </a:pPr>
            <a:r>
              <a:rPr lang="en-US">
                <a:latin typeface="Consolas" pitchFamily="49" charset="0"/>
              </a:rPr>
              <a:t>{</a:t>
            </a:r>
          </a:p>
          <a:p>
            <a:pPr marL="279400" indent="-279400">
              <a:buClr>
                <a:schemeClr val="bg1"/>
              </a:buClr>
              <a:buSzPct val="120000"/>
            </a:pPr>
            <a:r>
              <a:rPr lang="en-US">
                <a:latin typeface="Consolas" pitchFamily="49" charset="0"/>
              </a:rPr>
              <a:t>  private int dia, mes, ano;</a:t>
            </a:r>
          </a:p>
          <a:p>
            <a:pPr marL="279400" indent="-279400">
              <a:buClr>
                <a:schemeClr val="bg1"/>
              </a:buClr>
              <a:buSzPct val="120000"/>
            </a:pPr>
            <a:endParaRPr lang="en-US">
              <a:latin typeface="Consolas" pitchFamily="49" charset="0"/>
            </a:endParaRPr>
          </a:p>
          <a:p>
            <a:pPr marL="279400" indent="-279400">
              <a:buClr>
                <a:schemeClr val="bg1"/>
              </a:buClr>
              <a:buSzPct val="120000"/>
            </a:pPr>
            <a:r>
              <a:rPr lang="en-US">
                <a:latin typeface="Consolas" pitchFamily="49" charset="0"/>
              </a:rPr>
              <a:t>	public </a:t>
            </a:r>
            <a:r>
              <a:rPr lang="en-US" b="1">
                <a:latin typeface="Consolas" pitchFamily="49" charset="0"/>
              </a:rPr>
              <a:t>Data</a:t>
            </a:r>
            <a:r>
              <a:rPr lang="en-US">
                <a:latin typeface="Consolas" pitchFamily="49" charset="0"/>
              </a:rPr>
              <a:t>(int d, int m, int a) {</a:t>
            </a:r>
          </a:p>
          <a:p>
            <a:pPr marL="279400" indent="-279400">
              <a:buClr>
                <a:schemeClr val="bg1"/>
              </a:buClr>
              <a:buSzPct val="120000"/>
            </a:pPr>
            <a:r>
              <a:rPr lang="en-US">
                <a:latin typeface="Consolas" pitchFamily="49" charset="0"/>
              </a:rPr>
              <a:t>	  dia = d;</a:t>
            </a:r>
          </a:p>
          <a:p>
            <a:pPr marL="279400" indent="-279400">
              <a:buClr>
                <a:schemeClr val="bg1"/>
              </a:buClr>
              <a:buSzPct val="120000"/>
            </a:pPr>
            <a:r>
              <a:rPr lang="en-US">
                <a:latin typeface="Consolas" pitchFamily="49" charset="0"/>
              </a:rPr>
              <a:t>    mes = m;</a:t>
            </a:r>
          </a:p>
          <a:p>
            <a:pPr marL="279400" indent="-279400">
              <a:buClr>
                <a:schemeClr val="bg1"/>
              </a:buClr>
              <a:buSzPct val="120000"/>
            </a:pPr>
            <a:r>
              <a:rPr lang="en-US">
                <a:latin typeface="Consolas" pitchFamily="49" charset="0"/>
              </a:rPr>
              <a:t>    ano = a;</a:t>
            </a:r>
          </a:p>
          <a:p>
            <a:pPr marL="279400" indent="-279400">
              <a:buClr>
                <a:schemeClr val="bg1"/>
              </a:buClr>
              <a:buSzPct val="120000"/>
            </a:pPr>
            <a:r>
              <a:rPr lang="en-US">
                <a:latin typeface="Consolas" pitchFamily="49" charset="0"/>
              </a:rPr>
              <a:t>  }</a:t>
            </a:r>
          </a:p>
          <a:p>
            <a:pPr marL="279400" indent="-279400">
              <a:buClr>
                <a:schemeClr val="bg1"/>
              </a:buClr>
              <a:buSzPct val="120000"/>
            </a:pPr>
            <a:endParaRPr lang="en-US">
              <a:latin typeface="Consolas" pitchFamily="49" charset="0"/>
            </a:endParaRPr>
          </a:p>
          <a:p>
            <a:pPr marL="279400" indent="-279400">
              <a:buClr>
                <a:schemeClr val="bg1"/>
              </a:buClr>
              <a:buSzPct val="120000"/>
            </a:pPr>
            <a:r>
              <a:rPr lang="en-US">
                <a:latin typeface="Consolas" pitchFamily="49" charset="0"/>
              </a:rPr>
              <a:t>  public </a:t>
            </a:r>
            <a:r>
              <a:rPr lang="en-US" b="1">
                <a:latin typeface="Consolas" pitchFamily="49" charset="0"/>
              </a:rPr>
              <a:t>Data</a:t>
            </a:r>
            <a:r>
              <a:rPr lang="en-US">
                <a:latin typeface="Consolas" pitchFamily="49" charset="0"/>
              </a:rPr>
              <a:t>(Data d) : this(d.dia, d.mes, d.ano)</a:t>
            </a:r>
          </a:p>
          <a:p>
            <a:pPr marL="279400" indent="-279400">
              <a:buClr>
                <a:schemeClr val="bg1"/>
              </a:buClr>
              <a:buSzPct val="120000"/>
            </a:pPr>
            <a:r>
              <a:rPr lang="en-US">
                <a:latin typeface="Consolas" pitchFamily="49" charset="0"/>
              </a:rPr>
              <a:t>  {</a:t>
            </a:r>
          </a:p>
          <a:p>
            <a:pPr marL="279400" indent="-279400">
              <a:buClr>
                <a:schemeClr val="bg1"/>
              </a:buClr>
              <a:buSzPct val="120000"/>
            </a:pPr>
            <a:r>
              <a:rPr lang="en-US">
                <a:latin typeface="Consolas" pitchFamily="49" charset="0"/>
              </a:rPr>
              <a:t>  }</a:t>
            </a:r>
          </a:p>
          <a:p>
            <a:pPr marL="279400" indent="-279400">
              <a:buClr>
                <a:schemeClr val="bg1"/>
              </a:buClr>
              <a:buSzPct val="120000"/>
            </a:pPr>
            <a:r>
              <a:rPr lang="en-US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6605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C#: </a:t>
            </a:r>
            <a:r>
              <a:rPr lang="pt-BR" dirty="0" err="1" smtClean="0"/>
              <a:t>Lab</a:t>
            </a:r>
            <a:r>
              <a:rPr lang="pt-BR" dirty="0" smtClean="0"/>
              <a:t> </a:t>
            </a:r>
            <a:r>
              <a:rPr lang="pt-BR" dirty="0" smtClean="0"/>
              <a:t>2 </a:t>
            </a:r>
            <a:r>
              <a:rPr lang="pt-BR" dirty="0" smtClean="0"/>
              <a:t>– </a:t>
            </a:r>
            <a:r>
              <a:rPr lang="pt-BR" dirty="0" smtClean="0"/>
              <a:t>Sobrecarga</a:t>
            </a:r>
            <a:endParaRPr lang="pt-BR" dirty="0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331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Classes: Encapsulamento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Refere-se ao escopo de acesso de uma classe ou dos membros de uma classe;</a:t>
            </a:r>
          </a:p>
          <a:p>
            <a:r>
              <a:rPr lang="pt-BR" dirty="0" smtClean="0"/>
              <a:t>Modificadores de Acesso:</a:t>
            </a:r>
            <a:endParaRPr lang="pt-BR" dirty="0" smtClean="0"/>
          </a:p>
          <a:p>
            <a:pPr lvl="1"/>
            <a:r>
              <a:rPr lang="pt-BR" dirty="0" err="1" smtClean="0"/>
              <a:t>Public</a:t>
            </a:r>
            <a:endParaRPr lang="pt-BR" dirty="0" smtClean="0"/>
          </a:p>
          <a:p>
            <a:pPr lvl="2"/>
            <a:r>
              <a:rPr lang="pt-BR" dirty="0" smtClean="0"/>
              <a:t>Acesso ilimitado;</a:t>
            </a:r>
          </a:p>
          <a:p>
            <a:pPr lvl="1"/>
            <a:r>
              <a:rPr lang="pt-BR" dirty="0" smtClean="0"/>
              <a:t>Private</a:t>
            </a:r>
          </a:p>
          <a:p>
            <a:pPr lvl="2"/>
            <a:r>
              <a:rPr lang="pt-BR" dirty="0" smtClean="0"/>
              <a:t>Acesso limitado à classe e seus membros;</a:t>
            </a:r>
          </a:p>
          <a:p>
            <a:pPr lvl="1"/>
            <a:r>
              <a:rPr lang="pt-BR" dirty="0" err="1" smtClean="0"/>
              <a:t>Internal</a:t>
            </a:r>
            <a:endParaRPr lang="pt-BR" dirty="0" smtClean="0"/>
          </a:p>
          <a:p>
            <a:pPr lvl="2"/>
            <a:r>
              <a:rPr lang="pt-BR" dirty="0" smtClean="0"/>
              <a:t>Acesso limitado ao programa (Assembly);</a:t>
            </a:r>
          </a:p>
          <a:p>
            <a:pPr lvl="1"/>
            <a:r>
              <a:rPr lang="pt-BR" dirty="0" err="1" smtClean="0"/>
              <a:t>Protected</a:t>
            </a:r>
            <a:endParaRPr lang="pt-BR" dirty="0" smtClean="0"/>
          </a:p>
          <a:p>
            <a:pPr lvl="2"/>
            <a:r>
              <a:rPr lang="pt-BR" dirty="0" smtClean="0"/>
              <a:t>Acesso limitado à classe, seus membros e classes derivadas;</a:t>
            </a:r>
          </a:p>
          <a:p>
            <a:pPr lvl="1"/>
            <a:r>
              <a:rPr lang="pt-BR" dirty="0" err="1" smtClean="0"/>
              <a:t>Protected</a:t>
            </a:r>
            <a:r>
              <a:rPr lang="pt-BR" dirty="0" smtClean="0"/>
              <a:t> </a:t>
            </a:r>
            <a:r>
              <a:rPr lang="pt-BR" dirty="0" err="1" smtClean="0"/>
              <a:t>internal</a:t>
            </a:r>
            <a:endParaRPr lang="pt-BR" dirty="0" smtClean="0"/>
          </a:p>
          <a:p>
            <a:pPr lvl="2"/>
            <a:r>
              <a:rPr lang="pt-BR" dirty="0"/>
              <a:t>Acesso limitado à classe, seus </a:t>
            </a:r>
            <a:r>
              <a:rPr lang="pt-BR" dirty="0" smtClean="0"/>
              <a:t>membros, classes derivadas e programa (Assembly);</a:t>
            </a:r>
          </a:p>
          <a:p>
            <a:pPr lvl="1"/>
            <a:endParaRPr lang="pt-BR" dirty="0" smtClean="0"/>
          </a:p>
          <a:p>
            <a:pPr lvl="2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567872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mundo da POO...</a:t>
            </a:r>
          </a:p>
          <a:p>
            <a:r>
              <a:rPr lang="pt-BR" dirty="0" smtClean="0"/>
              <a:t>Classes</a:t>
            </a:r>
          </a:p>
          <a:p>
            <a:pPr lvl="1"/>
            <a:r>
              <a:rPr lang="pt-BR" dirty="0" smtClean="0"/>
              <a:t>Membros;</a:t>
            </a:r>
          </a:p>
          <a:p>
            <a:pPr lvl="1"/>
            <a:r>
              <a:rPr lang="pt-BR" dirty="0" smtClean="0"/>
              <a:t>Sobrecarga;</a:t>
            </a:r>
          </a:p>
          <a:p>
            <a:pPr lvl="1"/>
            <a:r>
              <a:rPr lang="pt-BR" dirty="0" smtClean="0"/>
              <a:t>Encapsulamento;</a:t>
            </a:r>
          </a:p>
          <a:p>
            <a:r>
              <a:rPr lang="pt-BR" dirty="0" smtClean="0"/>
              <a:t>Interfaces</a:t>
            </a:r>
          </a:p>
          <a:p>
            <a:pPr lvl="1"/>
            <a:r>
              <a:rPr lang="pt-BR" dirty="0" smtClean="0"/>
              <a:t>Declarar e Usar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4605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C#: </a:t>
            </a:r>
            <a:r>
              <a:rPr lang="pt-BR" dirty="0" err="1" smtClean="0"/>
              <a:t>Lab</a:t>
            </a:r>
            <a:r>
              <a:rPr lang="pt-BR" dirty="0" smtClean="0"/>
              <a:t> </a:t>
            </a:r>
            <a:r>
              <a:rPr lang="pt-BR" dirty="0" smtClean="0"/>
              <a:t>3 </a:t>
            </a:r>
            <a:r>
              <a:rPr lang="pt-BR" dirty="0" smtClean="0"/>
              <a:t>– </a:t>
            </a:r>
            <a:r>
              <a:rPr lang="pt-BR" dirty="0" smtClean="0"/>
              <a:t>Encapsulamento</a:t>
            </a:r>
            <a:endParaRPr lang="pt-BR" dirty="0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780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São uma espécie de “contrato”, onde estão definidos os métodos que devem ser OBRIGATORIAMENTE implementados em uma classe;</a:t>
            </a:r>
          </a:p>
          <a:p>
            <a:r>
              <a:rPr lang="pt-BR" dirty="0" smtClean="0"/>
              <a:t>Basicamente temos 2 motivos para utilizarmos interfaces:</a:t>
            </a:r>
          </a:p>
          <a:p>
            <a:pPr lvl="1"/>
            <a:r>
              <a:rPr lang="pt-BR" dirty="0" smtClean="0"/>
              <a:t>Separar a especificação de um comportamento e a implementação do comportamento;</a:t>
            </a:r>
          </a:p>
          <a:p>
            <a:pPr lvl="1"/>
            <a:r>
              <a:rPr lang="pt-BR" dirty="0" smtClean="0"/>
              <a:t>Bibliotecas padronizadas de interfaces permitem a padronização da construção de projetos;</a:t>
            </a:r>
          </a:p>
          <a:p>
            <a:endParaRPr lang="pt-BR" dirty="0" smtClean="0"/>
          </a:p>
          <a:p>
            <a:pPr lvl="1"/>
            <a:endParaRPr lang="pt-BR" dirty="0" smtClean="0"/>
          </a:p>
          <a:p>
            <a:pPr lvl="2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176391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“</a:t>
            </a:r>
            <a:r>
              <a:rPr lang="en-US" dirty="0"/>
              <a:t>God, what a hell is that</a:t>
            </a:r>
            <a:r>
              <a:rPr lang="pt-BR" dirty="0" smtClean="0"/>
              <a:t>”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Em nossa classe </a:t>
            </a:r>
            <a:r>
              <a:rPr lang="pt-BR" dirty="0" err="1" smtClean="0"/>
              <a:t>ContaCorrente</a:t>
            </a:r>
            <a:r>
              <a:rPr lang="pt-BR" dirty="0" smtClean="0"/>
              <a:t>, nós implementamos dois métodos, “Sacar(...)” e “Depositar(...)”;</a:t>
            </a:r>
          </a:p>
          <a:p>
            <a:r>
              <a:rPr lang="pt-BR" dirty="0" smtClean="0"/>
              <a:t>Imagine que iremos implementar uma nova classe, cujo COMPORTAMENTO DEVE SER SIMILAR a classe </a:t>
            </a:r>
            <a:r>
              <a:rPr lang="pt-BR" dirty="0" err="1" smtClean="0"/>
              <a:t>ContaCorrente</a:t>
            </a:r>
            <a:r>
              <a:rPr lang="pt-BR" dirty="0" smtClean="0"/>
              <a:t>;</a:t>
            </a:r>
          </a:p>
          <a:p>
            <a:r>
              <a:rPr lang="pt-BR" dirty="0" smtClean="0"/>
              <a:t>Criamos então uma interface que especifique os métodos “Sacar(...)” e “Depositar(...)”;</a:t>
            </a:r>
          </a:p>
          <a:p>
            <a:r>
              <a:rPr lang="pt-BR" dirty="0" smtClean="0"/>
              <a:t>Agora toda classe que IMPLEMENTAR essa interface será obrigada a possuir os métodos especificados... </a:t>
            </a:r>
          </a:p>
          <a:p>
            <a:endParaRPr lang="pt-BR" dirty="0" smtClean="0"/>
          </a:p>
          <a:p>
            <a:pPr lvl="1"/>
            <a:endParaRPr lang="pt-BR" dirty="0" smtClean="0"/>
          </a:p>
          <a:p>
            <a:pPr lvl="2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230358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Interfaces: Declarar e Usar...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pPr lvl="1"/>
            <a:endParaRPr lang="pt-BR" dirty="0" smtClean="0"/>
          </a:p>
          <a:p>
            <a:pPr lvl="2"/>
            <a:endParaRPr lang="pt-BR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1560" y="1844824"/>
            <a:ext cx="7929562" cy="4154984"/>
          </a:xfrm>
          <a:prstGeom prst="rect">
            <a:avLst/>
          </a:prstGeom>
          <a:solidFill>
            <a:schemeClr val="bg1"/>
          </a:solidFill>
          <a:ln w="28575">
            <a:solidFill>
              <a:srgbClr val="7BC4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9400" indent="-279400">
              <a:buClr>
                <a:schemeClr val="bg1"/>
              </a:buClr>
              <a:buSzPct val="65000"/>
            </a:pPr>
            <a:r>
              <a:rPr lang="en-US" sz="2400" dirty="0">
                <a:latin typeface="Consolas" pitchFamily="49" charset="0"/>
              </a:rPr>
              <a:t>interface </a:t>
            </a:r>
            <a:r>
              <a:rPr lang="en-US" sz="2400" dirty="0" err="1" smtClean="0">
                <a:latin typeface="Consolas" pitchFamily="49" charset="0"/>
              </a:rPr>
              <a:t>IContaCorrente</a:t>
            </a:r>
            <a:endParaRPr lang="en-US" sz="2400" dirty="0" smtClean="0">
              <a:latin typeface="Consolas" pitchFamily="49" charset="0"/>
            </a:endParaRPr>
          </a:p>
          <a:p>
            <a:pPr marL="279400" indent="-279400">
              <a:buClr>
                <a:schemeClr val="bg1"/>
              </a:buClr>
              <a:buSzPct val="65000"/>
            </a:pPr>
            <a:r>
              <a:rPr lang="en-US" sz="2400" dirty="0" smtClean="0">
                <a:latin typeface="Consolas" pitchFamily="49" charset="0"/>
              </a:rPr>
              <a:t>{</a:t>
            </a:r>
            <a:endParaRPr lang="pt-BR" sz="2400" dirty="0" smtClean="0">
              <a:latin typeface="Consolas" pitchFamily="49" charset="0"/>
            </a:endParaRPr>
          </a:p>
          <a:p>
            <a:pPr marL="279400" indent="-279400">
              <a:buClr>
                <a:schemeClr val="bg1"/>
              </a:buClr>
              <a:buSzPct val="65000"/>
            </a:pPr>
            <a:r>
              <a:rPr lang="pt-BR" sz="2400" dirty="0">
                <a:latin typeface="Consolas" pitchFamily="49" charset="0"/>
              </a:rPr>
              <a:t>	</a:t>
            </a:r>
            <a:r>
              <a:rPr lang="pt-BR" sz="2400" dirty="0" err="1" smtClean="0">
                <a:latin typeface="Consolas" pitchFamily="49" charset="0"/>
              </a:rPr>
              <a:t>void</a:t>
            </a:r>
            <a:r>
              <a:rPr lang="pt-BR" sz="2400" dirty="0" smtClean="0">
                <a:latin typeface="Consolas" pitchFamily="49" charset="0"/>
              </a:rPr>
              <a:t> Sacar(decimal </a:t>
            </a:r>
            <a:r>
              <a:rPr lang="pt-BR" sz="2400" dirty="0" err="1" smtClean="0">
                <a:latin typeface="Consolas" pitchFamily="49" charset="0"/>
              </a:rPr>
              <a:t>pValor</a:t>
            </a:r>
            <a:r>
              <a:rPr lang="pt-BR" sz="2400" dirty="0" smtClean="0">
                <a:latin typeface="Consolas" pitchFamily="49" charset="0"/>
              </a:rPr>
              <a:t>);</a:t>
            </a:r>
            <a:endParaRPr lang="pt-BR" sz="2400" dirty="0">
              <a:latin typeface="Consolas" pitchFamily="49" charset="0"/>
            </a:endParaRPr>
          </a:p>
          <a:p>
            <a:pPr marL="279400" indent="-279400">
              <a:buClr>
                <a:schemeClr val="bg1"/>
              </a:buClr>
              <a:buSzPct val="65000"/>
            </a:pPr>
            <a:r>
              <a:rPr lang="pt-BR" sz="2400" dirty="0">
                <a:latin typeface="Consolas" pitchFamily="49" charset="0"/>
              </a:rPr>
              <a:t>	</a:t>
            </a:r>
            <a:r>
              <a:rPr lang="pt-BR" sz="2400" dirty="0" err="1" smtClean="0">
                <a:latin typeface="Consolas" pitchFamily="49" charset="0"/>
              </a:rPr>
              <a:t>void</a:t>
            </a:r>
            <a:r>
              <a:rPr lang="pt-BR" sz="2400" dirty="0" smtClean="0">
                <a:latin typeface="Consolas" pitchFamily="49" charset="0"/>
              </a:rPr>
              <a:t> Depositar(decimal </a:t>
            </a:r>
            <a:r>
              <a:rPr lang="pt-BR" sz="2400" dirty="0" err="1" smtClean="0">
                <a:latin typeface="Consolas" pitchFamily="49" charset="0"/>
              </a:rPr>
              <a:t>pValor</a:t>
            </a:r>
            <a:r>
              <a:rPr lang="pt-BR" sz="2400" dirty="0" smtClean="0">
                <a:latin typeface="Consolas" pitchFamily="49" charset="0"/>
              </a:rPr>
              <a:t>);</a:t>
            </a:r>
            <a:endParaRPr lang="pt-BR" sz="2400" dirty="0">
              <a:latin typeface="Consolas" pitchFamily="49" charset="0"/>
            </a:endParaRPr>
          </a:p>
          <a:p>
            <a:pPr marL="279400" indent="-279400">
              <a:buClr>
                <a:schemeClr val="bg1"/>
              </a:buClr>
              <a:buSzPct val="65000"/>
            </a:pPr>
            <a:r>
              <a:rPr lang="pt-BR" sz="2400" dirty="0" smtClean="0">
                <a:latin typeface="Consolas" pitchFamily="49" charset="0"/>
              </a:rPr>
              <a:t>}</a:t>
            </a:r>
          </a:p>
          <a:p>
            <a:pPr marL="279400" indent="-279400">
              <a:buClr>
                <a:schemeClr val="bg1"/>
              </a:buClr>
              <a:buSzPct val="65000"/>
            </a:pPr>
            <a:endParaRPr lang="pt-BR" sz="2400" dirty="0">
              <a:latin typeface="Consolas" pitchFamily="49" charset="0"/>
            </a:endParaRPr>
          </a:p>
          <a:p>
            <a:pPr marL="279400" indent="-279400">
              <a:buClr>
                <a:schemeClr val="bg1"/>
              </a:buClr>
              <a:buSzPct val="65000"/>
            </a:pPr>
            <a:r>
              <a:rPr lang="pt-BR" sz="2400" dirty="0" err="1" smtClean="0">
                <a:latin typeface="Consolas" pitchFamily="49" charset="0"/>
              </a:rPr>
              <a:t>public</a:t>
            </a:r>
            <a:r>
              <a:rPr lang="pt-BR" sz="2400" dirty="0" smtClean="0">
                <a:latin typeface="Consolas" pitchFamily="49" charset="0"/>
              </a:rPr>
              <a:t> </a:t>
            </a:r>
            <a:r>
              <a:rPr lang="pt-BR" sz="2400" dirty="0" err="1" smtClean="0">
                <a:latin typeface="Consolas" pitchFamily="49" charset="0"/>
              </a:rPr>
              <a:t>class</a:t>
            </a:r>
            <a:r>
              <a:rPr lang="pt-BR" sz="2400" dirty="0" smtClean="0">
                <a:latin typeface="Consolas" pitchFamily="49" charset="0"/>
              </a:rPr>
              <a:t> </a:t>
            </a:r>
            <a:r>
              <a:rPr lang="pt-BR" sz="2400" dirty="0" err="1" smtClean="0">
                <a:latin typeface="Consolas" pitchFamily="49" charset="0"/>
              </a:rPr>
              <a:t>ContaCorrente</a:t>
            </a:r>
            <a:r>
              <a:rPr lang="pt-BR" sz="2400" dirty="0" smtClean="0">
                <a:latin typeface="Consolas" pitchFamily="49" charset="0"/>
              </a:rPr>
              <a:t> : </a:t>
            </a:r>
            <a:r>
              <a:rPr lang="pt-BR" sz="2400" dirty="0" err="1" smtClean="0">
                <a:latin typeface="Consolas" pitchFamily="49" charset="0"/>
              </a:rPr>
              <a:t>IContaCorrente</a:t>
            </a:r>
            <a:endParaRPr lang="pt-BR" sz="2400" dirty="0" smtClean="0">
              <a:latin typeface="Consolas" pitchFamily="49" charset="0"/>
            </a:endParaRPr>
          </a:p>
          <a:p>
            <a:pPr marL="279400" indent="-279400">
              <a:buClr>
                <a:schemeClr val="bg1"/>
              </a:buClr>
              <a:buSzPct val="65000"/>
            </a:pPr>
            <a:r>
              <a:rPr lang="pt-BR" sz="2400" dirty="0" smtClean="0">
                <a:latin typeface="Consolas" pitchFamily="49" charset="0"/>
              </a:rPr>
              <a:t>{</a:t>
            </a:r>
          </a:p>
          <a:p>
            <a:pPr marL="279400" indent="-279400">
              <a:buClr>
                <a:schemeClr val="bg1"/>
              </a:buClr>
              <a:buSzPct val="65000"/>
            </a:pPr>
            <a:r>
              <a:rPr lang="pt-BR" sz="2400" dirty="0">
                <a:latin typeface="Consolas" pitchFamily="49" charset="0"/>
              </a:rPr>
              <a:t>	</a:t>
            </a:r>
            <a:r>
              <a:rPr lang="pt-BR" sz="2400" dirty="0" err="1" smtClean="0">
                <a:latin typeface="Consolas" pitchFamily="49" charset="0"/>
              </a:rPr>
              <a:t>public</a:t>
            </a:r>
            <a:r>
              <a:rPr lang="pt-BR" sz="2400" dirty="0" smtClean="0">
                <a:latin typeface="Consolas" pitchFamily="49" charset="0"/>
              </a:rPr>
              <a:t> </a:t>
            </a:r>
            <a:r>
              <a:rPr lang="pt-BR" sz="2400" dirty="0" err="1" smtClean="0">
                <a:latin typeface="Consolas" pitchFamily="49" charset="0"/>
              </a:rPr>
              <a:t>void</a:t>
            </a:r>
            <a:r>
              <a:rPr lang="pt-BR" sz="2400" dirty="0" smtClean="0">
                <a:latin typeface="Consolas" pitchFamily="49" charset="0"/>
              </a:rPr>
              <a:t> </a:t>
            </a:r>
            <a:r>
              <a:rPr lang="pt-BR" sz="2400" dirty="0">
                <a:latin typeface="Consolas" pitchFamily="49" charset="0"/>
              </a:rPr>
              <a:t>Sacar(decimal </a:t>
            </a:r>
            <a:r>
              <a:rPr lang="pt-BR" sz="2400" dirty="0" err="1">
                <a:latin typeface="Consolas" pitchFamily="49" charset="0"/>
              </a:rPr>
              <a:t>pValor</a:t>
            </a:r>
            <a:r>
              <a:rPr lang="pt-BR" sz="2400" dirty="0" smtClean="0">
                <a:latin typeface="Consolas" pitchFamily="49" charset="0"/>
              </a:rPr>
              <a:t>) { .. }</a:t>
            </a:r>
            <a:endParaRPr lang="pt-BR" sz="2400" dirty="0">
              <a:latin typeface="Consolas" pitchFamily="49" charset="0"/>
            </a:endParaRPr>
          </a:p>
          <a:p>
            <a:pPr marL="279400" indent="-279400">
              <a:buClr>
                <a:schemeClr val="bg1"/>
              </a:buClr>
              <a:buSzPct val="65000"/>
            </a:pPr>
            <a:r>
              <a:rPr lang="pt-BR" sz="2400" dirty="0">
                <a:latin typeface="Consolas" pitchFamily="49" charset="0"/>
              </a:rPr>
              <a:t>	</a:t>
            </a:r>
            <a:r>
              <a:rPr lang="pt-BR" sz="2400" dirty="0" err="1" smtClean="0">
                <a:latin typeface="Consolas" pitchFamily="49" charset="0"/>
              </a:rPr>
              <a:t>public</a:t>
            </a:r>
            <a:r>
              <a:rPr lang="pt-BR" sz="2400" dirty="0" smtClean="0">
                <a:latin typeface="Consolas" pitchFamily="49" charset="0"/>
              </a:rPr>
              <a:t> </a:t>
            </a:r>
            <a:r>
              <a:rPr lang="pt-BR" sz="2400" dirty="0" err="1" smtClean="0">
                <a:latin typeface="Consolas" pitchFamily="49" charset="0"/>
              </a:rPr>
              <a:t>void</a:t>
            </a:r>
            <a:r>
              <a:rPr lang="pt-BR" sz="2400" dirty="0" smtClean="0">
                <a:latin typeface="Consolas" pitchFamily="49" charset="0"/>
              </a:rPr>
              <a:t> </a:t>
            </a:r>
            <a:r>
              <a:rPr lang="pt-BR" sz="2400" dirty="0">
                <a:latin typeface="Consolas" pitchFamily="49" charset="0"/>
              </a:rPr>
              <a:t>Depositar(decimal </a:t>
            </a:r>
            <a:r>
              <a:rPr lang="pt-BR" sz="2400" dirty="0" err="1">
                <a:latin typeface="Consolas" pitchFamily="49" charset="0"/>
              </a:rPr>
              <a:t>pValor</a:t>
            </a:r>
            <a:r>
              <a:rPr lang="pt-BR" sz="2400" dirty="0" smtClean="0">
                <a:latin typeface="Consolas" pitchFamily="49" charset="0"/>
              </a:rPr>
              <a:t>) { .. }</a:t>
            </a:r>
          </a:p>
          <a:p>
            <a:pPr marL="279400" indent="-279400">
              <a:buClr>
                <a:schemeClr val="bg1"/>
              </a:buClr>
              <a:buSzPct val="65000"/>
            </a:pPr>
            <a:r>
              <a:rPr lang="pt-BR" sz="2400" dirty="0">
                <a:latin typeface="Consolas" pitchFamily="49" charset="0"/>
              </a:rPr>
              <a:t>}</a:t>
            </a:r>
            <a:endParaRPr lang="en-US" sz="2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922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Interfaces: Restrições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Não </a:t>
            </a:r>
            <a:r>
              <a:rPr lang="pt-BR" dirty="0"/>
              <a:t>permite a presença de </a:t>
            </a:r>
            <a:r>
              <a:rPr lang="pt-BR" dirty="0" smtClean="0"/>
              <a:t>atributos;</a:t>
            </a:r>
            <a:endParaRPr lang="pt-BR" dirty="0"/>
          </a:p>
          <a:p>
            <a:r>
              <a:rPr lang="pt-BR" dirty="0" smtClean="0"/>
              <a:t>Não </a:t>
            </a:r>
            <a:r>
              <a:rPr lang="pt-BR" dirty="0"/>
              <a:t>permite </a:t>
            </a:r>
            <a:r>
              <a:rPr lang="pt-BR" dirty="0" smtClean="0"/>
              <a:t>construtores;</a:t>
            </a:r>
            <a:endParaRPr lang="pt-BR" dirty="0"/>
          </a:p>
          <a:p>
            <a:r>
              <a:rPr lang="pt-BR" dirty="0"/>
              <a:t>Não é possível instanciar uma </a:t>
            </a:r>
            <a:r>
              <a:rPr lang="pt-BR" dirty="0" smtClean="0"/>
              <a:t>interface;</a:t>
            </a:r>
            <a:endParaRPr lang="pt-BR" dirty="0"/>
          </a:p>
          <a:p>
            <a:r>
              <a:rPr lang="pt-BR" dirty="0"/>
              <a:t>Não é possível fornecer modificadores para os membros da </a:t>
            </a:r>
            <a:r>
              <a:rPr lang="pt-BR" dirty="0" smtClean="0"/>
              <a:t>interface;</a:t>
            </a:r>
            <a:endParaRPr lang="pt-BR" dirty="0"/>
          </a:p>
          <a:p>
            <a:r>
              <a:rPr lang="pt-BR" dirty="0"/>
              <a:t>Não é possível aninhar declaração de tipos dentro de uma </a:t>
            </a:r>
            <a:r>
              <a:rPr lang="pt-BR" dirty="0" smtClean="0"/>
              <a:t>interface;</a:t>
            </a:r>
            <a:endParaRPr lang="pt-BR" dirty="0"/>
          </a:p>
          <a:p>
            <a:r>
              <a:rPr lang="pt-BR" dirty="0"/>
              <a:t>Interfaces somente podem herdar de outras </a:t>
            </a:r>
            <a:r>
              <a:rPr lang="pt-BR" dirty="0" smtClean="0"/>
              <a:t>interfaces;</a:t>
            </a:r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pPr lvl="1"/>
            <a:endParaRPr lang="pt-BR" dirty="0" smtClean="0"/>
          </a:p>
          <a:p>
            <a:pPr lvl="2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307542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C#: </a:t>
            </a:r>
            <a:r>
              <a:rPr lang="pt-BR" dirty="0" err="1" smtClean="0"/>
              <a:t>Lab</a:t>
            </a:r>
            <a:r>
              <a:rPr lang="pt-BR" dirty="0" smtClean="0"/>
              <a:t> </a:t>
            </a:r>
            <a:r>
              <a:rPr lang="pt-BR" dirty="0" smtClean="0"/>
              <a:t>4 </a:t>
            </a:r>
            <a:r>
              <a:rPr lang="pt-BR" dirty="0" smtClean="0"/>
              <a:t>– </a:t>
            </a:r>
            <a:r>
              <a:rPr lang="pt-BR" dirty="0" smtClean="0"/>
              <a:t>Interfaces</a:t>
            </a:r>
            <a:endParaRPr lang="pt-BR" dirty="0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328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Perguntas?!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Contatos:</a:t>
            </a:r>
          </a:p>
          <a:p>
            <a:pPr lvl="1"/>
            <a:r>
              <a:rPr lang="pt-BR" b="1" dirty="0" smtClean="0"/>
              <a:t>Site:</a:t>
            </a:r>
            <a:r>
              <a:rPr lang="pt-BR" dirty="0" smtClean="0"/>
              <a:t> </a:t>
            </a:r>
            <a:r>
              <a:rPr lang="pt-BR" dirty="0" smtClean="0">
                <a:hlinkClick r:id="rId2"/>
              </a:rPr>
              <a:t>www.balivo.com.br</a:t>
            </a:r>
            <a:endParaRPr lang="pt-BR" dirty="0" smtClean="0"/>
          </a:p>
          <a:p>
            <a:pPr lvl="1"/>
            <a:r>
              <a:rPr lang="pt-BR" b="1" dirty="0" smtClean="0"/>
              <a:t>E-Mail:</a:t>
            </a:r>
            <a:r>
              <a:rPr lang="pt-BR" dirty="0" smtClean="0"/>
              <a:t> </a:t>
            </a:r>
            <a:r>
              <a:rPr lang="pt-BR" dirty="0" smtClean="0">
                <a:hlinkClick r:id="rId3"/>
              </a:rPr>
              <a:t>jefferson@balivo.com.br</a:t>
            </a:r>
            <a:endParaRPr lang="pt-BR" dirty="0" smtClean="0"/>
          </a:p>
          <a:p>
            <a:pPr lvl="1"/>
            <a:r>
              <a:rPr lang="pt-BR" b="1" dirty="0" smtClean="0"/>
              <a:t>Skype:</a:t>
            </a:r>
            <a:r>
              <a:rPr lang="pt-BR" dirty="0" smtClean="0"/>
              <a:t> </a:t>
            </a:r>
            <a:r>
              <a:rPr lang="pt-BR" dirty="0" err="1" smtClean="0"/>
              <a:t>jbalivo</a:t>
            </a:r>
            <a:endParaRPr lang="pt-BR" dirty="0" smtClean="0"/>
          </a:p>
          <a:p>
            <a:pPr lvl="1"/>
            <a:r>
              <a:rPr lang="pt-BR" b="1" dirty="0" err="1" smtClean="0"/>
              <a:t>Twitter</a:t>
            </a:r>
            <a:r>
              <a:rPr lang="pt-BR" b="1" dirty="0" smtClean="0"/>
              <a:t>:</a:t>
            </a:r>
            <a:r>
              <a:rPr lang="pt-BR" dirty="0" smtClean="0"/>
              <a:t> </a:t>
            </a:r>
            <a:r>
              <a:rPr lang="pt-BR" dirty="0" err="1" smtClean="0"/>
              <a:t>jbalivo</a:t>
            </a:r>
            <a:endParaRPr lang="pt-BR" dirty="0" smtClean="0"/>
          </a:p>
          <a:p>
            <a:pPr lvl="1"/>
            <a:r>
              <a:rPr lang="pt-BR" b="1" dirty="0" err="1" smtClean="0"/>
              <a:t>Facebook</a:t>
            </a:r>
            <a:r>
              <a:rPr lang="pt-BR" b="1" dirty="0" smtClean="0"/>
              <a:t>:</a:t>
            </a:r>
            <a:r>
              <a:rPr lang="pt-BR" dirty="0" smtClean="0"/>
              <a:t> Jefferson </a:t>
            </a:r>
            <a:r>
              <a:rPr lang="pt-BR" dirty="0" err="1" smtClean="0"/>
              <a:t>Balivo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81295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www.microsoft.com</a:t>
            </a:r>
            <a:endParaRPr lang="pt-BR" dirty="0"/>
          </a:p>
          <a:p>
            <a:r>
              <a:rPr lang="pt-BR" dirty="0">
                <a:hlinkClick r:id="rId3"/>
              </a:rPr>
              <a:t>http://</a:t>
            </a:r>
            <a:r>
              <a:rPr lang="pt-BR" dirty="0" smtClean="0">
                <a:hlinkClick r:id="rId3"/>
              </a:rPr>
              <a:t>pt.wikipedia.org</a:t>
            </a:r>
            <a:endParaRPr lang="pt-BR" dirty="0" smtClean="0"/>
          </a:p>
          <a:p>
            <a:r>
              <a:rPr lang="pt-BR" dirty="0" smtClean="0">
                <a:hlinkClick r:id="rId4"/>
              </a:rPr>
              <a:t>http://msdn.microsoft.com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7023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mundo da POO...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980" y="814459"/>
            <a:ext cx="6636041" cy="5586341"/>
          </a:xfrm>
        </p:spPr>
      </p:pic>
    </p:spTree>
    <p:extLst>
      <p:ext uri="{BB962C8B-B14F-4D97-AF65-F5344CB8AC3E}">
        <p14:creationId xmlns:p14="http://schemas.microsoft.com/office/powerpoint/2010/main" val="2343436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É uma abstração (representação) de um conjunto de objetos com características similares;</a:t>
            </a:r>
          </a:p>
          <a:p>
            <a:r>
              <a:rPr lang="pt-BR" dirty="0" smtClean="0"/>
              <a:t>Define o comportamento desses objetos, através de métodos e seus estados através de propriedades</a:t>
            </a:r>
            <a:r>
              <a:rPr lang="pt-BR" dirty="0"/>
              <a:t> </a:t>
            </a:r>
            <a:r>
              <a:rPr lang="pt-BR" dirty="0" smtClean="0"/>
              <a:t>e/ou atributos;</a:t>
            </a:r>
          </a:p>
          <a:p>
            <a:r>
              <a:rPr lang="pt-BR" dirty="0" smtClean="0"/>
              <a:t>Para que uma linguagem seja considerada Orientada a Objetos é necessário que ela ofereça suporte a classes;</a:t>
            </a:r>
          </a:p>
        </p:txBody>
      </p:sp>
    </p:spTree>
    <p:extLst>
      <p:ext uri="{BB962C8B-B14F-4D97-AF65-F5344CB8AC3E}">
        <p14:creationId xmlns:p14="http://schemas.microsoft.com/office/powerpoint/2010/main" val="3226933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Classes: Resumindo...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OBJETOS</a:t>
            </a:r>
            <a:r>
              <a:rPr lang="pt-BR" dirty="0" smtClean="0"/>
              <a:t> são gerados à partir de </a:t>
            </a:r>
            <a:r>
              <a:rPr lang="pt-BR" b="1" dirty="0" smtClean="0"/>
              <a:t>CLASSES</a:t>
            </a:r>
            <a:r>
              <a:rPr lang="pt-BR" dirty="0" smtClean="0"/>
              <a:t>;</a:t>
            </a:r>
          </a:p>
          <a:p>
            <a:r>
              <a:rPr lang="pt-BR" dirty="0" smtClean="0"/>
              <a:t>Uma </a:t>
            </a:r>
            <a:r>
              <a:rPr lang="pt-BR" b="1" dirty="0" smtClean="0"/>
              <a:t>CLASSE</a:t>
            </a:r>
            <a:r>
              <a:rPr lang="pt-BR" dirty="0" smtClean="0"/>
              <a:t> define as propriedades e o comportamento dos </a:t>
            </a:r>
            <a:r>
              <a:rPr lang="pt-BR" b="1" dirty="0" smtClean="0"/>
              <a:t>OBJETOS</a:t>
            </a:r>
            <a:r>
              <a:rPr lang="pt-BR" dirty="0" smtClean="0"/>
              <a:t> gerados por ela;</a:t>
            </a:r>
          </a:p>
          <a:p>
            <a:pPr lvl="1"/>
            <a:endParaRPr lang="pt-BR" dirty="0" smtClean="0"/>
          </a:p>
          <a:p>
            <a:r>
              <a:rPr lang="pt-BR" b="1" dirty="0" smtClean="0"/>
              <a:t>TODO OBJETO É UMA INSTÂNCIA DE UMA CLASSE</a:t>
            </a:r>
          </a:p>
        </p:txBody>
      </p:sp>
    </p:spTree>
    <p:extLst>
      <p:ext uri="{BB962C8B-B14F-4D97-AF65-F5344CB8AC3E}">
        <p14:creationId xmlns:p14="http://schemas.microsoft.com/office/powerpoint/2010/main" val="815709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Classes: Membros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São os elementos que compõem uma classe:</a:t>
            </a:r>
          </a:p>
          <a:p>
            <a:pPr lvl="1"/>
            <a:r>
              <a:rPr lang="pt-BR" dirty="0" smtClean="0"/>
              <a:t>Atributos;</a:t>
            </a:r>
          </a:p>
          <a:p>
            <a:pPr lvl="1"/>
            <a:r>
              <a:rPr lang="pt-BR" dirty="0" smtClean="0"/>
              <a:t>Métodos;</a:t>
            </a:r>
          </a:p>
          <a:p>
            <a:pPr lvl="1"/>
            <a:r>
              <a:rPr lang="pt-BR" dirty="0" smtClean="0"/>
              <a:t>Propriedades;</a:t>
            </a:r>
          </a:p>
          <a:p>
            <a:pPr lvl="1"/>
            <a:r>
              <a:rPr lang="pt-BR" dirty="0" smtClean="0"/>
              <a:t>Construtores;</a:t>
            </a:r>
          </a:p>
          <a:p>
            <a:pPr lvl="1"/>
            <a:r>
              <a:rPr lang="pt-BR" dirty="0" smtClean="0"/>
              <a:t>Eventos;</a:t>
            </a:r>
          </a:p>
          <a:p>
            <a:pPr lvl="1"/>
            <a:r>
              <a:rPr lang="pt-BR" dirty="0" smtClean="0"/>
              <a:t>Destrutores;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3165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Membro de Classe: Atributos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Trata-se </a:t>
            </a:r>
            <a:r>
              <a:rPr lang="pt-BR" dirty="0"/>
              <a:t>das informações que o objeto pode armazenar;</a:t>
            </a:r>
          </a:p>
          <a:p>
            <a:r>
              <a:rPr lang="pt-BR" dirty="0"/>
              <a:t>GERALMENTE são privadas</a:t>
            </a:r>
            <a:r>
              <a:rPr lang="pt-BR" dirty="0" smtClean="0"/>
              <a:t>;</a:t>
            </a:r>
            <a:endParaRPr lang="pt-BR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611559" y="3501008"/>
            <a:ext cx="7841267" cy="2677656"/>
          </a:xfrm>
          <a:prstGeom prst="rect">
            <a:avLst/>
          </a:prstGeom>
          <a:solidFill>
            <a:schemeClr val="bg1"/>
          </a:solidFill>
          <a:ln w="28575">
            <a:solidFill>
              <a:srgbClr val="7BC466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79400" indent="-279400">
              <a:buClr>
                <a:schemeClr val="bg1"/>
              </a:buClr>
              <a:buSzPct val="120000"/>
            </a:pPr>
            <a:r>
              <a:rPr lang="en-US" sz="2400" dirty="0">
                <a:latin typeface="Consolas" pitchFamily="49" charset="0"/>
              </a:rPr>
              <a:t>public class </a:t>
            </a:r>
            <a:r>
              <a:rPr lang="en-US" sz="2400" dirty="0" err="1" smtClean="0">
                <a:latin typeface="Consolas" pitchFamily="49" charset="0"/>
              </a:rPr>
              <a:t>Cliente</a:t>
            </a:r>
            <a:endParaRPr lang="en-US" sz="2400" dirty="0" smtClean="0">
              <a:latin typeface="Consolas" pitchFamily="49" charset="0"/>
            </a:endParaRPr>
          </a:p>
          <a:p>
            <a:pPr marL="279400" indent="-279400">
              <a:buClr>
                <a:schemeClr val="bg1"/>
              </a:buClr>
              <a:buSzPct val="120000"/>
            </a:pPr>
            <a:r>
              <a:rPr lang="en-US" sz="2400" dirty="0" smtClean="0">
                <a:latin typeface="Consolas" pitchFamily="49" charset="0"/>
              </a:rPr>
              <a:t>{</a:t>
            </a:r>
          </a:p>
          <a:p>
            <a:pPr marL="279400" indent="-279400">
              <a:buClr>
                <a:schemeClr val="bg1"/>
              </a:buClr>
              <a:buSzPct val="120000"/>
            </a:pPr>
            <a:r>
              <a:rPr lang="en-US" sz="2400" dirty="0">
                <a:latin typeface="Consolas" pitchFamily="49" charset="0"/>
              </a:rPr>
              <a:t>	</a:t>
            </a:r>
            <a:r>
              <a:rPr lang="en-US" sz="2400" dirty="0" smtClean="0">
                <a:latin typeface="Consolas" pitchFamily="49" charset="0"/>
              </a:rPr>
              <a:t>private </a:t>
            </a:r>
            <a:r>
              <a:rPr lang="en-US" sz="2400" dirty="0">
                <a:latin typeface="Consolas" pitchFamily="49" charset="0"/>
              </a:rPr>
              <a:t>string	</a:t>
            </a:r>
            <a:r>
              <a:rPr lang="en-US" sz="2400" dirty="0" smtClean="0">
                <a:latin typeface="Consolas" pitchFamily="49" charset="0"/>
              </a:rPr>
              <a:t>_NOME;</a:t>
            </a:r>
            <a:endParaRPr lang="en-US" sz="2400" dirty="0">
              <a:latin typeface="Consolas" pitchFamily="49" charset="0"/>
            </a:endParaRPr>
          </a:p>
          <a:p>
            <a:pPr marL="279400" indent="-279400">
              <a:buClr>
                <a:schemeClr val="bg1"/>
              </a:buClr>
              <a:buSzPct val="120000"/>
            </a:pPr>
            <a:r>
              <a:rPr lang="en-US" sz="2400" dirty="0">
                <a:latin typeface="Consolas" pitchFamily="49" charset="0"/>
              </a:rPr>
              <a:t>	private </a:t>
            </a:r>
            <a:r>
              <a:rPr lang="en-US" sz="2400" dirty="0" smtClean="0">
                <a:latin typeface="Consolas" pitchFamily="49" charset="0"/>
              </a:rPr>
              <a:t>string _SOBRENOME;</a:t>
            </a:r>
            <a:endParaRPr lang="en-US" sz="2400" dirty="0">
              <a:latin typeface="Consolas" pitchFamily="49" charset="0"/>
            </a:endParaRPr>
          </a:p>
          <a:p>
            <a:pPr marL="279400" indent="-279400">
              <a:buClr>
                <a:schemeClr val="bg1"/>
              </a:buClr>
              <a:buSzPct val="120000"/>
            </a:pPr>
            <a:r>
              <a:rPr lang="en-US" sz="2400" dirty="0">
                <a:latin typeface="Consolas" pitchFamily="49" charset="0"/>
              </a:rPr>
              <a:t>	private </a:t>
            </a:r>
            <a:r>
              <a:rPr lang="en-US" sz="2400" dirty="0" err="1" smtClean="0">
                <a:latin typeface="Consolas" pitchFamily="49" charset="0"/>
              </a:rPr>
              <a:t>uint</a:t>
            </a:r>
            <a:r>
              <a:rPr lang="en-US" sz="2400" dirty="0" smtClean="0">
                <a:latin typeface="Consolas" pitchFamily="49" charset="0"/>
              </a:rPr>
              <a:t> _ID_CLIENTE;</a:t>
            </a:r>
          </a:p>
          <a:p>
            <a:pPr marL="279400" indent="-279400">
              <a:buClr>
                <a:schemeClr val="bg1"/>
              </a:buClr>
              <a:buSzPct val="120000"/>
            </a:pPr>
            <a:r>
              <a:rPr lang="en-US" sz="2400" dirty="0">
                <a:latin typeface="Consolas" pitchFamily="49" charset="0"/>
              </a:rPr>
              <a:t>	</a:t>
            </a:r>
            <a:r>
              <a:rPr lang="en-US" sz="2400" dirty="0" smtClean="0">
                <a:latin typeface="Consolas" pitchFamily="49" charset="0"/>
              </a:rPr>
              <a:t>private decimal _LIMITE_CREDITO;</a:t>
            </a:r>
          </a:p>
          <a:p>
            <a:pPr marL="279400" indent="-279400">
              <a:buClr>
                <a:schemeClr val="bg1"/>
              </a:buClr>
              <a:buSzPct val="120000"/>
            </a:pPr>
            <a:r>
              <a:rPr lang="en-US" sz="2400" dirty="0" smtClean="0">
                <a:latin typeface="Consolas" pitchFamily="49" charset="0"/>
              </a:rPr>
              <a:t>}</a:t>
            </a:r>
            <a:endParaRPr lang="en-US" sz="2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487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Membro de Classe: Métodos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São as ações (procedimentos) que definem o comportamento do objeto;</a:t>
            </a:r>
          </a:p>
          <a:p>
            <a:r>
              <a:rPr lang="pt-BR" dirty="0"/>
              <a:t>Definem como o objeto </a:t>
            </a:r>
            <a:r>
              <a:rPr lang="pt-BR" dirty="0" smtClean="0"/>
              <a:t>manipula </a:t>
            </a:r>
            <a:r>
              <a:rPr lang="pt-BR" dirty="0"/>
              <a:t>as informações que carrega;</a:t>
            </a:r>
            <a:endParaRPr lang="pt-BR" dirty="0" smtClean="0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611559" y="4063712"/>
            <a:ext cx="7841267" cy="2677656"/>
          </a:xfrm>
          <a:prstGeom prst="rect">
            <a:avLst/>
          </a:prstGeom>
          <a:solidFill>
            <a:schemeClr val="bg1"/>
          </a:solidFill>
          <a:ln w="28575">
            <a:solidFill>
              <a:srgbClr val="7BC466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79400" indent="-279400">
              <a:buClr>
                <a:schemeClr val="bg1"/>
              </a:buClr>
              <a:buSzPct val="120000"/>
            </a:pPr>
            <a:r>
              <a:rPr lang="en-US" sz="2400" dirty="0">
                <a:latin typeface="Consolas" pitchFamily="49" charset="0"/>
              </a:rPr>
              <a:t>public class </a:t>
            </a:r>
            <a:r>
              <a:rPr lang="en-US" sz="2400" dirty="0" err="1" smtClean="0">
                <a:latin typeface="Consolas" pitchFamily="49" charset="0"/>
              </a:rPr>
              <a:t>Cliente</a:t>
            </a:r>
            <a:endParaRPr lang="en-US" sz="2400" dirty="0" smtClean="0">
              <a:latin typeface="Consolas" pitchFamily="49" charset="0"/>
            </a:endParaRPr>
          </a:p>
          <a:p>
            <a:pPr marL="279400" indent="-279400">
              <a:buClr>
                <a:schemeClr val="bg1"/>
              </a:buClr>
              <a:buSzPct val="120000"/>
            </a:pPr>
            <a:r>
              <a:rPr lang="en-US" sz="2400" dirty="0" smtClean="0">
                <a:latin typeface="Consolas" pitchFamily="49" charset="0"/>
              </a:rPr>
              <a:t>{</a:t>
            </a:r>
          </a:p>
          <a:p>
            <a:pPr marL="279400" indent="-279400">
              <a:buClr>
                <a:schemeClr val="bg1"/>
              </a:buClr>
              <a:buSzPct val="120000"/>
            </a:pPr>
            <a:r>
              <a:rPr lang="en-US" sz="2400" dirty="0">
                <a:latin typeface="Consolas" pitchFamily="49" charset="0"/>
              </a:rPr>
              <a:t>	</a:t>
            </a:r>
            <a:r>
              <a:rPr lang="en-US" sz="2400" dirty="0" smtClean="0">
                <a:latin typeface="Consolas" pitchFamily="49" charset="0"/>
              </a:rPr>
              <a:t>public void </a:t>
            </a:r>
            <a:r>
              <a:rPr lang="en-US" sz="2400" dirty="0" err="1" smtClean="0">
                <a:latin typeface="Consolas" pitchFamily="49" charset="0"/>
              </a:rPr>
              <a:t>AjustarCredito</a:t>
            </a:r>
            <a:r>
              <a:rPr lang="en-US" sz="2400" dirty="0" smtClean="0">
                <a:latin typeface="Consolas" pitchFamily="49" charset="0"/>
              </a:rPr>
              <a:t>(decimal </a:t>
            </a:r>
            <a:r>
              <a:rPr lang="en-US" sz="2400" dirty="0" err="1" smtClean="0">
                <a:latin typeface="Consolas" pitchFamily="49" charset="0"/>
              </a:rPr>
              <a:t>pValor</a:t>
            </a:r>
            <a:r>
              <a:rPr lang="en-US" sz="2400" dirty="0" smtClean="0">
                <a:latin typeface="Consolas" pitchFamily="49" charset="0"/>
              </a:rPr>
              <a:t>)</a:t>
            </a:r>
          </a:p>
          <a:p>
            <a:pPr marL="279400" indent="-279400">
              <a:buClr>
                <a:schemeClr val="bg1"/>
              </a:buClr>
              <a:buSzPct val="120000"/>
            </a:pPr>
            <a:r>
              <a:rPr lang="en-US" sz="2400" dirty="0">
                <a:latin typeface="Consolas" pitchFamily="49" charset="0"/>
              </a:rPr>
              <a:t>	</a:t>
            </a:r>
            <a:r>
              <a:rPr lang="en-US" sz="2400" dirty="0" smtClean="0">
                <a:latin typeface="Consolas" pitchFamily="49" charset="0"/>
              </a:rPr>
              <a:t>{</a:t>
            </a:r>
          </a:p>
          <a:p>
            <a:pPr marL="279400" indent="-279400">
              <a:buClr>
                <a:schemeClr val="bg1"/>
              </a:buClr>
              <a:buSzPct val="120000"/>
            </a:pPr>
            <a:r>
              <a:rPr lang="en-US" sz="2400" dirty="0">
                <a:latin typeface="Consolas" pitchFamily="49" charset="0"/>
              </a:rPr>
              <a:t>	</a:t>
            </a:r>
            <a:r>
              <a:rPr lang="en-US" sz="2400" dirty="0" smtClean="0">
                <a:latin typeface="Consolas" pitchFamily="49" charset="0"/>
              </a:rPr>
              <a:t>	</a:t>
            </a:r>
            <a:r>
              <a:rPr lang="en-US" sz="2400" dirty="0">
                <a:latin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</a:rPr>
              <a:t>_LIMITE_CREDITO += </a:t>
            </a:r>
            <a:r>
              <a:rPr lang="en-US" sz="2400" dirty="0" err="1" smtClean="0">
                <a:latin typeface="Consolas" pitchFamily="49" charset="0"/>
              </a:rPr>
              <a:t>pValor</a:t>
            </a:r>
            <a:endParaRPr lang="en-US" sz="2400" dirty="0" smtClean="0">
              <a:latin typeface="Consolas" pitchFamily="49" charset="0"/>
            </a:endParaRPr>
          </a:p>
          <a:p>
            <a:pPr marL="279400" indent="-279400">
              <a:buClr>
                <a:schemeClr val="bg1"/>
              </a:buClr>
              <a:buSzPct val="120000"/>
            </a:pPr>
            <a:r>
              <a:rPr lang="en-US" sz="2400" dirty="0">
                <a:latin typeface="Consolas" pitchFamily="49" charset="0"/>
              </a:rPr>
              <a:t>	</a:t>
            </a:r>
            <a:r>
              <a:rPr lang="en-US" sz="2400" dirty="0" smtClean="0">
                <a:latin typeface="Consolas" pitchFamily="49" charset="0"/>
              </a:rPr>
              <a:t>}</a:t>
            </a:r>
            <a:endParaRPr lang="en-US" sz="2400" dirty="0">
              <a:latin typeface="Consolas" pitchFamily="49" charset="0"/>
            </a:endParaRPr>
          </a:p>
          <a:p>
            <a:pPr marL="279400" indent="-279400">
              <a:buClr>
                <a:schemeClr val="bg1"/>
              </a:buClr>
              <a:buSzPct val="120000"/>
            </a:pPr>
            <a:r>
              <a:rPr lang="en-US" sz="2400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4312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Membro de Classe: Métodos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Métodos podem receber parâmetros, e eles podem ser definidos da seguinte forma:</a:t>
            </a:r>
          </a:p>
          <a:p>
            <a:pPr lvl="1"/>
            <a:r>
              <a:rPr lang="pt-BR" dirty="0" smtClean="0"/>
              <a:t>Parâmetros de entrada;</a:t>
            </a:r>
          </a:p>
          <a:p>
            <a:pPr lvl="1"/>
            <a:r>
              <a:rPr lang="pt-BR" dirty="0" smtClean="0"/>
              <a:t>Saída;</a:t>
            </a:r>
          </a:p>
          <a:p>
            <a:pPr lvl="1"/>
            <a:r>
              <a:rPr lang="pt-BR" dirty="0" smtClean="0"/>
              <a:t>Entrada/Saída;</a:t>
            </a:r>
          </a:p>
        </p:txBody>
      </p:sp>
      <p:graphicFrame>
        <p:nvGraphicFramePr>
          <p:cNvPr id="6" name="Group 5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8846378"/>
              </p:ext>
            </p:extLst>
          </p:nvPr>
        </p:nvGraphicFramePr>
        <p:xfrm>
          <a:off x="467544" y="4581128"/>
          <a:ext cx="8229600" cy="2111688"/>
        </p:xfrm>
        <a:graphic>
          <a:graphicData uri="http://schemas.openxmlformats.org/drawingml/2006/table">
            <a:tbl>
              <a:tblPr/>
              <a:tblGrid>
                <a:gridCol w="1465477"/>
                <a:gridCol w="6764123"/>
              </a:tblGrid>
              <a:tr h="5811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[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nenhum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]</a:t>
                      </a:r>
                      <a:endParaRPr kumimoji="0" lang="pt-PT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94197" marR="94197" marT="46791" marB="46791" anchor="ctr" horzOverflow="overflow">
                    <a:lnL w="28575" cap="flat" cmpd="sng" algn="ctr">
                      <a:solidFill>
                        <a:srgbClr val="1F4B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B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F4B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B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Se não existe modificador, assume que é parâmetro de entrada passado por valor.</a:t>
                      </a:r>
                    </a:p>
                  </a:txBody>
                  <a:tcPr marL="94197" marR="94197" marT="46791" marB="46791" anchor="ctr" horzOverflow="overflow">
                    <a:lnL w="12700" cap="flat" cmpd="sng" algn="ctr">
                      <a:solidFill>
                        <a:srgbClr val="1F4B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F4B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F4B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B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811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out</a:t>
                      </a:r>
                      <a:endParaRPr kumimoji="0" lang="pt-PT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94197" marR="94197" marT="46791" marB="46791" anchor="ctr" horzOverflow="overflow">
                    <a:lnL w="28575" cap="flat" cmpd="sng" algn="ctr">
                      <a:solidFill>
                        <a:srgbClr val="1F4B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B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B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B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Parâmetro de saída. Seu valor será atribuído pelo próprio método, não necessitando de inicialização prévia.</a:t>
                      </a:r>
                    </a:p>
                  </a:txBody>
                  <a:tcPr marL="94197" marR="94197" marT="46791" marB="46791" anchor="ctr" horzOverflow="overflow">
                    <a:lnL w="12700" cap="flat" cmpd="sng" algn="ctr">
                      <a:solidFill>
                        <a:srgbClr val="1F4B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F4B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B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B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811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ref</a:t>
                      </a:r>
                      <a:endParaRPr kumimoji="0" lang="pt-PT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94197" marR="94197" marT="46791" marB="46791" anchor="ctr" horzOverflow="overflow">
                    <a:lnL w="28575" cap="flat" cmpd="sng" algn="ctr">
                      <a:solidFill>
                        <a:srgbClr val="1F4B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B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B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B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Parâmetro de entrada/saída. Seu valor pode ser atribuído antes da chamada do método ou sofrer alteração pelo método.</a:t>
                      </a:r>
                    </a:p>
                  </a:txBody>
                  <a:tcPr marL="94197" marR="94197" marT="46791" marB="46791" anchor="ctr" horzOverflow="overflow">
                    <a:lnL w="12700" cap="flat" cmpd="sng" algn="ctr">
                      <a:solidFill>
                        <a:srgbClr val="1F4B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F4B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B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B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78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params</a:t>
                      </a:r>
                      <a:endParaRPr kumimoji="0" lang="pt-PT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94197" marR="94197" marT="46791" marB="46791" anchor="ctr" horzOverflow="overflow">
                    <a:lnL w="28575" cap="flat" cmpd="sng" algn="ctr">
                      <a:solidFill>
                        <a:srgbClr val="1F4B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B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B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F4B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Permite receber um número variável de parâmetros através de um </a:t>
                      </a:r>
                      <a:r>
                        <a:rPr kumimoji="0" lang="pt-B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array</a:t>
                      </a: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.</a:t>
                      </a:r>
                    </a:p>
                  </a:txBody>
                  <a:tcPr marL="94197" marR="94197" marT="46791" marB="46791" anchor="ctr" horzOverflow="overflow">
                    <a:lnL w="12700" cap="flat" cmpd="sng" algn="ctr">
                      <a:solidFill>
                        <a:srgbClr val="1F4B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F4B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B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F4B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1332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1051</TotalTime>
  <Words>838</Words>
  <Application>Microsoft Office PowerPoint</Application>
  <PresentationFormat>Apresentação na tela (4:3)</PresentationFormat>
  <Paragraphs>179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Módulo</vt:lpstr>
      <vt:lpstr>Introdução ao .NET Framework (com C#)</vt:lpstr>
      <vt:lpstr>Agenda</vt:lpstr>
      <vt:lpstr>O mundo da POO...</vt:lpstr>
      <vt:lpstr>Classes</vt:lpstr>
      <vt:lpstr>Classes: Resumindo...</vt:lpstr>
      <vt:lpstr>Classes: Membros</vt:lpstr>
      <vt:lpstr>Membro de Classe: Atributos</vt:lpstr>
      <vt:lpstr>Membro de Classe: Métodos</vt:lpstr>
      <vt:lpstr>Membro de Classe: Métodos</vt:lpstr>
      <vt:lpstr>Membro de Classe: Propriedades</vt:lpstr>
      <vt:lpstr>Membro de Classe: Propriedades</vt:lpstr>
      <vt:lpstr>Membro de Classe: Construtores</vt:lpstr>
      <vt:lpstr>Membro de Classe: Construtores</vt:lpstr>
      <vt:lpstr>Membro de classe: outros...</vt:lpstr>
      <vt:lpstr>C#: Lab 1 – Minha 1ª Classe</vt:lpstr>
      <vt:lpstr>Classe: Sobrecarga</vt:lpstr>
      <vt:lpstr>Classe: Sobrecarga</vt:lpstr>
      <vt:lpstr>C#: Lab 2 – Sobrecarga</vt:lpstr>
      <vt:lpstr>Classes: Encapsulamento</vt:lpstr>
      <vt:lpstr>C#: Lab 3 – Encapsulamento</vt:lpstr>
      <vt:lpstr>Interfaces</vt:lpstr>
      <vt:lpstr>“God, what a hell is that”</vt:lpstr>
      <vt:lpstr>Interfaces: Declarar e Usar...</vt:lpstr>
      <vt:lpstr>Interfaces: Restrições</vt:lpstr>
      <vt:lpstr>C#: Lab 4 – Interfaces</vt:lpstr>
      <vt:lpstr>Perguntas?!</vt:lpstr>
      <vt:lpstr>Bibliografia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Balivo</dc:creator>
  <cp:lastModifiedBy>Balivo</cp:lastModifiedBy>
  <cp:revision>48</cp:revision>
  <dcterms:created xsi:type="dcterms:W3CDTF">2012-10-19T16:27:20Z</dcterms:created>
  <dcterms:modified xsi:type="dcterms:W3CDTF">2012-10-26T18:52:47Z</dcterms:modified>
</cp:coreProperties>
</file>